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font" Target="fonts/Roboto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Robot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60793f5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60793f5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60793f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60793f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60793f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60793f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b60793f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b60793f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60793f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60793f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60793f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b60793f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60793f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60793f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20433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20433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60793f5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60793f5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módulo DAM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Entornos de desarrollo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FEDERICA MONTSENY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 Y RECURSOS DIDÁCTICOS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Material: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Ordenadores del aula (uno por alumno) conectados en red y a Internet.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Proyector.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⮚ Pizarra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Software: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Aula Virtual / Teams / Jitsi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Procesador de textos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 de manejo de transparencias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Máquinas virtuales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Programas para la gestión y mantenimiento de diagramas.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⮚ Herramientas de depuración y de prueba del entorno de desarrollo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CONTEXTUALIZACIÓN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85850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176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CICLO </a:t>
            </a:r>
            <a:r>
              <a:rPr lang="es">
                <a:solidFill>
                  <a:srgbClr val="000000"/>
                </a:solidFill>
              </a:rPr>
              <a:t>Desarrollo de aplicaciones multiplataforma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MÓDULO </a:t>
            </a:r>
            <a:r>
              <a:rPr lang="es">
                <a:solidFill>
                  <a:srgbClr val="000000"/>
                </a:solidFill>
              </a:rPr>
              <a:t>ENTORNOS DE DESARROLLO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GRUPO </a:t>
            </a:r>
            <a:r>
              <a:rPr lang="es">
                <a:solidFill>
                  <a:srgbClr val="000000"/>
                </a:solidFill>
              </a:rPr>
              <a:t>1º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PROFESOR/A </a:t>
            </a:r>
            <a:r>
              <a:rPr lang="es">
                <a:solidFill>
                  <a:srgbClr val="000000"/>
                </a:solidFill>
              </a:rPr>
              <a:t> SERGIO LAGUNA OLMO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TOTALES </a:t>
            </a:r>
            <a:r>
              <a:rPr lang="es">
                <a:solidFill>
                  <a:srgbClr val="000000"/>
                </a:solidFill>
              </a:rPr>
              <a:t> 90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Nº HORAS SEMANALES </a:t>
            </a:r>
            <a:r>
              <a:rPr lang="es">
                <a:solidFill>
                  <a:srgbClr val="000000"/>
                </a:solidFill>
              </a:rPr>
              <a:t> 3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NORMATIVA </a:t>
            </a:r>
            <a:r>
              <a:rPr lang="es">
                <a:solidFill>
                  <a:srgbClr val="000000"/>
                </a:solidFill>
              </a:rPr>
              <a:t>R.D. 450/2010, de 16 de abril, publicado en el BOE el 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20 de mayo de 2010.</a:t>
            </a:r>
            <a:endParaRPr>
              <a:solidFill>
                <a:srgbClr val="000000"/>
              </a:solidFill>
            </a:endParaRPr>
          </a:p>
          <a:p>
            <a:pPr indent="0" lvl="0" marL="21760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METODOLOGÍA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887" lvl="0" marL="383286" marR="589202" rtl="0" algn="l">
              <a:lnSpc>
                <a:spcPct val="102383"/>
              </a:lnSpc>
              <a:spcBef>
                <a:spcPts val="1416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Se impartirán 3 horas semanales en 1 sesión de 2 horas y otra sesión de 1 hora, los Martes y Jueves. </a:t>
            </a:r>
            <a:endParaRPr b="1"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4967" lvl="0" marL="392366" marR="591073" rtl="0" algn="l">
              <a:lnSpc>
                <a:spcPct val="102231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Se utilizará como herramienta el Aula Virtual o Teams: </a:t>
            </a:r>
            <a:endParaRPr b="1">
              <a:solidFill>
                <a:srgbClr val="000000"/>
              </a:solidFill>
            </a:endParaRPr>
          </a:p>
          <a:p>
            <a:pPr indent="-225945" lvl="0" marL="624141" marR="593471" rtl="0" algn="l">
              <a:lnSpc>
                <a:spcPct val="100338"/>
              </a:lnSpc>
              <a:spcBef>
                <a:spcPts val="42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Tablón de anuncios en que se dejará cualquier comunicación del alumno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Apuntes de cada unidad 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Material y recursos necesarios para el desarrollo del módulo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Propuesta de prácticas </a:t>
            </a:r>
            <a:endParaRPr>
              <a:solidFill>
                <a:srgbClr val="000000"/>
              </a:solidFill>
            </a:endParaRPr>
          </a:p>
          <a:p>
            <a:pPr indent="0" lvl="0" marL="398195" rtl="0" algn="l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▪ Entrega de prácticas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024475" y="0"/>
            <a:ext cx="327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SECUENCIACIÓN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00" y="1088400"/>
            <a:ext cx="47434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CALIFICACIÓN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cada trimestre evaluaremos por unidades didácticas los correspondientes resultados de aprendizaje mediante los siguientes criterios, según el escenario: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077838"/>
            <a:ext cx="5772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38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CALIFICACIÓN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06125" y="1266325"/>
            <a:ext cx="896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Nota superior o igual a 4 para realizar media de cada criterio.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Las prácticas, trabajos y apuntes de cada unidad se enviarán mediante Teams o Aula Virtual, así como los plazos, formatos y medios de entrega.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La entrega de prácticas con retraso supondrá una penalización en la nota de la misma.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940125"/>
            <a:ext cx="58102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El proceso de evaluación será continuo</a:t>
            </a:r>
            <a:r>
              <a:rPr lang="es">
                <a:solidFill>
                  <a:srgbClr val="000000"/>
                </a:solidFill>
              </a:rPr>
              <a:t> y por lo tanto requiere la </a:t>
            </a:r>
            <a:r>
              <a:rPr b="1" lang="es">
                <a:solidFill>
                  <a:srgbClr val="000000"/>
                </a:solidFill>
              </a:rPr>
              <a:t>asistencia regular de los alumnos/as a clase/videoconferencias</a:t>
            </a:r>
            <a:r>
              <a:rPr lang="es">
                <a:solidFill>
                  <a:srgbClr val="000000"/>
                </a:solidFill>
              </a:rPr>
              <a:t>, según el escenario, y a las actividades programadas para el módulo.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El alumno </a:t>
            </a:r>
            <a:r>
              <a:rPr b="1" lang="es">
                <a:solidFill>
                  <a:srgbClr val="000000"/>
                </a:solidFill>
              </a:rPr>
              <a:t>dispone de 2 convocatorias por curso</a:t>
            </a:r>
            <a:r>
              <a:rPr lang="es">
                <a:solidFill>
                  <a:srgbClr val="000000"/>
                </a:solidFill>
              </a:rPr>
              <a:t> (ordinaria y extraordinaria, las dos en junio).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El número </a:t>
            </a:r>
            <a:r>
              <a:rPr b="1" lang="es">
                <a:solidFill>
                  <a:srgbClr val="000000"/>
                </a:solidFill>
              </a:rPr>
              <a:t>total de convocatorias</a:t>
            </a:r>
            <a:r>
              <a:rPr lang="es">
                <a:solidFill>
                  <a:srgbClr val="000000"/>
                </a:solidFill>
              </a:rPr>
              <a:t> del módulo es de </a:t>
            </a:r>
            <a:r>
              <a:rPr b="1" lang="es">
                <a:solidFill>
                  <a:srgbClr val="000000"/>
                </a:solidFill>
              </a:rPr>
              <a:t>4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En la convocatoria extraordinaria, se recuperará las evaluaciones que tenga suspensa.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caso de no aprobar alguna de las evaluaciones, el alumno se tendrá que examinar de la prueba ordinaria de junio, pudiéndose guardar las evaluaciones aprobadas, según el criterio del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Los exámenes se realizarán en las fechas asignadas en el calendario facilitado por el equipo directivo.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EVALUACIÓN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0625" y="1266325"/>
            <a:ext cx="895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Se considera excluido del derecho a evaluación continua el alumno/a cuyas faltas, no justificadas debidamente, superen el máximo estipulado en el Reglamento de Régimen Interno (RRI).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</a:rPr>
              <a:t>Límite</a:t>
            </a:r>
            <a:r>
              <a:rPr b="1" lang="es">
                <a:solidFill>
                  <a:srgbClr val="000000"/>
                </a:solidFill>
              </a:rPr>
              <a:t> del 15% de faltas o 15 días consecutivos de inasistencia sin justificar.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• </a:t>
            </a:r>
            <a:r>
              <a:rPr lang="es">
                <a:solidFill>
                  <a:srgbClr val="000000"/>
                </a:solidFill>
              </a:rPr>
              <a:t>En el caso de </a:t>
            </a:r>
            <a:r>
              <a:rPr lang="es">
                <a:solidFill>
                  <a:srgbClr val="000000"/>
                </a:solidFill>
              </a:rPr>
              <a:t>pérdida</a:t>
            </a:r>
            <a:r>
              <a:rPr lang="es">
                <a:solidFill>
                  <a:srgbClr val="000000"/>
                </a:solidFill>
              </a:rPr>
              <a:t> del derecho a evaluación continua, el/la alumno/a tendrá que realizar una prueba escrita distinta a la del resto de sus compañeros en la evaluación ordinaria, además de entregar las actividades que determine el profesor.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4" ma:contentTypeDescription="Crear nuevo documento." ma:contentTypeScope="" ma:versionID="60a0f9d2fcc39d67a5c61ca454fb6c55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a2677099b9b85e583cf72e9aa2f8ebb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131ED-547A-4A86-A273-096BC5F1AC03}"/>
</file>

<file path=customXml/itemProps2.xml><?xml version="1.0" encoding="utf-8"?>
<ds:datastoreItem xmlns:ds="http://schemas.openxmlformats.org/officeDocument/2006/customXml" ds:itemID="{43E04BD4-3590-4E01-8A06-2202879F36DA}"/>
</file>

<file path=customXml/itemProps3.xml><?xml version="1.0" encoding="utf-8"?>
<ds:datastoreItem xmlns:ds="http://schemas.openxmlformats.org/officeDocument/2006/customXml" ds:itemID="{CA5B4A63-B9BE-4D9D-A37A-923B812BCB2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