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embeddedFontLst>
    <p:embeddedFont>
      <p:font typeface="Robot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3" Type="http://schemas.openxmlformats.org/officeDocument/2006/relationships/slide" Target="slides/slide8.xml"/><Relationship Id="rId39" Type="http://schemas.openxmlformats.org/officeDocument/2006/relationships/font" Target="fonts/Roboto-bold.fntdata"/><Relationship Id="rId18" Type="http://schemas.openxmlformats.org/officeDocument/2006/relationships/slide" Target="slides/slide1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customXml" Target="../customXml/item1.xml"/><Relationship Id="rId7" Type="http://schemas.openxmlformats.org/officeDocument/2006/relationships/slide" Target="slides/slide2.xml"/><Relationship Id="rId20" Type="http://schemas.openxmlformats.org/officeDocument/2006/relationships/slide" Target="slides/slide15.xml"/><Relationship Id="rId41" Type="http://schemas.openxmlformats.org/officeDocument/2006/relationships/font" Target="fonts/Roboto-boldItalic.fntdata"/><Relationship Id="rId2" Type="http://schemas.openxmlformats.org/officeDocument/2006/relationships/viewProps" Target="viewProps.xml"/><Relationship Id="rId29" Type="http://schemas.openxmlformats.org/officeDocument/2006/relationships/slide" Target="slides/slide24.xml"/><Relationship Id="rId16" Type="http://schemas.openxmlformats.org/officeDocument/2006/relationships/slide" Target="slides/slide11.xml"/><Relationship Id="rId40" Type="http://schemas.openxmlformats.org/officeDocument/2006/relationships/font" Target="fonts/Roboto-italic.fntdata"/><Relationship Id="rId24" Type="http://schemas.openxmlformats.org/officeDocument/2006/relationships/slide" Target="slides/slide19.xml"/><Relationship Id="rId1" Type="http://schemas.openxmlformats.org/officeDocument/2006/relationships/theme" Target="theme/theme1.xml"/><Relationship Id="rId6" Type="http://schemas.openxmlformats.org/officeDocument/2006/relationships/slide" Target="slides/slide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23" Type="http://schemas.openxmlformats.org/officeDocument/2006/relationships/slide" Target="slides/slide18.xml"/><Relationship Id="rId28" Type="http://schemas.openxmlformats.org/officeDocument/2006/relationships/slide" Target="slides/slide23.xml"/><Relationship Id="rId5" Type="http://schemas.openxmlformats.org/officeDocument/2006/relationships/notesMaster" Target="notesMasters/notesMaster1.xml"/><Relationship Id="rId15" Type="http://schemas.openxmlformats.org/officeDocument/2006/relationships/slide" Target="slides/slide10.xml"/><Relationship Id="rId36" Type="http://schemas.openxmlformats.org/officeDocument/2006/relationships/slide" Target="slides/slide31.xml"/><Relationship Id="rId31" Type="http://schemas.openxmlformats.org/officeDocument/2006/relationships/slide" Target="slides/slide26.xml"/><Relationship Id="rId10" Type="http://schemas.openxmlformats.org/officeDocument/2006/relationships/slide" Target="slides/slide5.xml"/><Relationship Id="rId19" Type="http://schemas.openxmlformats.org/officeDocument/2006/relationships/slide" Target="slides/slide14.xml"/><Relationship Id="rId44" Type="http://schemas.openxmlformats.org/officeDocument/2006/relationships/customXml" Target="../customXml/item3.xml"/><Relationship Id="rId22" Type="http://schemas.openxmlformats.org/officeDocument/2006/relationships/slide" Target="slides/slide17.xml"/><Relationship Id="rId4" Type="http://schemas.openxmlformats.org/officeDocument/2006/relationships/slideMaster" Target="slideMasters/slideMaster1.xml"/><Relationship Id="rId9" Type="http://schemas.openxmlformats.org/officeDocument/2006/relationships/slide" Target="slides/slide4.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14" Type="http://schemas.openxmlformats.org/officeDocument/2006/relationships/slide" Target="slides/slide9.xml"/><Relationship Id="rId43" Type="http://schemas.openxmlformats.org/officeDocument/2006/relationships/customXml" Target="../customXml/item2.xml"/><Relationship Id="rId8" Type="http://schemas.openxmlformats.org/officeDocument/2006/relationships/slide" Target="slides/slide3.xml"/><Relationship Id="rId3" Type="http://schemas.openxmlformats.org/officeDocument/2006/relationships/presProps" Target="presProps.xml"/><Relationship Id="rId25" Type="http://schemas.openxmlformats.org/officeDocument/2006/relationships/slide" Target="slides/slide20.xml"/><Relationship Id="rId33" Type="http://schemas.openxmlformats.org/officeDocument/2006/relationships/slide" Target="slides/slide28.xml"/><Relationship Id="rId12" Type="http://schemas.openxmlformats.org/officeDocument/2006/relationships/slide" Target="slides/slide7.xml"/><Relationship Id="rId17" Type="http://schemas.openxmlformats.org/officeDocument/2006/relationships/slide" Target="slides/slide12.xml"/><Relationship Id="rId3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ae43ca115b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ae43ca115b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ae43ca115b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ae43ca115b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ae43ca115b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ae43ca115b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ae43ca115b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ae43ca115b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ae43ca115b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ae43ca115b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ae43ca115b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ae43ca115b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ae43ca115b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ae43ca115b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ae43ca115b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ae43ca115b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b798d8fd7d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b798d8fd7d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b798d8fd7d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b798d8fd7d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ae43ca115b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ae43ca115b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b798d8fd7d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b798d8fd7d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ae43ca115b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ae43ca115b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b798d8fd7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b798d8fd7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b798d8fd7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b798d8fd7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b798d8fd7d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b798d8fd7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b798d8fd7d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b798d8fd7d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b798d8fd7d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b798d8fd7d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b798d8fd7d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b798d8fd7d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b798d8fd7d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b798d8fd7d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b798d8fd7d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b798d8fd7d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ae43ca115b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ae43ca115b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b798d8fd7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b798d8fd7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ae43ca115b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ae43ca115b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ae43ca115b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ae43ca115b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ae43ca115b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ae43ca115b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ae43ca115b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ae43ca115b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ae43ca115b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ae43ca115b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ae43ca115b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ae43ca115b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ae43ca115b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ae43ca115b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ae43ca115b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ae43ca115b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docs.oracle.com/javase/tutorial/java/nutsandbolts/_keywords.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5.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Convenciones y buenas prácticas</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Declaraciones de variables</a:t>
            </a:r>
            <a:endParaRPr/>
          </a:p>
          <a:p>
            <a:pPr indent="0" lvl="0" marL="0" rtl="0" algn="l">
              <a:spcBef>
                <a:spcPts val="0"/>
              </a:spcBef>
              <a:spcAft>
                <a:spcPts val="0"/>
              </a:spcAft>
              <a:buNone/>
            </a:pPr>
            <a:r>
              <a:t/>
            </a:r>
            <a:endParaRPr/>
          </a:p>
        </p:txBody>
      </p:sp>
      <p:sp>
        <p:nvSpPr>
          <p:cNvPr id="146" name="Google Shape;146;p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Los arrays tienen los corchetes [ ] unidos a su tipo de datos:</a:t>
            </a:r>
            <a:endParaRPr/>
          </a:p>
          <a:p>
            <a:pPr indent="0" lvl="0" marL="0" rtl="0" algn="l">
              <a:spcBef>
                <a:spcPts val="1200"/>
              </a:spcBef>
              <a:spcAft>
                <a:spcPts val="1200"/>
              </a:spcAft>
              <a:buNone/>
            </a:pPr>
            <a:r>
              <a:t/>
            </a:r>
            <a:endParaRPr/>
          </a:p>
        </p:txBody>
      </p:sp>
      <p:pic>
        <p:nvPicPr>
          <p:cNvPr id="147" name="Google Shape;147;p22"/>
          <p:cNvPicPr preferRelativeResize="0"/>
          <p:nvPr/>
        </p:nvPicPr>
        <p:blipFill>
          <a:blip r:embed="rId3">
            <a:alphaModFix/>
          </a:blip>
          <a:stretch>
            <a:fillRect/>
          </a:stretch>
        </p:blipFill>
        <p:spPr>
          <a:xfrm>
            <a:off x="311700" y="1857381"/>
            <a:ext cx="8520600" cy="106863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Declaración de variables</a:t>
            </a:r>
            <a:endParaRPr/>
          </a:p>
        </p:txBody>
      </p:sp>
      <p:sp>
        <p:nvSpPr>
          <p:cNvPr id="153" name="Google Shape;153;p2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s"/>
              <a:t>CONSTANTES</a:t>
            </a:r>
            <a:r>
              <a:rPr lang="es"/>
              <a:t>: </a:t>
            </a:r>
            <a:r>
              <a:rPr lang="es"/>
              <a:t>Si tu variable almacena un valor constante, escribe su nombre completamente en mayúsculas. Si la variable con valor constante se compone de más de una palabra, sepáralas con guión bajo _.</a:t>
            </a:r>
            <a:endParaRPr/>
          </a:p>
        </p:txBody>
      </p:sp>
      <p:pic>
        <p:nvPicPr>
          <p:cNvPr id="154" name="Google Shape;154;p23"/>
          <p:cNvPicPr preferRelativeResize="0"/>
          <p:nvPr/>
        </p:nvPicPr>
        <p:blipFill>
          <a:blip r:embed="rId3">
            <a:alphaModFix/>
          </a:blip>
          <a:stretch>
            <a:fillRect/>
          </a:stretch>
        </p:blipFill>
        <p:spPr>
          <a:xfrm>
            <a:off x="465938" y="2325281"/>
            <a:ext cx="8212126" cy="2557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Nombres de identificadores</a:t>
            </a:r>
            <a:endParaRPr/>
          </a:p>
          <a:p>
            <a:pPr indent="0" lvl="0" marL="0" rtl="0" algn="l">
              <a:spcBef>
                <a:spcPts val="0"/>
              </a:spcBef>
              <a:spcAft>
                <a:spcPts val="0"/>
              </a:spcAft>
              <a:buNone/>
            </a:pPr>
            <a:r>
              <a:t/>
            </a:r>
            <a:endParaRPr/>
          </a:p>
        </p:txBody>
      </p:sp>
      <p:sp>
        <p:nvSpPr>
          <p:cNvPr id="160" name="Google Shape;160;p2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s"/>
              <a:t>Para los identificadores podemos usar las </a:t>
            </a:r>
            <a:r>
              <a:rPr b="1" lang="es"/>
              <a:t>letras anglosajonas y números de la tabla ASCII.</a:t>
            </a:r>
            <a:endParaRPr b="1"/>
          </a:p>
          <a:p>
            <a:pPr indent="-342900" lvl="0" marL="457200" rtl="0" algn="l">
              <a:lnSpc>
                <a:spcPct val="150000"/>
              </a:lnSpc>
              <a:spcBef>
                <a:spcPts val="0"/>
              </a:spcBef>
              <a:spcAft>
                <a:spcPts val="0"/>
              </a:spcAft>
              <a:buSzPts val="1800"/>
              <a:buChar char="❏"/>
            </a:pPr>
            <a:r>
              <a:rPr b="1" lang="es"/>
              <a:t>No se debe usar caracteres con tilde ni la (ñ). Las barras bajas o guiones tampoco se usan.</a:t>
            </a:r>
            <a:endParaRPr b="1"/>
          </a:p>
          <a:p>
            <a:pPr indent="-342900" lvl="0" marL="457200" rtl="0" algn="l">
              <a:lnSpc>
                <a:spcPct val="150000"/>
              </a:lnSpc>
              <a:spcBef>
                <a:spcPts val="0"/>
              </a:spcBef>
              <a:spcAft>
                <a:spcPts val="0"/>
              </a:spcAft>
              <a:buSzPts val="1800"/>
              <a:buChar char="❏"/>
            </a:pPr>
            <a:r>
              <a:rPr lang="es"/>
              <a:t>Los nombres de los identificadores deben ser siempre lo más descriptivos posible, ya sea variable, método o clase.</a:t>
            </a:r>
            <a:endParaRPr/>
          </a:p>
          <a:p>
            <a:pPr indent="-342900" lvl="0" marL="457200" rtl="0" algn="l">
              <a:lnSpc>
                <a:spcPct val="150000"/>
              </a:lnSpc>
              <a:spcBef>
                <a:spcPts val="0"/>
              </a:spcBef>
              <a:spcAft>
                <a:spcPts val="0"/>
              </a:spcAft>
              <a:buSzPts val="1800"/>
              <a:buChar char="❏"/>
            </a:pPr>
            <a:r>
              <a:rPr lang="es"/>
              <a:t>Solo se usan </a:t>
            </a:r>
            <a:r>
              <a:rPr b="1" lang="es"/>
              <a:t>identificadores </a:t>
            </a:r>
            <a:r>
              <a:rPr lang="es"/>
              <a:t>de un solo carácter para representar los contadores del </a:t>
            </a:r>
            <a:r>
              <a:rPr b="1" lang="es"/>
              <a:t>bucle for,</a:t>
            </a:r>
            <a:r>
              <a:rPr lang="es"/>
              <a:t> y comienzan en la letra i.</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Nombres de identificadores</a:t>
            </a:r>
            <a:endParaRPr/>
          </a:p>
          <a:p>
            <a:pPr indent="0" lvl="0" marL="0" rtl="0" algn="l">
              <a:spcBef>
                <a:spcPts val="0"/>
              </a:spcBef>
              <a:spcAft>
                <a:spcPts val="0"/>
              </a:spcAft>
              <a:buNone/>
            </a:pPr>
            <a:r>
              <a:t/>
            </a:r>
            <a:endParaRPr/>
          </a:p>
        </p:txBody>
      </p:sp>
      <p:sp>
        <p:nvSpPr>
          <p:cNvPr id="166" name="Google Shape;166;p2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lang="es"/>
              <a:t>Nombre de las </a:t>
            </a:r>
            <a:r>
              <a:rPr b="1" lang="es"/>
              <a:t>clases o interfaces</a:t>
            </a:r>
            <a:r>
              <a:rPr lang="es"/>
              <a:t>: </a:t>
            </a:r>
            <a:r>
              <a:rPr lang="es">
                <a:solidFill>
                  <a:srgbClr val="980000"/>
                </a:solidFill>
              </a:rPr>
              <a:t>UpperCamelCase</a:t>
            </a:r>
            <a:r>
              <a:rPr lang="es"/>
              <a:t>.</a:t>
            </a:r>
            <a:endParaRPr/>
          </a:p>
          <a:p>
            <a:pPr indent="-342900" lvl="0" marL="457200" rtl="0" algn="l">
              <a:lnSpc>
                <a:spcPct val="200000"/>
              </a:lnSpc>
              <a:spcBef>
                <a:spcPts val="0"/>
              </a:spcBef>
              <a:spcAft>
                <a:spcPts val="0"/>
              </a:spcAft>
              <a:buSzPts val="1800"/>
              <a:buChar char="❏"/>
            </a:pPr>
            <a:r>
              <a:rPr lang="es"/>
              <a:t>Nombre de los </a:t>
            </a:r>
            <a:r>
              <a:rPr b="1" lang="es"/>
              <a:t>métodos</a:t>
            </a:r>
            <a:r>
              <a:rPr lang="es"/>
              <a:t>: </a:t>
            </a:r>
            <a:r>
              <a:rPr lang="es">
                <a:solidFill>
                  <a:srgbClr val="980000"/>
                </a:solidFill>
              </a:rPr>
              <a:t>lowerCamelCase</a:t>
            </a:r>
            <a:r>
              <a:rPr lang="es"/>
              <a:t>. Suelen ser verbos o frases.</a:t>
            </a:r>
            <a:endParaRPr/>
          </a:p>
          <a:p>
            <a:pPr indent="-342900" lvl="0" marL="457200" rtl="0" algn="l">
              <a:lnSpc>
                <a:spcPct val="200000"/>
              </a:lnSpc>
              <a:spcBef>
                <a:spcPts val="0"/>
              </a:spcBef>
              <a:spcAft>
                <a:spcPts val="0"/>
              </a:spcAft>
              <a:buSzPts val="1800"/>
              <a:buChar char="❏"/>
            </a:pPr>
            <a:r>
              <a:rPr lang="es"/>
              <a:t>Nombres de </a:t>
            </a:r>
            <a:r>
              <a:rPr b="1" lang="es"/>
              <a:t>constantes</a:t>
            </a:r>
            <a:r>
              <a:rPr lang="es"/>
              <a:t>: </a:t>
            </a:r>
            <a:r>
              <a:rPr lang="es">
                <a:solidFill>
                  <a:srgbClr val="980000"/>
                </a:solidFill>
              </a:rPr>
              <a:t>CONSTANT_CASE</a:t>
            </a:r>
            <a:r>
              <a:rPr lang="es"/>
              <a:t>. Todo el mayúsculas, separando con barra baja.</a:t>
            </a:r>
            <a:endParaRPr/>
          </a:p>
          <a:p>
            <a:pPr indent="-342900" lvl="0" marL="457200" rtl="0" algn="l">
              <a:lnSpc>
                <a:spcPct val="200000"/>
              </a:lnSpc>
              <a:spcBef>
                <a:spcPts val="0"/>
              </a:spcBef>
              <a:spcAft>
                <a:spcPts val="0"/>
              </a:spcAft>
              <a:buSzPts val="1800"/>
              <a:buChar char="❏"/>
            </a:pPr>
            <a:r>
              <a:rPr b="1" lang="es"/>
              <a:t>Variables locales, atributos de la clase, nombres de parámetros</a:t>
            </a:r>
            <a:r>
              <a:rPr lang="es"/>
              <a:t>: </a:t>
            </a:r>
            <a:r>
              <a:rPr lang="es">
                <a:solidFill>
                  <a:srgbClr val="980000"/>
                </a:solidFill>
              </a:rPr>
              <a:t>lowerCamelCase</a:t>
            </a:r>
            <a:r>
              <a:rPr lang="es"/>
              <a: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Estructura del código</a:t>
            </a:r>
            <a:endParaRPr/>
          </a:p>
        </p:txBody>
      </p:sp>
      <p:sp>
        <p:nvSpPr>
          <p:cNvPr id="172" name="Google Shape;172;p2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En las sentencias de control de flujo (if, else, for, do-while, try-catch-finally) se incluyen llaves { }, incluso si no contienen código o es una sola instrucción. Se alinean las llaves {} al inicio de línea.</a:t>
            </a:r>
            <a:endParaRPr/>
          </a:p>
        </p:txBody>
      </p:sp>
      <p:pic>
        <p:nvPicPr>
          <p:cNvPr id="173" name="Google Shape;173;p26"/>
          <p:cNvPicPr preferRelativeResize="0"/>
          <p:nvPr/>
        </p:nvPicPr>
        <p:blipFill>
          <a:blip r:embed="rId3">
            <a:alphaModFix/>
          </a:blip>
          <a:stretch>
            <a:fillRect/>
          </a:stretch>
        </p:blipFill>
        <p:spPr>
          <a:xfrm>
            <a:off x="311700" y="2270725"/>
            <a:ext cx="8520599" cy="188711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Estructura del código</a:t>
            </a:r>
            <a:endParaRPr/>
          </a:p>
          <a:p>
            <a:pPr indent="0" lvl="0" marL="0" rtl="0" algn="l">
              <a:spcBef>
                <a:spcPts val="0"/>
              </a:spcBef>
              <a:spcAft>
                <a:spcPts val="0"/>
              </a:spcAft>
              <a:buNone/>
            </a:pPr>
            <a:r>
              <a:t/>
            </a:r>
            <a:endParaRPr/>
          </a:p>
        </p:txBody>
      </p:sp>
      <p:sp>
        <p:nvSpPr>
          <p:cNvPr id="179" name="Google Shape;179;p2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b="1" lang="es"/>
              <a:t>Una sola instrucción por </a:t>
            </a:r>
            <a:r>
              <a:rPr b="1" lang="es"/>
              <a:t>línea</a:t>
            </a:r>
            <a:r>
              <a:rPr b="1" lang="es"/>
              <a:t>.</a:t>
            </a:r>
            <a:endParaRPr b="1"/>
          </a:p>
          <a:p>
            <a:pPr indent="-342900" lvl="0" marL="457200" rtl="0" algn="l">
              <a:lnSpc>
                <a:spcPct val="150000"/>
              </a:lnSpc>
              <a:spcBef>
                <a:spcPts val="0"/>
              </a:spcBef>
              <a:spcAft>
                <a:spcPts val="0"/>
              </a:spcAft>
              <a:buSzPts val="1800"/>
              <a:buChar char="❏"/>
            </a:pPr>
            <a:r>
              <a:rPr lang="es"/>
              <a:t>Las líneas de código no deben ser muy largas. Si no, se deben romper antes de algún operador.</a:t>
            </a:r>
            <a:endParaRPr/>
          </a:p>
          <a:p>
            <a:pPr indent="-342900" lvl="0" marL="457200" rtl="0" algn="l">
              <a:lnSpc>
                <a:spcPct val="150000"/>
              </a:lnSpc>
              <a:spcBef>
                <a:spcPts val="0"/>
              </a:spcBef>
              <a:spcAft>
                <a:spcPts val="0"/>
              </a:spcAft>
              <a:buSzPts val="1800"/>
              <a:buChar char="❏"/>
            </a:pPr>
            <a:r>
              <a:rPr b="1" lang="es"/>
              <a:t>Si la declaración del método es demasiado larga</a:t>
            </a:r>
            <a:r>
              <a:rPr lang="es"/>
              <a:t>, o una expresión aritmética es demasiado larga, o en una sentencia if, debo </a:t>
            </a:r>
            <a:r>
              <a:rPr b="1" lang="es"/>
              <a:t>romper</a:t>
            </a:r>
            <a:r>
              <a:rPr lang="es"/>
              <a:t>.</a:t>
            </a:r>
            <a:endParaRPr/>
          </a:p>
          <a:p>
            <a:pPr indent="-342900" lvl="0" marL="457200" rtl="0" algn="l">
              <a:lnSpc>
                <a:spcPct val="150000"/>
              </a:lnSpc>
              <a:spcBef>
                <a:spcPts val="0"/>
              </a:spcBef>
              <a:spcAft>
                <a:spcPts val="0"/>
              </a:spcAft>
              <a:buSzPts val="1800"/>
              <a:buChar char="❏"/>
            </a:pPr>
            <a:r>
              <a:rPr lang="es"/>
              <a:t>Si una operación aritmética o lógica se compone de distintos tipos de operaciones con distinta jerarquía, se deben </a:t>
            </a:r>
            <a:r>
              <a:rPr b="1" lang="es"/>
              <a:t>usar paréntesis para facilitar su legibilidad.</a:t>
            </a:r>
            <a:endParaRPr b="1"/>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Estructura del código</a:t>
            </a:r>
            <a:endParaRPr/>
          </a:p>
          <a:p>
            <a:pPr indent="0" lvl="0" marL="0" rtl="0" algn="l">
              <a:spcBef>
                <a:spcPts val="0"/>
              </a:spcBef>
              <a:spcAft>
                <a:spcPts val="0"/>
              </a:spcAft>
              <a:buNone/>
            </a:pPr>
            <a:r>
              <a:t/>
            </a:r>
            <a:endParaRPr/>
          </a:p>
        </p:txBody>
      </p:sp>
      <p:pic>
        <p:nvPicPr>
          <p:cNvPr id="185" name="Google Shape;185;p28"/>
          <p:cNvPicPr preferRelativeResize="0"/>
          <p:nvPr/>
        </p:nvPicPr>
        <p:blipFill>
          <a:blip r:embed="rId3">
            <a:alphaModFix/>
          </a:blip>
          <a:stretch>
            <a:fillRect/>
          </a:stretch>
        </p:blipFill>
        <p:spPr>
          <a:xfrm>
            <a:off x="884200" y="1036666"/>
            <a:ext cx="7375600" cy="37254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9"/>
          <p:cNvSpPr txBox="1"/>
          <p:nvPr>
            <p:ph type="title"/>
          </p:nvPr>
        </p:nvSpPr>
        <p:spPr>
          <a:xfrm>
            <a:off x="311700" y="2369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Estructura del código</a:t>
            </a:r>
            <a:endParaRPr/>
          </a:p>
          <a:p>
            <a:pPr indent="0" lvl="0" marL="0" rtl="0" algn="l">
              <a:spcBef>
                <a:spcPts val="0"/>
              </a:spcBef>
              <a:spcAft>
                <a:spcPts val="0"/>
              </a:spcAft>
              <a:buNone/>
            </a:pPr>
            <a:r>
              <a:t/>
            </a:r>
            <a:endParaRPr/>
          </a:p>
        </p:txBody>
      </p:sp>
      <p:sp>
        <p:nvSpPr>
          <p:cNvPr id="191" name="Google Shape;191;p29"/>
          <p:cNvSpPr txBox="1"/>
          <p:nvPr>
            <p:ph idx="1" type="body"/>
          </p:nvPr>
        </p:nvSpPr>
        <p:spPr>
          <a:xfrm>
            <a:off x="311700" y="1017800"/>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Los espacios en blanco mejoran la legibilidad. Se deben colocar entre operadores, después de los puntos y coma de los bucles for, después de los operadores de asignación, etc.</a:t>
            </a:r>
            <a:endParaRPr/>
          </a:p>
          <a:p>
            <a:pPr indent="0" lvl="0" marL="0" rtl="0" algn="l">
              <a:spcBef>
                <a:spcPts val="1200"/>
              </a:spcBef>
              <a:spcAft>
                <a:spcPts val="1200"/>
              </a:spcAft>
              <a:buNone/>
            </a:pPr>
            <a:r>
              <a:t/>
            </a:r>
            <a:endParaRPr/>
          </a:p>
        </p:txBody>
      </p:sp>
      <p:pic>
        <p:nvPicPr>
          <p:cNvPr id="192" name="Google Shape;192;p29"/>
          <p:cNvPicPr preferRelativeResize="0"/>
          <p:nvPr/>
        </p:nvPicPr>
        <p:blipFill>
          <a:blip r:embed="rId3">
            <a:alphaModFix/>
          </a:blip>
          <a:stretch>
            <a:fillRect/>
          </a:stretch>
        </p:blipFill>
        <p:spPr>
          <a:xfrm>
            <a:off x="1185775" y="2004225"/>
            <a:ext cx="7128926" cy="2899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Líneas en blanco</a:t>
            </a:r>
            <a:endParaRPr/>
          </a:p>
        </p:txBody>
      </p:sp>
      <p:sp>
        <p:nvSpPr>
          <p:cNvPr id="198" name="Google Shape;198;p3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Las líneas en blanco mejoran la facilidad de lectura separando secciones de código que están lógicamente relacionadas. </a:t>
            </a:r>
            <a:endParaRPr/>
          </a:p>
          <a:p>
            <a:pPr indent="0" lvl="0" marL="0" rtl="0" algn="l">
              <a:spcBef>
                <a:spcPts val="1200"/>
              </a:spcBef>
              <a:spcAft>
                <a:spcPts val="0"/>
              </a:spcAft>
              <a:buNone/>
            </a:pPr>
            <a:r>
              <a:rPr b="1" lang="es"/>
              <a:t>Se deben usar siempre dos líneas en blanco en las siguientes circunstancias:</a:t>
            </a:r>
            <a:endParaRPr b="1"/>
          </a:p>
          <a:p>
            <a:pPr indent="-342900" lvl="0" marL="457200" rtl="0" algn="l">
              <a:spcBef>
                <a:spcPts val="1200"/>
              </a:spcBef>
              <a:spcAft>
                <a:spcPts val="0"/>
              </a:spcAft>
              <a:buSzPts val="1800"/>
              <a:buChar char="❏"/>
            </a:pPr>
            <a:r>
              <a:rPr i="1" lang="es"/>
              <a:t>Entre las secciones de un fichero fuente</a:t>
            </a:r>
            <a:endParaRPr i="1"/>
          </a:p>
          <a:p>
            <a:pPr indent="-342900" lvl="0" marL="457200" rtl="0" algn="l">
              <a:spcBef>
                <a:spcPts val="0"/>
              </a:spcBef>
              <a:spcAft>
                <a:spcPts val="0"/>
              </a:spcAft>
              <a:buSzPts val="1800"/>
              <a:buChar char="❏"/>
            </a:pPr>
            <a:r>
              <a:rPr i="1" lang="es"/>
              <a:t>Entre las definiciones de clases e interfaces</a:t>
            </a:r>
            <a:endParaRPr i="1"/>
          </a:p>
          <a:p>
            <a:pPr indent="0" lvl="0" marL="0" rtl="0" algn="l">
              <a:spcBef>
                <a:spcPts val="1200"/>
              </a:spcBef>
              <a:spcAft>
                <a:spcPts val="0"/>
              </a:spcAft>
              <a:buNone/>
            </a:pPr>
            <a:r>
              <a:rPr b="1" lang="es"/>
              <a:t>Se debe usar siempre una línea en blanco en las siguientes circunstancias: </a:t>
            </a:r>
            <a:endParaRPr b="1"/>
          </a:p>
          <a:p>
            <a:pPr indent="-342900" lvl="0" marL="457200" rtl="0" algn="l">
              <a:spcBef>
                <a:spcPts val="1200"/>
              </a:spcBef>
              <a:spcAft>
                <a:spcPts val="0"/>
              </a:spcAft>
              <a:buSzPts val="1800"/>
              <a:buChar char="❏"/>
            </a:pPr>
            <a:r>
              <a:rPr i="1" lang="es"/>
              <a:t>Entre métodos</a:t>
            </a:r>
            <a:endParaRPr i="1"/>
          </a:p>
          <a:p>
            <a:pPr indent="-342900" lvl="0" marL="457200" rtl="0" algn="l">
              <a:spcBef>
                <a:spcPts val="0"/>
              </a:spcBef>
              <a:spcAft>
                <a:spcPts val="0"/>
              </a:spcAft>
              <a:buSzPts val="1800"/>
              <a:buChar char="❏"/>
            </a:pPr>
            <a:r>
              <a:rPr i="1" lang="es"/>
              <a:t>Entre las variables locales de un método y su primera sentencia</a:t>
            </a:r>
            <a:endParaRPr i="1"/>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Espacios en blanco</a:t>
            </a:r>
            <a:endParaRPr/>
          </a:p>
        </p:txBody>
      </p:sp>
      <p:sp>
        <p:nvSpPr>
          <p:cNvPr id="204" name="Google Shape;204;p3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
              <a:t>Se deben usar espacios en blanco en las siguientes circunstancias:</a:t>
            </a:r>
            <a:endParaRPr/>
          </a:p>
          <a:p>
            <a:pPr indent="-342900" lvl="0" marL="457200" rtl="0" algn="l">
              <a:spcBef>
                <a:spcPts val="1200"/>
              </a:spcBef>
              <a:spcAft>
                <a:spcPts val="0"/>
              </a:spcAft>
              <a:buSzPts val="1800"/>
              <a:buChar char="❏"/>
            </a:pPr>
            <a:r>
              <a:rPr lang="es"/>
              <a:t>Una palabra clave del lenguaje seguida por un paréntesis debe separarse por  un espacio. Ejemplo: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s"/>
              <a:t>Debe aparecer un espacio en blanco después de cada coma en las listas de argumentos. </a:t>
            </a:r>
            <a:endParaRPr/>
          </a:p>
          <a:p>
            <a:pPr indent="0" lvl="0" marL="457200" rtl="0" algn="l">
              <a:spcBef>
                <a:spcPts val="1200"/>
              </a:spcBef>
              <a:spcAft>
                <a:spcPts val="1200"/>
              </a:spcAft>
              <a:buNone/>
            </a:pPr>
            <a:r>
              <a:t/>
            </a:r>
            <a:endParaRPr/>
          </a:p>
        </p:txBody>
      </p:sp>
      <p:pic>
        <p:nvPicPr>
          <p:cNvPr id="205" name="Google Shape;205;p31"/>
          <p:cNvPicPr preferRelativeResize="0"/>
          <p:nvPr/>
        </p:nvPicPr>
        <p:blipFill>
          <a:blip r:embed="rId3">
            <a:alphaModFix/>
          </a:blip>
          <a:stretch>
            <a:fillRect/>
          </a:stretch>
        </p:blipFill>
        <p:spPr>
          <a:xfrm>
            <a:off x="929131" y="2460706"/>
            <a:ext cx="1941625" cy="877325"/>
          </a:xfrm>
          <a:prstGeom prst="rect">
            <a:avLst/>
          </a:prstGeom>
          <a:noFill/>
          <a:ln>
            <a:noFill/>
          </a:ln>
        </p:spPr>
      </p:pic>
      <p:pic>
        <p:nvPicPr>
          <p:cNvPr id="206" name="Google Shape;206;p31"/>
          <p:cNvPicPr preferRelativeResize="0"/>
          <p:nvPr/>
        </p:nvPicPr>
        <p:blipFill>
          <a:blip r:embed="rId4">
            <a:alphaModFix/>
          </a:blip>
          <a:stretch>
            <a:fillRect/>
          </a:stretch>
        </p:blipFill>
        <p:spPr>
          <a:xfrm>
            <a:off x="929125" y="4086675"/>
            <a:ext cx="5820350" cy="312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Convenciones de escritura de Java</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s"/>
              <a:t>Las convenciones de código existen debido a que la mayoría del coste del código de un programa se usa en su mantenimiento, (casi ningún programa se mantiene toda su vida con el código original), y mejoran la lectura del código permitiendo entender código nuevo mucho más rápido y a fondo.</a:t>
            </a:r>
            <a:endParaRPr/>
          </a:p>
          <a:p>
            <a:pPr indent="0" lvl="0" marL="0" rtl="0" algn="l">
              <a:lnSpc>
                <a:spcPct val="150000"/>
              </a:lnSpc>
              <a:spcBef>
                <a:spcPts val="1200"/>
              </a:spcBef>
              <a:spcAft>
                <a:spcPts val="1200"/>
              </a:spcAft>
              <a:buNone/>
            </a:pPr>
            <a:r>
              <a:rPr lang="es"/>
              <a:t>Para que las convenciones funcionen, cada programador debe tratar de ser lo más fiel posible a estas.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Espacios en blanco</a:t>
            </a:r>
            <a:endParaRPr/>
          </a:p>
        </p:txBody>
      </p:sp>
      <p:sp>
        <p:nvSpPr>
          <p:cNvPr id="212" name="Google Shape;212;p3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Todos los operadores binarios excepto . se deben separar de sus operandos con espacios en blanco. Los espacios en blanco no deben separar los operadores unarios, incremento ("++") y decremento ("--") de sus operandos. Ejemplo:</a:t>
            </a:r>
            <a:endParaRPr/>
          </a:p>
        </p:txBody>
      </p:sp>
      <p:pic>
        <p:nvPicPr>
          <p:cNvPr id="213" name="Google Shape;213;p32"/>
          <p:cNvPicPr preferRelativeResize="0"/>
          <p:nvPr/>
        </p:nvPicPr>
        <p:blipFill>
          <a:blip r:embed="rId3">
            <a:alphaModFix/>
          </a:blip>
          <a:stretch>
            <a:fillRect/>
          </a:stretch>
        </p:blipFill>
        <p:spPr>
          <a:xfrm>
            <a:off x="900100" y="2332625"/>
            <a:ext cx="5764750" cy="19942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Comentarios</a:t>
            </a:r>
            <a:endParaRPr/>
          </a:p>
        </p:txBody>
      </p:sp>
      <p:sp>
        <p:nvSpPr>
          <p:cNvPr id="219" name="Google Shape;219;p3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s"/>
              <a:t>Consejos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Comentarios dentro del código, ¿sí o no?</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25" name="Google Shape;225;p34"/>
          <p:cNvSpPr txBox="1"/>
          <p:nvPr>
            <p:ph idx="1" type="body"/>
          </p:nvPr>
        </p:nvSpPr>
        <p:spPr>
          <a:xfrm>
            <a:off x="311700" y="1291825"/>
            <a:ext cx="8520600" cy="3339000"/>
          </a:xfrm>
          <a:prstGeom prst="rect">
            <a:avLst/>
          </a:prstGeom>
        </p:spPr>
        <p:txBody>
          <a:bodyPr anchorCtr="0" anchor="t" bIns="91425" lIns="91425" spcFirstLastPara="1" rIns="91425" wrap="square" tIns="91425">
            <a:normAutofit fontScale="55000" lnSpcReduction="10000"/>
          </a:bodyPr>
          <a:lstStyle/>
          <a:p>
            <a:pPr indent="0" lvl="0" marL="0" rtl="0" algn="l">
              <a:lnSpc>
                <a:spcPct val="150000"/>
              </a:lnSpc>
              <a:spcBef>
                <a:spcPts val="0"/>
              </a:spcBef>
              <a:spcAft>
                <a:spcPts val="0"/>
              </a:spcAft>
              <a:buNone/>
            </a:pPr>
            <a:r>
              <a:rPr lang="es" sz="3408"/>
              <a:t>C</a:t>
            </a:r>
            <a:r>
              <a:rPr lang="es" sz="3408"/>
              <a:t>uándo se utilizan comentarios en el código suelen ser poco fiables, y debemos confiar solo en el código.</a:t>
            </a:r>
            <a:endParaRPr sz="3408"/>
          </a:p>
          <a:p>
            <a:pPr indent="0" lvl="0" marL="0" rtl="0" algn="l">
              <a:lnSpc>
                <a:spcPct val="150000"/>
              </a:lnSpc>
              <a:spcBef>
                <a:spcPts val="1200"/>
              </a:spcBef>
              <a:spcAft>
                <a:spcPts val="0"/>
              </a:spcAft>
              <a:buNone/>
            </a:pPr>
            <a:r>
              <a:rPr lang="es" sz="3408"/>
              <a:t>Hay una frase muy relacionada con esto, que dice:</a:t>
            </a:r>
            <a:endParaRPr sz="3408"/>
          </a:p>
          <a:p>
            <a:pPr indent="0" lvl="0" marL="0" rtl="0" algn="l">
              <a:lnSpc>
                <a:spcPct val="150000"/>
              </a:lnSpc>
              <a:spcBef>
                <a:spcPts val="1200"/>
              </a:spcBef>
              <a:spcAft>
                <a:spcPts val="0"/>
              </a:spcAft>
              <a:buNone/>
            </a:pPr>
            <a:r>
              <a:rPr i="1" lang="es" sz="3408">
                <a:solidFill>
                  <a:srgbClr val="980000"/>
                </a:solidFill>
              </a:rPr>
              <a:t>“El código nunca miente, los comentarios sí.” — Ron Jeffries</a:t>
            </a:r>
            <a:endParaRPr i="1" sz="3408">
              <a:solidFill>
                <a:srgbClr val="980000"/>
              </a:solidFill>
            </a:endParaRPr>
          </a:p>
          <a:p>
            <a:pPr indent="0" lvl="0" marL="0" rtl="0" algn="l">
              <a:lnSpc>
                <a:spcPct val="150000"/>
              </a:lnSpc>
              <a:spcBef>
                <a:spcPts val="1200"/>
              </a:spcBef>
              <a:spcAft>
                <a:spcPts val="1200"/>
              </a:spcAft>
              <a:buNone/>
            </a:pPr>
            <a:r>
              <a:rPr b="1" lang="es" sz="3408"/>
              <a:t>Los comentarios requieren mantenimiento</a:t>
            </a:r>
            <a:r>
              <a:rPr lang="es" sz="3408"/>
              <a:t>, y muchas veces se empieza a meter comentarios, pero el día de mañana se dejan de mantener, con lo cual el comentario dice una cosa y el código hace otra.</a:t>
            </a:r>
            <a:endParaRPr i="1"/>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Comentarios dentro del código, ¿sí o no?</a:t>
            </a:r>
            <a:endParaRPr/>
          </a:p>
          <a:p>
            <a:pPr indent="0" lvl="0" marL="0" rtl="0" algn="l">
              <a:spcBef>
                <a:spcPts val="0"/>
              </a:spcBef>
              <a:spcAft>
                <a:spcPts val="0"/>
              </a:spcAft>
              <a:buNone/>
            </a:pPr>
            <a:r>
              <a:t/>
            </a:r>
            <a:endParaRPr/>
          </a:p>
        </p:txBody>
      </p:sp>
      <p:pic>
        <p:nvPicPr>
          <p:cNvPr id="231" name="Google Shape;231;p35"/>
          <p:cNvPicPr preferRelativeResize="0"/>
          <p:nvPr/>
        </p:nvPicPr>
        <p:blipFill>
          <a:blip r:embed="rId3">
            <a:alphaModFix/>
          </a:blip>
          <a:stretch>
            <a:fillRect/>
          </a:stretch>
        </p:blipFill>
        <p:spPr>
          <a:xfrm>
            <a:off x="1821525" y="1017800"/>
            <a:ext cx="5500950" cy="38570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Tipos de comentarios a evitar</a:t>
            </a:r>
            <a:endParaRPr/>
          </a:p>
        </p:txBody>
      </p:sp>
      <p:sp>
        <p:nvSpPr>
          <p:cNvPr id="237" name="Google Shape;237;p36"/>
          <p:cNvSpPr txBox="1"/>
          <p:nvPr>
            <p:ph idx="1" type="body"/>
          </p:nvPr>
        </p:nvSpPr>
        <p:spPr>
          <a:xfrm>
            <a:off x="239600" y="1673025"/>
            <a:ext cx="8520600" cy="21645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lang="es"/>
              <a:t>Evitar marcadores posicionales</a:t>
            </a:r>
            <a:endParaRPr/>
          </a:p>
          <a:p>
            <a:pPr indent="-342900" lvl="0" marL="457200" rtl="0" algn="l">
              <a:lnSpc>
                <a:spcPct val="200000"/>
              </a:lnSpc>
              <a:spcBef>
                <a:spcPts val="0"/>
              </a:spcBef>
              <a:spcAft>
                <a:spcPts val="0"/>
              </a:spcAft>
              <a:buSzPts val="1800"/>
              <a:buChar char="❏"/>
            </a:pPr>
            <a:r>
              <a:rPr lang="es"/>
              <a:t>No dejar el código comentado en su código base</a:t>
            </a:r>
            <a:endParaRPr/>
          </a:p>
          <a:p>
            <a:pPr indent="-342900" lvl="0" marL="457200" rtl="0" algn="l">
              <a:lnSpc>
                <a:spcPct val="200000"/>
              </a:lnSpc>
              <a:spcBef>
                <a:spcPts val="0"/>
              </a:spcBef>
              <a:spcAft>
                <a:spcPts val="0"/>
              </a:spcAft>
              <a:buSzPts val="1800"/>
              <a:buChar char="❏"/>
            </a:pPr>
            <a:r>
              <a:rPr lang="es"/>
              <a:t>No dejar comentarios de diario</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7"/>
          <p:cNvSpPr txBox="1"/>
          <p:nvPr>
            <p:ph type="title"/>
          </p:nvPr>
        </p:nvSpPr>
        <p:spPr>
          <a:xfrm>
            <a:off x="311700" y="927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Evitar marcadores posicionales</a:t>
            </a:r>
            <a:endParaRPr/>
          </a:p>
          <a:p>
            <a:pPr indent="0" lvl="0" marL="0" rtl="0" algn="l">
              <a:spcBef>
                <a:spcPts val="0"/>
              </a:spcBef>
              <a:spcAft>
                <a:spcPts val="0"/>
              </a:spcAft>
              <a:buNone/>
            </a:pPr>
            <a:r>
              <a:t/>
            </a:r>
            <a:endParaRPr/>
          </a:p>
        </p:txBody>
      </p:sp>
      <p:pic>
        <p:nvPicPr>
          <p:cNvPr id="243" name="Google Shape;243;p37"/>
          <p:cNvPicPr preferRelativeResize="0"/>
          <p:nvPr/>
        </p:nvPicPr>
        <p:blipFill>
          <a:blip r:embed="rId3">
            <a:alphaModFix/>
          </a:blip>
          <a:stretch>
            <a:fillRect/>
          </a:stretch>
        </p:blipFill>
        <p:spPr>
          <a:xfrm>
            <a:off x="1175650" y="1234150"/>
            <a:ext cx="6792710" cy="3820900"/>
          </a:xfrm>
          <a:prstGeom prst="rect">
            <a:avLst/>
          </a:prstGeom>
          <a:noFill/>
          <a:ln>
            <a:noFill/>
          </a:ln>
        </p:spPr>
      </p:pic>
      <p:sp>
        <p:nvSpPr>
          <p:cNvPr id="244" name="Google Shape;244;p37"/>
          <p:cNvSpPr txBox="1"/>
          <p:nvPr/>
        </p:nvSpPr>
        <p:spPr>
          <a:xfrm>
            <a:off x="311700" y="700500"/>
            <a:ext cx="8385300" cy="13776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500"/>
              </a:spcBef>
              <a:spcAft>
                <a:spcPts val="0"/>
              </a:spcAft>
              <a:buNone/>
            </a:pPr>
            <a:r>
              <a:rPr lang="es" sz="1800">
                <a:solidFill>
                  <a:srgbClr val="333333"/>
                </a:solidFill>
                <a:highlight>
                  <a:srgbClr val="FFFFFF"/>
                </a:highlight>
                <a:latin typeface="Roboto"/>
                <a:ea typeface="Roboto"/>
                <a:cs typeface="Roboto"/>
                <a:sym typeface="Roboto"/>
              </a:rPr>
              <a:t>Estos comentarios simplemente añaden ruido, no añaden nada, son comentarios inútiles.</a:t>
            </a:r>
            <a:endParaRPr sz="1800">
              <a:solidFill>
                <a:srgbClr val="333333"/>
              </a:solidFill>
              <a:highlight>
                <a:srgbClr val="FFFFFF"/>
              </a:highlight>
              <a:latin typeface="Roboto"/>
              <a:ea typeface="Roboto"/>
              <a:cs typeface="Roboto"/>
              <a:sym typeface="Roboto"/>
            </a:endParaRPr>
          </a:p>
          <a:p>
            <a:pPr indent="0" lvl="0" marL="0" rtl="0" algn="l">
              <a:lnSpc>
                <a:spcPct val="115000"/>
              </a:lnSpc>
              <a:spcBef>
                <a:spcPts val="1500"/>
              </a:spcBef>
              <a:spcAft>
                <a:spcPts val="0"/>
              </a:spcAft>
              <a:buNone/>
            </a:pPr>
            <a:r>
              <a:rPr lang="es" sz="1100"/>
              <a:t>v</a:t>
            </a:r>
            <a:endParaRPr sz="11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8"/>
          <p:cNvSpPr txBox="1"/>
          <p:nvPr>
            <p:ph type="title"/>
          </p:nvPr>
        </p:nvSpPr>
        <p:spPr>
          <a:xfrm>
            <a:off x="311700" y="927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No dejar el código comentado en su código base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50" name="Google Shape;250;p38"/>
          <p:cNvSpPr txBox="1"/>
          <p:nvPr/>
        </p:nvSpPr>
        <p:spPr>
          <a:xfrm>
            <a:off x="311700" y="700500"/>
            <a:ext cx="83853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100"/>
          </a:p>
        </p:txBody>
      </p:sp>
      <p:pic>
        <p:nvPicPr>
          <p:cNvPr id="251" name="Google Shape;251;p38"/>
          <p:cNvPicPr preferRelativeResize="0"/>
          <p:nvPr/>
        </p:nvPicPr>
        <p:blipFill>
          <a:blip r:embed="rId3">
            <a:alphaModFix/>
          </a:blip>
          <a:stretch>
            <a:fillRect/>
          </a:stretch>
        </p:blipFill>
        <p:spPr>
          <a:xfrm>
            <a:off x="696214" y="630000"/>
            <a:ext cx="7751575" cy="43602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No dejar el código comentado en su código base</a:t>
            </a:r>
            <a:endParaRPr/>
          </a:p>
          <a:p>
            <a:pPr indent="0" lvl="0" marL="0" rtl="0" algn="l">
              <a:spcBef>
                <a:spcPts val="0"/>
              </a:spcBef>
              <a:spcAft>
                <a:spcPts val="0"/>
              </a:spcAft>
              <a:buNone/>
            </a:pPr>
            <a:r>
              <a:t/>
            </a:r>
            <a:endParaRPr/>
          </a:p>
        </p:txBody>
      </p:sp>
      <p:sp>
        <p:nvSpPr>
          <p:cNvPr id="257" name="Google Shape;257;p3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Encontrar código que está comentado y que ya no se utiliza, hoy en día no tiene sentido, ya que tenemos el control de versiones, tenemos Git y tenemos un historial de versiones, en el cual podemos buscar el código que teníamos anteriormente.</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s"/>
              <a:t>Dejar trozos de código comentado lo único que hace es añadir ruido y añadir tiempo de lectura a la hora de revisar nuestro código.</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No dejar comentarios de diario</a:t>
            </a:r>
            <a:endParaRPr/>
          </a:p>
          <a:p>
            <a:pPr indent="0" lvl="0" marL="0" rtl="0" algn="l">
              <a:spcBef>
                <a:spcPts val="0"/>
              </a:spcBef>
              <a:spcAft>
                <a:spcPts val="0"/>
              </a:spcAft>
              <a:buNone/>
            </a:pPr>
            <a:r>
              <a:t/>
            </a:r>
            <a:endParaRPr/>
          </a:p>
        </p:txBody>
      </p:sp>
      <p:pic>
        <p:nvPicPr>
          <p:cNvPr id="263" name="Google Shape;263;p40"/>
          <p:cNvPicPr preferRelativeResize="0"/>
          <p:nvPr/>
        </p:nvPicPr>
        <p:blipFill>
          <a:blip r:embed="rId3">
            <a:alphaModFix/>
          </a:blip>
          <a:stretch>
            <a:fillRect/>
          </a:stretch>
        </p:blipFill>
        <p:spPr>
          <a:xfrm>
            <a:off x="904722" y="1017800"/>
            <a:ext cx="7334578" cy="41257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No dejar comentarios de diario</a:t>
            </a:r>
            <a:endParaRPr/>
          </a:p>
          <a:p>
            <a:pPr indent="0" lvl="0" marL="0" rtl="0" algn="l">
              <a:spcBef>
                <a:spcPts val="0"/>
              </a:spcBef>
              <a:spcAft>
                <a:spcPts val="0"/>
              </a:spcAft>
              <a:buNone/>
            </a:pPr>
            <a:r>
              <a:t/>
            </a:r>
            <a:endParaRPr/>
          </a:p>
        </p:txBody>
      </p:sp>
      <p:sp>
        <p:nvSpPr>
          <p:cNvPr id="269" name="Google Shape;269;p4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Otro tipo de comentarios que hoy en día, teniendo Git, no tienen ningún sentido, ya que acaban siendo una lista de comentarios.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s"/>
              <a:t>Además, puede llegar el momento en que dejen de añadirse nuevas líneas, y no va a estar en consonancia lo que indica el comentario y lo que dice el código, por lo que al final debemos fiarnos solo del código y hay que tener el código limpio.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Import</a:t>
            </a:r>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Importar cada clase en una </a:t>
            </a:r>
            <a:r>
              <a:rPr lang="es"/>
              <a:t>línea</a:t>
            </a:r>
            <a:r>
              <a:rPr lang="es"/>
              <a:t> separada.</a:t>
            </a:r>
            <a:endParaRPr/>
          </a:p>
          <a:p>
            <a:pPr indent="0" lvl="0" marL="0" rtl="0" algn="l">
              <a:spcBef>
                <a:spcPts val="1200"/>
              </a:spcBef>
              <a:spcAft>
                <a:spcPts val="1200"/>
              </a:spcAft>
              <a:buNone/>
            </a:pPr>
            <a:r>
              <a:t/>
            </a:r>
            <a:endParaRPr/>
          </a:p>
        </p:txBody>
      </p:sp>
      <p:pic>
        <p:nvPicPr>
          <p:cNvPr id="99" name="Google Shape;99;p15"/>
          <p:cNvPicPr preferRelativeResize="0"/>
          <p:nvPr/>
        </p:nvPicPr>
        <p:blipFill>
          <a:blip r:embed="rId3">
            <a:alphaModFix/>
          </a:blip>
          <a:stretch>
            <a:fillRect/>
          </a:stretch>
        </p:blipFill>
        <p:spPr>
          <a:xfrm>
            <a:off x="645513" y="1963155"/>
            <a:ext cx="7852976" cy="12172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Buenas prácticas</a:t>
            </a:r>
            <a:endParaRPr/>
          </a:p>
        </p:txBody>
      </p:sp>
      <p:sp>
        <p:nvSpPr>
          <p:cNvPr id="275" name="Google Shape;275;p4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s"/>
              <a:t>Consejos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3"/>
          <p:cNvSpPr txBox="1"/>
          <p:nvPr>
            <p:ph type="title"/>
          </p:nvPr>
        </p:nvSpPr>
        <p:spPr>
          <a:xfrm>
            <a:off x="311700" y="3553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Buenas prácticas</a:t>
            </a:r>
            <a:endParaRPr/>
          </a:p>
          <a:p>
            <a:pPr indent="0" lvl="0" marL="0" rtl="0" algn="l">
              <a:spcBef>
                <a:spcPts val="0"/>
              </a:spcBef>
              <a:spcAft>
                <a:spcPts val="0"/>
              </a:spcAft>
              <a:buNone/>
            </a:pPr>
            <a:r>
              <a:t/>
            </a:r>
            <a:endParaRPr/>
          </a:p>
        </p:txBody>
      </p:sp>
      <p:sp>
        <p:nvSpPr>
          <p:cNvPr id="281" name="Google Shape;281;p43"/>
          <p:cNvSpPr txBox="1"/>
          <p:nvPr>
            <p:ph idx="1" type="body"/>
          </p:nvPr>
        </p:nvSpPr>
        <p:spPr>
          <a:xfrm>
            <a:off x="311700" y="1136200"/>
            <a:ext cx="8520600" cy="3339000"/>
          </a:xfrm>
          <a:prstGeom prst="rect">
            <a:avLst/>
          </a:prstGeom>
        </p:spPr>
        <p:txBody>
          <a:bodyPr anchorCtr="0" anchor="t" bIns="91425" lIns="91425" spcFirstLastPara="1" rIns="91425" wrap="square" tIns="91425">
            <a:normAutofit fontScale="25000" lnSpcReduction="20000"/>
          </a:bodyPr>
          <a:lstStyle/>
          <a:p>
            <a:pPr indent="-342900" lvl="0" marL="457200" rtl="0" algn="l">
              <a:lnSpc>
                <a:spcPct val="150000"/>
              </a:lnSpc>
              <a:spcBef>
                <a:spcPts val="0"/>
              </a:spcBef>
              <a:spcAft>
                <a:spcPts val="0"/>
              </a:spcAft>
              <a:buSzPct val="100000"/>
              <a:buChar char="❏"/>
            </a:pPr>
            <a:r>
              <a:rPr lang="es" sz="7200"/>
              <a:t>Consejo 1: Evitar el uso de variables globales.</a:t>
            </a:r>
            <a:endParaRPr sz="7200"/>
          </a:p>
          <a:p>
            <a:pPr indent="-342900" lvl="0" marL="457200" rtl="0" algn="l">
              <a:lnSpc>
                <a:spcPct val="150000"/>
              </a:lnSpc>
              <a:spcBef>
                <a:spcPts val="0"/>
              </a:spcBef>
              <a:spcAft>
                <a:spcPts val="0"/>
              </a:spcAft>
              <a:buSzPct val="100000"/>
              <a:buChar char="❏"/>
            </a:pPr>
            <a:r>
              <a:rPr lang="es" sz="7200"/>
              <a:t>Consejo 2: Evitar el uso de sentencias goto, break y continue .</a:t>
            </a:r>
            <a:endParaRPr sz="7200"/>
          </a:p>
          <a:p>
            <a:pPr indent="-342900" lvl="0" marL="457200" rtl="0" algn="l">
              <a:lnSpc>
                <a:spcPct val="150000"/>
              </a:lnSpc>
              <a:spcBef>
                <a:spcPts val="0"/>
              </a:spcBef>
              <a:spcAft>
                <a:spcPts val="0"/>
              </a:spcAft>
              <a:buSzPct val="100000"/>
              <a:buChar char="❏"/>
            </a:pPr>
            <a:r>
              <a:rPr lang="es" sz="7200"/>
              <a:t>Consejo 3: Usar un único return por función, que se colocará como última sentencia de la función.</a:t>
            </a:r>
            <a:endParaRPr sz="7200"/>
          </a:p>
          <a:p>
            <a:pPr indent="-342900" lvl="0" marL="457200" rtl="0" algn="l">
              <a:lnSpc>
                <a:spcPct val="150000"/>
              </a:lnSpc>
              <a:spcBef>
                <a:spcPts val="0"/>
              </a:spcBef>
              <a:spcAft>
                <a:spcPts val="0"/>
              </a:spcAft>
              <a:buSzPct val="100000"/>
              <a:buChar char="❏"/>
            </a:pPr>
            <a:r>
              <a:rPr lang="es" sz="7200"/>
              <a:t>Consejo 4: Evitar escribir funciones y procedimientos demasiado largas.</a:t>
            </a:r>
            <a:endParaRPr sz="7200"/>
          </a:p>
          <a:p>
            <a:pPr indent="-342900" lvl="0" marL="457200" rtl="0" algn="l">
              <a:lnSpc>
                <a:spcPct val="150000"/>
              </a:lnSpc>
              <a:spcBef>
                <a:spcPts val="0"/>
              </a:spcBef>
              <a:spcAft>
                <a:spcPts val="0"/>
              </a:spcAft>
              <a:buSzPct val="100000"/>
              <a:buChar char="❏"/>
            </a:pPr>
            <a:r>
              <a:rPr lang="es" sz="7200"/>
              <a:t>Consejo 5: Evitar copiar y pegar trozos </a:t>
            </a:r>
            <a:r>
              <a:rPr lang="es" sz="7200"/>
              <a:t>cuasi idénticos</a:t>
            </a:r>
            <a:r>
              <a:rPr lang="es" sz="7200"/>
              <a:t> de código a lo largo de una aplicación software.</a:t>
            </a:r>
            <a:endParaRPr sz="7200"/>
          </a:p>
          <a:p>
            <a:pPr indent="-342900" lvl="0" marL="457200" rtl="0" algn="l">
              <a:lnSpc>
                <a:spcPct val="150000"/>
              </a:lnSpc>
              <a:spcBef>
                <a:spcPts val="0"/>
              </a:spcBef>
              <a:spcAft>
                <a:spcPts val="0"/>
              </a:spcAft>
              <a:buSzPct val="100000"/>
              <a:buChar char="❏"/>
            </a:pPr>
            <a:r>
              <a:rPr lang="es" sz="7200"/>
              <a:t>Consejo 6: Colocar cada clase o módulo en un fichero separado.</a:t>
            </a:r>
            <a:endParaRPr sz="720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4"/>
          <p:cNvSpPr txBox="1"/>
          <p:nvPr>
            <p:ph type="title"/>
          </p:nvPr>
        </p:nvSpPr>
        <p:spPr>
          <a:xfrm>
            <a:off x="311700" y="3553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Buenas prácticas</a:t>
            </a:r>
            <a:endParaRPr/>
          </a:p>
          <a:p>
            <a:pPr indent="0" lvl="0" marL="0" rtl="0" algn="l">
              <a:spcBef>
                <a:spcPts val="0"/>
              </a:spcBef>
              <a:spcAft>
                <a:spcPts val="0"/>
              </a:spcAft>
              <a:buNone/>
            </a:pPr>
            <a:r>
              <a:t/>
            </a:r>
            <a:endParaRPr/>
          </a:p>
        </p:txBody>
      </p:sp>
      <p:sp>
        <p:nvSpPr>
          <p:cNvPr id="287" name="Google Shape;287;p44"/>
          <p:cNvSpPr txBox="1"/>
          <p:nvPr>
            <p:ph idx="1" type="body"/>
          </p:nvPr>
        </p:nvSpPr>
        <p:spPr>
          <a:xfrm>
            <a:off x="311700" y="1136200"/>
            <a:ext cx="8520600" cy="3339000"/>
          </a:xfrm>
          <a:prstGeom prst="rect">
            <a:avLst/>
          </a:prstGeom>
        </p:spPr>
        <p:txBody>
          <a:bodyPr anchorCtr="0" anchor="t" bIns="91425" lIns="91425" spcFirstLastPara="1" rIns="91425" wrap="square" tIns="91425">
            <a:normAutofit fontScale="25000" lnSpcReduction="20000"/>
          </a:bodyPr>
          <a:lstStyle/>
          <a:p>
            <a:pPr indent="-342900" lvl="0" marL="457200" rtl="0" algn="l">
              <a:lnSpc>
                <a:spcPct val="150000"/>
              </a:lnSpc>
              <a:spcBef>
                <a:spcPts val="0"/>
              </a:spcBef>
              <a:spcAft>
                <a:spcPts val="0"/>
              </a:spcAft>
              <a:buSzPct val="100000"/>
              <a:buChar char="❏"/>
            </a:pPr>
            <a:r>
              <a:rPr lang="es" sz="7200"/>
              <a:t>Consejo 7: Colocar la función main en una clase o módulo separado e independiente.</a:t>
            </a:r>
            <a:endParaRPr sz="7200"/>
          </a:p>
          <a:p>
            <a:pPr indent="-342900" lvl="0" marL="457200" rtl="0" algn="l">
              <a:lnSpc>
                <a:spcPct val="150000"/>
              </a:lnSpc>
              <a:spcBef>
                <a:spcPts val="0"/>
              </a:spcBef>
              <a:spcAft>
                <a:spcPts val="0"/>
              </a:spcAft>
              <a:buSzPct val="100000"/>
              <a:buChar char="❏"/>
            </a:pPr>
            <a:r>
              <a:rPr lang="es" sz="7200"/>
              <a:t>Consejo 8: Usar siempre llaves ({}) en las estructuras de control.</a:t>
            </a:r>
            <a:endParaRPr sz="7200"/>
          </a:p>
          <a:p>
            <a:pPr indent="-342900" lvl="0" marL="457200" rtl="0" algn="l">
              <a:lnSpc>
                <a:spcPct val="150000"/>
              </a:lnSpc>
              <a:spcBef>
                <a:spcPts val="0"/>
              </a:spcBef>
              <a:spcAft>
                <a:spcPts val="0"/>
              </a:spcAft>
              <a:buSzPct val="100000"/>
              <a:buChar char="❏"/>
            </a:pPr>
            <a:r>
              <a:rPr lang="es" sz="7200"/>
              <a:t>Consejo 9: Inicializar siempre las variables cuando se declaran.</a:t>
            </a:r>
            <a:endParaRPr sz="7200"/>
          </a:p>
          <a:p>
            <a:pPr indent="-342900" lvl="0" marL="457200" rtl="0" algn="l">
              <a:lnSpc>
                <a:spcPct val="150000"/>
              </a:lnSpc>
              <a:spcBef>
                <a:spcPts val="0"/>
              </a:spcBef>
              <a:spcAft>
                <a:spcPts val="0"/>
              </a:spcAft>
              <a:buSzPct val="100000"/>
              <a:buChar char="❏"/>
            </a:pPr>
            <a:r>
              <a:rPr lang="es" sz="7200"/>
              <a:t>Consejo 10: No declarar atributos de clases y registros como públicos, ni acceder a ellos directamente.</a:t>
            </a:r>
            <a:endParaRPr sz="7200"/>
          </a:p>
          <a:p>
            <a:pPr indent="-342900" lvl="0" marL="457200" rtl="0" algn="l">
              <a:lnSpc>
                <a:spcPct val="150000"/>
              </a:lnSpc>
              <a:spcBef>
                <a:spcPts val="0"/>
              </a:spcBef>
              <a:spcAft>
                <a:spcPts val="0"/>
              </a:spcAft>
              <a:buSzPct val="100000"/>
              <a:buChar char="❏"/>
            </a:pPr>
            <a:r>
              <a:rPr lang="es" sz="7200"/>
              <a:t>Consejo 11: No usar caracteres propios del castellano en la </a:t>
            </a:r>
            <a:r>
              <a:rPr lang="es" sz="7200"/>
              <a:t>codificación</a:t>
            </a:r>
            <a:r>
              <a:rPr lang="es" sz="7200"/>
              <a:t> de programas. </a:t>
            </a:r>
            <a:endParaRPr sz="7200"/>
          </a:p>
          <a:p>
            <a:pPr indent="0" lvl="0" marL="457200" rtl="0" algn="l">
              <a:lnSpc>
                <a:spcPct val="150000"/>
              </a:lnSpc>
              <a:spcBef>
                <a:spcPts val="1200"/>
              </a:spcBef>
              <a:spcAft>
                <a:spcPts val="0"/>
              </a:spcAft>
              <a:buNone/>
            </a:pPr>
            <a:r>
              <a:t/>
            </a:r>
            <a:endParaRPr sz="7200"/>
          </a:p>
          <a:p>
            <a:pPr indent="0" lvl="0" marL="0" rtl="0" algn="l">
              <a:lnSpc>
                <a:spcPct val="150000"/>
              </a:lnSpc>
              <a:spcBef>
                <a:spcPts val="1200"/>
              </a:spcBef>
              <a:spcAft>
                <a:spcPts val="0"/>
              </a:spcAft>
              <a:buNone/>
            </a:pPr>
            <a:r>
              <a:t/>
            </a:r>
            <a:endParaRPr sz="720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Declaraciones de variables</a:t>
            </a:r>
            <a:endParaRPr/>
          </a:p>
        </p:txBody>
      </p:sp>
      <p:sp>
        <p:nvSpPr>
          <p:cNvPr id="105" name="Google Shape;105;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Una sola declaración por </a:t>
            </a:r>
            <a:r>
              <a:rPr lang="es"/>
              <a:t>línea</a:t>
            </a:r>
            <a:r>
              <a:rPr lang="es"/>
              <a:t>.</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s"/>
              <a:t>Los nombres de las variables distinguen entre mayúsculas y minúsculas</a:t>
            </a:r>
            <a:endParaRPr/>
          </a:p>
          <a:p>
            <a:pPr indent="0" lvl="0" marL="0" rtl="0" algn="l">
              <a:spcBef>
                <a:spcPts val="1200"/>
              </a:spcBef>
              <a:spcAft>
                <a:spcPts val="1200"/>
              </a:spcAft>
              <a:buNone/>
            </a:pPr>
            <a:r>
              <a:rPr b="1" i="1" lang="es"/>
              <a:t>Una variable llamada miCredito y otra MiCredito son distintas entre </a:t>
            </a:r>
            <a:r>
              <a:rPr b="1" i="1" lang="es"/>
              <a:t>sí</a:t>
            </a:r>
            <a:r>
              <a:rPr b="1" i="1" lang="es"/>
              <a:t>, ya que una inicia con letra minúscula y la otra con mayúscula.</a:t>
            </a:r>
            <a:endParaRPr b="1" i="1"/>
          </a:p>
        </p:txBody>
      </p:sp>
      <p:pic>
        <p:nvPicPr>
          <p:cNvPr id="106" name="Google Shape;106;p16"/>
          <p:cNvPicPr preferRelativeResize="0"/>
          <p:nvPr/>
        </p:nvPicPr>
        <p:blipFill>
          <a:blip r:embed="rId3">
            <a:alphaModFix/>
          </a:blip>
          <a:stretch>
            <a:fillRect/>
          </a:stretch>
        </p:blipFill>
        <p:spPr>
          <a:xfrm>
            <a:off x="352531" y="1737125"/>
            <a:ext cx="8438950" cy="10356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Declaraciones de variables</a:t>
            </a:r>
            <a:endParaRPr/>
          </a:p>
          <a:p>
            <a:pPr indent="0" lvl="0" marL="0" rtl="0" algn="l">
              <a:spcBef>
                <a:spcPts val="0"/>
              </a:spcBef>
              <a:spcAft>
                <a:spcPts val="0"/>
              </a:spcAft>
              <a:buNone/>
            </a:pPr>
            <a:r>
              <a:t/>
            </a:r>
            <a:endParaRPr/>
          </a:p>
        </p:txBody>
      </p:sp>
      <p:pic>
        <p:nvPicPr>
          <p:cNvPr id="112" name="Google Shape;112;p17"/>
          <p:cNvPicPr preferRelativeResize="0"/>
          <p:nvPr/>
        </p:nvPicPr>
        <p:blipFill>
          <a:blip r:embed="rId3">
            <a:alphaModFix/>
          </a:blip>
          <a:stretch>
            <a:fillRect/>
          </a:stretch>
        </p:blipFill>
        <p:spPr>
          <a:xfrm>
            <a:off x="1700200" y="1142013"/>
            <a:ext cx="5743575" cy="3514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Declaraciones de variables</a:t>
            </a:r>
            <a:endParaRPr/>
          </a:p>
          <a:p>
            <a:pPr indent="0" lvl="0" marL="0" rtl="0" algn="l">
              <a:spcBef>
                <a:spcPts val="0"/>
              </a:spcBef>
              <a:spcAft>
                <a:spcPts val="0"/>
              </a:spcAft>
              <a:buNone/>
            </a:pPr>
            <a:r>
              <a:t/>
            </a:r>
            <a:endParaRPr/>
          </a:p>
        </p:txBody>
      </p:sp>
      <p:sp>
        <p:nvSpPr>
          <p:cNvPr id="118" name="Google Shape;118;p18"/>
          <p:cNvSpPr txBox="1"/>
          <p:nvPr>
            <p:ph idx="1" type="body"/>
          </p:nvPr>
        </p:nvSpPr>
        <p:spPr>
          <a:xfrm>
            <a:off x="311700" y="1229875"/>
            <a:ext cx="2859900" cy="3606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También puedes declarar tus variables en una sola línea, pero cada variable tiene que pertenecer al mismo tipo de dato y separando cada variable con una coma. Cuando no existan más variables que declarar, finaliza con un punto y coma ; :</a:t>
            </a:r>
            <a:endParaRPr/>
          </a:p>
        </p:txBody>
      </p:sp>
      <p:pic>
        <p:nvPicPr>
          <p:cNvPr id="119" name="Google Shape;119;p18"/>
          <p:cNvPicPr preferRelativeResize="0"/>
          <p:nvPr/>
        </p:nvPicPr>
        <p:blipFill>
          <a:blip r:embed="rId3">
            <a:alphaModFix/>
          </a:blip>
          <a:stretch>
            <a:fillRect/>
          </a:stretch>
        </p:blipFill>
        <p:spPr>
          <a:xfrm>
            <a:off x="3229425" y="826438"/>
            <a:ext cx="5829300" cy="4010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Declaraciones de variables</a:t>
            </a:r>
            <a:endParaRPr/>
          </a:p>
          <a:p>
            <a:pPr indent="0" lvl="0" marL="0" rtl="0" algn="l">
              <a:spcBef>
                <a:spcPts val="0"/>
              </a:spcBef>
              <a:spcAft>
                <a:spcPts val="0"/>
              </a:spcAft>
              <a:buNone/>
            </a:pPr>
            <a:r>
              <a:t/>
            </a:r>
            <a:endParaRPr/>
          </a:p>
        </p:txBody>
      </p:sp>
      <p:sp>
        <p:nvSpPr>
          <p:cNvPr id="125" name="Google Shape;125;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s"/>
              <a:t>El nombre de tu variable no debe coincidir con alguna palabra reservada.</a:t>
            </a:r>
            <a:endParaRPr/>
          </a:p>
          <a:p>
            <a:pPr indent="0" lvl="0" marL="0" rtl="0" algn="l">
              <a:lnSpc>
                <a:spcPct val="150000"/>
              </a:lnSpc>
              <a:spcBef>
                <a:spcPts val="1200"/>
              </a:spcBef>
              <a:spcAft>
                <a:spcPts val="0"/>
              </a:spcAft>
              <a:buNone/>
            </a:pPr>
            <a:r>
              <a:rPr lang="es"/>
              <a:t>Las palabras reservadas son aquellas que son propias de la sintaxis del lenguaje de programación que utilices. Java tiene una serie de palabras reservadas que nunca debes usar, en el siguiente enlace puedes encontrar la lista completa: </a:t>
            </a:r>
            <a:endParaRPr/>
          </a:p>
          <a:p>
            <a:pPr indent="0" lvl="0" marL="0" rtl="0" algn="l">
              <a:lnSpc>
                <a:spcPct val="150000"/>
              </a:lnSpc>
              <a:spcBef>
                <a:spcPts val="1200"/>
              </a:spcBef>
              <a:spcAft>
                <a:spcPts val="1200"/>
              </a:spcAft>
              <a:buNone/>
            </a:pPr>
            <a:r>
              <a:rPr lang="es" u="sng">
                <a:solidFill>
                  <a:schemeClr val="hlink"/>
                </a:solidFill>
                <a:hlinkClick r:id="rId3"/>
              </a:rPr>
              <a:t>Java Language Keywords</a:t>
            </a:r>
            <a:r>
              <a:rPr lang="es"/>
              <a: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Declaraciones de variables</a:t>
            </a:r>
            <a:endParaRPr/>
          </a:p>
          <a:p>
            <a:pPr indent="0" lvl="0" marL="0" rtl="0" algn="l">
              <a:spcBef>
                <a:spcPts val="0"/>
              </a:spcBef>
              <a:spcAft>
                <a:spcPts val="0"/>
              </a:spcAft>
              <a:buNone/>
            </a:pPr>
            <a:r>
              <a:t/>
            </a:r>
            <a:endParaRPr/>
          </a:p>
        </p:txBody>
      </p:sp>
      <p:sp>
        <p:nvSpPr>
          <p:cNvPr id="131" name="Google Shape;131;p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
              <a:t>Las variables locales se deben inicializar en el momento de declararlas o justo después. </a:t>
            </a:r>
            <a:endParaRPr/>
          </a:p>
          <a:p>
            <a:pPr indent="-342900" lvl="0" marL="457200" rtl="0" algn="l">
              <a:spcBef>
                <a:spcPts val="0"/>
              </a:spcBef>
              <a:spcAft>
                <a:spcPts val="0"/>
              </a:spcAft>
              <a:buSzPts val="1800"/>
              <a:buChar char="❏"/>
            </a:pPr>
            <a:r>
              <a:rPr lang="es"/>
              <a:t>Y se declaran justo antes de su uso.</a:t>
            </a:r>
            <a:endParaRPr/>
          </a:p>
        </p:txBody>
      </p:sp>
      <p:pic>
        <p:nvPicPr>
          <p:cNvPr id="132" name="Google Shape;132;p20"/>
          <p:cNvPicPr preferRelativeResize="0"/>
          <p:nvPr/>
        </p:nvPicPr>
        <p:blipFill>
          <a:blip r:embed="rId3">
            <a:alphaModFix/>
          </a:blip>
          <a:stretch>
            <a:fillRect/>
          </a:stretch>
        </p:blipFill>
        <p:spPr>
          <a:xfrm>
            <a:off x="311700" y="2507350"/>
            <a:ext cx="4346825" cy="2160763"/>
          </a:xfrm>
          <a:prstGeom prst="rect">
            <a:avLst/>
          </a:prstGeom>
          <a:noFill/>
          <a:ln>
            <a:noFill/>
          </a:ln>
        </p:spPr>
      </p:pic>
      <p:pic>
        <p:nvPicPr>
          <p:cNvPr id="133" name="Google Shape;133;p20"/>
          <p:cNvPicPr preferRelativeResize="0"/>
          <p:nvPr/>
        </p:nvPicPr>
        <p:blipFill>
          <a:blip r:embed="rId4">
            <a:alphaModFix/>
          </a:blip>
          <a:stretch>
            <a:fillRect/>
          </a:stretch>
        </p:blipFill>
        <p:spPr>
          <a:xfrm>
            <a:off x="4753825" y="2599263"/>
            <a:ext cx="4274800" cy="197694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Declaraciones de variables</a:t>
            </a:r>
            <a:endParaRPr/>
          </a:p>
          <a:p>
            <a:pPr indent="0" lvl="0" marL="0" rtl="0" algn="l">
              <a:spcBef>
                <a:spcPts val="0"/>
              </a:spcBef>
              <a:spcAft>
                <a:spcPts val="0"/>
              </a:spcAft>
              <a:buNone/>
            </a:pPr>
            <a:r>
              <a:t/>
            </a:r>
            <a:endParaRPr/>
          </a:p>
        </p:txBody>
      </p:sp>
      <p:sp>
        <p:nvSpPr>
          <p:cNvPr id="139" name="Google Shape;139;p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Los arrays se pueden inicializar en bloque:</a:t>
            </a:r>
            <a:endParaRPr/>
          </a:p>
        </p:txBody>
      </p:sp>
      <p:pic>
        <p:nvPicPr>
          <p:cNvPr id="140" name="Google Shape;140;p21"/>
          <p:cNvPicPr preferRelativeResize="0"/>
          <p:nvPr/>
        </p:nvPicPr>
        <p:blipFill>
          <a:blip r:embed="rId3">
            <a:alphaModFix/>
          </a:blip>
          <a:stretch>
            <a:fillRect/>
          </a:stretch>
        </p:blipFill>
        <p:spPr>
          <a:xfrm>
            <a:off x="311706" y="1684181"/>
            <a:ext cx="8520601" cy="211218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75E0DC5825A16B4291BF2D7CC4371E8B" ma:contentTypeVersion="4" ma:contentTypeDescription="Crear nuevo documento." ma:contentTypeScope="" ma:versionID="60a0f9d2fcc39d67a5c61ca454fb6c55">
  <xsd:schema xmlns:xsd="http://www.w3.org/2001/XMLSchema" xmlns:xs="http://www.w3.org/2001/XMLSchema" xmlns:p="http://schemas.microsoft.com/office/2006/metadata/properties" xmlns:ns2="0a490bbf-2b4c-47d2-9ae1-b52730b268da" xmlns:ns3="cf9515c3-ef90-4be8-a1a9-7019a91294c4" targetNamespace="http://schemas.microsoft.com/office/2006/metadata/properties" ma:root="true" ma:fieldsID="a2677099b9b85e583cf72e9aa2f8ebbd" ns2:_="" ns3:_="">
    <xsd:import namespace="0a490bbf-2b4c-47d2-9ae1-b52730b268da"/>
    <xsd:import namespace="cf9515c3-ef90-4be8-a1a9-7019a91294c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490bbf-2b4c-47d2-9ae1-b52730b268d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f9515c3-ef90-4be8-a1a9-7019a91294c4" elementFormDefault="qualified">
    <xsd:import namespace="http://schemas.microsoft.com/office/2006/documentManagement/types"/>
    <xsd:import namespace="http://schemas.microsoft.com/office/infopath/2007/PartnerControls"/>
    <xsd:element name="SharedWithUsers" ma:index="10"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C329494-E2D2-4296-AA5D-6293A007C823}"/>
</file>

<file path=customXml/itemProps2.xml><?xml version="1.0" encoding="utf-8"?>
<ds:datastoreItem xmlns:ds="http://schemas.openxmlformats.org/officeDocument/2006/customXml" ds:itemID="{408726F5-5AD8-4A5D-B813-D072E7857EDD}"/>
</file>

<file path=customXml/itemProps3.xml><?xml version="1.0" encoding="utf-8"?>
<ds:datastoreItem xmlns:ds="http://schemas.openxmlformats.org/officeDocument/2006/customXml" ds:itemID="{9D390EF7-9208-4DC5-908E-DECB31FD0C0A}"/>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0x01010075E0DC5825A16B4291BF2D7CC4371E8B</vt:lpwstr>
  </property>
</Properties>
</file>