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entation.xml" ContentType="application/vnd.openxmlformats-officedocument.presentationml.presentation.main+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16.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Roboto"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3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0acd2c1f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0acd2c1f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0acd2c1fd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0acd2c1fd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0acd2c1fd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0acd2c1fd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0a144123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0a144123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0acd2c1fd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0acd2c1fd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0acd2c1fd_1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0acd2c1fd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0acd2c1fd_1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0acd2c1fd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0acd2c1fd_1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0acd2c1fd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0acd2c1fd_1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0acd2c1fd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0acd2c1fd_1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0acd2c1fd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0acd2c1fd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0acd2c1fd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0acd2c1fd_1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0acd2c1fd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0acd2c1fd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0acd2c1fd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bde37d7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bde37d7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0acd2c1fd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0acd2c1f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0acd2c1fd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0acd2c1fd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0acd2c1fd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0acd2c1fd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0acd2c1fd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0acd2c1fd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0acd2c1fd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0acd2c1fd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0acd2c1fd_1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0acd2c1fd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0acd2c1fd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0acd2c1fd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0acd2c1fd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0acd2c1fd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abde37d71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abde37d71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bde37d71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bde37d7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abde37d71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abde37d7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53e81aad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b53e81aa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bde37d71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bde37d71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571dfa6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571dfa6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8ba447121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8ba44712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571dfa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571dfa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571dfa6e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571dfa6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571dfa6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571dfa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0acd2c1fd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0acd2c1f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571dfa6e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571dfa6e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571dfa6e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571dfa6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8ba44712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8ba44712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571dfa6e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571dfa6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8ba44712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ba44712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8ba44712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78ba44712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0acd2c1fd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0acd2c1fd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0acd2c1fd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0acd2c1fd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0acd2c1fd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0acd2c1fd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0acd2c1fd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0acd2c1fd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0a144123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0a144123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junit.sourceforge.net/"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Optimización y mantenimiento de código</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Unidad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Atajos de teclado (IntelliJ)</a:t>
            </a:r>
            <a:endParaRPr/>
          </a:p>
          <a:p>
            <a:pPr marL="0" lvl="0" indent="0" algn="l" rtl="0">
              <a:spcBef>
                <a:spcPts val="0"/>
              </a:spcBef>
              <a:spcAft>
                <a:spcPts val="0"/>
              </a:spcAft>
              <a:buNone/>
            </a:pPr>
            <a:endParaRPr/>
          </a:p>
        </p:txBody>
      </p:sp>
      <p:sp>
        <p:nvSpPr>
          <p:cNvPr id="139" name="Google Shape;139;p22"/>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Char char="❏"/>
            </a:pPr>
            <a:r>
              <a:rPr lang="es" sz="1500" b="1">
                <a:solidFill>
                  <a:srgbClr val="000000"/>
                </a:solidFill>
                <a:highlight>
                  <a:srgbClr val="FFFFFF"/>
                </a:highlight>
              </a:rPr>
              <a:t>Ctrl  + (-): </a:t>
            </a:r>
            <a:r>
              <a:rPr lang="es" sz="1500">
                <a:solidFill>
                  <a:srgbClr val="000000"/>
                </a:solidFill>
                <a:highlight>
                  <a:srgbClr val="FFFFFF"/>
                </a:highlight>
              </a:rPr>
              <a:t>Minimizar función</a:t>
            </a:r>
            <a:endParaRPr sz="1500">
              <a:solidFill>
                <a:srgbClr val="000000"/>
              </a:solidFill>
              <a:highlight>
                <a:srgbClr val="FFFFFF"/>
              </a:highlight>
            </a:endParaRPr>
          </a:p>
          <a:p>
            <a:pPr marL="457200" lvl="0" indent="-342900" algn="l" rtl="0">
              <a:lnSpc>
                <a:spcPct val="200000"/>
              </a:lnSpc>
              <a:spcBef>
                <a:spcPts val="0"/>
              </a:spcBef>
              <a:spcAft>
                <a:spcPts val="0"/>
              </a:spcAft>
              <a:buClr>
                <a:srgbClr val="000000"/>
              </a:buClr>
              <a:buSzPts val="1800"/>
              <a:buChar char="❏"/>
            </a:pPr>
            <a:r>
              <a:rPr lang="es" sz="1500" b="1">
                <a:solidFill>
                  <a:srgbClr val="000000"/>
                </a:solidFill>
                <a:highlight>
                  <a:srgbClr val="FFFFFF"/>
                </a:highlight>
              </a:rPr>
              <a:t>Ctrl  + (+): </a:t>
            </a:r>
            <a:r>
              <a:rPr lang="es" sz="1500">
                <a:solidFill>
                  <a:srgbClr val="000000"/>
                </a:solidFill>
                <a:highlight>
                  <a:srgbClr val="FFFFFF"/>
                </a:highlight>
              </a:rPr>
              <a:t>Maximizar función</a:t>
            </a:r>
            <a:endParaRPr sz="1500">
              <a:solidFill>
                <a:srgbClr val="000000"/>
              </a:solidFill>
              <a:highlight>
                <a:srgbClr val="FFFFFF"/>
              </a:highlight>
            </a:endParaRPr>
          </a:p>
          <a:p>
            <a:pPr marL="457200" lvl="0" indent="-323850" algn="l" rtl="0">
              <a:lnSpc>
                <a:spcPct val="200000"/>
              </a:lnSpc>
              <a:spcBef>
                <a:spcPts val="0"/>
              </a:spcBef>
              <a:spcAft>
                <a:spcPts val="0"/>
              </a:spcAft>
              <a:buClr>
                <a:srgbClr val="000000"/>
              </a:buClr>
              <a:buSzPts val="1500"/>
              <a:buChar char="❏"/>
            </a:pPr>
            <a:r>
              <a:rPr lang="es" sz="1500" b="1">
                <a:solidFill>
                  <a:srgbClr val="000000"/>
                </a:solidFill>
              </a:rPr>
              <a:t>[Ctrl + Alt + S]: </a:t>
            </a:r>
            <a:r>
              <a:rPr lang="es" sz="1500">
                <a:solidFill>
                  <a:srgbClr val="000000"/>
                </a:solidFill>
              </a:rPr>
              <a:t>Abrir preferencias.</a:t>
            </a:r>
            <a:endParaRPr sz="1500">
              <a:solidFill>
                <a:srgbClr val="000000"/>
              </a:solidFill>
            </a:endParaRPr>
          </a:p>
          <a:p>
            <a:pPr marL="457200" lvl="0" indent="-323850" algn="l" rtl="0">
              <a:lnSpc>
                <a:spcPct val="200000"/>
              </a:lnSpc>
              <a:spcBef>
                <a:spcPts val="0"/>
              </a:spcBef>
              <a:spcAft>
                <a:spcPts val="0"/>
              </a:spcAft>
              <a:buClr>
                <a:srgbClr val="000000"/>
              </a:buClr>
              <a:buSzPts val="1500"/>
              <a:buChar char="❏"/>
            </a:pPr>
            <a:r>
              <a:rPr lang="es" sz="1500" b="1">
                <a:solidFill>
                  <a:srgbClr val="000000"/>
                </a:solidFill>
                <a:highlight>
                  <a:srgbClr val="FFFFFF"/>
                </a:highlight>
              </a:rPr>
              <a:t>[Ctrl + E]:</a:t>
            </a:r>
            <a:r>
              <a:rPr lang="es" sz="1500">
                <a:solidFill>
                  <a:srgbClr val="000000"/>
                </a:solidFill>
                <a:highlight>
                  <a:srgbClr val="FFFFFF"/>
                </a:highlight>
              </a:rPr>
              <a:t> una forma rápida para trabajar entre distintos ficheros es la acción «Ficheros recientes».</a:t>
            </a:r>
            <a:r>
              <a:rPr lang="es" sz="1500">
                <a:solidFill>
                  <a:srgbClr val="444444"/>
                </a:solidFill>
                <a:highlight>
                  <a:srgbClr val="FFFFFF"/>
                </a:highlight>
              </a:rPr>
              <a:t> </a:t>
            </a:r>
            <a:endParaRPr sz="1500">
              <a:solidFill>
                <a:srgbClr val="444444"/>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s" sz="1500" b="1">
                <a:solidFill>
                  <a:srgbClr val="000000"/>
                </a:solidFill>
                <a:highlight>
                  <a:srgbClr val="FFFFFF"/>
                </a:highlight>
                <a:latin typeface="Arial"/>
                <a:ea typeface="Arial"/>
                <a:cs typeface="Arial"/>
                <a:sym typeface="Arial"/>
              </a:rPr>
              <a:t>[Alt + 4 o 5]:</a:t>
            </a:r>
            <a:r>
              <a:rPr lang="es" sz="1500">
                <a:solidFill>
                  <a:srgbClr val="000000"/>
                </a:solidFill>
                <a:highlight>
                  <a:srgbClr val="FFFFFF"/>
                </a:highlight>
              </a:rPr>
              <a:t> para las ventanas de Ejecución y Debug</a:t>
            </a:r>
            <a:endParaRPr sz="1700">
              <a:solidFill>
                <a:srgbClr val="000000"/>
              </a:solidFill>
              <a:highlight>
                <a:srgbClr val="FFFFFF"/>
              </a:highlight>
            </a:endParaRPr>
          </a:p>
          <a:p>
            <a:pPr marL="457200" lvl="0" indent="-323850" algn="l" rtl="0">
              <a:lnSpc>
                <a:spcPct val="200000"/>
              </a:lnSpc>
              <a:spcBef>
                <a:spcPts val="0"/>
              </a:spcBef>
              <a:spcAft>
                <a:spcPts val="0"/>
              </a:spcAft>
              <a:buClr>
                <a:srgbClr val="000000"/>
              </a:buClr>
              <a:buSzPts val="1500"/>
              <a:buChar char="❏"/>
            </a:pPr>
            <a:r>
              <a:rPr lang="es" sz="1500" b="1">
                <a:solidFill>
                  <a:srgbClr val="000000"/>
                </a:solidFill>
              </a:rPr>
              <a:t>[Ctrl + N]:</a:t>
            </a:r>
            <a:r>
              <a:rPr lang="es" sz="1500">
                <a:solidFill>
                  <a:srgbClr val="000000"/>
                </a:solidFill>
              </a:rPr>
              <a:t> Navegar a una clase.</a:t>
            </a:r>
            <a:endParaRPr sz="1500">
              <a:solidFill>
                <a:srgbClr val="000000"/>
              </a:solidFill>
              <a:highlight>
                <a:srgbClr val="FFFFFF"/>
              </a:highlight>
            </a:endParaRPr>
          </a:p>
          <a:p>
            <a:pPr marL="457200" lvl="0" indent="0" algn="l" rtl="0">
              <a:spcBef>
                <a:spcPts val="1200"/>
              </a:spcBef>
              <a:spcAft>
                <a:spcPts val="1800"/>
              </a:spcAft>
              <a:buNone/>
            </a:pPr>
            <a:endParaRPr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Atajos de teclado (IntelliJ)</a:t>
            </a:r>
            <a:endParaRPr/>
          </a:p>
          <a:p>
            <a:pPr marL="0" lvl="0" indent="0" algn="l" rtl="0">
              <a:spcBef>
                <a:spcPts val="0"/>
              </a:spcBef>
              <a:spcAft>
                <a:spcPts val="0"/>
              </a:spcAft>
              <a:buNone/>
            </a:pPr>
            <a:endParaRPr/>
          </a:p>
        </p:txBody>
      </p:sp>
      <p:sp>
        <p:nvSpPr>
          <p:cNvPr id="145" name="Google Shape;145;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s" sz="1500" b="1">
                <a:solidFill>
                  <a:srgbClr val="000000"/>
                </a:solidFill>
                <a:highlight>
                  <a:srgbClr val="FFFFFF"/>
                </a:highlight>
              </a:rPr>
              <a:t>Ctrl + Alt + l:</a:t>
            </a:r>
            <a:r>
              <a:rPr lang="es" sz="1500">
                <a:solidFill>
                  <a:srgbClr val="000000"/>
                </a:solidFill>
                <a:highlight>
                  <a:srgbClr val="FFFFFF"/>
                </a:highlight>
              </a:rPr>
              <a:t> AutoIndent una línea</a:t>
            </a:r>
            <a:endParaRPr sz="1500">
              <a:solidFill>
                <a:srgbClr val="000000"/>
              </a:solidFill>
              <a:highlight>
                <a:srgbClr val="FFFFFF"/>
              </a:highlight>
            </a:endParaRPr>
          </a:p>
          <a:p>
            <a:pPr marL="457200" lvl="0" indent="-342900" algn="l" rtl="0">
              <a:lnSpc>
                <a:spcPct val="150000"/>
              </a:lnSpc>
              <a:spcBef>
                <a:spcPts val="0"/>
              </a:spcBef>
              <a:spcAft>
                <a:spcPts val="0"/>
              </a:spcAft>
              <a:buClr>
                <a:srgbClr val="000000"/>
              </a:buClr>
              <a:buSzPts val="1800"/>
              <a:buChar char="❏"/>
            </a:pPr>
            <a:r>
              <a:rPr lang="es" sz="1500" b="1">
                <a:solidFill>
                  <a:srgbClr val="000000"/>
                </a:solidFill>
                <a:highlight>
                  <a:srgbClr val="FFFFFF"/>
                </a:highlight>
              </a:rPr>
              <a:t>Ctrl + Alt + L:</a:t>
            </a:r>
            <a:r>
              <a:rPr lang="es" sz="1500">
                <a:solidFill>
                  <a:srgbClr val="000000"/>
                </a:solidFill>
                <a:highlight>
                  <a:srgbClr val="FFFFFF"/>
                </a:highlight>
              </a:rPr>
              <a:t> AutoIndent Toda la página</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Char char="❏"/>
            </a:pPr>
            <a:r>
              <a:rPr lang="es" sz="1500" b="1">
                <a:solidFill>
                  <a:srgbClr val="000000"/>
                </a:solidFill>
                <a:highlight>
                  <a:srgbClr val="FFFFFF"/>
                </a:highlight>
              </a:rPr>
              <a:t>Ctrl + Shift + Flecha Arriba/Abajo:</a:t>
            </a:r>
            <a:r>
              <a:rPr lang="es" sz="1500">
                <a:solidFill>
                  <a:srgbClr val="000000"/>
                </a:solidFill>
                <a:highlight>
                  <a:srgbClr val="FFFFFF"/>
                </a:highlight>
              </a:rPr>
              <a:t> Para mover el código de la línea una superior o inferior</a:t>
            </a:r>
            <a:endParaRPr sz="1200">
              <a:solidFill>
                <a:srgbClr val="333333"/>
              </a:solidFill>
              <a:highlight>
                <a:srgbClr val="FFFFFF"/>
              </a:highlight>
              <a:latin typeface="Arial"/>
              <a:ea typeface="Arial"/>
              <a:cs typeface="Arial"/>
              <a:sym typeface="Arial"/>
            </a:endParaRPr>
          </a:p>
          <a:p>
            <a:pPr marL="0" lvl="0" indent="0" algn="l" rtl="0">
              <a:lnSpc>
                <a:spcPct val="150000"/>
              </a:lnSpc>
              <a:spcBef>
                <a:spcPts val="1800"/>
              </a:spcBef>
              <a:spcAft>
                <a:spcPts val="0"/>
              </a:spcAft>
              <a:buNone/>
            </a:pPr>
            <a:r>
              <a:rPr lang="es" sz="1500">
                <a:solidFill>
                  <a:srgbClr val="000000"/>
                </a:solidFill>
                <a:highlight>
                  <a:srgbClr val="FFFFFF"/>
                </a:highlight>
              </a:rPr>
              <a:t>Encima de una línea:</a:t>
            </a:r>
            <a:endParaRPr sz="1500">
              <a:solidFill>
                <a:srgbClr val="000000"/>
              </a:solidFill>
              <a:highlight>
                <a:srgbClr val="FFFFFF"/>
              </a:highlight>
            </a:endParaRPr>
          </a:p>
          <a:p>
            <a:pPr marL="457200" lvl="0" indent="-323850" algn="l" rtl="0">
              <a:lnSpc>
                <a:spcPct val="150000"/>
              </a:lnSpc>
              <a:spcBef>
                <a:spcPts val="1800"/>
              </a:spcBef>
              <a:spcAft>
                <a:spcPts val="0"/>
              </a:spcAft>
              <a:buClr>
                <a:srgbClr val="000000"/>
              </a:buClr>
              <a:buSzPts val="1500"/>
              <a:buChar char="❏"/>
            </a:pPr>
            <a:r>
              <a:rPr lang="es" sz="1500" b="1">
                <a:solidFill>
                  <a:srgbClr val="000000"/>
                </a:solidFill>
                <a:highlight>
                  <a:srgbClr val="FFFFFF"/>
                </a:highlight>
              </a:rPr>
              <a:t>Ctrl + D:</a:t>
            </a:r>
            <a:r>
              <a:rPr lang="es" sz="1500">
                <a:solidFill>
                  <a:srgbClr val="000000"/>
                </a:solidFill>
                <a:highlight>
                  <a:srgbClr val="FFFFFF"/>
                </a:highlight>
              </a:rPr>
              <a:t> Duplica la línea completa y se copia al portapapeles</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Char char="❏"/>
            </a:pPr>
            <a:r>
              <a:rPr lang="es" sz="1500" b="1">
                <a:solidFill>
                  <a:srgbClr val="000000"/>
                </a:solidFill>
                <a:highlight>
                  <a:srgbClr val="FFFFFF"/>
                </a:highlight>
              </a:rPr>
              <a:t>Ctrl + F:</a:t>
            </a:r>
            <a:r>
              <a:rPr lang="es" sz="1500">
                <a:solidFill>
                  <a:srgbClr val="000000"/>
                </a:solidFill>
                <a:highlight>
                  <a:srgbClr val="FFFFFF"/>
                </a:highlight>
              </a:rPr>
              <a:t> Buscar en el fichero</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Char char="❏"/>
            </a:pPr>
            <a:r>
              <a:rPr lang="es" sz="1500" b="1">
                <a:solidFill>
                  <a:srgbClr val="000000"/>
                </a:solidFill>
                <a:highlight>
                  <a:srgbClr val="FFFFFF"/>
                </a:highlight>
              </a:rPr>
              <a:t>Ctrl + R:</a:t>
            </a:r>
            <a:r>
              <a:rPr lang="es" sz="1500">
                <a:solidFill>
                  <a:srgbClr val="000000"/>
                </a:solidFill>
                <a:highlight>
                  <a:srgbClr val="FFFFFF"/>
                </a:highlight>
              </a:rPr>
              <a:t> Reemplazar en el fichero</a:t>
            </a: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Char char="❏"/>
            </a:pPr>
            <a:r>
              <a:rPr lang="es" sz="1500" b="1">
                <a:solidFill>
                  <a:srgbClr val="000000"/>
                </a:solidFill>
                <a:highlight>
                  <a:srgbClr val="FFFFFF"/>
                </a:highlight>
              </a:rPr>
              <a:t>mayus + supr:</a:t>
            </a:r>
            <a:r>
              <a:rPr lang="es" sz="1500">
                <a:solidFill>
                  <a:srgbClr val="000000"/>
                </a:solidFill>
                <a:highlight>
                  <a:srgbClr val="FFFFFF"/>
                </a:highlight>
              </a:rPr>
              <a:t> Borra la linea completa</a:t>
            </a:r>
            <a:endParaRPr sz="1500">
              <a:solidFill>
                <a:srgbClr val="000000"/>
              </a:solidFill>
              <a:highlight>
                <a:srgbClr val="FFFFFF"/>
              </a:highlight>
            </a:endParaRPr>
          </a:p>
          <a:p>
            <a:pPr marL="0" lvl="0" indent="0" algn="l" rtl="0">
              <a:spcBef>
                <a:spcPts val="18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Atajos de teclado (IntelliJ)</a:t>
            </a:r>
            <a:endParaRPr/>
          </a:p>
          <a:p>
            <a:pPr marL="0" lvl="0" indent="0" algn="l" rtl="0">
              <a:spcBef>
                <a:spcPts val="0"/>
              </a:spcBef>
              <a:spcAft>
                <a:spcPts val="0"/>
              </a:spcAft>
              <a:buNone/>
            </a:pPr>
            <a:endParaRPr/>
          </a:p>
        </p:txBody>
      </p:sp>
      <p:sp>
        <p:nvSpPr>
          <p:cNvPr id="151" name="Google Shape;151;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rgbClr val="000000"/>
              </a:buClr>
              <a:buSzPts val="1500"/>
              <a:buChar char="❏"/>
            </a:pPr>
            <a:r>
              <a:rPr lang="es" sz="1500" b="1">
                <a:solidFill>
                  <a:srgbClr val="000000"/>
                </a:solidFill>
                <a:highlight>
                  <a:srgbClr val="FFFFFF"/>
                </a:highlight>
              </a:rPr>
              <a:t>[Ctrl + Home/End]:</a:t>
            </a:r>
            <a:r>
              <a:rPr lang="es" sz="1500">
                <a:solidFill>
                  <a:srgbClr val="000000"/>
                </a:solidFill>
                <a:highlight>
                  <a:srgbClr val="FFFFFF"/>
                </a:highlight>
              </a:rPr>
              <a:t> Ir al inicio/final del fichero</a:t>
            </a:r>
            <a:endParaRPr sz="1500">
              <a:solidFill>
                <a:srgbClr val="000000"/>
              </a:solidFill>
              <a:highlight>
                <a:srgbClr val="FFFFFF"/>
              </a:highlight>
            </a:endParaRPr>
          </a:p>
          <a:p>
            <a:pPr marL="457200" lvl="0" indent="0" algn="l" rtl="0">
              <a:lnSpc>
                <a:spcPct val="150000"/>
              </a:lnSpc>
              <a:spcBef>
                <a:spcPts val="0"/>
              </a:spcBef>
              <a:spcAft>
                <a:spcPts val="0"/>
              </a:spcAft>
              <a:buNone/>
            </a:pP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Char char="❏"/>
            </a:pPr>
            <a:r>
              <a:rPr lang="es" sz="1500" b="1">
                <a:solidFill>
                  <a:srgbClr val="000000"/>
                </a:solidFill>
                <a:highlight>
                  <a:srgbClr val="FFFFFF"/>
                </a:highlight>
              </a:rPr>
              <a:t>[Ctrl + /]:</a:t>
            </a:r>
            <a:r>
              <a:rPr lang="es" sz="1500">
                <a:solidFill>
                  <a:srgbClr val="000000"/>
                </a:solidFill>
                <a:highlight>
                  <a:srgbClr val="FFFFFF"/>
                </a:highlight>
              </a:rPr>
              <a:t> Comentar línea</a:t>
            </a:r>
            <a:endParaRPr sz="1500">
              <a:solidFill>
                <a:srgbClr val="000000"/>
              </a:solidFill>
              <a:highlight>
                <a:srgbClr val="FFFFFF"/>
              </a:highlight>
            </a:endParaRPr>
          </a:p>
          <a:p>
            <a:pPr marL="457200" lvl="0" indent="0" algn="l" rtl="0">
              <a:lnSpc>
                <a:spcPct val="150000"/>
              </a:lnSpc>
              <a:spcBef>
                <a:spcPts val="0"/>
              </a:spcBef>
              <a:spcAft>
                <a:spcPts val="0"/>
              </a:spcAft>
              <a:buNone/>
            </a:pP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Char char="❏"/>
            </a:pPr>
            <a:r>
              <a:rPr lang="es" sz="1500" b="1">
                <a:solidFill>
                  <a:srgbClr val="000000"/>
                </a:solidFill>
                <a:highlight>
                  <a:srgbClr val="FFFFFF"/>
                </a:highlight>
              </a:rPr>
              <a:t>[Ctrl + A]:</a:t>
            </a:r>
            <a:r>
              <a:rPr lang="es" sz="1500">
                <a:solidFill>
                  <a:srgbClr val="000000"/>
                </a:solidFill>
                <a:highlight>
                  <a:srgbClr val="FFFFFF"/>
                </a:highlight>
              </a:rPr>
              <a:t> Seleccionar todo</a:t>
            </a:r>
            <a:endParaRPr sz="1500">
              <a:solidFill>
                <a:srgbClr val="000000"/>
              </a:solidFill>
              <a:highlight>
                <a:srgbClr val="FFFFFF"/>
              </a:highlight>
            </a:endParaRPr>
          </a:p>
          <a:p>
            <a:pPr marL="457200" lvl="0" indent="0" algn="l" rtl="0">
              <a:lnSpc>
                <a:spcPct val="150000"/>
              </a:lnSpc>
              <a:spcBef>
                <a:spcPts val="0"/>
              </a:spcBef>
              <a:spcAft>
                <a:spcPts val="0"/>
              </a:spcAft>
              <a:buNone/>
            </a:pP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Char char="❏"/>
            </a:pPr>
            <a:r>
              <a:rPr lang="es" sz="1500" b="1">
                <a:solidFill>
                  <a:srgbClr val="000000"/>
                </a:solidFill>
                <a:highlight>
                  <a:srgbClr val="FFFFFF"/>
                </a:highlight>
              </a:rPr>
              <a:t>[Ctrl + Shift + /]:</a:t>
            </a:r>
            <a:r>
              <a:rPr lang="es" sz="1500">
                <a:solidFill>
                  <a:srgbClr val="000000"/>
                </a:solidFill>
                <a:highlight>
                  <a:srgbClr val="FFFFFF"/>
                </a:highlight>
              </a:rPr>
              <a:t> Comentar bloque</a:t>
            </a:r>
            <a:endParaRPr sz="1500">
              <a:solidFill>
                <a:srgbClr val="000000"/>
              </a:solidFill>
              <a:highlight>
                <a:srgbClr val="FFFFFF"/>
              </a:highlight>
            </a:endParaRPr>
          </a:p>
          <a:p>
            <a:pPr marL="457200" lvl="0" indent="0" algn="l" rtl="0">
              <a:lnSpc>
                <a:spcPct val="150000"/>
              </a:lnSpc>
              <a:spcBef>
                <a:spcPts val="0"/>
              </a:spcBef>
              <a:spcAft>
                <a:spcPts val="0"/>
              </a:spcAft>
              <a:buNone/>
            </a:pPr>
            <a:endParaRPr sz="1500">
              <a:solidFill>
                <a:srgbClr val="000000"/>
              </a:solidFill>
              <a:highlight>
                <a:srgbClr val="FFFFFF"/>
              </a:highlight>
            </a:endParaRPr>
          </a:p>
          <a:p>
            <a:pPr marL="457200" lvl="0" indent="-323850" algn="l" rtl="0">
              <a:lnSpc>
                <a:spcPct val="150000"/>
              </a:lnSpc>
              <a:spcBef>
                <a:spcPts val="0"/>
              </a:spcBef>
              <a:spcAft>
                <a:spcPts val="0"/>
              </a:spcAft>
              <a:buClr>
                <a:srgbClr val="000000"/>
              </a:buClr>
              <a:buSzPts val="1500"/>
              <a:buChar char="❏"/>
            </a:pPr>
            <a:r>
              <a:rPr lang="es" sz="1500" b="1">
                <a:solidFill>
                  <a:srgbClr val="000000"/>
                </a:solidFill>
                <a:highlight>
                  <a:srgbClr val="FFFFFF"/>
                </a:highlight>
              </a:rPr>
              <a:t>[Ctrl + Shift + F10]:</a:t>
            </a:r>
            <a:r>
              <a:rPr lang="es" sz="1500">
                <a:solidFill>
                  <a:srgbClr val="000000"/>
                </a:solidFill>
                <a:highlight>
                  <a:srgbClr val="FFFFFF"/>
                </a:highlight>
              </a:rPr>
              <a:t> Ejecutar clase</a:t>
            </a:r>
            <a:endParaRPr sz="1500">
              <a:solidFill>
                <a:srgbClr val="000000"/>
              </a:solidFill>
              <a:highlight>
                <a:srgbClr val="FFFFFF"/>
              </a:highlight>
            </a:endParaRPr>
          </a:p>
          <a:p>
            <a:pPr marL="0" lvl="0" indent="0" algn="l" rtl="0">
              <a:lnSpc>
                <a:spcPct val="100000"/>
              </a:lnSpc>
              <a:spcBef>
                <a:spcPts val="0"/>
              </a:spcBef>
              <a:spcAft>
                <a:spcPts val="0"/>
              </a:spcAft>
              <a:buNone/>
            </a:pPr>
            <a:endParaRPr sz="1100">
              <a:solidFill>
                <a:srgbClr val="515151"/>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100">
              <a:solidFill>
                <a:srgbClr val="515151"/>
              </a:solidFill>
              <a:highlight>
                <a:srgbClr val="FFFFFF"/>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Structure</a:t>
            </a:r>
            <a:endParaRPr/>
          </a:p>
        </p:txBody>
      </p:sp>
      <p:sp>
        <p:nvSpPr>
          <p:cNvPr id="157" name="Google Shape;157;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rgbClr val="000000"/>
              </a:solidFill>
              <a:highlight>
                <a:srgbClr val="FAFAFA"/>
              </a:highlight>
            </a:endParaRPr>
          </a:p>
          <a:p>
            <a:pPr marL="0" lvl="0" indent="0" algn="l" rtl="0">
              <a:spcBef>
                <a:spcPts val="1200"/>
              </a:spcBef>
              <a:spcAft>
                <a:spcPts val="0"/>
              </a:spcAft>
              <a:buNone/>
            </a:pPr>
            <a:endParaRPr sz="1300">
              <a:solidFill>
                <a:srgbClr val="000000"/>
              </a:solidFill>
              <a:highlight>
                <a:srgbClr val="FAFAFA"/>
              </a:highlight>
            </a:endParaRPr>
          </a:p>
          <a:p>
            <a:pPr marL="0" lvl="0" indent="0" algn="l" rtl="0">
              <a:spcBef>
                <a:spcPts val="1200"/>
              </a:spcBef>
              <a:spcAft>
                <a:spcPts val="1600"/>
              </a:spcAft>
              <a:buNone/>
            </a:pPr>
            <a:endParaRPr/>
          </a:p>
        </p:txBody>
      </p:sp>
      <p:pic>
        <p:nvPicPr>
          <p:cNvPr id="158" name="Google Shape;158;p25"/>
          <p:cNvPicPr preferRelativeResize="0"/>
          <p:nvPr/>
        </p:nvPicPr>
        <p:blipFill>
          <a:blip r:embed="rId3">
            <a:alphaModFix/>
          </a:blip>
          <a:stretch>
            <a:fillRect/>
          </a:stretch>
        </p:blipFill>
        <p:spPr>
          <a:xfrm>
            <a:off x="311703" y="970025"/>
            <a:ext cx="5888525" cy="3681050"/>
          </a:xfrm>
          <a:prstGeom prst="rect">
            <a:avLst/>
          </a:prstGeom>
          <a:noFill/>
          <a:ln>
            <a:noFill/>
          </a:ln>
        </p:spPr>
      </p:pic>
      <p:pic>
        <p:nvPicPr>
          <p:cNvPr id="159" name="Google Shape;159;p25"/>
          <p:cNvPicPr preferRelativeResize="0"/>
          <p:nvPr/>
        </p:nvPicPr>
        <p:blipFill>
          <a:blip r:embed="rId4">
            <a:alphaModFix/>
          </a:blip>
          <a:stretch>
            <a:fillRect/>
          </a:stretch>
        </p:blipFill>
        <p:spPr>
          <a:xfrm>
            <a:off x="6332000" y="891838"/>
            <a:ext cx="2667000" cy="301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Mantenimiento de sistemas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Calidad del software</a:t>
            </a:r>
            <a:endParaRPr/>
          </a:p>
        </p:txBody>
      </p:sp>
      <p:sp>
        <p:nvSpPr>
          <p:cNvPr id="170" name="Google Shape;170;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la ingeniería de software, calidad es "la totalidad de aspectos y características de un producto o servicio que tienen que ver con su habilidad de satisfacer las necesidades explícitas o implícitas". </a:t>
            </a:r>
            <a:endParaRPr/>
          </a:p>
          <a:p>
            <a:pPr marL="0" lvl="0" indent="0" algn="l" rtl="0">
              <a:spcBef>
                <a:spcPts val="1600"/>
              </a:spcBef>
              <a:spcAft>
                <a:spcPts val="0"/>
              </a:spcAft>
              <a:buNone/>
            </a:pPr>
            <a:r>
              <a:rPr lang="es"/>
              <a:t>En los sistemas de software es muy importante centrar el desarrollo en su calidad. </a:t>
            </a:r>
            <a:endParaRPr/>
          </a:p>
          <a:p>
            <a:pPr marL="0" lvl="0" indent="0" algn="l" rtl="0">
              <a:spcBef>
                <a:spcPts val="1600"/>
              </a:spcBef>
              <a:spcAft>
                <a:spcPts val="1600"/>
              </a:spcAft>
              <a:buNone/>
            </a:pPr>
            <a:r>
              <a:rPr lang="es" b="1"/>
              <a:t>Además, la calidad del software no se refiere únicamente a obtener un producto sin errores, sino también a que su código fuente se pueda extender, modificar y entender sin que ésto resulte un problema con el paso del tiempo.</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Mantenimiento de software</a:t>
            </a:r>
            <a:endParaRPr/>
          </a:p>
        </p:txBody>
      </p:sp>
      <p:sp>
        <p:nvSpPr>
          <p:cNvPr id="176" name="Google Shape;176;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s"/>
              <a:t>Es una de las tareas más importantes y costosas en el ciclo de desarrollo de software debido a que los sistemas son cada vez más complejos y están sujetos a constantes cambios.</a:t>
            </a:r>
            <a:endParaRPr/>
          </a:p>
          <a:p>
            <a:pPr marL="0" lvl="0" indent="0" algn="l" rtl="0">
              <a:lnSpc>
                <a:spcPct val="150000"/>
              </a:lnSpc>
              <a:spcBef>
                <a:spcPts val="1600"/>
              </a:spcBef>
              <a:spcAft>
                <a:spcPts val="0"/>
              </a:spcAft>
              <a:buNone/>
            </a:pPr>
            <a:r>
              <a:rPr lang="es" b="1" u="sng"/>
              <a:t>Definición:</a:t>
            </a:r>
            <a:endParaRPr b="1" u="sng"/>
          </a:p>
          <a:p>
            <a:pPr marL="0" lvl="0" indent="0" algn="l" rtl="0">
              <a:lnSpc>
                <a:spcPct val="150000"/>
              </a:lnSpc>
              <a:spcBef>
                <a:spcPts val="1600"/>
              </a:spcBef>
              <a:spcAft>
                <a:spcPts val="1600"/>
              </a:spcAft>
              <a:buNone/>
            </a:pPr>
            <a:r>
              <a:rPr lang="es"/>
              <a:t>El proceso de modificación de un sistema de software o un componente luego de su entrega con el fin de corregir errores, mejorar la performance u otros atributos, o adaptarlo a un ambiente cambiante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Tipos de mantenimiento</a:t>
            </a:r>
            <a:endParaRPr/>
          </a:p>
        </p:txBody>
      </p:sp>
      <p:sp>
        <p:nvSpPr>
          <p:cNvPr id="182" name="Google Shape;182;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s" b="1"/>
              <a:t>Adaptativo</a:t>
            </a:r>
            <a:r>
              <a:rPr lang="es"/>
              <a:t>: Es la modificación del sistema realizada luego que éste fue entregado con el fin de mantenerlo operativo debido a un ambiente cambiante o que ya ha cambiado.</a:t>
            </a:r>
            <a:endParaRPr/>
          </a:p>
          <a:p>
            <a:pPr marL="457200" lvl="0" indent="-342900" algn="l" rtl="0">
              <a:lnSpc>
                <a:spcPct val="150000"/>
              </a:lnSpc>
              <a:spcBef>
                <a:spcPts val="0"/>
              </a:spcBef>
              <a:spcAft>
                <a:spcPts val="0"/>
              </a:spcAft>
              <a:buSzPts val="1800"/>
              <a:buChar char="❏"/>
            </a:pPr>
            <a:r>
              <a:rPr lang="es" b="1"/>
              <a:t>Perfectivo</a:t>
            </a:r>
            <a:r>
              <a:rPr lang="es"/>
              <a:t>: Es la modificación del sistema realizada luego que éste fue entregado con el fin de mejorar su performance o mantenimiento. </a:t>
            </a:r>
            <a:endParaRPr/>
          </a:p>
          <a:p>
            <a:pPr marL="457200" lvl="0" indent="-342900" algn="l" rtl="0">
              <a:lnSpc>
                <a:spcPct val="150000"/>
              </a:lnSpc>
              <a:spcBef>
                <a:spcPts val="0"/>
              </a:spcBef>
              <a:spcAft>
                <a:spcPts val="1600"/>
              </a:spcAft>
              <a:buSzPts val="1800"/>
              <a:buChar char="❏"/>
            </a:pPr>
            <a:r>
              <a:rPr lang="es" b="1"/>
              <a:t>Preventivo</a:t>
            </a:r>
            <a:r>
              <a:rPr lang="es"/>
              <a:t>: Es la modificación proactiva del sistema con el fin de evitar problemas en el futuro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Tipos de mantenimiento</a:t>
            </a:r>
            <a:endParaRPr/>
          </a:p>
          <a:p>
            <a:pPr marL="0" lvl="0" indent="0" algn="l" rtl="0">
              <a:spcBef>
                <a:spcPts val="0"/>
              </a:spcBef>
              <a:spcAft>
                <a:spcPts val="0"/>
              </a:spcAft>
              <a:buNone/>
            </a:pPr>
            <a:endParaRPr/>
          </a:p>
        </p:txBody>
      </p:sp>
      <p:sp>
        <p:nvSpPr>
          <p:cNvPr id="188" name="Google Shape;188;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b="1"/>
              <a:t>Correctivo</a:t>
            </a:r>
            <a:r>
              <a:rPr lang="es"/>
              <a:t>: Es la modificación del sistema, realizada luego que éste fue entregado, con el objetivo de corregir fallos. </a:t>
            </a:r>
            <a:endParaRPr/>
          </a:p>
          <a:p>
            <a:pPr marL="0" lvl="0" indent="0" algn="l" rtl="0">
              <a:lnSpc>
                <a:spcPct val="150000"/>
              </a:lnSpc>
              <a:spcBef>
                <a:spcPts val="1600"/>
              </a:spcBef>
              <a:spcAft>
                <a:spcPts val="0"/>
              </a:spcAft>
              <a:buNone/>
            </a:pPr>
            <a:r>
              <a:rPr lang="es"/>
              <a:t>Por lo general, los errores de código son relativamente sencillos de corregir, los errores de diseño son más costosos ya que implican modificar varios componentes de los programas. </a:t>
            </a:r>
            <a:endParaRPr/>
          </a:p>
          <a:p>
            <a:pPr marL="0" lvl="0" indent="0" algn="l" rtl="0">
              <a:lnSpc>
                <a:spcPct val="150000"/>
              </a:lnSpc>
              <a:spcBef>
                <a:spcPts val="1600"/>
              </a:spcBef>
              <a:spcAft>
                <a:spcPts val="0"/>
              </a:spcAft>
              <a:buNone/>
            </a:pPr>
            <a:r>
              <a:rPr lang="es"/>
              <a:t>Los errores de requerimientos son los más costoso de reparar debido a que puede ser necesario un rediseño extenso del sistema.</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Tipos de mantenimiento</a:t>
            </a:r>
            <a:endParaRPr/>
          </a:p>
          <a:p>
            <a:pPr marL="0" lvl="0" indent="0" algn="l" rtl="0">
              <a:spcBef>
                <a:spcPts val="0"/>
              </a:spcBef>
              <a:spcAft>
                <a:spcPts val="0"/>
              </a:spcAft>
              <a:buNone/>
            </a:pPr>
            <a:endParaRPr/>
          </a:p>
        </p:txBody>
      </p:sp>
      <p:pic>
        <p:nvPicPr>
          <p:cNvPr id="194" name="Google Shape;194;p31"/>
          <p:cNvPicPr preferRelativeResize="0"/>
          <p:nvPr/>
        </p:nvPicPr>
        <p:blipFill>
          <a:blip r:embed="rId3">
            <a:alphaModFix/>
          </a:blip>
          <a:stretch>
            <a:fillRect/>
          </a:stretch>
        </p:blipFill>
        <p:spPr>
          <a:xfrm>
            <a:off x="311688" y="1136913"/>
            <a:ext cx="3686175" cy="3343275"/>
          </a:xfrm>
          <a:prstGeom prst="rect">
            <a:avLst/>
          </a:prstGeom>
          <a:noFill/>
          <a:ln>
            <a:noFill/>
          </a:ln>
        </p:spPr>
      </p:pic>
      <p:pic>
        <p:nvPicPr>
          <p:cNvPr id="195" name="Google Shape;195;p31"/>
          <p:cNvPicPr preferRelativeResize="0"/>
          <p:nvPr/>
        </p:nvPicPr>
        <p:blipFill>
          <a:blip r:embed="rId4">
            <a:alphaModFix/>
          </a:blip>
          <a:stretch>
            <a:fillRect/>
          </a:stretch>
        </p:blipFill>
        <p:spPr>
          <a:xfrm>
            <a:off x="591213" y="4532025"/>
            <a:ext cx="3127162" cy="328681"/>
          </a:xfrm>
          <a:prstGeom prst="rect">
            <a:avLst/>
          </a:prstGeom>
          <a:noFill/>
          <a:ln>
            <a:noFill/>
          </a:ln>
        </p:spPr>
      </p:pic>
      <p:sp>
        <p:nvSpPr>
          <p:cNvPr id="196" name="Google Shape;196;p31"/>
          <p:cNvSpPr txBox="1"/>
          <p:nvPr/>
        </p:nvSpPr>
        <p:spPr>
          <a:xfrm>
            <a:off x="3718375" y="943800"/>
            <a:ext cx="5288400" cy="38430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s" sz="1800"/>
              <a:t>Los tipos de mantenimiento más utilizados en el desarrollo de software son el mantenimiento adaptativo y el perfectivo. </a:t>
            </a:r>
            <a:endParaRPr sz="1800"/>
          </a:p>
          <a:p>
            <a:pPr marL="45720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s" sz="1800"/>
              <a:t>Esto es así por dos razones: la primera es porque las tecnologías y el hardware cambian, lo cual lleva a que se tenga que adaptar el código a estos cambios.</a:t>
            </a:r>
            <a:endParaRPr sz="1800"/>
          </a:p>
          <a:p>
            <a:pPr marL="457200" lvl="0" indent="0" algn="l" rtl="0">
              <a:lnSpc>
                <a:spcPct val="100000"/>
              </a:lnSpc>
              <a:spcBef>
                <a:spcPts val="0"/>
              </a:spcBef>
              <a:spcAft>
                <a:spcPts val="0"/>
              </a:spcAft>
              <a:buNone/>
            </a:pPr>
            <a:endParaRPr sz="1800"/>
          </a:p>
          <a:p>
            <a:pPr marL="457200" lvl="0" indent="-342900" algn="l" rtl="0">
              <a:lnSpc>
                <a:spcPct val="100000"/>
              </a:lnSpc>
              <a:spcBef>
                <a:spcPts val="0"/>
              </a:spcBef>
              <a:spcAft>
                <a:spcPts val="0"/>
              </a:spcAft>
              <a:buSzPts val="1800"/>
              <a:buChar char="❏"/>
            </a:pPr>
            <a:r>
              <a:rPr lang="es" sz="1800"/>
              <a:t>La segunda razón es debido a la evolución del software que lleva a un cambio constante en los requerimientos aumentando así el mantenimiento perfectivo.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84615"/>
              </a:lnSpc>
              <a:spcBef>
                <a:spcPts val="0"/>
              </a:spcBef>
              <a:spcAft>
                <a:spcPts val="0"/>
              </a:spcAft>
              <a:buClr>
                <a:srgbClr val="000000"/>
              </a:buClr>
              <a:buSzPts val="1800"/>
              <a:buChar char="❏"/>
            </a:pPr>
            <a:r>
              <a:rPr lang="es">
                <a:solidFill>
                  <a:srgbClr val="000000"/>
                </a:solidFill>
                <a:highlight>
                  <a:srgbClr val="FFFFFF"/>
                </a:highlight>
              </a:rPr>
              <a:t>Consejos para mejorar el rendimiento</a:t>
            </a:r>
            <a:endParaRPr>
              <a:solidFill>
                <a:srgbClr val="000000"/>
              </a:solidFill>
              <a:highlight>
                <a:srgbClr val="FFFFFF"/>
              </a:highlight>
            </a:endParaRPr>
          </a:p>
          <a:p>
            <a:pPr marL="457200" lvl="0" indent="-342900" algn="l" rtl="0">
              <a:lnSpc>
                <a:spcPct val="184615"/>
              </a:lnSpc>
              <a:spcBef>
                <a:spcPts val="0"/>
              </a:spcBef>
              <a:spcAft>
                <a:spcPts val="0"/>
              </a:spcAft>
              <a:buClr>
                <a:srgbClr val="000000"/>
              </a:buClr>
              <a:buSzPts val="1800"/>
              <a:buChar char="❏"/>
            </a:pPr>
            <a:r>
              <a:rPr lang="es">
                <a:solidFill>
                  <a:srgbClr val="000000"/>
                </a:solidFill>
                <a:highlight>
                  <a:srgbClr val="FFFFFF"/>
                </a:highlight>
              </a:rPr>
              <a:t>Atajos o shorcuts</a:t>
            </a:r>
            <a:endParaRPr>
              <a:solidFill>
                <a:srgbClr val="000000"/>
              </a:solidFill>
              <a:highlight>
                <a:srgbClr val="FFFFFF"/>
              </a:highlight>
            </a:endParaRPr>
          </a:p>
          <a:p>
            <a:pPr marL="457200" lvl="0" indent="-342900" algn="l" rtl="0">
              <a:lnSpc>
                <a:spcPct val="184615"/>
              </a:lnSpc>
              <a:spcBef>
                <a:spcPts val="0"/>
              </a:spcBef>
              <a:spcAft>
                <a:spcPts val="0"/>
              </a:spcAft>
              <a:buClr>
                <a:srgbClr val="000000"/>
              </a:buClr>
              <a:buSzPts val="1800"/>
              <a:buChar char="❏"/>
            </a:pPr>
            <a:r>
              <a:rPr lang="es">
                <a:solidFill>
                  <a:srgbClr val="000000"/>
                </a:solidFill>
                <a:highlight>
                  <a:srgbClr val="FFFFFF"/>
                </a:highlight>
              </a:rPr>
              <a:t>Pestaña Structure</a:t>
            </a:r>
            <a:endParaRPr>
              <a:solidFill>
                <a:srgbClr val="000000"/>
              </a:solidFill>
              <a:highlight>
                <a:srgbClr val="FFFFFF"/>
              </a:highlight>
            </a:endParaRPr>
          </a:p>
          <a:p>
            <a:pPr marL="457200" lvl="0" indent="-342900" algn="l" rtl="0">
              <a:lnSpc>
                <a:spcPct val="184615"/>
              </a:lnSpc>
              <a:spcBef>
                <a:spcPts val="0"/>
              </a:spcBef>
              <a:spcAft>
                <a:spcPts val="0"/>
              </a:spcAft>
              <a:buClr>
                <a:srgbClr val="000000"/>
              </a:buClr>
              <a:buSzPts val="1800"/>
              <a:buChar char="❏"/>
            </a:pPr>
            <a:r>
              <a:rPr lang="es">
                <a:solidFill>
                  <a:srgbClr val="000000"/>
                </a:solidFill>
                <a:highlight>
                  <a:srgbClr val="FFFFFF"/>
                </a:highlight>
              </a:rPr>
              <a:t>Mantenimiento de sistemas</a:t>
            </a:r>
            <a:endParaRPr>
              <a:solidFill>
                <a:srgbClr val="000000"/>
              </a:solidFill>
              <a:highlight>
                <a:srgbClr val="FFFFFF"/>
              </a:highlight>
            </a:endParaRPr>
          </a:p>
          <a:p>
            <a:pPr marL="457200" lvl="0" indent="-342900" algn="l" rtl="0">
              <a:lnSpc>
                <a:spcPct val="184615"/>
              </a:lnSpc>
              <a:spcBef>
                <a:spcPts val="0"/>
              </a:spcBef>
              <a:spcAft>
                <a:spcPts val="0"/>
              </a:spcAft>
              <a:buClr>
                <a:srgbClr val="000000"/>
              </a:buClr>
              <a:buSzPts val="1800"/>
              <a:buChar char="❏"/>
            </a:pPr>
            <a:r>
              <a:rPr lang="es">
                <a:solidFill>
                  <a:srgbClr val="000000"/>
                </a:solidFill>
                <a:highlight>
                  <a:srgbClr val="FFFFFF"/>
                </a:highlight>
              </a:rPr>
              <a:t>Code Smell</a:t>
            </a:r>
            <a:endParaRPr>
              <a:solidFill>
                <a:srgbClr val="000000"/>
              </a:solidFill>
              <a:highlight>
                <a:srgbClr val="FFFFFF"/>
              </a:highlight>
            </a:endParaRPr>
          </a:p>
          <a:p>
            <a:pPr marL="0" lvl="0" indent="0" algn="l" rtl="0">
              <a:lnSpc>
                <a:spcPct val="184615"/>
              </a:lnSpc>
              <a:spcBef>
                <a:spcPts val="0"/>
              </a:spcBef>
              <a:spcAft>
                <a:spcPts val="0"/>
              </a:spcAft>
              <a:buNone/>
            </a:pPr>
            <a:endParaRPr/>
          </a:p>
        </p:txBody>
      </p:sp>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esta unidad vamos a ver...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Tipos de mantenimiento</a:t>
            </a:r>
            <a:endParaRPr/>
          </a:p>
          <a:p>
            <a:pPr marL="0" lvl="0" indent="0" algn="l" rtl="0">
              <a:spcBef>
                <a:spcPts val="0"/>
              </a:spcBef>
              <a:spcAft>
                <a:spcPts val="0"/>
              </a:spcAft>
              <a:buNone/>
            </a:pPr>
            <a:endParaRPr/>
          </a:p>
        </p:txBody>
      </p:sp>
      <p:pic>
        <p:nvPicPr>
          <p:cNvPr id="202" name="Google Shape;202;p32"/>
          <p:cNvPicPr preferRelativeResize="0"/>
          <p:nvPr/>
        </p:nvPicPr>
        <p:blipFill>
          <a:blip r:embed="rId3">
            <a:alphaModFix/>
          </a:blip>
          <a:stretch>
            <a:fillRect/>
          </a:stretch>
        </p:blipFill>
        <p:spPr>
          <a:xfrm>
            <a:off x="311688" y="1136913"/>
            <a:ext cx="3686175" cy="3343275"/>
          </a:xfrm>
          <a:prstGeom prst="rect">
            <a:avLst/>
          </a:prstGeom>
          <a:noFill/>
          <a:ln>
            <a:noFill/>
          </a:ln>
        </p:spPr>
      </p:pic>
      <p:pic>
        <p:nvPicPr>
          <p:cNvPr id="203" name="Google Shape;203;p32"/>
          <p:cNvPicPr preferRelativeResize="0"/>
          <p:nvPr/>
        </p:nvPicPr>
        <p:blipFill>
          <a:blip r:embed="rId4">
            <a:alphaModFix/>
          </a:blip>
          <a:stretch>
            <a:fillRect/>
          </a:stretch>
        </p:blipFill>
        <p:spPr>
          <a:xfrm>
            <a:off x="591213" y="4532025"/>
            <a:ext cx="3127162" cy="328681"/>
          </a:xfrm>
          <a:prstGeom prst="rect">
            <a:avLst/>
          </a:prstGeom>
          <a:noFill/>
          <a:ln>
            <a:noFill/>
          </a:ln>
        </p:spPr>
      </p:pic>
      <p:sp>
        <p:nvSpPr>
          <p:cNvPr id="204" name="Google Shape;204;p32"/>
          <p:cNvSpPr txBox="1"/>
          <p:nvPr/>
        </p:nvSpPr>
        <p:spPr>
          <a:xfrm>
            <a:off x="3718375" y="1017800"/>
            <a:ext cx="5113800" cy="3843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s" sz="1800"/>
              <a:t>El mantenimiento correctivo hace referencia a los bugs del sistema, que son reparados a medida que son encontrados. </a:t>
            </a:r>
            <a:endParaRPr sz="1800"/>
          </a:p>
          <a:p>
            <a:pPr marL="457200" lvl="0" indent="0" algn="l" rtl="0">
              <a:lnSpc>
                <a:spcPct val="115000"/>
              </a:lnSpc>
              <a:spcBef>
                <a:spcPts val="0"/>
              </a:spcBef>
              <a:spcAft>
                <a:spcPts val="0"/>
              </a:spcAft>
              <a:buNone/>
            </a:pPr>
            <a:endParaRPr sz="1800"/>
          </a:p>
          <a:p>
            <a:pPr marL="457200" lvl="0" indent="-342900" algn="l" rtl="0">
              <a:lnSpc>
                <a:spcPct val="115000"/>
              </a:lnSpc>
              <a:spcBef>
                <a:spcPts val="0"/>
              </a:spcBef>
              <a:spcAft>
                <a:spcPts val="0"/>
              </a:spcAft>
              <a:buSzPts val="1800"/>
              <a:buChar char="❏"/>
            </a:pPr>
            <a:r>
              <a:rPr lang="es" sz="1800"/>
              <a:t>Y por último, el mantenimiento preventivo, que es el menos utilizado, ya que es difícil de prever las áreas donde es necesario hacer énfasis y tampoco es fácil la capacidad para prevenir bugs que todavía no sucedieron.</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Tarea 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Ejercicio 1</a:t>
            </a:r>
            <a:endParaRPr/>
          </a:p>
        </p:txBody>
      </p:sp>
      <p:sp>
        <p:nvSpPr>
          <p:cNvPr id="215" name="Google Shape;215;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s">
                <a:solidFill>
                  <a:srgbClr val="333333"/>
                </a:solidFill>
              </a:rPr>
              <a:t>Si un código fuente ha sido verificado (funciona correctamente) y validado (hace lo especificado en los requisitos) habiendo superado todos las pruebas, ¿crees que es mejorable? ¿en qué sentido?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¿Qué es un Code Smell?</a:t>
            </a:r>
            <a:endParaRPr/>
          </a:p>
        </p:txBody>
      </p:sp>
      <p:sp>
        <p:nvSpPr>
          <p:cNvPr id="221" name="Google Shape;221;p35"/>
          <p:cNvSpPr txBox="1">
            <a:spLocks noGrp="1"/>
          </p:cNvSpPr>
          <p:nvPr>
            <p:ph type="body" idx="1"/>
          </p:nvPr>
        </p:nvSpPr>
        <p:spPr>
          <a:xfrm>
            <a:off x="103600" y="1017800"/>
            <a:ext cx="89625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s"/>
              <a:t>Code smell en inglés / ‘Mal olor del código’ en castellano.</a:t>
            </a:r>
            <a:endParaRPr/>
          </a:p>
          <a:p>
            <a:pPr marL="457200" lvl="0" indent="-342900" algn="l" rtl="0">
              <a:lnSpc>
                <a:spcPct val="150000"/>
              </a:lnSpc>
              <a:spcBef>
                <a:spcPts val="0"/>
              </a:spcBef>
              <a:spcAft>
                <a:spcPts val="0"/>
              </a:spcAft>
              <a:buSzPts val="1800"/>
              <a:buChar char="❏"/>
            </a:pPr>
            <a:r>
              <a:rPr lang="es"/>
              <a:t>Es un síntoma en el código fuente que indica posiblemente un problema más profundo.</a:t>
            </a:r>
            <a:endParaRPr/>
          </a:p>
          <a:p>
            <a:pPr marL="457200" lvl="0" indent="-342900" algn="l" rtl="0">
              <a:lnSpc>
                <a:spcPct val="150000"/>
              </a:lnSpc>
              <a:spcBef>
                <a:spcPts val="0"/>
              </a:spcBef>
              <a:spcAft>
                <a:spcPts val="0"/>
              </a:spcAft>
              <a:buSzPts val="1800"/>
              <a:buChar char="❏"/>
            </a:pPr>
            <a:r>
              <a:rPr lang="es"/>
              <a:t>Usualmente no son bug de programación (errores): no son técnicamente incorrectos y en realidad no impiden que el programa funcione correctamente.</a:t>
            </a:r>
            <a:endParaRPr/>
          </a:p>
          <a:p>
            <a:pPr marL="457200" lvl="0" indent="-342900" algn="l" rtl="0">
              <a:lnSpc>
                <a:spcPct val="150000"/>
              </a:lnSpc>
              <a:spcBef>
                <a:spcPts val="0"/>
              </a:spcBef>
              <a:spcAft>
                <a:spcPts val="0"/>
              </a:spcAft>
              <a:buSzPts val="1800"/>
              <a:buChar char="❏"/>
            </a:pPr>
            <a:r>
              <a:rPr lang="es"/>
              <a:t>Indica deficiencias en el diseño que puede ralentizar el desarrollo o aumentan el riesgo de errores o fallos en el futuro, afectan el diseño del sistema y hacen que el sistema se vuelva más lento en cuanto al desarrollo y mantenimiento del mismo.</a:t>
            </a:r>
            <a:endParaRPr/>
          </a:p>
          <a:p>
            <a:pPr marL="457200" lvl="0" indent="-342900" algn="l" rtl="0">
              <a:lnSpc>
                <a:spcPct val="150000"/>
              </a:lnSpc>
              <a:spcBef>
                <a:spcPts val="0"/>
              </a:spcBef>
              <a:spcAft>
                <a:spcPts val="0"/>
              </a:spcAft>
              <a:buSzPts val="1800"/>
              <a:buChar char="❏"/>
            </a:pPr>
            <a:r>
              <a:rPr lang="es" b="1"/>
              <a:t>Es un motivo importante para realizar refactorización.</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¿Qué es un Code Smell?</a:t>
            </a:r>
            <a:endParaRPr/>
          </a:p>
          <a:p>
            <a:pPr marL="0" lvl="0" indent="0" algn="l" rtl="0">
              <a:spcBef>
                <a:spcPts val="0"/>
              </a:spcBef>
              <a:spcAft>
                <a:spcPts val="0"/>
              </a:spcAft>
              <a:buNone/>
            </a:pPr>
            <a:endParaRPr/>
          </a:p>
        </p:txBody>
      </p:sp>
      <p:sp>
        <p:nvSpPr>
          <p:cNvPr id="227" name="Google Shape;227;p36"/>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Los code smells surgen debido a “malas prácticas” empleadas durante el proceso de desarrollo de software, como por ejemplo, métodos muy largos, código duplicado, clases muy grandes, métodos que engloban funcionalidad en exceso, etc</a:t>
            </a:r>
            <a:endParaRPr/>
          </a:p>
          <a:p>
            <a:pPr marL="0" lvl="0" indent="0" algn="l" rtl="0">
              <a:spcBef>
                <a:spcPts val="1600"/>
              </a:spcBef>
              <a:spcAft>
                <a:spcPts val="0"/>
              </a:spcAft>
              <a:buNone/>
            </a:pPr>
            <a:r>
              <a:rPr lang="es"/>
              <a:t>Un desarrollador puede intuir que su sistema contiene code smells cuando se encuentra con:</a:t>
            </a:r>
            <a:endParaRPr/>
          </a:p>
          <a:p>
            <a:pPr marL="457200" lvl="0" indent="-342900" algn="l" rtl="0">
              <a:spcBef>
                <a:spcPts val="1600"/>
              </a:spcBef>
              <a:spcAft>
                <a:spcPts val="0"/>
              </a:spcAft>
              <a:buSzPts val="1800"/>
              <a:buChar char="❏"/>
            </a:pPr>
            <a:r>
              <a:rPr lang="es"/>
              <a:t>Código duplicado					</a:t>
            </a:r>
            <a:endParaRPr/>
          </a:p>
          <a:p>
            <a:pPr marL="457200" lvl="0" indent="-342900" algn="l" rtl="0">
              <a:spcBef>
                <a:spcPts val="0"/>
              </a:spcBef>
              <a:spcAft>
                <a:spcPts val="0"/>
              </a:spcAft>
              <a:buSzPts val="1800"/>
              <a:buChar char="❏"/>
            </a:pPr>
            <a:r>
              <a:rPr lang="es"/>
              <a:t>Métodos que necesitan muchos parámetros</a:t>
            </a:r>
            <a:endParaRPr/>
          </a:p>
          <a:p>
            <a:pPr marL="457200" lvl="0" indent="-342900" algn="l" rtl="0">
              <a:spcBef>
                <a:spcPts val="0"/>
              </a:spcBef>
              <a:spcAft>
                <a:spcPts val="0"/>
              </a:spcAft>
              <a:buSzPts val="1800"/>
              <a:buChar char="❏"/>
            </a:pPr>
            <a:r>
              <a:rPr lang="es"/>
              <a:t>Métodos muy largos				</a:t>
            </a:r>
            <a:endParaRPr/>
          </a:p>
          <a:p>
            <a:pPr marL="457200" lvl="0" indent="-342900" algn="l" rtl="0">
              <a:spcBef>
                <a:spcPts val="0"/>
              </a:spcBef>
              <a:spcAft>
                <a:spcPts val="0"/>
              </a:spcAft>
              <a:buSzPts val="1800"/>
              <a:buChar char="❏"/>
            </a:pPr>
            <a:r>
              <a:rPr lang="es"/>
              <a:t>Clases muy grandes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Código duplicado</a:t>
            </a:r>
            <a:endParaRPr/>
          </a:p>
        </p:txBody>
      </p:sp>
      <p:sp>
        <p:nvSpPr>
          <p:cNvPr id="233" name="Google Shape;233;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s"/>
              <a:t>Este problema ocurre cuando en una misma clase se repite mucho código. </a:t>
            </a:r>
            <a:endParaRPr/>
          </a:p>
          <a:p>
            <a:pPr marL="457200" lvl="0" indent="-342900" algn="l" rtl="0">
              <a:lnSpc>
                <a:spcPct val="200000"/>
              </a:lnSpc>
              <a:spcBef>
                <a:spcPts val="0"/>
              </a:spcBef>
              <a:spcAft>
                <a:spcPts val="0"/>
              </a:spcAft>
              <a:buSzPts val="1800"/>
              <a:buChar char="❏"/>
            </a:pPr>
            <a:r>
              <a:rPr lang="es"/>
              <a:t>El código duplicado lleva a programas difíciles de modificar. </a:t>
            </a:r>
            <a:endParaRPr/>
          </a:p>
          <a:p>
            <a:pPr marL="457200" lvl="0" indent="-342900" algn="l" rtl="0">
              <a:lnSpc>
                <a:spcPct val="200000"/>
              </a:lnSpc>
              <a:spcBef>
                <a:spcPts val="0"/>
              </a:spcBef>
              <a:spcAft>
                <a:spcPts val="0"/>
              </a:spcAft>
              <a:buSzPts val="1800"/>
              <a:buChar char="❏"/>
            </a:pPr>
            <a:r>
              <a:rPr lang="es"/>
              <a:t>Para solucionarlo se deben eliminar las líneas que se repiten varias veces por ser exactamente iguales. </a:t>
            </a:r>
            <a:endParaRPr/>
          </a:p>
          <a:p>
            <a:pPr marL="457200" lvl="0" indent="-342900" algn="l" rtl="0">
              <a:lnSpc>
                <a:spcPct val="200000"/>
              </a:lnSpc>
              <a:spcBef>
                <a:spcPts val="0"/>
              </a:spcBef>
              <a:spcAft>
                <a:spcPts val="0"/>
              </a:spcAft>
              <a:buSzPts val="1800"/>
              <a:buChar char="❏"/>
            </a:pPr>
            <a:r>
              <a:rPr lang="es"/>
              <a:t>También se deben eliminar las líneas de código que poseen estructuras similares.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Métodos muy largos</a:t>
            </a:r>
            <a:endParaRPr/>
          </a:p>
        </p:txBody>
      </p:sp>
      <p:sp>
        <p:nvSpPr>
          <p:cNvPr id="239" name="Google Shape;239;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s"/>
              <a:t>Cuando los métodos son extremadamente largos se dificulta mucho su entendimiento, volviéndose difícil encontrar errores o agregar funcionalidad. </a:t>
            </a:r>
            <a:endParaRPr/>
          </a:p>
          <a:p>
            <a:pPr marL="457200" lvl="0" indent="-342900" algn="l" rtl="0">
              <a:lnSpc>
                <a:spcPct val="200000"/>
              </a:lnSpc>
              <a:spcBef>
                <a:spcPts val="0"/>
              </a:spcBef>
              <a:spcAft>
                <a:spcPts val="0"/>
              </a:spcAft>
              <a:buSzPts val="1800"/>
              <a:buChar char="❏"/>
            </a:pPr>
            <a:r>
              <a:rPr lang="es"/>
              <a:t>Las clases que poseen este tipo de métodos se vuelven difíciles de mantener. En este caso, para solucionarlo, hay que dividir el código en porciones y extraerlas para crear métodos más pequeños, que sean más fáciles de comprender, reusar y mantener.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Clases muy grandes</a:t>
            </a:r>
            <a:endParaRPr/>
          </a:p>
        </p:txBody>
      </p:sp>
      <p:sp>
        <p:nvSpPr>
          <p:cNvPr id="245" name="Google Shape;245;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s"/>
              <a:t>Este problema puede significar una mala división de responsabilidad de los objetos. </a:t>
            </a:r>
            <a:endParaRPr/>
          </a:p>
          <a:p>
            <a:pPr marL="457200" lvl="0" indent="-342900" algn="l" rtl="0">
              <a:lnSpc>
                <a:spcPct val="150000"/>
              </a:lnSpc>
              <a:spcBef>
                <a:spcPts val="0"/>
              </a:spcBef>
              <a:spcAft>
                <a:spcPts val="0"/>
              </a:spcAft>
              <a:buSzPts val="1800"/>
              <a:buChar char="❏"/>
            </a:pPr>
            <a:r>
              <a:rPr lang="es"/>
              <a:t>Las clases con tamaño fuera de lo normal conducen a que un sistema sea complejo de entender y extender. </a:t>
            </a:r>
            <a:endParaRPr/>
          </a:p>
          <a:p>
            <a:pPr marL="457200" lvl="0" indent="-342900" algn="l" rtl="0">
              <a:lnSpc>
                <a:spcPct val="150000"/>
              </a:lnSpc>
              <a:spcBef>
                <a:spcPts val="0"/>
              </a:spcBef>
              <a:spcAft>
                <a:spcPts val="0"/>
              </a:spcAft>
              <a:buSzPts val="1800"/>
              <a:buChar char="❏"/>
            </a:pPr>
            <a:r>
              <a:rPr lang="es"/>
              <a:t>Por lo tanto, se deben identificar las funcionalidades de la clase y ver si realmente dichas funcionalidades se encuentran relacionadas. </a:t>
            </a:r>
            <a:endParaRPr/>
          </a:p>
          <a:p>
            <a:pPr marL="457200" lvl="0" indent="-342900" algn="l" rtl="0">
              <a:lnSpc>
                <a:spcPct val="150000"/>
              </a:lnSpc>
              <a:spcBef>
                <a:spcPts val="0"/>
              </a:spcBef>
              <a:spcAft>
                <a:spcPts val="0"/>
              </a:spcAft>
              <a:buSzPts val="1800"/>
              <a:buChar char="❏"/>
            </a:pPr>
            <a:r>
              <a:rPr lang="es"/>
              <a:t>Si no es así, se debe realizar una correcta división de la funcionalidad de la clase logrando clases más pequeñas, más entendibles y, por lo tanto, mantenibles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Métodos que necesitan muchos parámetros</a:t>
            </a:r>
            <a:endParaRPr/>
          </a:p>
        </p:txBody>
      </p:sp>
      <p:sp>
        <p:nvSpPr>
          <p:cNvPr id="251" name="Google Shape;251;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s"/>
              <a:t>Este problema provoca que un método sea poco mantenible, debido a que cuando hay un alto acoplamiento entre métodos, se vuelve inevitable pasar como parámetros muchas variables. </a:t>
            </a:r>
            <a:endParaRPr/>
          </a:p>
          <a:p>
            <a:pPr marL="457200" lvl="0" indent="-342900" algn="l" rtl="0">
              <a:lnSpc>
                <a:spcPct val="200000"/>
              </a:lnSpc>
              <a:spcBef>
                <a:spcPts val="0"/>
              </a:spcBef>
              <a:spcAft>
                <a:spcPts val="0"/>
              </a:spcAft>
              <a:buSzPts val="1800"/>
              <a:buChar char="❏"/>
            </a:pPr>
            <a:r>
              <a:rPr lang="es"/>
              <a:t>Una solución es realizar una clase que contenga dichos parámetros y, luego, utilizar esa clase en el pasaje por parámetros.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¿Qué hacer cuando se detecta un ‘Code Smell’?</a:t>
            </a:r>
            <a:endParaRPr/>
          </a:p>
        </p:txBody>
      </p:sp>
      <p:pic>
        <p:nvPicPr>
          <p:cNvPr id="257" name="Google Shape;257;p41"/>
          <p:cNvPicPr preferRelativeResize="0"/>
          <p:nvPr/>
        </p:nvPicPr>
        <p:blipFill>
          <a:blip r:embed="rId3">
            <a:alphaModFix/>
          </a:blip>
          <a:stretch>
            <a:fillRect/>
          </a:stretch>
        </p:blipFill>
        <p:spPr>
          <a:xfrm>
            <a:off x="1935975" y="2005013"/>
            <a:ext cx="4857750" cy="113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Consejos para optimizar código</a:t>
            </a:r>
            <a:endParaRPr/>
          </a:p>
          <a:p>
            <a:pPr marL="0" lvl="0" indent="0" algn="l" rtl="0">
              <a:spcBef>
                <a:spcPts val="0"/>
              </a:spcBef>
              <a:spcAft>
                <a:spcPts val="0"/>
              </a:spcAft>
              <a:buNone/>
            </a:pP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63636"/>
              </a:lnSpc>
              <a:spcBef>
                <a:spcPts val="0"/>
              </a:spcBef>
              <a:spcAft>
                <a:spcPts val="0"/>
              </a:spcAft>
              <a:buNone/>
            </a:pPr>
            <a:r>
              <a:rPr lang="es">
                <a:solidFill>
                  <a:srgbClr val="000000"/>
                </a:solidFill>
                <a:highlight>
                  <a:srgbClr val="FFFFFF"/>
                </a:highlight>
              </a:rPr>
              <a:t>Optimizar una aplicación para obtener el mejor rendimiento posible no es una tarea fácil. </a:t>
            </a:r>
            <a:endParaRPr>
              <a:solidFill>
                <a:srgbClr val="000000"/>
              </a:solidFill>
              <a:highlight>
                <a:srgbClr val="FFFFFF"/>
              </a:highlight>
            </a:endParaRPr>
          </a:p>
          <a:p>
            <a:pPr marL="0" lvl="0" indent="0" algn="just" rtl="0">
              <a:lnSpc>
                <a:spcPct val="163636"/>
              </a:lnSpc>
              <a:spcBef>
                <a:spcPts val="1100"/>
              </a:spcBef>
              <a:spcAft>
                <a:spcPts val="0"/>
              </a:spcAft>
              <a:buNone/>
            </a:pPr>
            <a:r>
              <a:rPr lang="es">
                <a:solidFill>
                  <a:srgbClr val="000000"/>
                </a:solidFill>
                <a:highlight>
                  <a:srgbClr val="FFFFFF"/>
                </a:highlight>
              </a:rPr>
              <a:t>Hay varias recomendaciones fáciles de seguir y mejores prácticas que lo ayuden a crear una aplicación que funcione bien.</a:t>
            </a:r>
            <a:endParaRPr>
              <a:solidFill>
                <a:srgbClr val="000000"/>
              </a:solidFill>
              <a:highlight>
                <a:srgbClr val="FFFFFF"/>
              </a:highlight>
            </a:endParaRPr>
          </a:p>
          <a:p>
            <a:pPr marL="0" lvl="0" indent="0" algn="just" rtl="0">
              <a:lnSpc>
                <a:spcPct val="163636"/>
              </a:lnSpc>
              <a:spcBef>
                <a:spcPts val="1100"/>
              </a:spcBef>
              <a:spcAft>
                <a:spcPts val="0"/>
              </a:spcAft>
              <a:buNone/>
            </a:pPr>
            <a:r>
              <a:rPr lang="es">
                <a:solidFill>
                  <a:srgbClr val="000000"/>
                </a:solidFill>
                <a:highlight>
                  <a:srgbClr val="FFFFFF"/>
                </a:highlight>
              </a:rPr>
              <a:t>Las siguientes recomendaciones suelen ser independientes del lenguaje de programación. </a:t>
            </a:r>
            <a:endParaRPr>
              <a:solidFill>
                <a:srgbClr val="000000"/>
              </a:solidFill>
              <a:highlight>
                <a:srgbClr val="FFFFFF"/>
              </a:highlight>
            </a:endParaRPr>
          </a:p>
          <a:p>
            <a:pPr marL="0" lvl="0" indent="0" algn="l" rtl="0">
              <a:spcBef>
                <a:spcPts val="11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Refactorización</a:t>
            </a:r>
            <a:endParaRPr/>
          </a:p>
          <a:p>
            <a:pPr marL="0" lvl="0" indent="0" algn="l" rtl="0">
              <a:spcBef>
                <a:spcPts val="0"/>
              </a:spcBef>
              <a:spcAft>
                <a:spcPts val="0"/>
              </a:spcAft>
              <a:buNone/>
            </a:pPr>
            <a:endParaRPr/>
          </a:p>
        </p:txBody>
      </p:sp>
      <p:sp>
        <p:nvSpPr>
          <p:cNvPr id="263" name="Google Shape;263;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refactorización, o en inglés refactoring, es:</a:t>
            </a:r>
            <a:endParaRPr/>
          </a:p>
          <a:p>
            <a:pPr marL="457200" lvl="0" indent="-342900" algn="l" rtl="0">
              <a:lnSpc>
                <a:spcPct val="150000"/>
              </a:lnSpc>
              <a:spcBef>
                <a:spcPts val="1600"/>
              </a:spcBef>
              <a:spcAft>
                <a:spcPts val="0"/>
              </a:spcAft>
              <a:buSzPts val="1800"/>
              <a:buChar char="❏"/>
            </a:pPr>
            <a:r>
              <a:rPr lang="es"/>
              <a:t>Una limpieza de código, básicamente</a:t>
            </a:r>
            <a:endParaRPr/>
          </a:p>
          <a:p>
            <a:pPr marL="457200" lvl="0" indent="-342900" algn="l" rtl="0">
              <a:lnSpc>
                <a:spcPct val="150000"/>
              </a:lnSpc>
              <a:spcBef>
                <a:spcPts val="0"/>
              </a:spcBef>
              <a:spcAft>
                <a:spcPts val="0"/>
              </a:spcAft>
              <a:buSzPts val="1800"/>
              <a:buChar char="❏"/>
            </a:pPr>
            <a:r>
              <a:rPr lang="es"/>
              <a:t>La refactorización no arregla errores ni incorpora funcionalidades</a:t>
            </a:r>
            <a:endParaRPr/>
          </a:p>
          <a:p>
            <a:pPr marL="457200" lvl="0" indent="-342900" algn="l" rtl="0">
              <a:lnSpc>
                <a:spcPct val="150000"/>
              </a:lnSpc>
              <a:spcBef>
                <a:spcPts val="0"/>
              </a:spcBef>
              <a:spcAft>
                <a:spcPts val="0"/>
              </a:spcAft>
              <a:buSzPts val="1800"/>
              <a:buChar char="❏"/>
            </a:pPr>
            <a:r>
              <a:rPr lang="es"/>
              <a:t>Altera la estructura interna del código sin cambiar su comportamiento externo</a:t>
            </a:r>
            <a:endParaRPr/>
          </a:p>
          <a:p>
            <a:pPr marL="457200" lvl="0" indent="-342900" algn="l" rtl="0">
              <a:lnSpc>
                <a:spcPct val="150000"/>
              </a:lnSpc>
              <a:spcBef>
                <a:spcPts val="0"/>
              </a:spcBef>
              <a:spcAft>
                <a:spcPts val="0"/>
              </a:spcAft>
              <a:buSzPts val="1800"/>
              <a:buChar char="❏"/>
            </a:pPr>
            <a:r>
              <a:rPr lang="es"/>
              <a:t>Si durante una refactorización se ha cambiado el comportamiento del software o web, es que has generado un error o bug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Refactorización</a:t>
            </a:r>
            <a:endParaRPr/>
          </a:p>
        </p:txBody>
      </p:sp>
      <p:sp>
        <p:nvSpPr>
          <p:cNvPr id="269" name="Google Shape;269;p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Consta básicamente de dos pasos:  </a:t>
            </a:r>
            <a:endParaRPr/>
          </a:p>
          <a:p>
            <a:pPr marL="457200" lvl="0" indent="-342900" algn="l" rtl="0">
              <a:spcBef>
                <a:spcPts val="1600"/>
              </a:spcBef>
              <a:spcAft>
                <a:spcPts val="0"/>
              </a:spcAft>
              <a:buSzPts val="1800"/>
              <a:buChar char="❏"/>
            </a:pPr>
            <a:r>
              <a:rPr lang="es"/>
              <a:t>Introducir un cambio simple (refactorización)  </a:t>
            </a:r>
            <a:endParaRPr/>
          </a:p>
          <a:p>
            <a:pPr marL="457200" lvl="0" indent="-342900" algn="l" rtl="0">
              <a:spcBef>
                <a:spcPts val="0"/>
              </a:spcBef>
              <a:spcAft>
                <a:spcPts val="0"/>
              </a:spcAft>
              <a:buSzPts val="1800"/>
              <a:buChar char="❏"/>
            </a:pPr>
            <a:r>
              <a:rPr lang="es"/>
              <a:t>Probar el sistema tras el cambio introducido  </a:t>
            </a:r>
            <a:endParaRPr/>
          </a:p>
          <a:p>
            <a:pPr marL="0" lvl="0" indent="0" algn="l" rtl="0">
              <a:spcBef>
                <a:spcPts val="1600"/>
              </a:spcBef>
              <a:spcAft>
                <a:spcPts val="0"/>
              </a:spcAft>
              <a:buNone/>
            </a:pPr>
            <a:r>
              <a:rPr lang="es"/>
              <a:t>Consiste en realizar modificaciones como  </a:t>
            </a:r>
            <a:endParaRPr/>
          </a:p>
          <a:p>
            <a:pPr marL="457200" lvl="0" indent="-342900" algn="l" rtl="0">
              <a:spcBef>
                <a:spcPts val="1600"/>
              </a:spcBef>
              <a:spcAft>
                <a:spcPts val="0"/>
              </a:spcAft>
              <a:buSzPts val="1800"/>
              <a:buChar char="❏"/>
            </a:pPr>
            <a:r>
              <a:rPr lang="es"/>
              <a:t>Añadir un argumento a un método  </a:t>
            </a:r>
            <a:endParaRPr/>
          </a:p>
          <a:p>
            <a:pPr marL="457200" lvl="0" indent="-342900" algn="l" rtl="0">
              <a:spcBef>
                <a:spcPts val="0"/>
              </a:spcBef>
              <a:spcAft>
                <a:spcPts val="0"/>
              </a:spcAft>
              <a:buSzPts val="1800"/>
              <a:buChar char="❏"/>
            </a:pPr>
            <a:r>
              <a:rPr lang="es"/>
              <a:t>Mover un atributo de una clase a otra  </a:t>
            </a:r>
            <a:endParaRPr/>
          </a:p>
          <a:p>
            <a:pPr marL="457200" lvl="0" indent="-342900" algn="l" rtl="0">
              <a:spcBef>
                <a:spcPts val="0"/>
              </a:spcBef>
              <a:spcAft>
                <a:spcPts val="0"/>
              </a:spcAft>
              <a:buSzPts val="1800"/>
              <a:buChar char="❏"/>
            </a:pPr>
            <a:r>
              <a:rPr lang="es"/>
              <a:t>Mover código hacia arriba o hacia abajo en una jerarquía de herencia, etc.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Técnicas de refactorización</a:t>
            </a:r>
            <a:endParaRPr/>
          </a:p>
        </p:txBody>
      </p:sp>
      <p:sp>
        <p:nvSpPr>
          <p:cNvPr id="275" name="Google Shape;275;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s"/>
              <a:t>Composición de métodos </a:t>
            </a:r>
            <a:endParaRPr/>
          </a:p>
          <a:p>
            <a:pPr marL="457200" lvl="0" indent="-342900" algn="l" rtl="0">
              <a:lnSpc>
                <a:spcPct val="150000"/>
              </a:lnSpc>
              <a:spcBef>
                <a:spcPts val="0"/>
              </a:spcBef>
              <a:spcAft>
                <a:spcPts val="0"/>
              </a:spcAft>
              <a:buSzPts val="1800"/>
              <a:buChar char="❏"/>
            </a:pPr>
            <a:r>
              <a:rPr lang="es"/>
              <a:t>Desplazamiento de funcionalidad entre métodos </a:t>
            </a:r>
            <a:endParaRPr/>
          </a:p>
          <a:p>
            <a:pPr marL="457200" lvl="0" indent="-342900" algn="l" rtl="0">
              <a:lnSpc>
                <a:spcPct val="150000"/>
              </a:lnSpc>
              <a:spcBef>
                <a:spcPts val="0"/>
              </a:spcBef>
              <a:spcAft>
                <a:spcPts val="0"/>
              </a:spcAft>
              <a:buSzPts val="1800"/>
              <a:buChar char="❏"/>
            </a:pPr>
            <a:r>
              <a:rPr lang="es"/>
              <a:t>Organización de datos</a:t>
            </a:r>
            <a:endParaRPr/>
          </a:p>
          <a:p>
            <a:pPr marL="457200" lvl="0" indent="-342900" algn="l" rtl="0">
              <a:lnSpc>
                <a:spcPct val="150000"/>
              </a:lnSpc>
              <a:spcBef>
                <a:spcPts val="0"/>
              </a:spcBef>
              <a:spcAft>
                <a:spcPts val="0"/>
              </a:spcAft>
              <a:buSzPts val="1800"/>
              <a:buChar char="❏"/>
            </a:pPr>
            <a:r>
              <a:rPr lang="es"/>
              <a:t>Simplificación de expresiones condicionales</a:t>
            </a:r>
            <a:endParaRPr/>
          </a:p>
          <a:p>
            <a:pPr marL="457200" lvl="0" indent="-342900" algn="l" rtl="0">
              <a:lnSpc>
                <a:spcPct val="150000"/>
              </a:lnSpc>
              <a:spcBef>
                <a:spcPts val="0"/>
              </a:spcBef>
              <a:spcAft>
                <a:spcPts val="0"/>
              </a:spcAft>
              <a:buSzPts val="1800"/>
              <a:buChar char="❏"/>
            </a:pPr>
            <a:r>
              <a:rPr lang="es"/>
              <a:t>Simplificación de llamadas a métodos</a:t>
            </a:r>
            <a:endParaRPr/>
          </a:p>
          <a:p>
            <a:pPr marL="457200" lvl="0" indent="-342900" algn="l" rtl="0">
              <a:lnSpc>
                <a:spcPct val="150000"/>
              </a:lnSpc>
              <a:spcBef>
                <a:spcPts val="0"/>
              </a:spcBef>
              <a:spcAft>
                <a:spcPts val="0"/>
              </a:spcAft>
              <a:buClr>
                <a:srgbClr val="000000"/>
              </a:buClr>
              <a:buSzPts val="1800"/>
              <a:buChar char="❏"/>
            </a:pPr>
            <a:r>
              <a:rPr lang="es">
                <a:solidFill>
                  <a:srgbClr val="3C3C3C"/>
                </a:solidFill>
                <a:highlight>
                  <a:srgbClr val="FFFFFF"/>
                </a:highlight>
              </a:rPr>
              <a:t>Extraer métodos </a:t>
            </a:r>
            <a:endParaRPr>
              <a:solidFill>
                <a:srgbClr val="3C3C3C"/>
              </a:solidFill>
              <a:highlight>
                <a:srgbClr val="FFFFFF"/>
              </a:highlight>
            </a:endParaRPr>
          </a:p>
          <a:p>
            <a:pPr marL="457200" lvl="0" indent="-342900" algn="l" rtl="0">
              <a:lnSpc>
                <a:spcPct val="150000"/>
              </a:lnSpc>
              <a:spcBef>
                <a:spcPts val="0"/>
              </a:spcBef>
              <a:spcAft>
                <a:spcPts val="0"/>
              </a:spcAft>
              <a:buClr>
                <a:srgbClr val="000000"/>
              </a:buClr>
              <a:buSzPts val="1800"/>
              <a:buChar char="❏"/>
            </a:pPr>
            <a:r>
              <a:rPr lang="es">
                <a:solidFill>
                  <a:srgbClr val="3C3C3C"/>
                </a:solidFill>
                <a:highlight>
                  <a:srgbClr val="FFFFFF"/>
                </a:highlight>
              </a:rPr>
              <a:t>Eliminar variables temporales </a:t>
            </a:r>
            <a:endParaRPr>
              <a:solidFill>
                <a:srgbClr val="3C3C3C"/>
              </a:solidFill>
              <a:highlight>
                <a:srgbClr val="FFFFFF"/>
              </a:highlight>
            </a:endParaRPr>
          </a:p>
          <a:p>
            <a:pPr marL="457200" lvl="0" indent="0" algn="l" rtl="0">
              <a:lnSpc>
                <a:spcPct val="150000"/>
              </a:lnSpc>
              <a:spcBef>
                <a:spcPts val="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Técnicas de refactorización</a:t>
            </a:r>
            <a:endParaRPr/>
          </a:p>
          <a:p>
            <a:pPr marL="0" lvl="0" indent="0" algn="l" rtl="0">
              <a:spcBef>
                <a:spcPts val="0"/>
              </a:spcBef>
              <a:spcAft>
                <a:spcPts val="0"/>
              </a:spcAft>
              <a:buNone/>
            </a:pPr>
            <a:endParaRPr/>
          </a:p>
        </p:txBody>
      </p:sp>
      <p:sp>
        <p:nvSpPr>
          <p:cNvPr id="281" name="Google Shape;281;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s">
                <a:solidFill>
                  <a:srgbClr val="3C3C3C"/>
                </a:solidFill>
                <a:highlight>
                  <a:srgbClr val="FFFFFF"/>
                </a:highlight>
              </a:rPr>
              <a:t>Sustituir variables temporales por métodos de solicitud </a:t>
            </a:r>
            <a:endParaRPr>
              <a:solidFill>
                <a:srgbClr val="3C3C3C"/>
              </a:solidFill>
              <a:highlight>
                <a:srgbClr val="FFFFFF"/>
              </a:highlight>
            </a:endParaRPr>
          </a:p>
          <a:p>
            <a:pPr marL="457200" lvl="0" indent="-342900" algn="l" rtl="0">
              <a:lnSpc>
                <a:spcPct val="150000"/>
              </a:lnSpc>
              <a:spcBef>
                <a:spcPts val="0"/>
              </a:spcBef>
              <a:spcAft>
                <a:spcPts val="0"/>
              </a:spcAft>
              <a:buClr>
                <a:srgbClr val="000000"/>
              </a:buClr>
              <a:buSzPts val="1800"/>
              <a:buChar char="❏"/>
            </a:pPr>
            <a:r>
              <a:rPr lang="es">
                <a:solidFill>
                  <a:srgbClr val="3C3C3C"/>
                </a:solidFill>
                <a:highlight>
                  <a:srgbClr val="FFFFFF"/>
                </a:highlight>
              </a:rPr>
              <a:t>Introducir variables descriptivas </a:t>
            </a:r>
            <a:endParaRPr>
              <a:solidFill>
                <a:srgbClr val="3C3C3C"/>
              </a:solidFill>
              <a:highlight>
                <a:srgbClr val="FFFFFF"/>
              </a:highlight>
            </a:endParaRPr>
          </a:p>
          <a:p>
            <a:pPr marL="457200" lvl="0" indent="-342900" algn="l" rtl="0">
              <a:lnSpc>
                <a:spcPct val="150000"/>
              </a:lnSpc>
              <a:spcBef>
                <a:spcPts val="0"/>
              </a:spcBef>
              <a:spcAft>
                <a:spcPts val="0"/>
              </a:spcAft>
              <a:buClr>
                <a:srgbClr val="3C3C3C"/>
              </a:buClr>
              <a:buSzPts val="1800"/>
              <a:buChar char="❏"/>
            </a:pPr>
            <a:r>
              <a:rPr lang="es">
                <a:solidFill>
                  <a:srgbClr val="3C3C3C"/>
                </a:solidFill>
                <a:highlight>
                  <a:srgbClr val="FFFFFF"/>
                </a:highlight>
              </a:rPr>
              <a:t>Separar variables temporales </a:t>
            </a:r>
            <a:endParaRPr>
              <a:solidFill>
                <a:srgbClr val="3C3C3C"/>
              </a:solidFill>
              <a:highlight>
                <a:srgbClr val="FFFFFF"/>
              </a:highlight>
            </a:endParaRPr>
          </a:p>
          <a:p>
            <a:pPr marL="457200" lvl="0" indent="-342900" algn="l" rtl="0">
              <a:lnSpc>
                <a:spcPct val="150000"/>
              </a:lnSpc>
              <a:spcBef>
                <a:spcPts val="0"/>
              </a:spcBef>
              <a:spcAft>
                <a:spcPts val="0"/>
              </a:spcAft>
              <a:buClr>
                <a:srgbClr val="3C3C3C"/>
              </a:buClr>
              <a:buSzPts val="1800"/>
              <a:buChar char="❏"/>
            </a:pPr>
            <a:r>
              <a:rPr lang="es">
                <a:solidFill>
                  <a:srgbClr val="3C3C3C"/>
                </a:solidFill>
                <a:highlight>
                  <a:srgbClr val="FFFFFF"/>
                </a:highlight>
              </a:rPr>
              <a:t>Eliminar redireccionamientos a variables de parámetro </a:t>
            </a:r>
            <a:endParaRPr>
              <a:solidFill>
                <a:srgbClr val="3C3C3C"/>
              </a:solidFill>
              <a:highlight>
                <a:srgbClr val="FFFFFF"/>
              </a:highlight>
            </a:endParaRPr>
          </a:p>
          <a:p>
            <a:pPr marL="457200" lvl="0" indent="-342900" algn="l" rtl="0">
              <a:lnSpc>
                <a:spcPct val="150000"/>
              </a:lnSpc>
              <a:spcBef>
                <a:spcPts val="0"/>
              </a:spcBef>
              <a:spcAft>
                <a:spcPts val="0"/>
              </a:spcAft>
              <a:buClr>
                <a:srgbClr val="3C3C3C"/>
              </a:buClr>
              <a:buSzPts val="1800"/>
              <a:buChar char="❏"/>
            </a:pPr>
            <a:r>
              <a:rPr lang="es">
                <a:solidFill>
                  <a:srgbClr val="3C3C3C"/>
                </a:solidFill>
                <a:highlight>
                  <a:srgbClr val="FFFFFF"/>
                </a:highlight>
              </a:rPr>
              <a:t>Sustituir métodos por un objeto método </a:t>
            </a:r>
            <a:endParaRPr>
              <a:solidFill>
                <a:srgbClr val="3C3C3C"/>
              </a:solidFill>
              <a:highlight>
                <a:srgbClr val="FFFFFF"/>
              </a:highlight>
            </a:endParaRPr>
          </a:p>
          <a:p>
            <a:pPr marL="457200" lvl="0" indent="-342900" algn="l" rtl="0">
              <a:lnSpc>
                <a:spcPct val="150000"/>
              </a:lnSpc>
              <a:spcBef>
                <a:spcPts val="0"/>
              </a:spcBef>
              <a:spcAft>
                <a:spcPts val="0"/>
              </a:spcAft>
              <a:buClr>
                <a:srgbClr val="3C3C3C"/>
              </a:buClr>
              <a:buSzPts val="1800"/>
              <a:buChar char="❏"/>
            </a:pPr>
            <a:r>
              <a:rPr lang="es">
                <a:solidFill>
                  <a:srgbClr val="3C3C3C"/>
                </a:solidFill>
                <a:highlight>
                  <a:srgbClr val="FFFFFF"/>
                </a:highlight>
              </a:rPr>
              <a:t>Sustituir el algoritmo </a:t>
            </a:r>
            <a:endParaRPr>
              <a:solidFill>
                <a:srgbClr val="3C3C3C"/>
              </a:solidFill>
              <a:highlight>
                <a:srgbClr val="FFFFFF"/>
              </a:highlight>
            </a:endParaRPr>
          </a:p>
          <a:p>
            <a:pPr marL="0" lvl="0" indent="0" algn="l" rtl="0">
              <a:spcBef>
                <a:spcPts val="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Motivos para refactorizar</a:t>
            </a:r>
            <a:endParaRPr/>
          </a:p>
          <a:p>
            <a:pPr marL="0" lvl="0" indent="0" algn="l" rtl="0">
              <a:spcBef>
                <a:spcPts val="0"/>
              </a:spcBef>
              <a:spcAft>
                <a:spcPts val="0"/>
              </a:spcAft>
              <a:buNone/>
            </a:pPr>
            <a:endParaRPr/>
          </a:p>
        </p:txBody>
      </p:sp>
      <p:sp>
        <p:nvSpPr>
          <p:cNvPr id="287" name="Google Shape;287;p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1000"/>
              </a:spcBef>
              <a:spcAft>
                <a:spcPts val="0"/>
              </a:spcAft>
              <a:buSzPts val="1800"/>
              <a:buChar char="❏"/>
            </a:pPr>
            <a:r>
              <a:rPr lang="es"/>
              <a:t>Mejorar el diseño del software </a:t>
            </a:r>
            <a:endParaRPr/>
          </a:p>
          <a:p>
            <a:pPr marL="457200" lvl="0" indent="-342900" algn="l" rtl="0">
              <a:lnSpc>
                <a:spcPct val="200000"/>
              </a:lnSpc>
              <a:spcBef>
                <a:spcPts val="1600"/>
              </a:spcBef>
              <a:spcAft>
                <a:spcPts val="0"/>
              </a:spcAft>
              <a:buSzPts val="1800"/>
              <a:buChar char="❏"/>
            </a:pPr>
            <a:r>
              <a:rPr lang="es"/>
              <a:t>Hacer que el código se más fácil de entender </a:t>
            </a:r>
            <a:endParaRPr/>
          </a:p>
          <a:p>
            <a:pPr marL="457200" lvl="0" indent="-342900" algn="l" rtl="0">
              <a:lnSpc>
                <a:spcPct val="200000"/>
              </a:lnSpc>
              <a:spcBef>
                <a:spcPts val="1000"/>
              </a:spcBef>
              <a:spcAft>
                <a:spcPts val="0"/>
              </a:spcAft>
              <a:buSzPts val="1800"/>
              <a:buChar char="❏"/>
            </a:pPr>
            <a:r>
              <a:rPr lang="es"/>
              <a:t>Hacer que sea más sencillo encontrar fallos </a:t>
            </a:r>
            <a:endParaRPr/>
          </a:p>
          <a:p>
            <a:pPr marL="457200" lvl="0" indent="-342900" algn="l" rtl="0">
              <a:lnSpc>
                <a:spcPct val="200000"/>
              </a:lnSpc>
              <a:spcBef>
                <a:spcPts val="1000"/>
              </a:spcBef>
              <a:spcAft>
                <a:spcPts val="1600"/>
              </a:spcAft>
              <a:buSzPts val="1800"/>
              <a:buChar char="❏"/>
            </a:pPr>
            <a:r>
              <a:rPr lang="es"/>
              <a:t>Permite programar más rápidamente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¿Cuando refactorizar?</a:t>
            </a:r>
            <a:endParaRPr/>
          </a:p>
          <a:p>
            <a:pPr marL="0" lvl="0" indent="0" algn="l" rtl="0">
              <a:spcBef>
                <a:spcPts val="0"/>
              </a:spcBef>
              <a:spcAft>
                <a:spcPts val="0"/>
              </a:spcAft>
              <a:buNone/>
            </a:pPr>
            <a:endParaRPr/>
          </a:p>
        </p:txBody>
      </p:sp>
      <p:sp>
        <p:nvSpPr>
          <p:cNvPr id="293" name="Google Shape;293;p4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s"/>
              <a:t>Arregla el código con frecuencia. </a:t>
            </a:r>
            <a:endParaRPr/>
          </a:p>
          <a:p>
            <a:pPr marL="0" lvl="0" indent="0" algn="l" rtl="0">
              <a:lnSpc>
                <a:spcPct val="150000"/>
              </a:lnSpc>
              <a:spcBef>
                <a:spcPts val="1000"/>
              </a:spcBef>
              <a:spcAft>
                <a:spcPts val="0"/>
              </a:spcAft>
              <a:buNone/>
            </a:pPr>
            <a:r>
              <a:rPr lang="es"/>
              <a:t>Haz refactoring sistemáticamente.</a:t>
            </a:r>
            <a:endParaRPr/>
          </a:p>
          <a:p>
            <a:pPr marL="457200" lvl="0" indent="-342900" algn="l" rtl="0">
              <a:lnSpc>
                <a:spcPct val="150000"/>
              </a:lnSpc>
              <a:spcBef>
                <a:spcPts val="1000"/>
              </a:spcBef>
              <a:spcAft>
                <a:spcPts val="0"/>
              </a:spcAft>
              <a:buSzPts val="1800"/>
              <a:buChar char="❏"/>
            </a:pPr>
            <a:r>
              <a:rPr lang="es"/>
              <a:t>Refactoriza al añadir un método/función</a:t>
            </a:r>
            <a:endParaRPr/>
          </a:p>
          <a:p>
            <a:pPr marL="457200" lvl="0" indent="-342900" algn="l" rtl="0">
              <a:lnSpc>
                <a:spcPct val="150000"/>
              </a:lnSpc>
              <a:spcBef>
                <a:spcPts val="0"/>
              </a:spcBef>
              <a:spcAft>
                <a:spcPts val="0"/>
              </a:spcAft>
              <a:buSzPts val="1800"/>
              <a:buChar char="❏"/>
            </a:pPr>
            <a:r>
              <a:rPr lang="es"/>
              <a:t>Refactoriza cuando necesites arreglar un fallo</a:t>
            </a:r>
            <a:endParaRPr/>
          </a:p>
          <a:p>
            <a:pPr marL="457200" lvl="0" indent="-342900" algn="l" rtl="0">
              <a:lnSpc>
                <a:spcPct val="150000"/>
              </a:lnSpc>
              <a:spcBef>
                <a:spcPts val="0"/>
              </a:spcBef>
              <a:spcAft>
                <a:spcPts val="0"/>
              </a:spcAft>
              <a:buSzPts val="1800"/>
              <a:buChar char="❏"/>
            </a:pPr>
            <a:r>
              <a:rPr lang="es"/>
              <a:t>Refactoriza al revisar código</a:t>
            </a:r>
            <a:endParaRPr/>
          </a:p>
          <a:p>
            <a:pPr marL="457200" lvl="0" indent="-342900" algn="l" rtl="0">
              <a:lnSpc>
                <a:spcPct val="150000"/>
              </a:lnSpc>
              <a:spcBef>
                <a:spcPts val="0"/>
              </a:spcBef>
              <a:spcAft>
                <a:spcPts val="0"/>
              </a:spcAft>
              <a:buSzPts val="1800"/>
              <a:buChar char="❏"/>
            </a:pPr>
            <a:r>
              <a:rPr lang="es"/>
              <a:t>Refactoriza cuando 'algo huele mal'</a:t>
            </a:r>
            <a:endParaRPr/>
          </a:p>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Pasos para hacer refactorización</a:t>
            </a:r>
            <a:endParaRPr/>
          </a:p>
        </p:txBody>
      </p:sp>
      <p:pic>
        <p:nvPicPr>
          <p:cNvPr id="299" name="Google Shape;299;p48"/>
          <p:cNvPicPr preferRelativeResize="0"/>
          <p:nvPr/>
        </p:nvPicPr>
        <p:blipFill>
          <a:blip r:embed="rId3">
            <a:alphaModFix/>
          </a:blip>
          <a:stretch>
            <a:fillRect/>
          </a:stretch>
        </p:blipFill>
        <p:spPr>
          <a:xfrm>
            <a:off x="1647263" y="1218763"/>
            <a:ext cx="4200525" cy="2847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Metáfora de los dos sombreros</a:t>
            </a:r>
            <a:endParaRPr/>
          </a:p>
        </p:txBody>
      </p:sp>
      <p:sp>
        <p:nvSpPr>
          <p:cNvPr id="305" name="Google Shape;305;p4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1000"/>
              </a:spcBef>
              <a:spcAft>
                <a:spcPts val="0"/>
              </a:spcAft>
              <a:buSzPts val="1800"/>
              <a:buChar char="❏"/>
            </a:pPr>
            <a:r>
              <a:rPr lang="es"/>
              <a:t>Un programador tiene dos sombreros:</a:t>
            </a:r>
            <a:endParaRPr/>
          </a:p>
          <a:p>
            <a:pPr marL="914400" lvl="1" indent="-330200" algn="l" rtl="0">
              <a:lnSpc>
                <a:spcPct val="150000"/>
              </a:lnSpc>
              <a:spcBef>
                <a:spcPts val="1600"/>
              </a:spcBef>
              <a:spcAft>
                <a:spcPts val="0"/>
              </a:spcAft>
              <a:buSzPts val="1600"/>
              <a:buChar char="❏"/>
            </a:pPr>
            <a:r>
              <a:rPr lang="es" sz="1600"/>
              <a:t>uno para modificar código (refactorizar), </a:t>
            </a:r>
            <a:endParaRPr sz="1600"/>
          </a:p>
          <a:p>
            <a:pPr marL="914400" lvl="1" indent="-330200" algn="l" rtl="0">
              <a:lnSpc>
                <a:spcPct val="150000"/>
              </a:lnSpc>
              <a:spcBef>
                <a:spcPts val="1000"/>
              </a:spcBef>
              <a:spcAft>
                <a:spcPts val="0"/>
              </a:spcAft>
              <a:buSzPts val="1600"/>
              <a:buChar char="❏"/>
            </a:pPr>
            <a:r>
              <a:rPr lang="es" sz="1600"/>
              <a:t>otro para añadir nuevas funcionalidades</a:t>
            </a:r>
            <a:endParaRPr sz="1600"/>
          </a:p>
          <a:p>
            <a:pPr marL="457200" lvl="0" indent="-342900" algn="l" rtl="0">
              <a:lnSpc>
                <a:spcPct val="150000"/>
              </a:lnSpc>
              <a:spcBef>
                <a:spcPts val="1000"/>
              </a:spcBef>
              <a:spcAft>
                <a:spcPts val="0"/>
              </a:spcAft>
              <a:buSzPts val="1800"/>
              <a:buChar char="❏"/>
            </a:pPr>
            <a:r>
              <a:rPr lang="es"/>
              <a:t>Cuando trabaja lleva puesto uno (y solo uno) de los dos sombreros.</a:t>
            </a:r>
            <a:endParaRPr/>
          </a:p>
          <a:p>
            <a:pPr marL="457200" lvl="0" indent="-342900" algn="l" rtl="0">
              <a:lnSpc>
                <a:spcPct val="150000"/>
              </a:lnSpc>
              <a:spcBef>
                <a:spcPts val="1000"/>
              </a:spcBef>
              <a:spcAft>
                <a:spcPts val="0"/>
              </a:spcAft>
              <a:buSzPts val="1800"/>
              <a:buChar char="❏"/>
            </a:pPr>
            <a:r>
              <a:rPr lang="es"/>
              <a:t>Cuando añade código nuevo, NO modifica el existente. </a:t>
            </a:r>
            <a:endParaRPr/>
          </a:p>
          <a:p>
            <a:pPr marL="457200" lvl="0" indent="-342900" algn="l" rtl="0">
              <a:lnSpc>
                <a:spcPct val="150000"/>
              </a:lnSpc>
              <a:spcBef>
                <a:spcPts val="1000"/>
              </a:spcBef>
              <a:spcAft>
                <a:spcPts val="0"/>
              </a:spcAft>
              <a:buSzPts val="1800"/>
              <a:buChar char="❏"/>
            </a:pPr>
            <a:r>
              <a:rPr lang="es"/>
              <a:t>Si está arreglando el existente, NO añade funcionalidades nuevas.</a:t>
            </a:r>
            <a:endParaRPr/>
          </a:p>
          <a:p>
            <a:pPr marL="0" lvl="0" indent="0" algn="l" rtl="0">
              <a:spcBef>
                <a:spcPts val="1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¿Qué es el código espagueti?</a:t>
            </a:r>
            <a:endParaRPr/>
          </a:p>
          <a:p>
            <a:pPr marL="0" lvl="0" indent="0" algn="l" rtl="0">
              <a:spcBef>
                <a:spcPts val="0"/>
              </a:spcBef>
              <a:spcAft>
                <a:spcPts val="0"/>
              </a:spcAft>
              <a:buNone/>
            </a:pPr>
            <a:endParaRPr/>
          </a:p>
        </p:txBody>
      </p:sp>
      <p:sp>
        <p:nvSpPr>
          <p:cNvPr id="311" name="Google Shape;311;p5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a:t>El término código espagueti hace referencia a códigos fuente confusos y de difícil lectura, cuya estructura es difícil de comprender para los programadores. </a:t>
            </a:r>
            <a:endParaRPr/>
          </a:p>
          <a:p>
            <a:pPr marL="457200" lvl="0" indent="-342900" algn="l" rtl="0">
              <a:spcBef>
                <a:spcPts val="0"/>
              </a:spcBef>
              <a:spcAft>
                <a:spcPts val="0"/>
              </a:spcAft>
              <a:buSzPts val="1800"/>
              <a:buChar char="❏"/>
            </a:pPr>
            <a:r>
              <a:rPr lang="es"/>
              <a:t>Algunos ejemplos típicos de elementos que complican el código son las órdenes de salto (GOTO) redundantes, que indican al programa que vaya saltando de un sitio a otro en el código; los bucles for/while y los comandos if.</a:t>
            </a:r>
            <a:endParaRPr/>
          </a:p>
          <a:p>
            <a:pPr marL="457200" lvl="0" indent="-342900" algn="l" rtl="0">
              <a:spcBef>
                <a:spcPts val="0"/>
              </a:spcBef>
              <a:spcAft>
                <a:spcPts val="0"/>
              </a:spcAft>
              <a:buSzPts val="1800"/>
              <a:buChar char="❏"/>
            </a:pPr>
            <a:r>
              <a:rPr lang="es"/>
              <a:t>Concretamente, los proyectos en los que trabajan muchos desarrolladores suelen generar un código poco legible.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51"/>
          <p:cNvPicPr preferRelativeResize="0"/>
          <p:nvPr/>
        </p:nvPicPr>
        <p:blipFill>
          <a:blip r:embed="rId3">
            <a:alphaModFix/>
          </a:blip>
          <a:stretch>
            <a:fillRect/>
          </a:stretch>
        </p:blipFill>
        <p:spPr>
          <a:xfrm>
            <a:off x="1589725" y="50900"/>
            <a:ext cx="4533900" cy="481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t>1. No optimizar antes de saber que es necesario</a:t>
            </a:r>
            <a:endParaRPr sz="2400"/>
          </a:p>
          <a:p>
            <a:pPr marL="0" lvl="0" indent="0" algn="l" rtl="0">
              <a:spcBef>
                <a:spcPts val="0"/>
              </a:spcBef>
              <a:spcAft>
                <a:spcPts val="0"/>
              </a:spcAft>
              <a:buNone/>
            </a:pPr>
            <a:endParaRPr/>
          </a:p>
        </p:txBody>
      </p:sp>
      <p:sp>
        <p:nvSpPr>
          <p:cNvPr id="104" name="Google Shape;104;p16"/>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0" lvl="0" indent="0" algn="just" rtl="0">
              <a:lnSpc>
                <a:spcPct val="163636"/>
              </a:lnSpc>
              <a:spcBef>
                <a:spcPts val="0"/>
              </a:spcBef>
              <a:spcAft>
                <a:spcPts val="0"/>
              </a:spcAft>
              <a:buNone/>
            </a:pPr>
            <a:r>
              <a:rPr lang="es" sz="1500">
                <a:solidFill>
                  <a:srgbClr val="000000"/>
                </a:solidFill>
                <a:highlight>
                  <a:srgbClr val="FFFFFF"/>
                </a:highlight>
              </a:rPr>
              <a:t>En la mayoría de los casos, la optimización prematura ocupa mucho tiempo y hace que el código sea difícil de leer y mantener. Y para empeorar las cosas, estas optimizaciones a menudo no brindan ningún beneficio por que está interviniendo mucho tiempo optimizando partes no críticas de la aplicación.</a:t>
            </a:r>
            <a:endParaRPr sz="1500">
              <a:solidFill>
                <a:srgbClr val="000000"/>
              </a:solidFill>
              <a:highlight>
                <a:srgbClr val="FFFFFF"/>
              </a:highlight>
            </a:endParaRPr>
          </a:p>
          <a:p>
            <a:pPr marL="0" lvl="0" indent="0" algn="l" rtl="0">
              <a:lnSpc>
                <a:spcPct val="163636"/>
              </a:lnSpc>
              <a:spcBef>
                <a:spcPts val="1100"/>
              </a:spcBef>
              <a:spcAft>
                <a:spcPts val="0"/>
              </a:spcAft>
              <a:buNone/>
            </a:pPr>
            <a:r>
              <a:rPr lang="es" sz="1500">
                <a:solidFill>
                  <a:srgbClr val="000000"/>
                </a:solidFill>
                <a:highlight>
                  <a:srgbClr val="FFFFFF"/>
                </a:highlight>
              </a:rPr>
              <a:t>Entonces, ¿Cómo demuestras que necesitas optimizar algo?</a:t>
            </a:r>
            <a:endParaRPr sz="1500">
              <a:solidFill>
                <a:srgbClr val="000000"/>
              </a:solidFill>
              <a:highlight>
                <a:srgbClr val="FFFFFF"/>
              </a:highlight>
            </a:endParaRPr>
          </a:p>
          <a:p>
            <a:pPr marL="0" lvl="0" indent="0" algn="just" rtl="0">
              <a:lnSpc>
                <a:spcPct val="163636"/>
              </a:lnSpc>
              <a:spcBef>
                <a:spcPts val="1100"/>
              </a:spcBef>
              <a:spcAft>
                <a:spcPts val="0"/>
              </a:spcAft>
              <a:buNone/>
            </a:pPr>
            <a:r>
              <a:rPr lang="es" sz="1500">
                <a:solidFill>
                  <a:srgbClr val="000000"/>
                </a:solidFill>
                <a:highlight>
                  <a:srgbClr val="FFFFFF"/>
                </a:highlight>
              </a:rPr>
              <a:t>En primer lugar, debe definir qué tan rápido debe ser el código de su aplicación, por ejemplo, especificando un tiempo máximo de respuesta para todas las llamadas o la cantidad de registros que desea importar en un marco de tiempo. Después de esto puedes medir qué partes de la aplicación son demasiado lentas y necesitas mejorar.</a:t>
            </a:r>
            <a:endParaRPr sz="1500">
              <a:solidFill>
                <a:srgbClr val="000000"/>
              </a:solidFill>
              <a:highlight>
                <a:srgbClr val="FFFFFF"/>
              </a:highlight>
            </a:endParaRPr>
          </a:p>
          <a:p>
            <a:pPr marL="0" lvl="0" indent="0" algn="l" rtl="0">
              <a:spcBef>
                <a:spcPts val="11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¿Cuando no es recomendable refactorizar?</a:t>
            </a:r>
            <a:endParaRPr/>
          </a:p>
          <a:p>
            <a:pPr marL="0" lvl="0" indent="0" algn="l" rtl="0">
              <a:spcBef>
                <a:spcPts val="0"/>
              </a:spcBef>
              <a:spcAft>
                <a:spcPts val="0"/>
              </a:spcAft>
              <a:buNone/>
            </a:pPr>
            <a:endParaRPr/>
          </a:p>
        </p:txBody>
      </p:sp>
      <p:sp>
        <p:nvSpPr>
          <p:cNvPr id="322" name="Google Shape;322;p5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1000"/>
              </a:spcBef>
              <a:spcAft>
                <a:spcPts val="0"/>
              </a:spcAft>
              <a:buSzPts val="1800"/>
              <a:buChar char="❏"/>
            </a:pPr>
            <a:r>
              <a:rPr lang="es"/>
              <a:t>Cuando el código original es tan 'malo' (por diseño,o múltiples fallos) que</a:t>
            </a:r>
            <a:endParaRPr/>
          </a:p>
          <a:p>
            <a:pPr marL="457200" lvl="0" indent="0" algn="l" rtl="0">
              <a:lnSpc>
                <a:spcPct val="150000"/>
              </a:lnSpc>
              <a:spcBef>
                <a:spcPts val="1600"/>
              </a:spcBef>
              <a:spcAft>
                <a:spcPts val="0"/>
              </a:spcAft>
              <a:buNone/>
            </a:pPr>
            <a:r>
              <a:rPr lang="es"/>
              <a:t>merece más la pena reescribirlo desde el principio.</a:t>
            </a:r>
            <a:endParaRPr/>
          </a:p>
          <a:p>
            <a:pPr marL="457200" lvl="0" indent="-342900" algn="l" rtl="0">
              <a:lnSpc>
                <a:spcPct val="150000"/>
              </a:lnSpc>
              <a:spcBef>
                <a:spcPts val="1600"/>
              </a:spcBef>
              <a:spcAft>
                <a:spcPts val="0"/>
              </a:spcAft>
              <a:buSzPts val="1800"/>
              <a:buChar char="❏"/>
            </a:pPr>
            <a:r>
              <a:rPr lang="es"/>
              <a:t>¡Cuando se están a punto de cumplir los plazos!</a:t>
            </a:r>
            <a:endParaRPr/>
          </a:p>
          <a:p>
            <a:pPr marL="0" lvl="0" indent="0" algn="l" rtl="0">
              <a:spcBef>
                <a:spcPts val="1600"/>
              </a:spcBef>
              <a:spcAft>
                <a:spcPts val="16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3"/>
          <p:cNvSpPr txBox="1">
            <a:spLocks noGrp="1"/>
          </p:cNvSpPr>
          <p:nvPr>
            <p:ph type="title"/>
          </p:nvPr>
        </p:nvSpPr>
        <p:spPr>
          <a:xfrm>
            <a:off x="311700" y="2545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Métodos de refactorización de Eclipse</a:t>
            </a:r>
            <a:endParaRPr/>
          </a:p>
          <a:p>
            <a:pPr marL="0" lvl="0" indent="0" algn="l" rtl="0">
              <a:spcBef>
                <a:spcPts val="0"/>
              </a:spcBef>
              <a:spcAft>
                <a:spcPts val="0"/>
              </a:spcAft>
              <a:buNone/>
            </a:pPr>
            <a:endParaRPr/>
          </a:p>
        </p:txBody>
      </p:sp>
      <p:sp>
        <p:nvSpPr>
          <p:cNvPr id="328" name="Google Shape;328;p53"/>
          <p:cNvSpPr txBox="1">
            <a:spLocks noGrp="1"/>
          </p:cNvSpPr>
          <p:nvPr>
            <p:ph type="body" idx="1"/>
          </p:nvPr>
        </p:nvSpPr>
        <p:spPr>
          <a:xfrm>
            <a:off x="311700" y="902250"/>
            <a:ext cx="8520600" cy="33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a:solidFill>
                  <a:srgbClr val="333333"/>
                </a:solidFill>
                <a:highlight>
                  <a:srgbClr val="FFFFFF"/>
                </a:highlight>
              </a:rPr>
              <a:t>Los </a:t>
            </a:r>
            <a:r>
              <a:rPr lang="es" sz="1500" b="1">
                <a:solidFill>
                  <a:srgbClr val="333333"/>
                </a:solidFill>
                <a:highlight>
                  <a:srgbClr val="FFFFFF"/>
                </a:highlight>
              </a:rPr>
              <a:t>métodos de refactorización</a:t>
            </a:r>
            <a:r>
              <a:rPr lang="es" sz="1500">
                <a:solidFill>
                  <a:srgbClr val="333333"/>
                </a:solidFill>
                <a:highlight>
                  <a:srgbClr val="FFFFFF"/>
                </a:highlight>
              </a:rPr>
              <a:t>, también llamados </a:t>
            </a:r>
            <a:r>
              <a:rPr lang="es" sz="1500" b="1">
                <a:solidFill>
                  <a:srgbClr val="333333"/>
                </a:solidFill>
                <a:highlight>
                  <a:srgbClr val="FFFFFF"/>
                </a:highlight>
              </a:rPr>
              <a:t>patrones de refactorización</a:t>
            </a:r>
            <a:r>
              <a:rPr lang="es" sz="1500">
                <a:solidFill>
                  <a:srgbClr val="333333"/>
                </a:solidFill>
                <a:highlight>
                  <a:srgbClr val="FFFFFF"/>
                </a:highlight>
              </a:rPr>
              <a:t>, nos permiten plantear casos y previsualizar las posibles soluciones que se nos ofrecen. Podemos seleccionar diferentes elementos para mostrar su menú de refactorización ( una clase, una variable, método, bloque de instrucciones, expresión, etc ). A continuación se muestras algunos de los métodos más comunes:</a:t>
            </a:r>
            <a:endParaRPr sz="1500">
              <a:solidFill>
                <a:srgbClr val="333333"/>
              </a:solidFill>
              <a:highlight>
                <a:srgbClr val="FFFFFF"/>
              </a:highlight>
            </a:endParaRPr>
          </a:p>
          <a:p>
            <a:pPr marL="457200" lvl="0" indent="-323850" algn="l" rtl="0">
              <a:lnSpc>
                <a:spcPct val="150000"/>
              </a:lnSpc>
              <a:spcBef>
                <a:spcPts val="1500"/>
              </a:spcBef>
              <a:spcAft>
                <a:spcPts val="0"/>
              </a:spcAft>
              <a:buClr>
                <a:srgbClr val="333333"/>
              </a:buClr>
              <a:buSzPts val="1500"/>
              <a:buChar char="❏"/>
            </a:pPr>
            <a:r>
              <a:rPr lang="es" sz="1500" b="1">
                <a:solidFill>
                  <a:srgbClr val="333333"/>
                </a:solidFill>
                <a:highlight>
                  <a:srgbClr val="FFFFFF"/>
                </a:highlight>
              </a:rPr>
              <a:t>Rename</a:t>
            </a:r>
            <a:endParaRPr sz="1500">
              <a:solidFill>
                <a:srgbClr val="333333"/>
              </a:solidFill>
              <a:highlight>
                <a:srgbClr val="FFFFFF"/>
              </a:highlight>
            </a:endParaRPr>
          </a:p>
          <a:p>
            <a:pPr marL="457200" lvl="0" indent="-323850" algn="l" rtl="0">
              <a:lnSpc>
                <a:spcPct val="150000"/>
              </a:lnSpc>
              <a:spcBef>
                <a:spcPts val="0"/>
              </a:spcBef>
              <a:spcAft>
                <a:spcPts val="0"/>
              </a:spcAft>
              <a:buClr>
                <a:srgbClr val="333333"/>
              </a:buClr>
              <a:buSzPts val="1500"/>
              <a:buChar char="❏"/>
            </a:pPr>
            <a:r>
              <a:rPr lang="es" sz="1500" b="1">
                <a:solidFill>
                  <a:srgbClr val="333333"/>
                </a:solidFill>
                <a:highlight>
                  <a:srgbClr val="FFFFFF"/>
                </a:highlight>
              </a:rPr>
              <a:t>Move</a:t>
            </a:r>
            <a:endParaRPr sz="1500">
              <a:solidFill>
                <a:srgbClr val="333333"/>
              </a:solidFill>
              <a:highlight>
                <a:srgbClr val="FFFFFF"/>
              </a:highlight>
            </a:endParaRPr>
          </a:p>
          <a:p>
            <a:pPr marL="457200" lvl="0" indent="-323850" algn="l" rtl="0">
              <a:lnSpc>
                <a:spcPct val="150000"/>
              </a:lnSpc>
              <a:spcBef>
                <a:spcPts val="0"/>
              </a:spcBef>
              <a:spcAft>
                <a:spcPts val="0"/>
              </a:spcAft>
              <a:buClr>
                <a:srgbClr val="333333"/>
              </a:buClr>
              <a:buSzPts val="1500"/>
              <a:buChar char="❏"/>
            </a:pPr>
            <a:r>
              <a:rPr lang="es" sz="1500" b="1">
                <a:solidFill>
                  <a:srgbClr val="333333"/>
                </a:solidFill>
                <a:highlight>
                  <a:srgbClr val="FFFFFF"/>
                </a:highlight>
              </a:rPr>
              <a:t>Extract Constant</a:t>
            </a:r>
            <a:endParaRPr sz="1500" b="1">
              <a:solidFill>
                <a:srgbClr val="333333"/>
              </a:solidFill>
              <a:highlight>
                <a:srgbClr val="FFFFFF"/>
              </a:highlight>
            </a:endParaRPr>
          </a:p>
          <a:p>
            <a:pPr marL="457200" lvl="0" indent="-330200" algn="l" rtl="0">
              <a:lnSpc>
                <a:spcPct val="150000"/>
              </a:lnSpc>
              <a:spcBef>
                <a:spcPts val="0"/>
              </a:spcBef>
              <a:spcAft>
                <a:spcPts val="0"/>
              </a:spcAft>
              <a:buClr>
                <a:schemeClr val="lt2"/>
              </a:buClr>
              <a:buSzPts val="1600"/>
              <a:buFont typeface="Arial"/>
              <a:buChar char="❏"/>
            </a:pPr>
            <a:r>
              <a:rPr lang="es" sz="1600" b="1">
                <a:solidFill>
                  <a:srgbClr val="333333"/>
                </a:solidFill>
                <a:highlight>
                  <a:srgbClr val="FFFFFF"/>
                </a:highlight>
              </a:rPr>
              <a:t>Convert Local Variable to Field</a:t>
            </a:r>
            <a:endParaRPr sz="1600">
              <a:solidFill>
                <a:srgbClr val="333333"/>
              </a:solidFill>
              <a:highlight>
                <a:srgbClr val="FFFFFF"/>
              </a:highlight>
            </a:endParaRPr>
          </a:p>
          <a:p>
            <a:pPr marL="457200" lvl="0" indent="-330200" algn="l" rtl="0">
              <a:lnSpc>
                <a:spcPct val="150000"/>
              </a:lnSpc>
              <a:spcBef>
                <a:spcPts val="0"/>
              </a:spcBef>
              <a:spcAft>
                <a:spcPts val="0"/>
              </a:spcAft>
              <a:buClr>
                <a:schemeClr val="lt2"/>
              </a:buClr>
              <a:buSzPts val="1600"/>
              <a:buFont typeface="Arial"/>
              <a:buChar char="❏"/>
            </a:pPr>
            <a:r>
              <a:rPr lang="es" sz="1600" b="1">
                <a:solidFill>
                  <a:srgbClr val="333333"/>
                </a:solidFill>
                <a:highlight>
                  <a:srgbClr val="FFFFFF"/>
                </a:highlight>
              </a:rPr>
              <a:t>Extract Method</a:t>
            </a:r>
            <a:endParaRPr sz="1600">
              <a:solidFill>
                <a:srgbClr val="333333"/>
              </a:solidFill>
              <a:highlight>
                <a:srgbClr val="FFFFFF"/>
              </a:highlight>
            </a:endParaRPr>
          </a:p>
          <a:p>
            <a:pPr marL="457200" lvl="0" indent="-330200" algn="l" rtl="0">
              <a:lnSpc>
                <a:spcPct val="150000"/>
              </a:lnSpc>
              <a:spcBef>
                <a:spcPts val="0"/>
              </a:spcBef>
              <a:spcAft>
                <a:spcPts val="0"/>
              </a:spcAft>
              <a:buClr>
                <a:schemeClr val="lt2"/>
              </a:buClr>
              <a:buSzPts val="1600"/>
              <a:buFont typeface="Arial"/>
              <a:buChar char="❏"/>
            </a:pPr>
            <a:r>
              <a:rPr lang="es" sz="1600" b="1">
                <a:solidFill>
                  <a:srgbClr val="333333"/>
                </a:solidFill>
                <a:highlight>
                  <a:srgbClr val="FFFFFF"/>
                </a:highlight>
              </a:rPr>
              <a:t>Change Method Signature</a:t>
            </a:r>
            <a:endParaRPr sz="1500" b="1">
              <a:solidFill>
                <a:srgbClr val="333333"/>
              </a:solidFill>
              <a:highlight>
                <a:srgbClr val="FFFFFF"/>
              </a:highlight>
            </a:endParaRPr>
          </a:p>
          <a:p>
            <a:pPr marL="457200" lvl="0" indent="0" algn="l" rtl="0">
              <a:spcBef>
                <a:spcPts val="3000"/>
              </a:spcBef>
              <a:spcAft>
                <a:spcPts val="0"/>
              </a:spcAft>
              <a:buNone/>
            </a:pPr>
            <a:endParaRPr sz="1400">
              <a:solidFill>
                <a:srgbClr val="333333"/>
              </a:solidFill>
              <a:highlight>
                <a:srgbClr val="FFFFFF"/>
              </a:highlight>
            </a:endParaRPr>
          </a:p>
          <a:p>
            <a:pPr marL="0" lvl="0" indent="0" algn="l" rtl="0">
              <a:spcBef>
                <a:spcPts val="30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Pruebas unitarias y funcionales</a:t>
            </a:r>
            <a:endParaRPr/>
          </a:p>
          <a:p>
            <a:pPr marL="0" lvl="0" indent="0" algn="l" rtl="0">
              <a:spcBef>
                <a:spcPts val="0"/>
              </a:spcBef>
              <a:spcAft>
                <a:spcPts val="0"/>
              </a:spcAft>
              <a:buNone/>
            </a:pPr>
            <a:endParaRPr/>
          </a:p>
        </p:txBody>
      </p:sp>
      <p:sp>
        <p:nvSpPr>
          <p:cNvPr id="334" name="Google Shape;334;p5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Los test o pruebas unitarios son una forma de probar el correcto</a:t>
            </a:r>
            <a:endParaRPr/>
          </a:p>
          <a:p>
            <a:pPr marL="0" lvl="0" indent="0" algn="l" rtl="0">
              <a:spcBef>
                <a:spcPts val="1600"/>
              </a:spcBef>
              <a:spcAft>
                <a:spcPts val="0"/>
              </a:spcAft>
              <a:buNone/>
            </a:pPr>
            <a:r>
              <a:rPr lang="es"/>
              <a:t>funcionamiento de un módulo de código. Esto sirve para asegurar que cada</a:t>
            </a:r>
            <a:endParaRPr/>
          </a:p>
          <a:p>
            <a:pPr marL="0" lvl="0" indent="0" algn="l" rtl="0">
              <a:spcBef>
                <a:spcPts val="1600"/>
              </a:spcBef>
              <a:spcAft>
                <a:spcPts val="0"/>
              </a:spcAft>
              <a:buNone/>
            </a:pPr>
            <a:r>
              <a:rPr lang="es"/>
              <a:t>uno de los módulos funcione correctamente por separado.</a:t>
            </a:r>
            <a:endParaRPr/>
          </a:p>
          <a:p>
            <a:pPr marL="0" lvl="0" indent="0" algn="l" rtl="0">
              <a:spcBef>
                <a:spcPts val="1600"/>
              </a:spcBef>
              <a:spcAft>
                <a:spcPts val="0"/>
              </a:spcAft>
              <a:buNone/>
            </a:pPr>
            <a:r>
              <a:rPr lang="es"/>
              <a:t>Las pruebas funcionales tratan a un componente software como una caja</a:t>
            </a:r>
            <a:endParaRPr/>
          </a:p>
          <a:p>
            <a:pPr marL="0" lvl="0" indent="0" algn="l" rtl="0">
              <a:spcBef>
                <a:spcPts val="1600"/>
              </a:spcBef>
              <a:spcAft>
                <a:spcPts val="0"/>
              </a:spcAft>
              <a:buNone/>
            </a:pPr>
            <a:r>
              <a:rPr lang="es"/>
              <a:t>negra. Verifican una aplicación comprobando que su funcionalidad se ajusta a</a:t>
            </a:r>
            <a:endParaRPr/>
          </a:p>
          <a:p>
            <a:pPr marL="0" lvl="0" indent="0" algn="l" rtl="0">
              <a:spcBef>
                <a:spcPts val="1600"/>
              </a:spcBef>
              <a:spcAft>
                <a:spcPts val="0"/>
              </a:spcAft>
              <a:buNone/>
            </a:pPr>
            <a:r>
              <a:rPr lang="es"/>
              <a:t>los requerimientos o a los documentos de diseño.</a:t>
            </a:r>
            <a:endParaRPr/>
          </a:p>
          <a:p>
            <a:pPr marL="0" lvl="0" indent="0" algn="l" rtl="0">
              <a:spcBef>
                <a:spcPts val="1600"/>
              </a:spcBef>
              <a:spcAft>
                <a:spcPts val="16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Pruebas unitarias y funcionales</a:t>
            </a:r>
            <a:endParaRPr/>
          </a:p>
        </p:txBody>
      </p:sp>
      <p:sp>
        <p:nvSpPr>
          <p:cNvPr id="340" name="Google Shape;340;p5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¿Cuándo escribir pruebas unitarias?</a:t>
            </a:r>
            <a:endParaRPr b="1"/>
          </a:p>
          <a:p>
            <a:pPr marL="0" lvl="0" indent="0" algn="l" rtl="0">
              <a:spcBef>
                <a:spcPts val="1600"/>
              </a:spcBef>
              <a:spcAft>
                <a:spcPts val="0"/>
              </a:spcAft>
              <a:buNone/>
            </a:pPr>
            <a:r>
              <a:rPr lang="es"/>
              <a:t>Tradicionalmente, se piensa que esto se hace tras haber incluído el nuevo</a:t>
            </a:r>
            <a:endParaRPr/>
          </a:p>
          <a:p>
            <a:pPr marL="0" lvl="0" indent="0" algn="l" rtl="0">
              <a:spcBef>
                <a:spcPts val="1600"/>
              </a:spcBef>
              <a:spcAft>
                <a:spcPts val="0"/>
              </a:spcAft>
              <a:buNone/>
            </a:pPr>
            <a:r>
              <a:rPr lang="es"/>
              <a:t>código a probar.</a:t>
            </a:r>
            <a:endParaRPr/>
          </a:p>
          <a:p>
            <a:pPr marL="0" lvl="0" indent="0" algn="l" rtl="0">
              <a:spcBef>
                <a:spcPts val="1600"/>
              </a:spcBef>
              <a:spcAft>
                <a:spcPts val="0"/>
              </a:spcAft>
              <a:buNone/>
            </a:pPr>
            <a:r>
              <a:rPr lang="es"/>
              <a:t>Sin embargo, resulta mucho más útil escribirlos ANTES de escribir el código</a:t>
            </a:r>
            <a:endParaRPr/>
          </a:p>
          <a:p>
            <a:pPr marL="0" lvl="0" indent="0" algn="l" rtl="0">
              <a:spcBef>
                <a:spcPts val="1600"/>
              </a:spcBef>
              <a:spcAft>
                <a:spcPts val="0"/>
              </a:spcAft>
              <a:buNone/>
            </a:pPr>
            <a:r>
              <a:rPr lang="es"/>
              <a:t>a probar. A menudo, esto sirve para tener más claro el comportamiento de un</a:t>
            </a:r>
            <a:endParaRPr/>
          </a:p>
          <a:p>
            <a:pPr marL="0" lvl="0" indent="0" algn="l" rtl="0">
              <a:spcBef>
                <a:spcPts val="1600"/>
              </a:spcBef>
              <a:spcAft>
                <a:spcPts val="0"/>
              </a:spcAft>
              <a:buNone/>
            </a:pPr>
            <a:r>
              <a:rPr lang="es"/>
              <a:t>método.</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Pruebas unitarias y funcionales</a:t>
            </a:r>
            <a:endParaRPr/>
          </a:p>
          <a:p>
            <a:pPr marL="0" lvl="0" indent="0" algn="l" rtl="0">
              <a:spcBef>
                <a:spcPts val="0"/>
              </a:spcBef>
              <a:spcAft>
                <a:spcPts val="0"/>
              </a:spcAft>
              <a:buNone/>
            </a:pPr>
            <a:endParaRPr/>
          </a:p>
        </p:txBody>
      </p:sp>
      <p:sp>
        <p:nvSpPr>
          <p:cNvPr id="346" name="Google Shape;346;p5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Para que una prueba unitaria sea buena se deben cumplir los siguientes</a:t>
            </a:r>
            <a:endParaRPr/>
          </a:p>
          <a:p>
            <a:pPr marL="0" lvl="0" indent="0" algn="l" rtl="0">
              <a:spcBef>
                <a:spcPts val="0"/>
              </a:spcBef>
              <a:spcAft>
                <a:spcPts val="0"/>
              </a:spcAft>
              <a:buNone/>
            </a:pPr>
            <a:r>
              <a:rPr lang="es"/>
              <a:t>requisitos:</a:t>
            </a:r>
            <a:endParaRPr/>
          </a:p>
          <a:p>
            <a:pPr marL="457200" lvl="0" indent="-342900" algn="l" rtl="0">
              <a:spcBef>
                <a:spcPts val="0"/>
              </a:spcBef>
              <a:spcAft>
                <a:spcPts val="0"/>
              </a:spcAft>
              <a:buSzPts val="1800"/>
              <a:buChar char="❏"/>
            </a:pPr>
            <a:r>
              <a:rPr lang="es"/>
              <a:t>Automatizable: no debería requerirse una intervención manual. Esto es</a:t>
            </a:r>
            <a:endParaRPr/>
          </a:p>
          <a:p>
            <a:pPr marL="457200" lvl="0" indent="0" algn="l" rtl="0">
              <a:spcBef>
                <a:spcPts val="0"/>
              </a:spcBef>
              <a:spcAft>
                <a:spcPts val="0"/>
              </a:spcAft>
              <a:buNone/>
            </a:pPr>
            <a:r>
              <a:rPr lang="es"/>
              <a:t>especialmente útil para integración continua.</a:t>
            </a:r>
            <a:endParaRPr/>
          </a:p>
          <a:p>
            <a:pPr marL="457200" lvl="0" indent="-342900" algn="l" rtl="0">
              <a:spcBef>
                <a:spcPts val="0"/>
              </a:spcBef>
              <a:spcAft>
                <a:spcPts val="0"/>
              </a:spcAft>
              <a:buSzPts val="1800"/>
              <a:buChar char="❏"/>
            </a:pPr>
            <a:r>
              <a:rPr lang="es"/>
              <a:t>Completas: deben cubrir la mayor cantidad de código.</a:t>
            </a:r>
            <a:endParaRPr/>
          </a:p>
          <a:p>
            <a:pPr marL="457200" lvl="0" indent="-342900" algn="l" rtl="0">
              <a:spcBef>
                <a:spcPts val="0"/>
              </a:spcBef>
              <a:spcAft>
                <a:spcPts val="0"/>
              </a:spcAft>
              <a:buSzPts val="1800"/>
              <a:buChar char="❏"/>
            </a:pPr>
            <a:r>
              <a:rPr lang="es"/>
              <a:t>Repetibles o Reutilizables: no se deben crear pruebas que sólo puedan ser</a:t>
            </a:r>
            <a:endParaRPr/>
          </a:p>
          <a:p>
            <a:pPr marL="457200" lvl="0" indent="0" algn="l" rtl="0">
              <a:spcBef>
                <a:spcPts val="0"/>
              </a:spcBef>
              <a:spcAft>
                <a:spcPts val="0"/>
              </a:spcAft>
              <a:buNone/>
            </a:pPr>
            <a:r>
              <a:rPr lang="es"/>
              <a:t>ejecutadas una sola vez. También es útil para integración continua.</a:t>
            </a:r>
            <a:endParaRPr/>
          </a:p>
          <a:p>
            <a:pPr marL="457200" lvl="0" indent="-342900" algn="l" rtl="0">
              <a:spcBef>
                <a:spcPts val="0"/>
              </a:spcBef>
              <a:spcAft>
                <a:spcPts val="0"/>
              </a:spcAft>
              <a:buSzPts val="1800"/>
              <a:buChar char="❏"/>
            </a:pPr>
            <a:r>
              <a:rPr lang="es"/>
              <a:t>Independientes: la ejecución de una prueba no debe afectar a la ejecución</a:t>
            </a:r>
            <a:endParaRPr/>
          </a:p>
          <a:p>
            <a:pPr marL="457200" lvl="0" indent="0" algn="l" rtl="0">
              <a:spcBef>
                <a:spcPts val="0"/>
              </a:spcBef>
              <a:spcAft>
                <a:spcPts val="0"/>
              </a:spcAft>
              <a:buNone/>
            </a:pPr>
            <a:r>
              <a:rPr lang="es"/>
              <a:t>de otra.</a:t>
            </a:r>
            <a:endParaRPr/>
          </a:p>
          <a:p>
            <a:pPr marL="457200" lvl="0" indent="-342900" algn="l" rtl="0">
              <a:spcBef>
                <a:spcPts val="0"/>
              </a:spcBef>
              <a:spcAft>
                <a:spcPts val="0"/>
              </a:spcAft>
              <a:buSzPts val="1800"/>
              <a:buChar char="❏"/>
            </a:pPr>
            <a:r>
              <a:rPr lang="es"/>
              <a:t>Profesionales: las pruebas deben ser consideradas igual que el código, con</a:t>
            </a:r>
            <a:endParaRPr/>
          </a:p>
          <a:p>
            <a:pPr marL="457200" lvl="0" indent="0" algn="l" rtl="0">
              <a:spcBef>
                <a:spcPts val="0"/>
              </a:spcBef>
              <a:spcAft>
                <a:spcPts val="0"/>
              </a:spcAft>
              <a:buNone/>
            </a:pPr>
            <a:r>
              <a:rPr lang="es"/>
              <a:t>la misma profesionalidad, documentación, etc.</a:t>
            </a:r>
            <a:endParaRPr/>
          </a:p>
          <a:p>
            <a:pPr marL="0" lvl="0" indent="0" algn="l" rtl="0">
              <a:spcBef>
                <a:spcPts val="0"/>
              </a:spcBef>
              <a:spcAft>
                <a:spcPts val="16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Pruebas unitarias y funcionales</a:t>
            </a:r>
            <a:endParaRPr/>
          </a:p>
          <a:p>
            <a:pPr marL="0" lvl="0" indent="0" algn="l" rtl="0">
              <a:spcBef>
                <a:spcPts val="0"/>
              </a:spcBef>
              <a:spcAft>
                <a:spcPts val="0"/>
              </a:spcAft>
              <a:buNone/>
            </a:pPr>
            <a:endParaRPr/>
          </a:p>
        </p:txBody>
      </p:sp>
      <p:sp>
        <p:nvSpPr>
          <p:cNvPr id="352" name="Google Shape;352;p5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Java, la herramienta JUnit (código abierto) es la más usada para pruebas</a:t>
            </a:r>
            <a:endParaRPr/>
          </a:p>
          <a:p>
            <a:pPr marL="0" lvl="0" indent="0" algn="l" rtl="0">
              <a:spcBef>
                <a:spcPts val="1600"/>
              </a:spcBef>
              <a:spcAft>
                <a:spcPts val="0"/>
              </a:spcAft>
              <a:buNone/>
            </a:pPr>
            <a:r>
              <a:rPr lang="es"/>
              <a:t>unitarias:</a:t>
            </a:r>
            <a:endParaRPr/>
          </a:p>
          <a:p>
            <a:pPr marL="0" lvl="0" indent="0" algn="l" rtl="0">
              <a:spcBef>
                <a:spcPts val="1600"/>
              </a:spcBef>
              <a:spcAft>
                <a:spcPts val="0"/>
              </a:spcAft>
              <a:buNone/>
            </a:pPr>
            <a:r>
              <a:rPr lang="es" u="sng">
                <a:solidFill>
                  <a:schemeClr val="accent5"/>
                </a:solidFill>
                <a:hlinkClick r:id="rId3">
                  <a:extLst>
                    <a:ext uri="{A12FA001-AC4F-418D-AE19-62706E023703}">
                      <ahyp:hlinkClr xmlns:ahyp="http://schemas.microsoft.com/office/drawing/2018/hyperlinkcolor" val="tx"/>
                    </a:ext>
                  </a:extLst>
                </a:hlinkClick>
              </a:rPr>
              <a:t>http://junit.sourceforge.net/</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t>2. Utiliza Profiler para encontrar el verdadero cuello de botella</a:t>
            </a:r>
            <a:endParaRPr sz="2400"/>
          </a:p>
          <a:p>
            <a:pPr marL="0" lvl="0" indent="0" algn="l" rtl="0">
              <a:spcBef>
                <a:spcPts val="0"/>
              </a:spcBef>
              <a:spcAft>
                <a:spcPts val="0"/>
              </a:spcAft>
              <a:buNone/>
            </a:pP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63636"/>
              </a:lnSpc>
              <a:spcBef>
                <a:spcPts val="0"/>
              </a:spcBef>
              <a:spcAft>
                <a:spcPts val="0"/>
              </a:spcAft>
              <a:buNone/>
            </a:pPr>
            <a:r>
              <a:rPr lang="es" sz="1500">
                <a:solidFill>
                  <a:srgbClr val="000000"/>
                </a:solidFill>
                <a:highlight>
                  <a:srgbClr val="FFFFFF"/>
                </a:highlight>
              </a:rPr>
              <a:t>Después de seguir la primera recomendación e identificar las partes de su aplicación que necesita mejorar, pregúntese por dónde empezar.</a:t>
            </a:r>
            <a:endParaRPr sz="1500">
              <a:solidFill>
                <a:srgbClr val="000000"/>
              </a:solidFill>
              <a:highlight>
                <a:srgbClr val="FFFFFF"/>
              </a:highlight>
            </a:endParaRPr>
          </a:p>
          <a:p>
            <a:pPr marL="0" lvl="0" indent="0" algn="just" rtl="0">
              <a:lnSpc>
                <a:spcPct val="163636"/>
              </a:lnSpc>
              <a:spcBef>
                <a:spcPts val="1100"/>
              </a:spcBef>
              <a:spcAft>
                <a:spcPts val="0"/>
              </a:spcAft>
              <a:buNone/>
            </a:pPr>
            <a:r>
              <a:rPr lang="es" sz="1500">
                <a:solidFill>
                  <a:srgbClr val="000000"/>
                </a:solidFill>
                <a:highlight>
                  <a:srgbClr val="FFFFFF"/>
                </a:highlight>
              </a:rPr>
              <a:t>Puedes abordar esta pregunta de dos maneras:</a:t>
            </a:r>
            <a:endParaRPr sz="1500">
              <a:solidFill>
                <a:srgbClr val="000000"/>
              </a:solidFill>
              <a:highlight>
                <a:srgbClr val="FFFFFF"/>
              </a:highlight>
            </a:endParaRPr>
          </a:p>
          <a:p>
            <a:pPr marL="457200" lvl="0" indent="-323850" algn="l" rtl="0">
              <a:spcBef>
                <a:spcPts val="1100"/>
              </a:spcBef>
              <a:spcAft>
                <a:spcPts val="0"/>
              </a:spcAft>
              <a:buClr>
                <a:srgbClr val="000000"/>
              </a:buClr>
              <a:buSzPts val="1500"/>
              <a:buFont typeface="Roboto"/>
              <a:buChar char="❏"/>
            </a:pPr>
            <a:r>
              <a:rPr lang="es" sz="1500">
                <a:solidFill>
                  <a:srgbClr val="000000"/>
                </a:solidFill>
                <a:highlight>
                  <a:srgbClr val="FFFFFF"/>
                </a:highlight>
              </a:rPr>
              <a:t>Puedes echarle un vistazo al código y empezar con la parte que parece sospechosa o donde sientes que podría crear problemas.</a:t>
            </a:r>
            <a:endParaRPr sz="1500">
              <a:solidFill>
                <a:srgbClr val="000000"/>
              </a:solidFill>
              <a:highlight>
                <a:srgbClr val="FFFFFF"/>
              </a:highlight>
            </a:endParaRPr>
          </a:p>
          <a:p>
            <a:pPr marL="457200" lvl="0" indent="-323850" algn="l" rtl="0">
              <a:spcBef>
                <a:spcPts val="0"/>
              </a:spcBef>
              <a:spcAft>
                <a:spcPts val="0"/>
              </a:spcAft>
              <a:buClr>
                <a:srgbClr val="000000"/>
              </a:buClr>
              <a:buSzPts val="1500"/>
              <a:buFont typeface="Roboto"/>
              <a:buChar char="❏"/>
            </a:pPr>
            <a:r>
              <a:rPr lang="es" sz="1500">
                <a:solidFill>
                  <a:srgbClr val="000000"/>
                </a:solidFill>
                <a:highlight>
                  <a:srgbClr val="FFFFFF"/>
                </a:highlight>
              </a:rPr>
              <a:t>O utilizar Profiler y obtienes información detallada sobre el comportamiento y el rendimiento de cada parte de su código.</a:t>
            </a:r>
            <a:endParaRPr sz="1500">
              <a:solidFill>
                <a:srgbClr val="000000"/>
              </a:solidFill>
              <a:highlight>
                <a:srgbClr val="FFFFFF"/>
              </a:highlight>
            </a:endParaRPr>
          </a:p>
          <a:p>
            <a:pPr marL="457200" lvl="0" indent="0" algn="l" rtl="0">
              <a:spcBef>
                <a:spcPts val="0"/>
              </a:spcBef>
              <a:spcAft>
                <a:spcPts val="0"/>
              </a:spcAft>
              <a:buNone/>
            </a:pPr>
            <a:endParaRPr sz="1500">
              <a:solidFill>
                <a:srgbClr val="000000"/>
              </a:solidFill>
              <a:highlight>
                <a:srgbClr val="FFFFFF"/>
              </a:highlight>
            </a:endParaRPr>
          </a:p>
          <a:p>
            <a:pPr marL="0" lvl="0" indent="0" algn="just" rtl="0">
              <a:lnSpc>
                <a:spcPct val="163636"/>
              </a:lnSpc>
              <a:spcBef>
                <a:spcPts val="0"/>
              </a:spcBef>
              <a:spcAft>
                <a:spcPts val="0"/>
              </a:spcAft>
              <a:buNone/>
            </a:pPr>
            <a:r>
              <a:rPr lang="es" sz="1500">
                <a:solidFill>
                  <a:srgbClr val="000000"/>
                </a:solidFill>
                <a:highlight>
                  <a:srgbClr val="FFFFFF"/>
                </a:highlight>
              </a:rPr>
              <a:t>El método basado en el Profiler le brinda una adecuada comprensión de las implicaciones de su código y le permite enfocarse en las partes más críticas.</a:t>
            </a:r>
            <a:endParaRPr sz="1500">
              <a:solidFill>
                <a:srgbClr val="000000"/>
              </a:solidFill>
              <a:highlight>
                <a:srgbClr val="FFFFFF"/>
              </a:highlight>
            </a:endParaRPr>
          </a:p>
          <a:p>
            <a:pPr marL="0" lvl="0" indent="0" algn="l" rtl="0">
              <a:spcBef>
                <a:spcPts val="11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t>3. Crear un conjunto de pruebas de rendimiento</a:t>
            </a:r>
            <a:endParaRPr sz="2400"/>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63636"/>
              </a:lnSpc>
              <a:spcBef>
                <a:spcPts val="0"/>
              </a:spcBef>
              <a:spcAft>
                <a:spcPts val="0"/>
              </a:spcAft>
              <a:buNone/>
            </a:pPr>
            <a:r>
              <a:rPr lang="es" sz="1500">
                <a:solidFill>
                  <a:srgbClr val="000000"/>
                </a:solidFill>
                <a:highlight>
                  <a:srgbClr val="FFFFFF"/>
                </a:highlight>
              </a:rPr>
              <a:t>Este es otro consejo general que le ayuda a evitar una gran cantidad de problemas inesperados que a menudo ocurren después de haber implementado su mejora de rendimiento en la producción. Siempre debe definir un conjunto de pruebas de rendimiento que pruebe toda la aplicación y ejecutarlas antes y después de que haya trabajado en una mejora de rendimiento.</a:t>
            </a:r>
            <a:endParaRPr sz="1500">
              <a:solidFill>
                <a:srgbClr val="000000"/>
              </a:solidFill>
              <a:highlight>
                <a:srgbClr val="FFFFFF"/>
              </a:highlight>
            </a:endParaRPr>
          </a:p>
          <a:p>
            <a:pPr marL="0" lvl="0" indent="0" algn="just" rtl="0">
              <a:lnSpc>
                <a:spcPct val="163636"/>
              </a:lnSpc>
              <a:spcBef>
                <a:spcPts val="1100"/>
              </a:spcBef>
              <a:spcAft>
                <a:spcPts val="0"/>
              </a:spcAft>
              <a:buNone/>
            </a:pPr>
            <a:r>
              <a:rPr lang="es" sz="1500">
                <a:solidFill>
                  <a:srgbClr val="000000"/>
                </a:solidFill>
                <a:highlight>
                  <a:srgbClr val="FFFFFF"/>
                </a:highlight>
              </a:rPr>
              <a:t>Estas ejecuciones de pruebas adicionales le ayudarán a identificar los efectos secundarios funcionales y de rendimiento del cambio realizado y asegurarse de que no envíe una actualización que causó más daño que beneficio. Esto es especialmente importante si trabaja con componentes que utilizan varias partes diferentes de la aplicación, como base de datos o caché.</a:t>
            </a:r>
            <a:endParaRPr sz="1500">
              <a:solidFill>
                <a:srgbClr val="000000"/>
              </a:solidFill>
              <a:highlight>
                <a:srgbClr val="FFFFFF"/>
              </a:highlight>
            </a:endParaRPr>
          </a:p>
          <a:p>
            <a:pPr marL="0" lvl="0" indent="0" algn="l" rtl="0">
              <a:spcBef>
                <a:spcPts val="11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t>4. Trabajar en los mayores cuellos de botella primero</a:t>
            </a:r>
            <a:endParaRPr sz="2400"/>
          </a:p>
          <a:p>
            <a:pPr marL="0" lvl="0" indent="0" algn="l" rtl="0">
              <a:spcBef>
                <a:spcPts val="0"/>
              </a:spcBef>
              <a:spcAft>
                <a:spcPts val="0"/>
              </a:spcAft>
              <a:buNone/>
            </a:pPr>
            <a:endParaRPr/>
          </a:p>
        </p:txBody>
      </p:sp>
      <p:sp>
        <p:nvSpPr>
          <p:cNvPr id="122" name="Google Shape;122;p19"/>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0" lvl="0" indent="0" algn="just" rtl="0">
              <a:lnSpc>
                <a:spcPct val="163636"/>
              </a:lnSpc>
              <a:spcBef>
                <a:spcPts val="0"/>
              </a:spcBef>
              <a:spcAft>
                <a:spcPts val="0"/>
              </a:spcAft>
              <a:buNone/>
            </a:pPr>
            <a:r>
              <a:rPr lang="es" sz="1400">
                <a:solidFill>
                  <a:srgbClr val="000000"/>
                </a:solidFill>
                <a:highlight>
                  <a:srgbClr val="FFFFFF"/>
                </a:highlight>
              </a:rPr>
              <a:t>Después de crear la suite de pruebas y analizar la aplicación con un Profiler, tiene una lista de problemas que desea abordar para mejorar el rendimiento. Eso está bien, pero todavía no responde la pregunta por la que debes comenzar. Podría centrarse en los quick wins (aquellos fáciles y ganancias rápidas) o empezar por el problema más importante.</a:t>
            </a:r>
            <a:endParaRPr sz="1400">
              <a:solidFill>
                <a:srgbClr val="000000"/>
              </a:solidFill>
              <a:highlight>
                <a:srgbClr val="FFFFFF"/>
              </a:highlight>
            </a:endParaRPr>
          </a:p>
          <a:p>
            <a:pPr marL="0" lvl="0" indent="0" algn="just" rtl="0">
              <a:lnSpc>
                <a:spcPct val="163636"/>
              </a:lnSpc>
              <a:spcBef>
                <a:spcPts val="1100"/>
              </a:spcBef>
              <a:spcAft>
                <a:spcPts val="0"/>
              </a:spcAft>
              <a:buNone/>
            </a:pPr>
            <a:r>
              <a:rPr lang="es" sz="1400">
                <a:solidFill>
                  <a:srgbClr val="000000"/>
                </a:solidFill>
                <a:highlight>
                  <a:srgbClr val="FFFFFF"/>
                </a:highlight>
              </a:rPr>
              <a:t>Puede ser tentador empezar por los quick wins por que pronto podrá demostrar los primeros resultados.  A veces, eso podría ser necesario para convencer a otros miembros del equipo o a la gerencia de que el análisis de desempeño valió la pena.</a:t>
            </a:r>
            <a:endParaRPr sz="1400">
              <a:solidFill>
                <a:srgbClr val="000000"/>
              </a:solidFill>
              <a:highlight>
                <a:srgbClr val="FFFFFF"/>
              </a:highlight>
            </a:endParaRPr>
          </a:p>
          <a:p>
            <a:pPr marL="0" lvl="0" indent="0" algn="just" rtl="0">
              <a:lnSpc>
                <a:spcPct val="163636"/>
              </a:lnSpc>
              <a:spcBef>
                <a:spcPts val="1100"/>
              </a:spcBef>
              <a:spcAft>
                <a:spcPts val="0"/>
              </a:spcAft>
              <a:buNone/>
            </a:pPr>
            <a:r>
              <a:rPr lang="es" sz="1400">
                <a:solidFill>
                  <a:srgbClr val="000000"/>
                </a:solidFill>
                <a:highlight>
                  <a:srgbClr val="FFFFFF"/>
                </a:highlight>
              </a:rPr>
              <a:t>Pero, en general, se recomienda comenzar por los grandes problemas o el problema más importante primero. Eso le proporcionará la mayor mejora en rendimiento, y es posible que no necesite corregir más de algunos de estos problemas para cumplir con los requisitos de rendimiento.</a:t>
            </a:r>
            <a:endParaRPr sz="1400">
              <a:solidFill>
                <a:srgbClr val="000000"/>
              </a:solidFill>
              <a:highlight>
                <a:srgbClr val="FFFFFF"/>
              </a:highlight>
            </a:endParaRPr>
          </a:p>
          <a:p>
            <a:pPr marL="0" lvl="0" indent="0" algn="l" rtl="0">
              <a:spcBef>
                <a:spcPts val="11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Atajos de teclado + Structure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Atajos de teclado (IntelliJ)</a:t>
            </a:r>
            <a:endParaRPr/>
          </a:p>
        </p:txBody>
      </p:sp>
      <p:sp>
        <p:nvSpPr>
          <p:cNvPr id="133" name="Google Shape;133;p21"/>
          <p:cNvSpPr txBox="1">
            <a:spLocks noGrp="1"/>
          </p:cNvSpPr>
          <p:nvPr>
            <p:ph type="body" idx="1"/>
          </p:nvPr>
        </p:nvSpPr>
        <p:spPr>
          <a:xfrm>
            <a:off x="311700" y="1217625"/>
            <a:ext cx="8520600" cy="3526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s">
                <a:solidFill>
                  <a:srgbClr val="000000"/>
                </a:solidFill>
              </a:rPr>
              <a:t>Para optimizar el  rendimiento a la hora de programar con IntelliJ, tenéis que acostumbraros a usar los atajos de teclado (o shorcuts).</a:t>
            </a:r>
            <a:endParaRPr>
              <a:solidFill>
                <a:srgbClr val="000000"/>
              </a:solidFill>
            </a:endParaRPr>
          </a:p>
          <a:p>
            <a:pPr marL="0" lvl="0" indent="0" algn="l" rtl="0">
              <a:lnSpc>
                <a:spcPct val="200000"/>
              </a:lnSpc>
              <a:spcBef>
                <a:spcPts val="1200"/>
              </a:spcBef>
              <a:spcAft>
                <a:spcPts val="0"/>
              </a:spcAft>
              <a:buNone/>
            </a:pPr>
            <a:r>
              <a:rPr lang="es">
                <a:solidFill>
                  <a:srgbClr val="000000"/>
                </a:solidFill>
              </a:rPr>
              <a:t>Por supuesto, una buena forma de aprender estos atajos de teclado es introducirlos de manera progresiva en la dinámica de trabajo. </a:t>
            </a:r>
            <a:endParaRPr>
              <a:solidFill>
                <a:srgbClr val="000000"/>
              </a:solidFill>
            </a:endParaRPr>
          </a:p>
          <a:p>
            <a:pPr marL="457200" lvl="0" indent="-323850" algn="l" rtl="0">
              <a:lnSpc>
                <a:spcPct val="100000"/>
              </a:lnSpc>
              <a:spcBef>
                <a:spcPts val="1200"/>
              </a:spcBef>
              <a:spcAft>
                <a:spcPts val="0"/>
              </a:spcAft>
              <a:buClr>
                <a:srgbClr val="000000"/>
              </a:buClr>
              <a:buSzPts val="1500"/>
              <a:buChar char="❏"/>
            </a:pPr>
            <a:r>
              <a:rPr lang="es" sz="1500" b="1">
                <a:solidFill>
                  <a:srgbClr val="000000"/>
                </a:solidFill>
                <a:highlight>
                  <a:srgbClr val="FFFFFF"/>
                </a:highlight>
              </a:rPr>
              <a:t>[Alt + Insert]: </a:t>
            </a:r>
            <a:r>
              <a:rPr lang="es" sz="1500">
                <a:solidFill>
                  <a:srgbClr val="000000"/>
                </a:solidFill>
                <a:highlight>
                  <a:srgbClr val="FFFFFF"/>
                </a:highlight>
              </a:rPr>
              <a:t>Generar código</a:t>
            </a:r>
            <a:endParaRPr sz="1500">
              <a:solidFill>
                <a:srgbClr val="000000"/>
              </a:solidFill>
              <a:highlight>
                <a:srgbClr val="FFFFFF"/>
              </a:highlight>
            </a:endParaRPr>
          </a:p>
          <a:p>
            <a:pPr marL="0" lvl="0" indent="0" algn="l" rtl="0">
              <a:lnSpc>
                <a:spcPct val="150000"/>
              </a:lnSpc>
              <a:spcBef>
                <a:spcPts val="0"/>
              </a:spcBef>
              <a:spcAft>
                <a:spcPts val="0"/>
              </a:spcAft>
              <a:buNone/>
            </a:pPr>
            <a:endParaRPr sz="1500">
              <a:solidFill>
                <a:srgbClr val="000000"/>
              </a:solidFill>
            </a:endParaRPr>
          </a:p>
          <a:p>
            <a:pPr marL="0" lvl="0" indent="0" algn="l" rtl="0">
              <a:spcBef>
                <a:spcPts val="1200"/>
              </a:spcBef>
              <a:spcAft>
                <a:spcPts val="0"/>
              </a:spcAft>
              <a:buNone/>
            </a:pPr>
            <a:endParaRPr sz="1500">
              <a:solidFill>
                <a:srgbClr val="000000"/>
              </a:solidFill>
              <a:highlight>
                <a:srgbClr val="FFFFFF"/>
              </a:highlight>
            </a:endParaRPr>
          </a:p>
          <a:p>
            <a:pPr marL="457200" lvl="0" indent="0" algn="l" rtl="0">
              <a:lnSpc>
                <a:spcPct val="150000"/>
              </a:lnSpc>
              <a:spcBef>
                <a:spcPts val="1800"/>
              </a:spcBef>
              <a:spcAft>
                <a:spcPts val="1200"/>
              </a:spcAft>
              <a:buNone/>
            </a:pPr>
            <a:endParaRPr sz="1500" b="1">
              <a:solidFill>
                <a:srgbClr val="000000"/>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40CB47-609D-4EC0-B4E1-18B487F2AB97}"/>
</file>

<file path=customXml/itemProps2.xml><?xml version="1.0" encoding="utf-8"?>
<ds:datastoreItem xmlns:ds="http://schemas.openxmlformats.org/officeDocument/2006/customXml" ds:itemID="{F9E1E9C0-294D-492B-BB16-A1090637ABF0}"/>
</file>

<file path=customXml/itemProps3.xml><?xml version="1.0" encoding="utf-8"?>
<ds:datastoreItem xmlns:ds="http://schemas.openxmlformats.org/officeDocument/2006/customXml" ds:itemID="{710A1CC2-B3AA-4158-9DC1-8AE102FA0D74}"/>
</file>

<file path=docProps/app.xml><?xml version="1.0" encoding="utf-8"?>
<Properties xmlns="http://schemas.openxmlformats.org/officeDocument/2006/extended-properties" xmlns:vt="http://schemas.openxmlformats.org/officeDocument/2006/docPropsVTypes">
  <TotalTime>0</TotalTime>
  <Words>2671</Words>
  <Application>Microsoft Office PowerPoint</Application>
  <PresentationFormat>Presentación en pantalla (16:9)</PresentationFormat>
  <Paragraphs>220</Paragraphs>
  <Slides>45</Slides>
  <Notes>45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45</vt:i4>
      </vt:variant>
    </vt:vector>
  </HeadingPairs>
  <TitlesOfParts>
    <vt:vector size="48" baseType="lpstr">
      <vt:lpstr>Roboto</vt:lpstr>
      <vt:lpstr>Arial</vt:lpstr>
      <vt:lpstr>Geometric</vt:lpstr>
      <vt:lpstr>Optimización y mantenimiento de código</vt:lpstr>
      <vt:lpstr>En esta unidad vamos a ver...</vt:lpstr>
      <vt:lpstr>Consejos para optimizar código </vt:lpstr>
      <vt:lpstr>1. No optimizar antes de saber que es necesario </vt:lpstr>
      <vt:lpstr>2. Utiliza Profiler para encontrar el verdadero cuello de botella </vt:lpstr>
      <vt:lpstr>3. Crear un conjunto de pruebas de rendimiento</vt:lpstr>
      <vt:lpstr>4. Trabajar en los mayores cuellos de botella primero </vt:lpstr>
      <vt:lpstr>Atajos de teclado + Structure</vt:lpstr>
      <vt:lpstr>Atajos de teclado (IntelliJ)</vt:lpstr>
      <vt:lpstr>Atajos de teclado (IntelliJ) </vt:lpstr>
      <vt:lpstr>Atajos de teclado (IntelliJ) </vt:lpstr>
      <vt:lpstr>Atajos de teclado (IntelliJ) </vt:lpstr>
      <vt:lpstr>Structure</vt:lpstr>
      <vt:lpstr>Mantenimiento de sistemas</vt:lpstr>
      <vt:lpstr>Calidad del software</vt:lpstr>
      <vt:lpstr>Mantenimiento de software</vt:lpstr>
      <vt:lpstr>Tipos de mantenimiento</vt:lpstr>
      <vt:lpstr>Tipos de mantenimiento </vt:lpstr>
      <vt:lpstr>Tipos de mantenimiento </vt:lpstr>
      <vt:lpstr>Tipos de mantenimiento </vt:lpstr>
      <vt:lpstr>Tarea 5</vt:lpstr>
      <vt:lpstr>Ejercicio 1</vt:lpstr>
      <vt:lpstr>¿Qué es un Code Smell?</vt:lpstr>
      <vt:lpstr>¿Qué es un Code Smell? </vt:lpstr>
      <vt:lpstr>Código duplicado</vt:lpstr>
      <vt:lpstr>Métodos muy largos</vt:lpstr>
      <vt:lpstr>Clases muy grandes</vt:lpstr>
      <vt:lpstr>Métodos que necesitan muchos parámetros</vt:lpstr>
      <vt:lpstr>¿Qué hacer cuando se detecta un ‘Code Smell’?</vt:lpstr>
      <vt:lpstr>Refactorización </vt:lpstr>
      <vt:lpstr>Refactorización</vt:lpstr>
      <vt:lpstr>Técnicas de refactorización</vt:lpstr>
      <vt:lpstr>Técnicas de refactorización </vt:lpstr>
      <vt:lpstr>Motivos para refactorizar </vt:lpstr>
      <vt:lpstr>¿Cuando refactorizar? </vt:lpstr>
      <vt:lpstr>Pasos para hacer refactorización</vt:lpstr>
      <vt:lpstr>Metáfora de los dos sombreros</vt:lpstr>
      <vt:lpstr>¿Qué es el código espagueti? </vt:lpstr>
      <vt:lpstr>Presentación de PowerPoint</vt:lpstr>
      <vt:lpstr>¿Cuando no es recomendable refactorizar? </vt:lpstr>
      <vt:lpstr>Métodos de refactorización de Eclipse </vt:lpstr>
      <vt:lpstr>Pruebas unitarias y funcionales </vt:lpstr>
      <vt:lpstr>Pruebas unitarias y funcionales</vt:lpstr>
      <vt:lpstr>Pruebas unitarias y funcionales </vt:lpstr>
      <vt:lpstr>Pruebas unitarias y funcionales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Optimización y mantenimiento de código</dc:title>
  <cp:lastModifiedBy>Sergio Laguna Olmo</cp:lastModifiedBy>
  <cp:revision>1</cp:revision>
  <dcterms:modified xsi:type="dcterms:W3CDTF">2021-01-21T19:10:27Z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