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6.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0.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Robo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738"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b93ac2c233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b93ac2c233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b93ac2c233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b93ac2c233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b93ac2c233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b93ac2c233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b93ac2c233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b93ac2c233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93ac2c233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93ac2c233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b93ac2c233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b93ac2c23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b93ac2c233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b93ac2c23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b46a8dd430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b46a8dd43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9487717b3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b9487717b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b9487717b3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b9487717b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93ac2c23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93ac2c2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b9487717b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b9487717b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b9487717b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b9487717b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9487717b3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9487717b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b9487717b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b9487717b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93ac2c23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b93ac2c23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b93ac2c233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b93ac2c23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93ac2c233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b93ac2c23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b93ac2c233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b93ac2c233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b93ac2c233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b93ac2c23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b93ac2c233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b93ac2c233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b93ac2c23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b93ac2c23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redirect?stzid=UgxK1oVy1vxyigAO5St4AaABAg&amp;q=http%3A%2F%2Fuser.email%2F&amp;event=comments&amp;redir_token=QUFFLUhqa19jdXh6TERNcV8wYWh3bDdKMm12NXV5aDBqUXxBQ3Jtc0ttSlozS01Wa2RaRmZLaDdMTEtuNkVpSTlOZEF3V0JxcWV2a2hqamhUbWRaMHI4Q2M5M2k4Tlo4VVN2Rm15anJRdDNKZksteVBvREw0OHhtdmRpSUVvLVZPSjFEV1cyUmNSUnp0bUFYMUpHWVRHX2IyTQ%3D%3D"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www.youtube.com/redirect?stzid=UgxK1oVy1vxyigAO5St4AaABAg&amp;q=http%3A%2F%2Fuser.name%2F&amp;event=comments&amp;redir_token=QUFFLUhqbVBMZmZKc3Ixa0hnbEpmZkZESGlQU0YwZ0RUQXxBQ3Jtc0tuZ3hwSVlvZkY4Rk1seDg3S21zbThHMk5uUEpFMENDalA0MHY5NTQwMDN4cmJ2dDdQM3MwZmhKVWx5aGVDLVdxVXBXeDFZSGgwZHdZS1F0bHpSVUJuSEF1VWtaNnlRR01SQXlDYVFra2pnQ3hQVFZBUQ%3D%3D"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learngitbranching.js.org/?locale=es_ES" TargetMode="External"/><Relationship Id="rId5" Type="http://schemas.openxmlformats.org/officeDocument/2006/relationships/hyperlink" Target="https://desktop.github.com/" TargetMode="External"/><Relationship Id="rId4" Type="http://schemas.openxmlformats.org/officeDocument/2006/relationships/hyperlink" Target="https://www.gitkraken.com/download/windows64"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ocs.github.com/es/articles/licensing-a-repository"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hyperlink" Target="https://docs.github.com/es/articles/adding-a-code-of-conduct-to-your-project" TargetMode="External"/><Relationship Id="rId4" Type="http://schemas.openxmlformats.org/officeDocument/2006/relationships/hyperlink" Target="https://docs.github.com/es/articles/setting-guidelines-for-repository-contributor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st.github.com/Villanuevand/6386899f70346d4580c723232524d35a#comenzando-"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hyperlink" Target="https://gist.github.com/PurpleBooth/109311bb0361f32d87a2"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new"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guides.github.com/features/mastering-markdown/"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Control de versiones</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s"/>
              <a:t>Unidad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Flujo de trabajo</a:t>
            </a:r>
            <a:endParaRPr/>
          </a:p>
        </p:txBody>
      </p:sp>
      <p:sp>
        <p:nvSpPr>
          <p:cNvPr id="145" name="Google Shape;145;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lnSpc>
                <a:spcPct val="157142"/>
              </a:lnSpc>
              <a:spcBef>
                <a:spcPts val="0"/>
              </a:spcBef>
              <a:spcAft>
                <a:spcPts val="0"/>
              </a:spcAft>
              <a:buNone/>
            </a:pPr>
            <a:r>
              <a:rPr lang="es">
                <a:solidFill>
                  <a:srgbClr val="4E443C"/>
                </a:solidFill>
                <a:highlight>
                  <a:srgbClr val="FCFCFA"/>
                </a:highlight>
              </a:rPr>
              <a:t>El flujo de trabajo básico en Git es algo así:</a:t>
            </a:r>
            <a:endParaRPr>
              <a:solidFill>
                <a:srgbClr val="4E443C"/>
              </a:solidFill>
              <a:highlight>
                <a:srgbClr val="FCFCFA"/>
              </a:highlight>
            </a:endParaRPr>
          </a:p>
          <a:p>
            <a:pPr marL="838200" lvl="0" indent="-342900" algn="l" rtl="0">
              <a:lnSpc>
                <a:spcPct val="150000"/>
              </a:lnSpc>
              <a:spcBef>
                <a:spcPts val="800"/>
              </a:spcBef>
              <a:spcAft>
                <a:spcPts val="0"/>
              </a:spcAft>
              <a:buClr>
                <a:srgbClr val="4E443C"/>
              </a:buClr>
              <a:buSzPts val="1800"/>
              <a:buFont typeface="Roboto"/>
              <a:buAutoNum type="arabicPeriod"/>
            </a:pPr>
            <a:r>
              <a:rPr lang="es">
                <a:solidFill>
                  <a:srgbClr val="4E443C"/>
                </a:solidFill>
                <a:highlight>
                  <a:srgbClr val="FCFCFA"/>
                </a:highlight>
              </a:rPr>
              <a:t>Modificas una serie de archivos en tu directorio de trabajo.</a:t>
            </a:r>
            <a:endParaRPr>
              <a:solidFill>
                <a:srgbClr val="4E443C"/>
              </a:solidFill>
              <a:highlight>
                <a:srgbClr val="FCFCFA"/>
              </a:highlight>
            </a:endParaRPr>
          </a:p>
          <a:p>
            <a:pPr marL="838200" lvl="0" indent="-342900" algn="l" rtl="0">
              <a:lnSpc>
                <a:spcPct val="150000"/>
              </a:lnSpc>
              <a:spcBef>
                <a:spcPts val="0"/>
              </a:spcBef>
              <a:spcAft>
                <a:spcPts val="0"/>
              </a:spcAft>
              <a:buClr>
                <a:srgbClr val="4E443C"/>
              </a:buClr>
              <a:buSzPts val="1800"/>
              <a:buFont typeface="Roboto"/>
              <a:buAutoNum type="arabicPeriod"/>
            </a:pPr>
            <a:r>
              <a:rPr lang="es">
                <a:solidFill>
                  <a:srgbClr val="4E443C"/>
                </a:solidFill>
                <a:highlight>
                  <a:srgbClr val="FCFCFA"/>
                </a:highlight>
              </a:rPr>
              <a:t>Preparas los archivos, añadiéndolos a tu área de preparación.</a:t>
            </a:r>
            <a:endParaRPr>
              <a:solidFill>
                <a:srgbClr val="4E443C"/>
              </a:solidFill>
              <a:highlight>
                <a:srgbClr val="FCFCFA"/>
              </a:highlight>
            </a:endParaRPr>
          </a:p>
          <a:p>
            <a:pPr marL="838200" lvl="0" indent="-342900" algn="l" rtl="0">
              <a:lnSpc>
                <a:spcPct val="150000"/>
              </a:lnSpc>
              <a:spcBef>
                <a:spcPts val="0"/>
              </a:spcBef>
              <a:spcAft>
                <a:spcPts val="0"/>
              </a:spcAft>
              <a:buClr>
                <a:srgbClr val="4E443C"/>
              </a:buClr>
              <a:buSzPts val="1800"/>
              <a:buFont typeface="Roboto"/>
              <a:buAutoNum type="arabicPeriod"/>
            </a:pPr>
            <a:r>
              <a:rPr lang="es">
                <a:solidFill>
                  <a:srgbClr val="4E443C"/>
                </a:solidFill>
                <a:highlight>
                  <a:srgbClr val="FCFCFA"/>
                </a:highlight>
              </a:rPr>
              <a:t>Confirmas los cambios, lo que toma los archivos tal y como están en el área de preparación y almacena esa copia instantánea de manera permanente en tu directorio de Git.</a:t>
            </a:r>
            <a:endParaRPr>
              <a:solidFill>
                <a:srgbClr val="4E443C"/>
              </a:solidFill>
              <a:highlight>
                <a:srgbClr val="FCFCFA"/>
              </a:highlight>
            </a:endParaRPr>
          </a:p>
          <a:p>
            <a:pPr marL="0" lvl="0" indent="0" algn="l" rtl="0">
              <a:spcBef>
                <a:spcPts val="2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Flujo de trabajo</a:t>
            </a:r>
            <a:endParaRPr/>
          </a:p>
        </p:txBody>
      </p:sp>
      <p:sp>
        <p:nvSpPr>
          <p:cNvPr id="151" name="Google Shape;151;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rgbClr val="4E443C"/>
              </a:buClr>
              <a:buSzPts val="1800"/>
              <a:buChar char="➢"/>
            </a:pPr>
            <a:r>
              <a:rPr lang="es">
                <a:solidFill>
                  <a:srgbClr val="4E443C"/>
                </a:solidFill>
                <a:highlight>
                  <a:srgbClr val="FCFCFA"/>
                </a:highlight>
              </a:rPr>
              <a:t>Si una versión concreta de un archivo está en el directorio de Git, se considera confirmada (committed). </a:t>
            </a:r>
            <a:endParaRPr>
              <a:solidFill>
                <a:srgbClr val="4E443C"/>
              </a:solidFill>
              <a:highlight>
                <a:srgbClr val="FCFCFA"/>
              </a:highlight>
            </a:endParaRPr>
          </a:p>
          <a:p>
            <a:pPr marL="457200" lvl="0" indent="-342900" algn="l" rtl="0">
              <a:lnSpc>
                <a:spcPct val="150000"/>
              </a:lnSpc>
              <a:spcBef>
                <a:spcPts val="0"/>
              </a:spcBef>
              <a:spcAft>
                <a:spcPts val="0"/>
              </a:spcAft>
              <a:buClr>
                <a:srgbClr val="4E443C"/>
              </a:buClr>
              <a:buSzPts val="1800"/>
              <a:buChar char="➢"/>
            </a:pPr>
            <a:r>
              <a:rPr lang="es">
                <a:solidFill>
                  <a:srgbClr val="4E443C"/>
                </a:solidFill>
                <a:highlight>
                  <a:srgbClr val="FCFCFA"/>
                </a:highlight>
              </a:rPr>
              <a:t>Si ha sufrido cambios desde que se obtuvo del repositorio, pero ha sido añadida al área de preparación, está preparada (staged). </a:t>
            </a:r>
            <a:endParaRPr>
              <a:solidFill>
                <a:srgbClr val="4E443C"/>
              </a:solidFill>
              <a:highlight>
                <a:srgbClr val="FCFCFA"/>
              </a:highlight>
            </a:endParaRPr>
          </a:p>
          <a:p>
            <a:pPr marL="457200" lvl="0" indent="-342900" algn="l" rtl="0">
              <a:lnSpc>
                <a:spcPct val="150000"/>
              </a:lnSpc>
              <a:spcBef>
                <a:spcPts val="0"/>
              </a:spcBef>
              <a:spcAft>
                <a:spcPts val="0"/>
              </a:spcAft>
              <a:buClr>
                <a:srgbClr val="4E443C"/>
              </a:buClr>
              <a:buSzPts val="1800"/>
              <a:buChar char="➢"/>
            </a:pPr>
            <a:r>
              <a:rPr lang="es">
                <a:solidFill>
                  <a:srgbClr val="4E443C"/>
                </a:solidFill>
                <a:highlight>
                  <a:srgbClr val="FCFCFA"/>
                </a:highlight>
              </a:rPr>
              <a:t>Y si ha sufrido cambios desde que se obtuvo del repositorio, pero no se ha preparado, está modificada (modified).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Resumen del funcionamiento de Git</a:t>
            </a:r>
            <a:endParaRPr/>
          </a:p>
        </p:txBody>
      </p:sp>
      <p:sp>
        <p:nvSpPr>
          <p:cNvPr id="157" name="Google Shape;157;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25000" lnSpcReduction="20000"/>
          </a:bodyPr>
          <a:lstStyle/>
          <a:p>
            <a:pPr marL="457200" lvl="0" indent="-347662" algn="l" rtl="0">
              <a:spcBef>
                <a:spcPts val="1200"/>
              </a:spcBef>
              <a:spcAft>
                <a:spcPts val="0"/>
              </a:spcAft>
              <a:buClr>
                <a:srgbClr val="4D4D4D"/>
              </a:buClr>
              <a:buSzPct val="100000"/>
              <a:buAutoNum type="arabicPeriod"/>
            </a:pPr>
            <a:r>
              <a:rPr lang="es" sz="7500">
                <a:solidFill>
                  <a:srgbClr val="4D4D4D"/>
                </a:solidFill>
                <a:highlight>
                  <a:srgbClr val="F5F5F5"/>
                </a:highlight>
              </a:rPr>
              <a:t>Crea un “repositorio” (proyecto) con una herramienta de alojamiento de git (como Github).</a:t>
            </a:r>
            <a:endParaRPr sz="7500">
              <a:solidFill>
                <a:srgbClr val="4D4D4D"/>
              </a:solidFill>
              <a:highlight>
                <a:srgbClr val="F5F5F5"/>
              </a:highlight>
            </a:endParaRPr>
          </a:p>
          <a:p>
            <a:pPr marL="457200" lvl="0" indent="-347662" algn="l" rtl="0">
              <a:spcBef>
                <a:spcPts val="0"/>
              </a:spcBef>
              <a:spcAft>
                <a:spcPts val="0"/>
              </a:spcAft>
              <a:buClr>
                <a:srgbClr val="4D4D4D"/>
              </a:buClr>
              <a:buSzPct val="100000"/>
              <a:buAutoNum type="arabicPeriod"/>
            </a:pPr>
            <a:r>
              <a:rPr lang="es" sz="7500">
                <a:solidFill>
                  <a:srgbClr val="4D4D4D"/>
                </a:solidFill>
                <a:highlight>
                  <a:srgbClr val="F5F5F5"/>
                </a:highlight>
              </a:rPr>
              <a:t>Copia (o clona) el repositorio en tu equipo local.</a:t>
            </a:r>
            <a:endParaRPr sz="7500">
              <a:solidFill>
                <a:srgbClr val="4D4D4D"/>
              </a:solidFill>
              <a:highlight>
                <a:srgbClr val="F5F5F5"/>
              </a:highlight>
            </a:endParaRPr>
          </a:p>
          <a:p>
            <a:pPr marL="457200" lvl="0" indent="-347662" algn="l" rtl="0">
              <a:spcBef>
                <a:spcPts val="0"/>
              </a:spcBef>
              <a:spcAft>
                <a:spcPts val="0"/>
              </a:spcAft>
              <a:buClr>
                <a:srgbClr val="4D4D4D"/>
              </a:buClr>
              <a:buSzPct val="100000"/>
              <a:buAutoNum type="arabicPeriod"/>
            </a:pPr>
            <a:r>
              <a:rPr lang="es" sz="7500">
                <a:solidFill>
                  <a:srgbClr val="4D4D4D"/>
                </a:solidFill>
                <a:highlight>
                  <a:srgbClr val="F5F5F5"/>
                </a:highlight>
              </a:rPr>
              <a:t>Añade un archivo en tu repositorio local y “confirma” (guarda) los cambios.</a:t>
            </a:r>
            <a:endParaRPr sz="7500">
              <a:solidFill>
                <a:srgbClr val="4D4D4D"/>
              </a:solidFill>
              <a:highlight>
                <a:srgbClr val="F5F5F5"/>
              </a:highlight>
            </a:endParaRPr>
          </a:p>
          <a:p>
            <a:pPr marL="457200" lvl="0" indent="-347662" algn="l" rtl="0">
              <a:spcBef>
                <a:spcPts val="0"/>
              </a:spcBef>
              <a:spcAft>
                <a:spcPts val="0"/>
              </a:spcAft>
              <a:buClr>
                <a:srgbClr val="4D4D4D"/>
              </a:buClr>
              <a:buSzPct val="100000"/>
              <a:buAutoNum type="arabicPeriod"/>
            </a:pPr>
            <a:r>
              <a:rPr lang="es" sz="7500">
                <a:solidFill>
                  <a:srgbClr val="4D4D4D"/>
                </a:solidFill>
                <a:highlight>
                  <a:srgbClr val="F5F5F5"/>
                </a:highlight>
              </a:rPr>
              <a:t>“Envía” tus cambios a la rama maestra.</a:t>
            </a:r>
            <a:endParaRPr sz="7500">
              <a:solidFill>
                <a:srgbClr val="4D4D4D"/>
              </a:solidFill>
              <a:highlight>
                <a:srgbClr val="F5F5F5"/>
              </a:highlight>
            </a:endParaRPr>
          </a:p>
          <a:p>
            <a:pPr marL="457200" lvl="0" indent="-347662" algn="l" rtl="0">
              <a:spcBef>
                <a:spcPts val="0"/>
              </a:spcBef>
              <a:spcAft>
                <a:spcPts val="0"/>
              </a:spcAft>
              <a:buClr>
                <a:srgbClr val="4D4D4D"/>
              </a:buClr>
              <a:buSzPct val="100000"/>
              <a:buAutoNum type="arabicPeriod"/>
            </a:pPr>
            <a:r>
              <a:rPr lang="es" sz="7500">
                <a:solidFill>
                  <a:srgbClr val="4D4D4D"/>
                </a:solidFill>
                <a:highlight>
                  <a:srgbClr val="F5F5F5"/>
                </a:highlight>
              </a:rPr>
              <a:t>Realiza un cambio en tu archivo con una herramienta de alojamiento de git y confírmalo.</a:t>
            </a:r>
            <a:endParaRPr sz="7500">
              <a:solidFill>
                <a:srgbClr val="4D4D4D"/>
              </a:solidFill>
              <a:highlight>
                <a:srgbClr val="F5F5F5"/>
              </a:highlight>
            </a:endParaRPr>
          </a:p>
          <a:p>
            <a:pPr marL="457200" lvl="0" indent="-347662" algn="l" rtl="0">
              <a:spcBef>
                <a:spcPts val="0"/>
              </a:spcBef>
              <a:spcAft>
                <a:spcPts val="0"/>
              </a:spcAft>
              <a:buClr>
                <a:srgbClr val="4D4D4D"/>
              </a:buClr>
              <a:buSzPct val="100000"/>
              <a:buAutoNum type="arabicPeriod"/>
            </a:pPr>
            <a:r>
              <a:rPr lang="es" sz="7500">
                <a:solidFill>
                  <a:srgbClr val="4D4D4D"/>
                </a:solidFill>
                <a:highlight>
                  <a:srgbClr val="F5F5F5"/>
                </a:highlight>
              </a:rPr>
              <a:t>“Incorpora” los cambios en tu equipo local.</a:t>
            </a:r>
            <a:endParaRPr sz="7500">
              <a:solidFill>
                <a:srgbClr val="4D4D4D"/>
              </a:solidFill>
              <a:highlight>
                <a:srgbClr val="F5F5F5"/>
              </a:highlight>
            </a:endParaRPr>
          </a:p>
          <a:p>
            <a:pPr marL="457200" lvl="0" indent="-347662" algn="l" rtl="0">
              <a:spcBef>
                <a:spcPts val="0"/>
              </a:spcBef>
              <a:spcAft>
                <a:spcPts val="0"/>
              </a:spcAft>
              <a:buClr>
                <a:srgbClr val="4D4D4D"/>
              </a:buClr>
              <a:buSzPct val="100000"/>
              <a:buAutoNum type="arabicPeriod"/>
            </a:pPr>
            <a:r>
              <a:rPr lang="es" sz="7500">
                <a:solidFill>
                  <a:srgbClr val="4D4D4D"/>
                </a:solidFill>
                <a:highlight>
                  <a:srgbClr val="F5F5F5"/>
                </a:highlight>
              </a:rPr>
              <a:t>Crea una “rama” (versión), haz un cambio y confírmalo.</a:t>
            </a:r>
            <a:endParaRPr sz="7500">
              <a:solidFill>
                <a:srgbClr val="4D4D4D"/>
              </a:solidFill>
              <a:highlight>
                <a:srgbClr val="F5F5F5"/>
              </a:highlight>
            </a:endParaRPr>
          </a:p>
          <a:p>
            <a:pPr marL="457200" lvl="0" indent="-347662" algn="l" rtl="0">
              <a:spcBef>
                <a:spcPts val="0"/>
              </a:spcBef>
              <a:spcAft>
                <a:spcPts val="0"/>
              </a:spcAft>
              <a:buClr>
                <a:srgbClr val="4D4D4D"/>
              </a:buClr>
              <a:buSzPct val="100000"/>
              <a:buAutoNum type="arabicPeriod"/>
            </a:pPr>
            <a:r>
              <a:rPr lang="es" sz="7500">
                <a:solidFill>
                  <a:srgbClr val="4D4D4D"/>
                </a:solidFill>
                <a:highlight>
                  <a:srgbClr val="F5F5F5"/>
                </a:highlight>
              </a:rPr>
              <a:t>Abre una “solicitud de incorporación de cambios” (propón cambios en la rama maestra).</a:t>
            </a:r>
            <a:endParaRPr sz="7500">
              <a:solidFill>
                <a:srgbClr val="4D4D4D"/>
              </a:solidFill>
              <a:highlight>
                <a:srgbClr val="F5F5F5"/>
              </a:highlight>
            </a:endParaRPr>
          </a:p>
          <a:p>
            <a:pPr marL="457200" lvl="0" indent="-347662" algn="l" rtl="0">
              <a:spcBef>
                <a:spcPts val="0"/>
              </a:spcBef>
              <a:spcAft>
                <a:spcPts val="0"/>
              </a:spcAft>
              <a:buClr>
                <a:srgbClr val="4D4D4D"/>
              </a:buClr>
              <a:buSzPct val="100000"/>
              <a:buAutoNum type="arabicPeriod"/>
            </a:pPr>
            <a:r>
              <a:rPr lang="es" sz="7500">
                <a:solidFill>
                  <a:srgbClr val="4D4D4D"/>
                </a:solidFill>
                <a:highlight>
                  <a:srgbClr val="F5F5F5"/>
                </a:highlight>
              </a:rPr>
              <a:t>“Fusiona” tu rama con la rama maestra.</a:t>
            </a:r>
            <a:endParaRPr sz="7500">
              <a:solidFill>
                <a:srgbClr val="4D4D4D"/>
              </a:solidFill>
              <a:highlight>
                <a:srgbClr val="F5F5F5"/>
              </a:highlight>
            </a:endParaRPr>
          </a:p>
          <a:p>
            <a:pPr marL="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25"/>
          <p:cNvPicPr preferRelativeResize="0"/>
          <p:nvPr/>
        </p:nvPicPr>
        <p:blipFill>
          <a:blip r:embed="rId3">
            <a:alphaModFix/>
          </a:blip>
          <a:stretch>
            <a:fillRect/>
          </a:stretch>
        </p:blipFill>
        <p:spPr>
          <a:xfrm>
            <a:off x="721895" y="0"/>
            <a:ext cx="7700211"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Comandos básicos</a:t>
            </a:r>
            <a:endParaRPr/>
          </a:p>
          <a:p>
            <a:pPr marL="0" lvl="0" indent="0" algn="l" rtl="0">
              <a:spcBef>
                <a:spcPts val="0"/>
              </a:spcBef>
              <a:spcAft>
                <a:spcPts val="0"/>
              </a:spcAft>
              <a:buNone/>
            </a:pPr>
            <a:endParaRPr/>
          </a:p>
        </p:txBody>
      </p:sp>
      <p:sp>
        <p:nvSpPr>
          <p:cNvPr id="168" name="Google Shape;168;p26"/>
          <p:cNvSpPr txBox="1">
            <a:spLocks noGrp="1"/>
          </p:cNvSpPr>
          <p:nvPr>
            <p:ph type="body" idx="1"/>
          </p:nvPr>
        </p:nvSpPr>
        <p:spPr>
          <a:xfrm>
            <a:off x="311700" y="1017800"/>
            <a:ext cx="8520600" cy="3785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a:solidFill>
                  <a:srgbClr val="030303"/>
                </a:solidFill>
                <a:highlight>
                  <a:srgbClr val="F9F9F9"/>
                </a:highlight>
              </a:rPr>
              <a:t>*  </a:t>
            </a:r>
            <a:r>
              <a:rPr lang="es" b="1">
                <a:solidFill>
                  <a:srgbClr val="030303"/>
                </a:solidFill>
                <a:highlight>
                  <a:srgbClr val="F9F9F9"/>
                </a:highlight>
              </a:rPr>
              <a:t>git config -- global</a:t>
            </a:r>
            <a:r>
              <a:rPr lang="es">
                <a:solidFill>
                  <a:srgbClr val="030303"/>
                </a:solidFill>
                <a:highlight>
                  <a:srgbClr val="F9F9F9"/>
                </a:highlight>
                <a:uFill>
                  <a:noFill/>
                </a:uFill>
                <a:hlinkClick r:id="rId3">
                  <a:extLst>
                    <a:ext uri="{A12FA001-AC4F-418D-AE19-62706E023703}">
                      <ahyp:hlinkClr xmlns:ahyp="http://schemas.microsoft.com/office/drawing/2018/hyperlinkcolor" val="tx"/>
                    </a:ext>
                  </a:extLst>
                </a:hlinkClick>
              </a:rPr>
              <a:t> </a:t>
            </a:r>
            <a:r>
              <a:rPr lang="es" u="sng">
                <a:solidFill>
                  <a:schemeClr val="hlink"/>
                </a:solidFill>
                <a:highlight>
                  <a:srgbClr val="F9F9F9"/>
                </a:highlight>
                <a:hlinkClick r:id="rId3"/>
              </a:rPr>
              <a:t>user.email</a:t>
            </a:r>
            <a:r>
              <a:rPr lang="es">
                <a:solidFill>
                  <a:srgbClr val="030303"/>
                </a:solidFill>
                <a:highlight>
                  <a:srgbClr val="F9F9F9"/>
                </a:highlight>
              </a:rPr>
              <a:t> "email" Para configurar email del usuario</a:t>
            </a:r>
            <a:endParaRPr>
              <a:solidFill>
                <a:srgbClr val="030303"/>
              </a:solidFill>
              <a:highlight>
                <a:srgbClr val="F9F9F9"/>
              </a:highlight>
            </a:endParaRPr>
          </a:p>
          <a:p>
            <a:pPr marL="0" lvl="0" indent="0" algn="l" rtl="0">
              <a:spcBef>
                <a:spcPts val="1200"/>
              </a:spcBef>
              <a:spcAft>
                <a:spcPts val="0"/>
              </a:spcAft>
              <a:buNone/>
            </a:pPr>
            <a:r>
              <a:rPr lang="es">
                <a:solidFill>
                  <a:srgbClr val="030303"/>
                </a:solidFill>
                <a:highlight>
                  <a:srgbClr val="F9F9F9"/>
                </a:highlight>
              </a:rPr>
              <a:t>*  </a:t>
            </a:r>
            <a:r>
              <a:rPr lang="es" b="1">
                <a:solidFill>
                  <a:srgbClr val="030303"/>
                </a:solidFill>
                <a:highlight>
                  <a:srgbClr val="F9F9F9"/>
                </a:highlight>
              </a:rPr>
              <a:t>git config -- global</a:t>
            </a:r>
            <a:r>
              <a:rPr lang="es">
                <a:solidFill>
                  <a:srgbClr val="030303"/>
                </a:solidFill>
                <a:highlight>
                  <a:srgbClr val="F9F9F9"/>
                </a:highlight>
                <a:uFill>
                  <a:noFill/>
                </a:uFill>
                <a:hlinkClick r:id="rId4">
                  <a:extLst>
                    <a:ext uri="{A12FA001-AC4F-418D-AE19-62706E023703}">
                      <ahyp:hlinkClr xmlns:ahyp="http://schemas.microsoft.com/office/drawing/2018/hyperlinkcolor" val="tx"/>
                    </a:ext>
                  </a:extLst>
                </a:hlinkClick>
              </a:rPr>
              <a:t> </a:t>
            </a:r>
            <a:r>
              <a:rPr lang="es" u="sng">
                <a:solidFill>
                  <a:schemeClr val="hlink"/>
                </a:solidFill>
                <a:highlight>
                  <a:srgbClr val="F9F9F9"/>
                </a:highlight>
                <a:hlinkClick r:id="rId4"/>
              </a:rPr>
              <a:t>user.name</a:t>
            </a:r>
            <a:r>
              <a:rPr lang="es">
                <a:solidFill>
                  <a:srgbClr val="030303"/>
                </a:solidFill>
                <a:highlight>
                  <a:srgbClr val="F9F9F9"/>
                </a:highlight>
              </a:rPr>
              <a:t> "nombre" Para configurar nombre del usuario</a:t>
            </a:r>
            <a:endParaRPr>
              <a:solidFill>
                <a:srgbClr val="030303"/>
              </a:solidFill>
              <a:highlight>
                <a:srgbClr val="F9F9F9"/>
              </a:highlight>
            </a:endParaRPr>
          </a:p>
          <a:p>
            <a:pPr marL="0" lvl="0" indent="0" algn="l" rtl="0">
              <a:spcBef>
                <a:spcPts val="1200"/>
              </a:spcBef>
              <a:spcAft>
                <a:spcPts val="0"/>
              </a:spcAft>
              <a:buNone/>
            </a:pPr>
            <a:r>
              <a:rPr lang="es">
                <a:solidFill>
                  <a:srgbClr val="030303"/>
                </a:solidFill>
                <a:highlight>
                  <a:srgbClr val="F9F9F9"/>
                </a:highlight>
              </a:rPr>
              <a:t>*  </a:t>
            </a:r>
            <a:r>
              <a:rPr lang="es" b="1">
                <a:solidFill>
                  <a:srgbClr val="030303"/>
                </a:solidFill>
                <a:highlight>
                  <a:srgbClr val="F9F9F9"/>
                </a:highlight>
              </a:rPr>
              <a:t>git config --list</a:t>
            </a:r>
            <a:r>
              <a:rPr lang="es">
                <a:solidFill>
                  <a:srgbClr val="030303"/>
                </a:solidFill>
                <a:highlight>
                  <a:srgbClr val="F9F9F9"/>
                </a:highlight>
              </a:rPr>
              <a:t> Para mostrar la configuración </a:t>
            </a:r>
            <a:endParaRPr>
              <a:solidFill>
                <a:srgbClr val="030303"/>
              </a:solidFill>
              <a:highlight>
                <a:srgbClr val="F9F9F9"/>
              </a:highlight>
            </a:endParaRPr>
          </a:p>
          <a:p>
            <a:pPr marL="0" lvl="0" indent="0" algn="l" rtl="0">
              <a:spcBef>
                <a:spcPts val="1200"/>
              </a:spcBef>
              <a:spcAft>
                <a:spcPts val="0"/>
              </a:spcAft>
              <a:buNone/>
            </a:pPr>
            <a:r>
              <a:rPr lang="es">
                <a:solidFill>
                  <a:srgbClr val="030303"/>
                </a:solidFill>
                <a:highlight>
                  <a:srgbClr val="F9F9F9"/>
                </a:highlight>
              </a:rPr>
              <a:t>*  </a:t>
            </a:r>
            <a:r>
              <a:rPr lang="es" sz="1700" b="1">
                <a:solidFill>
                  <a:srgbClr val="030303"/>
                </a:solidFill>
                <a:highlight>
                  <a:srgbClr val="F9F9F9"/>
                </a:highlight>
              </a:rPr>
              <a:t>git status</a:t>
            </a:r>
            <a:r>
              <a:rPr lang="es" sz="1700">
                <a:solidFill>
                  <a:srgbClr val="030303"/>
                </a:solidFill>
                <a:highlight>
                  <a:srgbClr val="F9F9F9"/>
                </a:highlight>
              </a:rPr>
              <a:t> Ver en qué estado están los documentos</a:t>
            </a:r>
            <a:endParaRPr>
              <a:solidFill>
                <a:srgbClr val="030303"/>
              </a:solidFill>
              <a:highlight>
                <a:srgbClr val="F9F9F9"/>
              </a:highlight>
            </a:endParaRPr>
          </a:p>
          <a:p>
            <a:pPr marL="0" lvl="0" indent="0" algn="l" rtl="0">
              <a:spcBef>
                <a:spcPts val="1200"/>
              </a:spcBef>
              <a:spcAft>
                <a:spcPts val="0"/>
              </a:spcAft>
              <a:buNone/>
            </a:pPr>
            <a:r>
              <a:rPr lang="es">
                <a:solidFill>
                  <a:srgbClr val="030303"/>
                </a:solidFill>
                <a:highlight>
                  <a:srgbClr val="F9F9F9"/>
                </a:highlight>
              </a:rPr>
              <a:t>*  </a:t>
            </a:r>
            <a:r>
              <a:rPr lang="es" b="1">
                <a:solidFill>
                  <a:srgbClr val="030303"/>
                </a:solidFill>
                <a:highlight>
                  <a:srgbClr val="F9F9F9"/>
                </a:highlight>
              </a:rPr>
              <a:t>git push origin master</a:t>
            </a:r>
            <a:r>
              <a:rPr lang="es">
                <a:solidFill>
                  <a:srgbClr val="030303"/>
                </a:solidFill>
                <a:highlight>
                  <a:srgbClr val="F9F9F9"/>
                </a:highlight>
              </a:rPr>
              <a:t> </a:t>
            </a:r>
            <a:endParaRPr>
              <a:solidFill>
                <a:srgbClr val="030303"/>
              </a:solidFill>
              <a:highlight>
                <a:srgbClr val="F9F9F9"/>
              </a:highlight>
            </a:endParaRPr>
          </a:p>
          <a:p>
            <a:pPr marL="0" lvl="0" indent="0" algn="l" rtl="0">
              <a:spcBef>
                <a:spcPts val="1200"/>
              </a:spcBef>
              <a:spcAft>
                <a:spcPts val="0"/>
              </a:spcAft>
              <a:buNone/>
            </a:pPr>
            <a:endParaRPr>
              <a:solidFill>
                <a:srgbClr val="030303"/>
              </a:solidFill>
              <a:highlight>
                <a:srgbClr val="F9F9F9"/>
              </a:highlight>
            </a:endParaRPr>
          </a:p>
          <a:p>
            <a:pPr marL="0" lvl="0" indent="0" algn="l" rtl="0">
              <a:spcBef>
                <a:spcPts val="1200"/>
              </a:spcBef>
              <a:spcAft>
                <a:spcPts val="0"/>
              </a:spcAft>
              <a:buNone/>
            </a:pPr>
            <a:r>
              <a:rPr lang="es">
                <a:solidFill>
                  <a:srgbClr val="030303"/>
                </a:solidFill>
                <a:highlight>
                  <a:srgbClr val="F9F9F9"/>
                </a:highlight>
              </a:rPr>
              <a:t>.</a:t>
            </a:r>
            <a:r>
              <a:rPr lang="es" b="1">
                <a:solidFill>
                  <a:srgbClr val="030303"/>
                </a:solidFill>
                <a:highlight>
                  <a:srgbClr val="F9F9F9"/>
                </a:highlight>
              </a:rPr>
              <a:t>gitignore</a:t>
            </a:r>
            <a:r>
              <a:rPr lang="es">
                <a:solidFill>
                  <a:srgbClr val="030303"/>
                </a:solidFill>
                <a:highlight>
                  <a:srgbClr val="F9F9F9"/>
                </a:highlight>
              </a:rPr>
              <a:t> Es un archivo reservado de git que tenemos que crear si queremos decirle a git los archivos que no vamos a utilizar y así decida ignorarlos.</a:t>
            </a:r>
            <a:endParaRPr>
              <a:solidFill>
                <a:srgbClr val="030303"/>
              </a:solidFill>
              <a:highlight>
                <a:srgbClr val="F9F9F9"/>
              </a:highlight>
            </a:endParaRPr>
          </a:p>
          <a:p>
            <a:pPr marL="0" lvl="0" indent="0" algn="l" rtl="0">
              <a:spcBef>
                <a:spcPts val="1200"/>
              </a:spcBef>
              <a:spcAft>
                <a:spcPts val="1200"/>
              </a:spcAft>
              <a:buNone/>
            </a:pPr>
            <a:r>
              <a:rPr lang="es">
                <a:solidFill>
                  <a:srgbClr val="030303"/>
                </a:solidFill>
                <a:highlight>
                  <a:srgbClr val="F9F9F9"/>
                </a:highlight>
              </a:rPr>
              <a:t>Escribe dentro de el archivo .gitignore los nombres de los archivos que desees ignorar.</a:t>
            </a:r>
            <a:endParaRPr>
              <a:solidFill>
                <a:srgbClr val="030303"/>
              </a:solidFill>
              <a:highlight>
                <a:srgbClr val="F9F9F9"/>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Comandos básicos</a:t>
            </a:r>
            <a:endParaRPr/>
          </a:p>
        </p:txBody>
      </p:sp>
      <p:sp>
        <p:nvSpPr>
          <p:cNvPr id="174" name="Google Shape;174;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36550" algn="l" rtl="0">
              <a:lnSpc>
                <a:spcPct val="150000"/>
              </a:lnSpc>
              <a:spcBef>
                <a:spcPts val="1000"/>
              </a:spcBef>
              <a:spcAft>
                <a:spcPts val="0"/>
              </a:spcAft>
              <a:buClr>
                <a:srgbClr val="030303"/>
              </a:buClr>
              <a:buSzPts val="1700"/>
              <a:buChar char="❏"/>
            </a:pPr>
            <a:r>
              <a:rPr lang="es" sz="1700">
                <a:solidFill>
                  <a:srgbClr val="030303"/>
                </a:solidFill>
                <a:highlight>
                  <a:srgbClr val="F9F9F9"/>
                </a:highlight>
              </a:rPr>
              <a:t>* </a:t>
            </a:r>
            <a:r>
              <a:rPr lang="es" sz="1700" b="1">
                <a:solidFill>
                  <a:srgbClr val="030303"/>
                </a:solidFill>
                <a:highlight>
                  <a:srgbClr val="F9F9F9"/>
                </a:highlight>
              </a:rPr>
              <a:t>git init</a:t>
            </a:r>
            <a:r>
              <a:rPr lang="es" sz="1700">
                <a:solidFill>
                  <a:srgbClr val="030303"/>
                </a:solidFill>
                <a:highlight>
                  <a:srgbClr val="F9F9F9"/>
                </a:highlight>
              </a:rPr>
              <a:t>: Oye Git, voy a usar estos documentos contigo ¿vale?</a:t>
            </a:r>
            <a:endParaRPr sz="1700">
              <a:solidFill>
                <a:srgbClr val="030303"/>
              </a:solidFill>
              <a:highlight>
                <a:srgbClr val="F9F9F9"/>
              </a:highlight>
            </a:endParaRPr>
          </a:p>
          <a:p>
            <a:pPr marL="457200" lvl="0" indent="-336550" algn="l" rtl="0">
              <a:lnSpc>
                <a:spcPct val="150000"/>
              </a:lnSpc>
              <a:spcBef>
                <a:spcPts val="1200"/>
              </a:spcBef>
              <a:spcAft>
                <a:spcPts val="0"/>
              </a:spcAft>
              <a:buClr>
                <a:srgbClr val="030303"/>
              </a:buClr>
              <a:buSzPts val="1700"/>
              <a:buChar char="❏"/>
            </a:pPr>
            <a:r>
              <a:rPr lang="es" sz="1700">
                <a:solidFill>
                  <a:srgbClr val="030303"/>
                </a:solidFill>
                <a:highlight>
                  <a:srgbClr val="F9F9F9"/>
                </a:highlight>
              </a:rPr>
              <a:t>* </a:t>
            </a:r>
            <a:r>
              <a:rPr lang="es" sz="1700" b="1">
                <a:solidFill>
                  <a:srgbClr val="030303"/>
                </a:solidFill>
                <a:highlight>
                  <a:srgbClr val="F9F9F9"/>
                </a:highlight>
              </a:rPr>
              <a:t>git add &lt;file&gt;</a:t>
            </a:r>
            <a:r>
              <a:rPr lang="es" sz="1700">
                <a:solidFill>
                  <a:srgbClr val="030303"/>
                </a:solidFill>
                <a:highlight>
                  <a:srgbClr val="F9F9F9"/>
                </a:highlight>
              </a:rPr>
              <a:t> Pasa los docs a staging area </a:t>
            </a:r>
            <a:endParaRPr sz="1700">
              <a:solidFill>
                <a:srgbClr val="030303"/>
              </a:solidFill>
              <a:highlight>
                <a:srgbClr val="F9F9F9"/>
              </a:highlight>
            </a:endParaRPr>
          </a:p>
          <a:p>
            <a:pPr marL="457200" lvl="0" indent="-336550" algn="l" rtl="0">
              <a:lnSpc>
                <a:spcPct val="150000"/>
              </a:lnSpc>
              <a:spcBef>
                <a:spcPts val="1000"/>
              </a:spcBef>
              <a:spcAft>
                <a:spcPts val="0"/>
              </a:spcAft>
              <a:buClr>
                <a:srgbClr val="030303"/>
              </a:buClr>
              <a:buSzPts val="1700"/>
              <a:buChar char="❏"/>
            </a:pPr>
            <a:r>
              <a:rPr lang="es" sz="1700">
                <a:solidFill>
                  <a:srgbClr val="030303"/>
                </a:solidFill>
                <a:highlight>
                  <a:srgbClr val="F9F9F9"/>
                </a:highlight>
              </a:rPr>
              <a:t>* </a:t>
            </a:r>
            <a:r>
              <a:rPr lang="es" sz="1700" b="1">
                <a:solidFill>
                  <a:srgbClr val="030303"/>
                </a:solidFill>
                <a:highlight>
                  <a:srgbClr val="F9F9F9"/>
                </a:highlight>
              </a:rPr>
              <a:t>git add</a:t>
            </a:r>
            <a:r>
              <a:rPr lang="es" sz="1700">
                <a:solidFill>
                  <a:srgbClr val="030303"/>
                </a:solidFill>
                <a:highlight>
                  <a:srgbClr val="F9F9F9"/>
                </a:highlight>
              </a:rPr>
              <a:t> . Pasa todos los archivos</a:t>
            </a:r>
            <a:endParaRPr sz="1700">
              <a:solidFill>
                <a:srgbClr val="030303"/>
              </a:solidFill>
              <a:highlight>
                <a:srgbClr val="F9F9F9"/>
              </a:highlight>
            </a:endParaRPr>
          </a:p>
          <a:p>
            <a:pPr marL="457200" lvl="0" indent="-336550" algn="l" rtl="0">
              <a:lnSpc>
                <a:spcPct val="150000"/>
              </a:lnSpc>
              <a:spcBef>
                <a:spcPts val="1000"/>
              </a:spcBef>
              <a:spcAft>
                <a:spcPts val="0"/>
              </a:spcAft>
              <a:buClr>
                <a:srgbClr val="030303"/>
              </a:buClr>
              <a:buSzPts val="1700"/>
              <a:buChar char="❏"/>
            </a:pPr>
            <a:r>
              <a:rPr lang="es" sz="1700">
                <a:solidFill>
                  <a:srgbClr val="030303"/>
                </a:solidFill>
                <a:highlight>
                  <a:srgbClr val="F9F9F9"/>
                </a:highlight>
              </a:rPr>
              <a:t>* </a:t>
            </a:r>
            <a:r>
              <a:rPr lang="es" sz="1700" b="1">
                <a:solidFill>
                  <a:srgbClr val="030303"/>
                </a:solidFill>
                <a:highlight>
                  <a:srgbClr val="F9F9F9"/>
                </a:highlight>
              </a:rPr>
              <a:t>git commit</a:t>
            </a:r>
            <a:r>
              <a:rPr lang="es" sz="1700">
                <a:solidFill>
                  <a:srgbClr val="030303"/>
                </a:solidFill>
                <a:highlight>
                  <a:srgbClr val="F9F9F9"/>
                </a:highlight>
              </a:rPr>
              <a:t> Pasa los docs de staging area a repository</a:t>
            </a:r>
            <a:endParaRPr sz="1700">
              <a:solidFill>
                <a:srgbClr val="030303"/>
              </a:solidFill>
              <a:highlight>
                <a:srgbClr val="F9F9F9"/>
              </a:highlight>
            </a:endParaRPr>
          </a:p>
          <a:p>
            <a:pPr marL="914400" lvl="1" indent="-336550" algn="l" rtl="0">
              <a:lnSpc>
                <a:spcPct val="150000"/>
              </a:lnSpc>
              <a:spcBef>
                <a:spcPts val="1000"/>
              </a:spcBef>
              <a:spcAft>
                <a:spcPts val="0"/>
              </a:spcAft>
              <a:buClr>
                <a:srgbClr val="030303"/>
              </a:buClr>
              <a:buSzPts val="1700"/>
              <a:buChar char="❏"/>
            </a:pPr>
            <a:r>
              <a:rPr lang="es" sz="1700">
                <a:solidFill>
                  <a:srgbClr val="030303"/>
                </a:solidFill>
                <a:highlight>
                  <a:srgbClr val="F9F9F9"/>
                </a:highlight>
              </a:rPr>
              <a:t>* </a:t>
            </a:r>
            <a:r>
              <a:rPr lang="es" sz="1700" b="1">
                <a:solidFill>
                  <a:srgbClr val="030303"/>
                </a:solidFill>
                <a:highlight>
                  <a:srgbClr val="F9F9F9"/>
                </a:highlight>
              </a:rPr>
              <a:t>git commit - m “comment”</a:t>
            </a:r>
            <a:r>
              <a:rPr lang="es" sz="1700">
                <a:solidFill>
                  <a:srgbClr val="030303"/>
                </a:solidFill>
                <a:highlight>
                  <a:srgbClr val="F9F9F9"/>
                </a:highlight>
              </a:rPr>
              <a:t> </a:t>
            </a:r>
            <a:endParaRPr sz="1700">
              <a:solidFill>
                <a:srgbClr val="030303"/>
              </a:solidFill>
              <a:highlight>
                <a:srgbClr val="F9F9F9"/>
              </a:highlight>
            </a:endParaRPr>
          </a:p>
          <a:p>
            <a:pPr marL="457200" lvl="0" indent="-336550" algn="l" rtl="0">
              <a:lnSpc>
                <a:spcPct val="150000"/>
              </a:lnSpc>
              <a:spcBef>
                <a:spcPts val="1000"/>
              </a:spcBef>
              <a:spcAft>
                <a:spcPts val="1200"/>
              </a:spcAft>
              <a:buClr>
                <a:srgbClr val="030303"/>
              </a:buClr>
              <a:buSzPts val="1700"/>
              <a:buChar char="❏"/>
            </a:pPr>
            <a:r>
              <a:rPr lang="es" sz="1700">
                <a:solidFill>
                  <a:srgbClr val="030303"/>
                </a:solidFill>
                <a:highlight>
                  <a:srgbClr val="F9F9F9"/>
                </a:highlight>
              </a:rPr>
              <a:t>* </a:t>
            </a:r>
            <a:r>
              <a:rPr lang="es" sz="1700" b="1">
                <a:solidFill>
                  <a:srgbClr val="030303"/>
                </a:solidFill>
                <a:highlight>
                  <a:srgbClr val="F9F9F9"/>
                </a:highlight>
              </a:rPr>
              <a:t>git push</a:t>
            </a:r>
            <a:r>
              <a:rPr lang="es" sz="1700">
                <a:solidFill>
                  <a:srgbClr val="030303"/>
                </a:solidFill>
                <a:highlight>
                  <a:srgbClr val="F9F9F9"/>
                </a:highlight>
              </a:rPr>
              <a:t> Subir los documentos a un server (Github)</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Comandos básicos</a:t>
            </a:r>
            <a:endParaRPr/>
          </a:p>
          <a:p>
            <a:pPr marL="0" lvl="0" indent="0" algn="l" rtl="0">
              <a:spcBef>
                <a:spcPts val="0"/>
              </a:spcBef>
              <a:spcAft>
                <a:spcPts val="0"/>
              </a:spcAft>
              <a:buNone/>
            </a:pPr>
            <a:endParaRPr/>
          </a:p>
        </p:txBody>
      </p:sp>
      <p:sp>
        <p:nvSpPr>
          <p:cNvPr id="180" name="Google Shape;180;p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25000" lnSpcReduction="20000"/>
          </a:bodyPr>
          <a:lstStyle/>
          <a:p>
            <a:pPr marL="0" lvl="0" indent="0" algn="l" rtl="0">
              <a:lnSpc>
                <a:spcPct val="95000"/>
              </a:lnSpc>
              <a:spcBef>
                <a:spcPts val="0"/>
              </a:spcBef>
              <a:spcAft>
                <a:spcPts val="0"/>
              </a:spcAft>
              <a:buClr>
                <a:srgbClr val="000000"/>
              </a:buClr>
              <a:buSzPct val="31428"/>
              <a:buFont typeface="Arial"/>
              <a:buNone/>
            </a:pPr>
            <a:endParaRPr sz="1400">
              <a:solidFill>
                <a:srgbClr val="030303"/>
              </a:solidFill>
              <a:highlight>
                <a:srgbClr val="F9F9F9"/>
              </a:highlight>
            </a:endParaRPr>
          </a:p>
          <a:p>
            <a:pPr marL="457200" lvl="0" indent="-332749" algn="l" rtl="0">
              <a:lnSpc>
                <a:spcPct val="150000"/>
              </a:lnSpc>
              <a:spcBef>
                <a:spcPts val="1200"/>
              </a:spcBef>
              <a:spcAft>
                <a:spcPts val="0"/>
              </a:spcAft>
              <a:buClr>
                <a:srgbClr val="030303"/>
              </a:buClr>
              <a:buSzPct val="100000"/>
              <a:buChar char="❏"/>
            </a:pPr>
            <a:r>
              <a:rPr lang="es" sz="6560">
                <a:solidFill>
                  <a:srgbClr val="030303"/>
                </a:solidFill>
                <a:highlight>
                  <a:srgbClr val="F9F9F9"/>
                </a:highlight>
              </a:rPr>
              <a:t>* </a:t>
            </a:r>
            <a:r>
              <a:rPr lang="es" sz="6560" b="1">
                <a:solidFill>
                  <a:srgbClr val="030303"/>
                </a:solidFill>
                <a:highlight>
                  <a:srgbClr val="F9F9F9"/>
                </a:highlight>
              </a:rPr>
              <a:t>git pull</a:t>
            </a:r>
            <a:r>
              <a:rPr lang="es" sz="6560">
                <a:solidFill>
                  <a:srgbClr val="030303"/>
                </a:solidFill>
                <a:highlight>
                  <a:srgbClr val="F9F9F9"/>
                </a:highlight>
              </a:rPr>
              <a:t>  Traer los docs de un server, traer los cambios de tus compañeros</a:t>
            </a:r>
            <a:endParaRPr sz="6560">
              <a:solidFill>
                <a:srgbClr val="030303"/>
              </a:solidFill>
              <a:highlight>
                <a:srgbClr val="F9F9F9"/>
              </a:highlight>
            </a:endParaRPr>
          </a:p>
          <a:p>
            <a:pPr marL="457200" lvl="0" indent="-332749" algn="l" rtl="0">
              <a:lnSpc>
                <a:spcPct val="150000"/>
              </a:lnSpc>
              <a:spcBef>
                <a:spcPts val="1200"/>
              </a:spcBef>
              <a:spcAft>
                <a:spcPts val="0"/>
              </a:spcAft>
              <a:buClr>
                <a:srgbClr val="030303"/>
              </a:buClr>
              <a:buSzPct val="100000"/>
              <a:buChar char="❏"/>
            </a:pPr>
            <a:r>
              <a:rPr lang="es" sz="6560">
                <a:solidFill>
                  <a:srgbClr val="030303"/>
                </a:solidFill>
                <a:highlight>
                  <a:srgbClr val="F9F9F9"/>
                </a:highlight>
              </a:rPr>
              <a:t>* </a:t>
            </a:r>
            <a:r>
              <a:rPr lang="es" sz="6560" b="1">
                <a:solidFill>
                  <a:srgbClr val="030303"/>
                </a:solidFill>
                <a:highlight>
                  <a:srgbClr val="F9F9F9"/>
                </a:highlight>
              </a:rPr>
              <a:t>git clone</a:t>
            </a:r>
            <a:r>
              <a:rPr lang="es" sz="6560">
                <a:solidFill>
                  <a:srgbClr val="030303"/>
                </a:solidFill>
                <a:highlight>
                  <a:srgbClr val="F9F9F9"/>
                </a:highlight>
              </a:rPr>
              <a:t> Hacerte una copia de lo que está en el server a tu PC</a:t>
            </a:r>
            <a:endParaRPr sz="6560">
              <a:solidFill>
                <a:srgbClr val="030303"/>
              </a:solidFill>
              <a:highlight>
                <a:srgbClr val="F9F9F9"/>
              </a:highlight>
            </a:endParaRPr>
          </a:p>
          <a:p>
            <a:pPr marL="457200" lvl="0" indent="-332749" algn="l" rtl="0">
              <a:lnSpc>
                <a:spcPct val="150000"/>
              </a:lnSpc>
              <a:spcBef>
                <a:spcPts val="1000"/>
              </a:spcBef>
              <a:spcAft>
                <a:spcPts val="0"/>
              </a:spcAft>
              <a:buClr>
                <a:srgbClr val="030303"/>
              </a:buClr>
              <a:buSzPct val="100000"/>
              <a:buChar char="❏"/>
            </a:pPr>
            <a:r>
              <a:rPr lang="es" sz="6560">
                <a:solidFill>
                  <a:srgbClr val="030303"/>
                </a:solidFill>
                <a:highlight>
                  <a:srgbClr val="F9F9F9"/>
                </a:highlight>
              </a:rPr>
              <a:t>* </a:t>
            </a:r>
            <a:r>
              <a:rPr lang="es" sz="6560" b="1">
                <a:solidFill>
                  <a:srgbClr val="030303"/>
                </a:solidFill>
                <a:highlight>
                  <a:srgbClr val="F9F9F9"/>
                </a:highlight>
              </a:rPr>
              <a:t>git checkout -- &lt;file&gt;</a:t>
            </a:r>
            <a:r>
              <a:rPr lang="es" sz="6560">
                <a:solidFill>
                  <a:srgbClr val="030303"/>
                </a:solidFill>
                <a:highlight>
                  <a:srgbClr val="F9F9F9"/>
                </a:highlight>
              </a:rPr>
              <a:t> Para revertir los cambios de los archivos</a:t>
            </a:r>
            <a:endParaRPr sz="6560">
              <a:solidFill>
                <a:srgbClr val="030303"/>
              </a:solidFill>
              <a:highlight>
                <a:srgbClr val="F9F9F9"/>
              </a:highlight>
            </a:endParaRPr>
          </a:p>
          <a:p>
            <a:pPr marL="457200" lvl="0" indent="-332749" algn="l" rtl="0">
              <a:lnSpc>
                <a:spcPct val="150000"/>
              </a:lnSpc>
              <a:spcBef>
                <a:spcPts val="1000"/>
              </a:spcBef>
              <a:spcAft>
                <a:spcPts val="0"/>
              </a:spcAft>
              <a:buClr>
                <a:srgbClr val="030303"/>
              </a:buClr>
              <a:buSzPct val="100000"/>
              <a:buChar char="❏"/>
            </a:pPr>
            <a:r>
              <a:rPr lang="es" sz="6560">
                <a:solidFill>
                  <a:srgbClr val="030303"/>
                </a:solidFill>
                <a:highlight>
                  <a:srgbClr val="F9F9F9"/>
                </a:highlight>
              </a:rPr>
              <a:t>* </a:t>
            </a:r>
            <a:r>
              <a:rPr lang="es" sz="6560" b="1">
                <a:solidFill>
                  <a:srgbClr val="030303"/>
                </a:solidFill>
                <a:highlight>
                  <a:srgbClr val="F9F9F9"/>
                </a:highlight>
              </a:rPr>
              <a:t>git diff &lt;file&gt;</a:t>
            </a:r>
            <a:r>
              <a:rPr lang="es" sz="6560">
                <a:solidFill>
                  <a:srgbClr val="030303"/>
                </a:solidFill>
                <a:highlight>
                  <a:srgbClr val="F9F9F9"/>
                </a:highlight>
              </a:rPr>
              <a:t> Para ver las diferencias hechas en los archivos</a:t>
            </a:r>
            <a:endParaRPr sz="6560">
              <a:solidFill>
                <a:srgbClr val="030303"/>
              </a:solidFill>
              <a:highlight>
                <a:srgbClr val="F9F9F9"/>
              </a:highlight>
            </a:endParaRPr>
          </a:p>
          <a:p>
            <a:pPr marL="457200" lvl="0" indent="-332749" algn="l" rtl="0">
              <a:lnSpc>
                <a:spcPct val="150000"/>
              </a:lnSpc>
              <a:spcBef>
                <a:spcPts val="1000"/>
              </a:spcBef>
              <a:spcAft>
                <a:spcPts val="0"/>
              </a:spcAft>
              <a:buClr>
                <a:srgbClr val="030303"/>
              </a:buClr>
              <a:buSzPct val="100000"/>
              <a:buChar char="❏"/>
            </a:pPr>
            <a:r>
              <a:rPr lang="es" sz="6560">
                <a:solidFill>
                  <a:srgbClr val="030303"/>
                </a:solidFill>
                <a:highlight>
                  <a:srgbClr val="F9F9F9"/>
                </a:highlight>
              </a:rPr>
              <a:t>* </a:t>
            </a:r>
            <a:r>
              <a:rPr lang="es" sz="6560" b="1">
                <a:solidFill>
                  <a:srgbClr val="030303"/>
                </a:solidFill>
                <a:highlight>
                  <a:srgbClr val="F9F9F9"/>
                </a:highlight>
              </a:rPr>
              <a:t>git branch</a:t>
            </a:r>
            <a:r>
              <a:rPr lang="es" sz="6560">
                <a:solidFill>
                  <a:srgbClr val="030303"/>
                </a:solidFill>
                <a:highlight>
                  <a:srgbClr val="F9F9F9"/>
                </a:highlight>
              </a:rPr>
              <a:t> Ver las ramas que hay ("master" es la rama default)</a:t>
            </a:r>
            <a:endParaRPr sz="6560">
              <a:solidFill>
                <a:srgbClr val="030303"/>
              </a:solidFill>
              <a:highlight>
                <a:srgbClr val="F9F9F9"/>
              </a:highlight>
            </a:endParaRPr>
          </a:p>
          <a:p>
            <a:pPr marL="457200" lvl="0" indent="-332749" algn="l" rtl="0">
              <a:lnSpc>
                <a:spcPct val="150000"/>
              </a:lnSpc>
              <a:spcBef>
                <a:spcPts val="1000"/>
              </a:spcBef>
              <a:spcAft>
                <a:spcPts val="0"/>
              </a:spcAft>
              <a:buClr>
                <a:srgbClr val="030303"/>
              </a:buClr>
              <a:buSzPct val="100000"/>
              <a:buChar char="❏"/>
            </a:pPr>
            <a:r>
              <a:rPr lang="es" sz="6560">
                <a:solidFill>
                  <a:srgbClr val="030303"/>
                </a:solidFill>
                <a:highlight>
                  <a:srgbClr val="F9F9F9"/>
                </a:highlight>
              </a:rPr>
              <a:t>* </a:t>
            </a:r>
            <a:r>
              <a:rPr lang="es" sz="6560" b="1">
                <a:solidFill>
                  <a:srgbClr val="030303"/>
                </a:solidFill>
                <a:highlight>
                  <a:srgbClr val="F9F9F9"/>
                </a:highlight>
              </a:rPr>
              <a:t>git branch "nombre"</a:t>
            </a:r>
            <a:r>
              <a:rPr lang="es" sz="6560">
                <a:solidFill>
                  <a:srgbClr val="030303"/>
                </a:solidFill>
                <a:highlight>
                  <a:srgbClr val="F9F9F9"/>
                </a:highlight>
              </a:rPr>
              <a:t> Crear una nueva rama</a:t>
            </a:r>
            <a:endParaRPr sz="6560">
              <a:solidFill>
                <a:srgbClr val="030303"/>
              </a:solidFill>
              <a:highlight>
                <a:srgbClr val="F9F9F9"/>
              </a:highlight>
            </a:endParaRPr>
          </a:p>
          <a:p>
            <a:pPr marL="457200" lvl="0" indent="-332749" algn="l" rtl="0">
              <a:lnSpc>
                <a:spcPct val="150000"/>
              </a:lnSpc>
              <a:spcBef>
                <a:spcPts val="1000"/>
              </a:spcBef>
              <a:spcAft>
                <a:spcPts val="0"/>
              </a:spcAft>
              <a:buClr>
                <a:srgbClr val="030303"/>
              </a:buClr>
              <a:buSzPct val="100000"/>
              <a:buChar char="❏"/>
            </a:pPr>
            <a:r>
              <a:rPr lang="es" sz="6560">
                <a:solidFill>
                  <a:srgbClr val="030303"/>
                </a:solidFill>
                <a:highlight>
                  <a:srgbClr val="F9F9F9"/>
                </a:highlight>
              </a:rPr>
              <a:t>* </a:t>
            </a:r>
            <a:r>
              <a:rPr lang="es" sz="6560" b="1">
                <a:solidFill>
                  <a:srgbClr val="030303"/>
                </a:solidFill>
                <a:highlight>
                  <a:srgbClr val="F9F9F9"/>
                </a:highlight>
              </a:rPr>
              <a:t>git checkout "nombre"</a:t>
            </a:r>
            <a:r>
              <a:rPr lang="es" sz="6560">
                <a:solidFill>
                  <a:srgbClr val="030303"/>
                </a:solidFill>
                <a:highlight>
                  <a:srgbClr val="F9F9F9"/>
                </a:highlight>
              </a:rPr>
              <a:t> Ir a una rama en específico </a:t>
            </a:r>
            <a:endParaRPr sz="6560"/>
          </a:p>
          <a:p>
            <a:pPr marL="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Instalaciones</a:t>
            </a:r>
            <a:endParaRPr/>
          </a:p>
        </p:txBody>
      </p:sp>
      <p:sp>
        <p:nvSpPr>
          <p:cNvPr id="186" name="Google Shape;186;p2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AutoNum type="arabicPeriod"/>
            </a:pPr>
            <a:r>
              <a:rPr lang="es"/>
              <a:t>Git para todas las plataformas</a:t>
            </a:r>
            <a:endParaRPr/>
          </a:p>
          <a:p>
            <a:pPr marL="914400" lvl="1" indent="-342900" algn="l" rtl="0">
              <a:lnSpc>
                <a:spcPct val="150000"/>
              </a:lnSpc>
              <a:spcBef>
                <a:spcPts val="0"/>
              </a:spcBef>
              <a:spcAft>
                <a:spcPts val="0"/>
              </a:spcAft>
              <a:buSzPts val="1800"/>
              <a:buAutoNum type="alphaLcPeriod"/>
            </a:pPr>
            <a:r>
              <a:rPr lang="es" sz="1800" u="sng">
                <a:solidFill>
                  <a:schemeClr val="hlink"/>
                </a:solidFill>
                <a:hlinkClick r:id="rId3"/>
              </a:rPr>
              <a:t>https://git-scm.com/</a:t>
            </a:r>
            <a:endParaRPr sz="1800"/>
          </a:p>
          <a:p>
            <a:pPr marL="457200" lvl="0" indent="-342900" algn="l" rtl="0">
              <a:lnSpc>
                <a:spcPct val="150000"/>
              </a:lnSpc>
              <a:spcBef>
                <a:spcPts val="0"/>
              </a:spcBef>
              <a:spcAft>
                <a:spcPts val="0"/>
              </a:spcAft>
              <a:buSzPts val="1800"/>
              <a:buAutoNum type="arabicPeriod"/>
            </a:pPr>
            <a:r>
              <a:rPr lang="es"/>
              <a:t>Kraken - Git para Windows, Mac &amp; Linux. Free for open source.</a:t>
            </a:r>
            <a:endParaRPr/>
          </a:p>
          <a:p>
            <a:pPr marL="914400" lvl="1" indent="-342900" algn="l" rtl="0">
              <a:lnSpc>
                <a:spcPct val="150000"/>
              </a:lnSpc>
              <a:spcBef>
                <a:spcPts val="0"/>
              </a:spcBef>
              <a:spcAft>
                <a:spcPts val="0"/>
              </a:spcAft>
              <a:buSzPts val="1800"/>
              <a:buAutoNum type="alphaLcPeriod"/>
            </a:pPr>
            <a:r>
              <a:rPr lang="es" sz="1800" u="sng">
                <a:solidFill>
                  <a:schemeClr val="hlink"/>
                </a:solidFill>
                <a:hlinkClick r:id="rId4"/>
              </a:rPr>
              <a:t>https://www.gitkraken.com/download/windows64</a:t>
            </a:r>
            <a:endParaRPr sz="1800"/>
          </a:p>
          <a:p>
            <a:pPr marL="457200" lvl="0" indent="-342900" algn="l" rtl="0">
              <a:lnSpc>
                <a:spcPct val="150000"/>
              </a:lnSpc>
              <a:spcBef>
                <a:spcPts val="0"/>
              </a:spcBef>
              <a:spcAft>
                <a:spcPts val="0"/>
              </a:spcAft>
              <a:buSzPts val="1800"/>
              <a:buAutoNum type="arabicPeriod"/>
            </a:pPr>
            <a:r>
              <a:rPr lang="es"/>
              <a:t>GitHub - Para macOS o Windows</a:t>
            </a:r>
            <a:endParaRPr/>
          </a:p>
          <a:p>
            <a:pPr marL="914400" lvl="1" indent="-342900" algn="l" rtl="0">
              <a:lnSpc>
                <a:spcPct val="150000"/>
              </a:lnSpc>
              <a:spcBef>
                <a:spcPts val="0"/>
              </a:spcBef>
              <a:spcAft>
                <a:spcPts val="0"/>
              </a:spcAft>
              <a:buSzPts val="1800"/>
              <a:buAutoNum type="alphaLcPeriod"/>
            </a:pPr>
            <a:r>
              <a:rPr lang="es" sz="1800" u="sng">
                <a:solidFill>
                  <a:schemeClr val="hlink"/>
                </a:solidFill>
                <a:hlinkClick r:id="rId5"/>
              </a:rPr>
              <a:t>https://desktop.github.com/</a:t>
            </a:r>
            <a:endParaRPr sz="1800"/>
          </a:p>
          <a:p>
            <a:pPr marL="457200" lvl="0" indent="-342900" algn="l" rtl="0">
              <a:lnSpc>
                <a:spcPct val="150000"/>
              </a:lnSpc>
              <a:spcBef>
                <a:spcPts val="0"/>
              </a:spcBef>
              <a:spcAft>
                <a:spcPts val="0"/>
              </a:spcAft>
              <a:buSzPts val="1800"/>
              <a:buAutoNum type="arabicPeriod"/>
            </a:pPr>
            <a:r>
              <a:rPr lang="es"/>
              <a:t>Learn Git Branching</a:t>
            </a:r>
            <a:endParaRPr/>
          </a:p>
          <a:p>
            <a:pPr marL="914400" lvl="1" indent="-342900" algn="l" rtl="0">
              <a:lnSpc>
                <a:spcPct val="150000"/>
              </a:lnSpc>
              <a:spcBef>
                <a:spcPts val="0"/>
              </a:spcBef>
              <a:spcAft>
                <a:spcPts val="0"/>
              </a:spcAft>
              <a:buSzPts val="1800"/>
              <a:buAutoNum type="alphaLcPeriod"/>
            </a:pPr>
            <a:r>
              <a:rPr lang="es" sz="1800" u="sng">
                <a:solidFill>
                  <a:schemeClr val="hlink"/>
                </a:solidFill>
                <a:hlinkClick r:id="rId6"/>
              </a:rPr>
              <a:t>https://learngitbranching.js.org/?locale=es_ES</a:t>
            </a:r>
            <a:endParaRPr sz="1800"/>
          </a:p>
          <a:p>
            <a:pPr marL="914400" lvl="0" indent="0" algn="l" rtl="0">
              <a:lnSpc>
                <a:spcPct val="95000"/>
              </a:lnSpc>
              <a:spcBef>
                <a:spcPts val="1200"/>
              </a:spcBef>
              <a:spcAft>
                <a:spcPts val="0"/>
              </a:spcAft>
              <a:buNone/>
            </a:pPr>
            <a:endParaRPr sz="1600"/>
          </a:p>
          <a:p>
            <a:pPr marL="0" lvl="0" indent="0" algn="l" rtl="0">
              <a:lnSpc>
                <a:spcPct val="95000"/>
              </a:lnSpc>
              <a:spcBef>
                <a:spcPts val="1200"/>
              </a:spcBef>
              <a:spcAft>
                <a:spcPts val="1200"/>
              </a:spcAft>
              <a:buSzPts val="275"/>
              <a:buNone/>
            </a:pPr>
            <a:endParaRPr sz="45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README.MD</a:t>
            </a:r>
            <a:endParaRPr/>
          </a:p>
        </p:txBody>
      </p:sp>
      <p:sp>
        <p:nvSpPr>
          <p:cNvPr id="192" name="Google Shape;192;p30"/>
          <p:cNvSpPr txBox="1">
            <a:spLocks noGrp="1"/>
          </p:cNvSpPr>
          <p:nvPr>
            <p:ph type="body" idx="1"/>
          </p:nvPr>
        </p:nvSpPr>
        <p:spPr>
          <a:xfrm>
            <a:off x="311700" y="1017800"/>
            <a:ext cx="8520600" cy="38370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s" sz="1500">
                <a:solidFill>
                  <a:srgbClr val="24292E"/>
                </a:solidFill>
                <a:highlight>
                  <a:srgbClr val="FFFFFF"/>
                </a:highlight>
              </a:rPr>
              <a:t>Puedes agregar un archivo README a tu repositorio para comentarle a otras personas por qué tu proyecto es útil, qué pueden hacer con tu proyecto y cómo lo pueden usar.</a:t>
            </a:r>
            <a:endParaRPr sz="1500">
              <a:solidFill>
                <a:srgbClr val="24292E"/>
              </a:solidFill>
              <a:highlight>
                <a:srgbClr val="FFFFFF"/>
              </a:highlight>
            </a:endParaRPr>
          </a:p>
          <a:p>
            <a:pPr marL="0" lvl="0" indent="0" algn="l" rtl="0">
              <a:spcBef>
                <a:spcPts val="1200"/>
              </a:spcBef>
              <a:spcAft>
                <a:spcPts val="0"/>
              </a:spcAft>
              <a:buNone/>
            </a:pPr>
            <a:r>
              <a:rPr lang="es" sz="1500">
                <a:solidFill>
                  <a:srgbClr val="24292E"/>
                </a:solidFill>
                <a:highlight>
                  <a:srgbClr val="FFFFFF"/>
                </a:highlight>
              </a:rPr>
              <a:t>Un archivo README, junto con una </a:t>
            </a:r>
            <a:r>
              <a:rPr lang="es" sz="1500">
                <a:solidFill>
                  <a:srgbClr val="0366D6"/>
                </a:solidFill>
                <a:highlight>
                  <a:srgbClr val="FFFFFF"/>
                </a:highlight>
                <a:uFill>
                  <a:noFill/>
                </a:uFill>
                <a:hlinkClick r:id="rId3">
                  <a:extLst>
                    <a:ext uri="{A12FA001-AC4F-418D-AE19-62706E023703}">
                      <ahyp:hlinkClr xmlns:ahyp="http://schemas.microsoft.com/office/drawing/2018/hyperlinkcolor" val="tx"/>
                    </a:ext>
                  </a:extLst>
                </a:hlinkClick>
              </a:rPr>
              <a:t>licencia de repositorio</a:t>
            </a:r>
            <a:r>
              <a:rPr lang="es" sz="1500">
                <a:solidFill>
                  <a:srgbClr val="24292E"/>
                </a:solidFill>
                <a:highlight>
                  <a:srgbClr val="FFFFFF"/>
                </a:highlight>
              </a:rPr>
              <a:t>, </a:t>
            </a:r>
            <a:r>
              <a:rPr lang="es" sz="1500">
                <a:solidFill>
                  <a:srgbClr val="0366D6"/>
                </a:solidFill>
                <a:highlight>
                  <a:srgbClr val="FFFFFF"/>
                </a:highlight>
                <a:uFill>
                  <a:noFill/>
                </a:uFill>
                <a:hlinkClick r:id="rId4">
                  <a:extLst>
                    <a:ext uri="{A12FA001-AC4F-418D-AE19-62706E023703}">
                      <ahyp:hlinkClr xmlns:ahyp="http://schemas.microsoft.com/office/drawing/2018/hyperlinkcolor" val="tx"/>
                    </a:ext>
                  </a:extLst>
                </a:hlinkClick>
              </a:rPr>
              <a:t>pautas de contribución</a:t>
            </a:r>
            <a:r>
              <a:rPr lang="es" sz="1500">
                <a:solidFill>
                  <a:srgbClr val="24292E"/>
                </a:solidFill>
                <a:highlight>
                  <a:srgbClr val="FFFFFF"/>
                </a:highlight>
              </a:rPr>
              <a:t> y un </a:t>
            </a:r>
            <a:r>
              <a:rPr lang="es" sz="1500">
                <a:solidFill>
                  <a:srgbClr val="0366D6"/>
                </a:solidFill>
                <a:highlight>
                  <a:srgbClr val="FFFFFF"/>
                </a:highlight>
                <a:uFill>
                  <a:noFill/>
                </a:uFill>
                <a:hlinkClick r:id="rId5">
                  <a:extLst>
                    <a:ext uri="{A12FA001-AC4F-418D-AE19-62706E023703}">
                      <ahyp:hlinkClr xmlns:ahyp="http://schemas.microsoft.com/office/drawing/2018/hyperlinkcolor" val="tx"/>
                    </a:ext>
                  </a:extLst>
                </a:hlinkClick>
              </a:rPr>
              <a:t>código de conducta</a:t>
            </a:r>
            <a:r>
              <a:rPr lang="es" sz="1500">
                <a:solidFill>
                  <a:srgbClr val="24292E"/>
                </a:solidFill>
                <a:highlight>
                  <a:srgbClr val="FFFFFF"/>
                </a:highlight>
              </a:rPr>
              <a:t>, te ayudan a comunicar las expectativas y a administrar las contribuciones para tu proyecto.</a:t>
            </a:r>
            <a:endParaRPr sz="1500">
              <a:solidFill>
                <a:srgbClr val="24292E"/>
              </a:solidFill>
              <a:highlight>
                <a:srgbClr val="FFFFFF"/>
              </a:highlight>
            </a:endParaRPr>
          </a:p>
          <a:p>
            <a:pPr marL="0" lvl="0" indent="0" algn="l" rtl="0">
              <a:spcBef>
                <a:spcPts val="1200"/>
              </a:spcBef>
              <a:spcAft>
                <a:spcPts val="0"/>
              </a:spcAft>
              <a:buNone/>
            </a:pPr>
            <a:r>
              <a:rPr lang="es" sz="1500">
                <a:solidFill>
                  <a:srgbClr val="24292E"/>
                </a:solidFill>
                <a:highlight>
                  <a:srgbClr val="FFFFFF"/>
                </a:highlight>
              </a:rPr>
              <a:t>Un archivo README suele ser el primer elemento que verá un visitante cuando entre a tu repositorio. Los archivos README habitualmente incluyen información sobre:</a:t>
            </a:r>
            <a:endParaRPr sz="1500">
              <a:solidFill>
                <a:srgbClr val="24292E"/>
              </a:solidFill>
              <a:highlight>
                <a:srgbClr val="FFFFFF"/>
              </a:highlight>
            </a:endParaRPr>
          </a:p>
          <a:p>
            <a:pPr marL="457200" lvl="0" indent="-323850" algn="l" rtl="0">
              <a:spcBef>
                <a:spcPts val="1200"/>
              </a:spcBef>
              <a:spcAft>
                <a:spcPts val="0"/>
              </a:spcAft>
              <a:buClr>
                <a:srgbClr val="24292E"/>
              </a:buClr>
              <a:buSzPts val="1500"/>
              <a:buFont typeface="Roboto"/>
              <a:buChar char="●"/>
            </a:pPr>
            <a:r>
              <a:rPr lang="es" sz="1500">
                <a:solidFill>
                  <a:srgbClr val="24292E"/>
                </a:solidFill>
                <a:highlight>
                  <a:srgbClr val="FFFFFF"/>
                </a:highlight>
              </a:rPr>
              <a:t>Qué hace el proyecto.</a:t>
            </a:r>
            <a:endParaRPr sz="1500">
              <a:solidFill>
                <a:srgbClr val="24292E"/>
              </a:solidFill>
              <a:highlight>
                <a:srgbClr val="FFFFFF"/>
              </a:highlight>
            </a:endParaRPr>
          </a:p>
          <a:p>
            <a:pPr marL="457200" lvl="0" indent="-323850" algn="l" rtl="0">
              <a:spcBef>
                <a:spcPts val="0"/>
              </a:spcBef>
              <a:spcAft>
                <a:spcPts val="0"/>
              </a:spcAft>
              <a:buClr>
                <a:srgbClr val="24292E"/>
              </a:buClr>
              <a:buSzPts val="1500"/>
              <a:buFont typeface="Roboto"/>
              <a:buChar char="●"/>
            </a:pPr>
            <a:r>
              <a:rPr lang="es" sz="1500">
                <a:solidFill>
                  <a:srgbClr val="24292E"/>
                </a:solidFill>
                <a:highlight>
                  <a:srgbClr val="FFFFFF"/>
                </a:highlight>
              </a:rPr>
              <a:t>Por qué el proyecto es útil.</a:t>
            </a:r>
            <a:endParaRPr sz="1500">
              <a:solidFill>
                <a:srgbClr val="24292E"/>
              </a:solidFill>
              <a:highlight>
                <a:srgbClr val="FFFFFF"/>
              </a:highlight>
            </a:endParaRPr>
          </a:p>
          <a:p>
            <a:pPr marL="457200" lvl="0" indent="-323850" algn="l" rtl="0">
              <a:spcBef>
                <a:spcPts val="0"/>
              </a:spcBef>
              <a:spcAft>
                <a:spcPts val="0"/>
              </a:spcAft>
              <a:buClr>
                <a:srgbClr val="24292E"/>
              </a:buClr>
              <a:buSzPts val="1500"/>
              <a:buFont typeface="Roboto"/>
              <a:buChar char="●"/>
            </a:pPr>
            <a:r>
              <a:rPr lang="es" sz="1500">
                <a:solidFill>
                  <a:srgbClr val="24292E"/>
                </a:solidFill>
                <a:highlight>
                  <a:srgbClr val="FFFFFF"/>
                </a:highlight>
              </a:rPr>
              <a:t>Cómo pueden comenzar los usuarios con el proyecto.</a:t>
            </a:r>
            <a:endParaRPr sz="1500">
              <a:solidFill>
                <a:srgbClr val="24292E"/>
              </a:solidFill>
              <a:highlight>
                <a:srgbClr val="FFFFFF"/>
              </a:highlight>
            </a:endParaRPr>
          </a:p>
          <a:p>
            <a:pPr marL="457200" lvl="0" indent="-323850" algn="l" rtl="0">
              <a:spcBef>
                <a:spcPts val="0"/>
              </a:spcBef>
              <a:spcAft>
                <a:spcPts val="0"/>
              </a:spcAft>
              <a:buClr>
                <a:srgbClr val="24292E"/>
              </a:buClr>
              <a:buSzPts val="1500"/>
              <a:buFont typeface="Roboto"/>
              <a:buChar char="●"/>
            </a:pPr>
            <a:r>
              <a:rPr lang="es" sz="1500">
                <a:solidFill>
                  <a:srgbClr val="24292E"/>
                </a:solidFill>
                <a:highlight>
                  <a:srgbClr val="FFFFFF"/>
                </a:highlight>
              </a:rPr>
              <a:t>Dónde pueden recibir ayuda los usuarios con tu proyecto</a:t>
            </a:r>
            <a:endParaRPr sz="1500">
              <a:solidFill>
                <a:srgbClr val="24292E"/>
              </a:solidFill>
              <a:highlight>
                <a:srgbClr val="FFFFFF"/>
              </a:highlight>
            </a:endParaRPr>
          </a:p>
          <a:p>
            <a:pPr marL="457200" lvl="0" indent="-323850" algn="l" rtl="0">
              <a:spcBef>
                <a:spcPts val="0"/>
              </a:spcBef>
              <a:spcAft>
                <a:spcPts val="0"/>
              </a:spcAft>
              <a:buClr>
                <a:srgbClr val="24292E"/>
              </a:buClr>
              <a:buSzPts val="1500"/>
              <a:buFont typeface="Roboto"/>
              <a:buChar char="●"/>
            </a:pPr>
            <a:r>
              <a:rPr lang="es" sz="1500">
                <a:solidFill>
                  <a:srgbClr val="24292E"/>
                </a:solidFill>
                <a:highlight>
                  <a:srgbClr val="FFFFFF"/>
                </a:highlight>
              </a:rPr>
              <a:t>Quién mantiene y contribuye con el proyecto.</a:t>
            </a:r>
            <a:endParaRPr sz="1500">
              <a:solidFill>
                <a:srgbClr val="24292E"/>
              </a:solidFill>
              <a:highlight>
                <a:srgbClr val="FFFFFF"/>
              </a:highlight>
            </a:endParaRPr>
          </a:p>
          <a:p>
            <a:pPr marL="0" lvl="0" indent="0" algn="l" rtl="0">
              <a:spcBef>
                <a:spcPts val="1200"/>
              </a:spcBef>
              <a:spcAft>
                <a:spcPts val="1200"/>
              </a:spcAft>
              <a:buNone/>
            </a:pPr>
            <a:r>
              <a:rPr lang="es" sz="1500">
                <a:solidFill>
                  <a:srgbClr val="24292E"/>
                </a:solidFill>
                <a:highlight>
                  <a:srgbClr val="FFFFFF"/>
                </a:highlight>
              </a:rPr>
              <a:t>Si colocas tu archivo README en la raíz de tu repositorio, o en el directorio oculto </a:t>
            </a:r>
            <a:r>
              <a:rPr lang="es" sz="1500">
                <a:solidFill>
                  <a:srgbClr val="24292E"/>
                </a:solidFill>
              </a:rPr>
              <a:t>.github</a:t>
            </a:r>
            <a:r>
              <a:rPr lang="es" sz="1500">
                <a:solidFill>
                  <a:srgbClr val="24292E"/>
                </a:solidFill>
                <a:highlight>
                  <a:srgbClr val="FFFFFF"/>
                </a:highlight>
              </a:rPr>
              <a:t>, GitHub lo reconocerá y automáticamente expondrá tu archivo README a los visitantes del repositorio.</a:t>
            </a:r>
            <a:endParaRPr sz="1500">
              <a:solidFill>
                <a:srgbClr val="24292E"/>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Plantillas README.MD</a:t>
            </a:r>
            <a:endParaRPr/>
          </a:p>
        </p:txBody>
      </p:sp>
      <p:sp>
        <p:nvSpPr>
          <p:cNvPr id="198" name="Google Shape;198;p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Plantilla en español</a:t>
            </a:r>
            <a:endParaRPr/>
          </a:p>
          <a:p>
            <a:pPr marL="0" lvl="0" indent="0" algn="l" rtl="0">
              <a:spcBef>
                <a:spcPts val="1200"/>
              </a:spcBef>
              <a:spcAft>
                <a:spcPts val="0"/>
              </a:spcAft>
              <a:buNone/>
            </a:pPr>
            <a:r>
              <a:rPr lang="es" u="sng">
                <a:solidFill>
                  <a:schemeClr val="hlink"/>
                </a:solidFill>
                <a:hlinkClick r:id="rId3"/>
              </a:rPr>
              <a:t>https://gist.github.com/Villanuevand/6386899f70346d4580c723232524d35a#comenzando-</a:t>
            </a:r>
            <a:endParaRPr/>
          </a:p>
          <a:p>
            <a:pPr marL="0" lvl="0" indent="0" algn="l" rtl="0">
              <a:spcBef>
                <a:spcPts val="1200"/>
              </a:spcBef>
              <a:spcAft>
                <a:spcPts val="0"/>
              </a:spcAft>
              <a:buNone/>
            </a:pPr>
            <a:r>
              <a:rPr lang="es"/>
              <a:t>Plantilla en inglés</a:t>
            </a:r>
            <a:endParaRPr/>
          </a:p>
          <a:p>
            <a:pPr marL="0" lvl="0" indent="0" algn="l" rtl="0">
              <a:spcBef>
                <a:spcPts val="1200"/>
              </a:spcBef>
              <a:spcAft>
                <a:spcPts val="0"/>
              </a:spcAft>
              <a:buNone/>
            </a:pPr>
            <a:r>
              <a:rPr lang="es" u="sng">
                <a:solidFill>
                  <a:schemeClr val="hlink"/>
                </a:solidFill>
                <a:hlinkClick r:id="rId4"/>
              </a:rPr>
              <a:t>https://gist.github.com/PurpleBooth/109311bb0361f32d87a2</a:t>
            </a: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¿Qué es un sistema de control de versiones?</a:t>
            </a:r>
            <a:endParaRPr/>
          </a:p>
          <a:p>
            <a:pPr marL="0" lvl="0" indent="0" algn="l" rtl="0">
              <a:spcBef>
                <a:spcPts val="0"/>
              </a:spcBef>
              <a:spcAft>
                <a:spcPts val="0"/>
              </a:spcAft>
              <a:buNone/>
            </a:pPr>
            <a:endParaRPr/>
          </a:p>
        </p:txBody>
      </p:sp>
      <p:pic>
        <p:nvPicPr>
          <p:cNvPr id="92" name="Google Shape;92;p14"/>
          <p:cNvPicPr preferRelativeResize="0"/>
          <p:nvPr/>
        </p:nvPicPr>
        <p:blipFill>
          <a:blip r:embed="rId3">
            <a:alphaModFix/>
          </a:blip>
          <a:stretch>
            <a:fillRect/>
          </a:stretch>
        </p:blipFill>
        <p:spPr>
          <a:xfrm>
            <a:off x="190425" y="1127546"/>
            <a:ext cx="8763150" cy="3176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Crear un repositorio en Github</a:t>
            </a:r>
            <a:endParaRPr dirty="0"/>
          </a:p>
        </p:txBody>
      </p:sp>
      <p:sp>
        <p:nvSpPr>
          <p:cNvPr id="204" name="Google Shape;204;p3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lnSpc>
                <a:spcPct val="155555"/>
              </a:lnSpc>
              <a:spcBef>
                <a:spcPts val="1200"/>
              </a:spcBef>
              <a:spcAft>
                <a:spcPts val="0"/>
              </a:spcAft>
              <a:buClr>
                <a:srgbClr val="555555"/>
              </a:buClr>
              <a:buSzPts val="1800"/>
              <a:buAutoNum type="arabicPeriod"/>
            </a:pPr>
            <a:r>
              <a:rPr lang="es">
                <a:solidFill>
                  <a:srgbClr val="555555"/>
                </a:solidFill>
              </a:rPr>
              <a:t>Accede a </a:t>
            </a:r>
            <a:r>
              <a:rPr lang="es">
                <a:solidFill>
                  <a:srgbClr val="0081D7"/>
                </a:solidFill>
                <a:uFill>
                  <a:noFill/>
                </a:uFill>
                <a:hlinkClick r:id="rId3">
                  <a:extLst>
                    <a:ext uri="{A12FA001-AC4F-418D-AE19-62706E023703}">
                      <ahyp:hlinkClr xmlns:ahyp="http://schemas.microsoft.com/office/drawing/2018/hyperlinkcolor" val="tx"/>
                    </a:ext>
                  </a:extLst>
                </a:hlinkClick>
              </a:rPr>
              <a:t>https://github.com/new</a:t>
            </a:r>
            <a:endParaRPr>
              <a:solidFill>
                <a:srgbClr val="0081D7"/>
              </a:solidFill>
            </a:endParaRPr>
          </a:p>
          <a:p>
            <a:pPr marL="457200" lvl="0" indent="-342900" algn="l" rtl="0">
              <a:lnSpc>
                <a:spcPct val="155555"/>
              </a:lnSpc>
              <a:spcBef>
                <a:spcPts val="0"/>
              </a:spcBef>
              <a:spcAft>
                <a:spcPts val="0"/>
              </a:spcAft>
              <a:buClr>
                <a:srgbClr val="555555"/>
              </a:buClr>
              <a:buSzPts val="1800"/>
              <a:buAutoNum type="arabicPeriod"/>
            </a:pPr>
            <a:r>
              <a:rPr lang="es">
                <a:solidFill>
                  <a:srgbClr val="555555"/>
                </a:solidFill>
              </a:rPr>
              <a:t>Como </a:t>
            </a:r>
            <a:r>
              <a:rPr lang="es">
                <a:solidFill>
                  <a:srgbClr val="1A1A1A"/>
                </a:solidFill>
              </a:rPr>
              <a:t>Repository Name</a:t>
            </a:r>
            <a:r>
              <a:rPr lang="es">
                <a:solidFill>
                  <a:srgbClr val="555555"/>
                </a:solidFill>
              </a:rPr>
              <a:t> utiliza tu propio nombre de usuario en </a:t>
            </a:r>
            <a:r>
              <a:rPr lang="es" b="1">
                <a:solidFill>
                  <a:srgbClr val="555555"/>
                </a:solidFill>
              </a:rPr>
              <a:t>GitHub</a:t>
            </a:r>
            <a:r>
              <a:rPr lang="es">
                <a:solidFill>
                  <a:srgbClr val="555555"/>
                </a:solidFill>
              </a:rPr>
              <a:t>. </a:t>
            </a:r>
            <a:endParaRPr>
              <a:solidFill>
                <a:srgbClr val="555555"/>
              </a:solidFill>
            </a:endParaRPr>
          </a:p>
          <a:p>
            <a:pPr marL="914400" lvl="1" indent="-342900" algn="l" rtl="0">
              <a:lnSpc>
                <a:spcPct val="155555"/>
              </a:lnSpc>
              <a:spcBef>
                <a:spcPts val="0"/>
              </a:spcBef>
              <a:spcAft>
                <a:spcPts val="0"/>
              </a:spcAft>
              <a:buClr>
                <a:srgbClr val="555555"/>
              </a:buClr>
              <a:buSzPts val="1800"/>
              <a:buFont typeface="Roboto"/>
              <a:buAutoNum type="alphaLcPeriod"/>
            </a:pPr>
            <a:r>
              <a:rPr lang="es" sz="1800">
                <a:solidFill>
                  <a:srgbClr val="555555"/>
                </a:solidFill>
              </a:rPr>
              <a:t>Ej.: ies-federica-montseny</a:t>
            </a:r>
            <a:endParaRPr sz="1800">
              <a:solidFill>
                <a:srgbClr val="555555"/>
              </a:solidFill>
            </a:endParaRPr>
          </a:p>
          <a:p>
            <a:pPr marL="457200" lvl="0" indent="-342900" algn="l" rtl="0">
              <a:lnSpc>
                <a:spcPct val="155555"/>
              </a:lnSpc>
              <a:spcBef>
                <a:spcPts val="0"/>
              </a:spcBef>
              <a:spcAft>
                <a:spcPts val="0"/>
              </a:spcAft>
              <a:buClr>
                <a:srgbClr val="555555"/>
              </a:buClr>
              <a:buSzPts val="1800"/>
              <a:buAutoNum type="arabicPeriod"/>
            </a:pPr>
            <a:r>
              <a:rPr lang="es">
                <a:solidFill>
                  <a:srgbClr val="555555"/>
                </a:solidFill>
              </a:rPr>
              <a:t>Una notificación te avisará que vas por buen camino:</a:t>
            </a:r>
            <a:endParaRPr>
              <a:solidFill>
                <a:srgbClr val="555555"/>
              </a:solidFill>
            </a:endParaRPr>
          </a:p>
          <a:p>
            <a:pPr marL="457200" lvl="0" indent="0" algn="l" rtl="0">
              <a:lnSpc>
                <a:spcPct val="155555"/>
              </a:lnSpc>
              <a:spcBef>
                <a:spcPts val="1500"/>
              </a:spcBef>
              <a:spcAft>
                <a:spcPts val="0"/>
              </a:spcAft>
              <a:buNone/>
            </a:pPr>
            <a:endParaRPr sz="1350">
              <a:solidFill>
                <a:srgbClr val="555555"/>
              </a:solidFill>
            </a:endParaRPr>
          </a:p>
          <a:p>
            <a:pPr marL="0" lvl="0" indent="0" algn="l" rtl="0">
              <a:spcBef>
                <a:spcPts val="1200"/>
              </a:spcBef>
              <a:spcAft>
                <a:spcPts val="1200"/>
              </a:spcAft>
              <a:buNone/>
            </a:pPr>
            <a:endParaRPr/>
          </a:p>
        </p:txBody>
      </p:sp>
      <p:pic>
        <p:nvPicPr>
          <p:cNvPr id="205" name="Google Shape;205;p32"/>
          <p:cNvPicPr preferRelativeResize="0"/>
          <p:nvPr/>
        </p:nvPicPr>
        <p:blipFill>
          <a:blip r:embed="rId4">
            <a:alphaModFix/>
          </a:blip>
          <a:stretch>
            <a:fillRect/>
          </a:stretch>
        </p:blipFill>
        <p:spPr>
          <a:xfrm>
            <a:off x="966775" y="3012938"/>
            <a:ext cx="7210425" cy="1800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Crear un repositorio en Github</a:t>
            </a:r>
            <a:endParaRPr dirty="0"/>
          </a:p>
        </p:txBody>
      </p:sp>
      <p:sp>
        <p:nvSpPr>
          <p:cNvPr id="211" name="Google Shape;211;p3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6075" algn="l" rtl="0">
              <a:lnSpc>
                <a:spcPct val="155555"/>
              </a:lnSpc>
              <a:spcBef>
                <a:spcPts val="1200"/>
              </a:spcBef>
              <a:spcAft>
                <a:spcPts val="0"/>
              </a:spcAft>
              <a:buClr>
                <a:srgbClr val="555555"/>
              </a:buClr>
              <a:buSzPts val="1850"/>
              <a:buAutoNum type="arabicPeriod" startAt="4"/>
            </a:pPr>
            <a:r>
              <a:rPr lang="es" sz="1850">
                <a:solidFill>
                  <a:srgbClr val="555555"/>
                </a:solidFill>
              </a:rPr>
              <a:t>Tras seleccionar un nombre, ahora tenemos que asegurarnos que:</a:t>
            </a:r>
            <a:endParaRPr sz="1850">
              <a:solidFill>
                <a:srgbClr val="555555"/>
              </a:solidFill>
            </a:endParaRPr>
          </a:p>
          <a:p>
            <a:pPr marL="914400" lvl="1" indent="-346075" algn="l" rtl="0">
              <a:lnSpc>
                <a:spcPct val="155555"/>
              </a:lnSpc>
              <a:spcBef>
                <a:spcPts val="0"/>
              </a:spcBef>
              <a:spcAft>
                <a:spcPts val="0"/>
              </a:spcAft>
              <a:buClr>
                <a:srgbClr val="555555"/>
              </a:buClr>
              <a:buSzPts val="1850"/>
              <a:buFont typeface="Roboto"/>
              <a:buAutoNum type="alphaLcPeriod"/>
            </a:pPr>
            <a:r>
              <a:rPr lang="es" sz="1850">
                <a:solidFill>
                  <a:srgbClr val="555555"/>
                </a:solidFill>
              </a:rPr>
              <a:t>Hacemos el repositorio </a:t>
            </a:r>
            <a:r>
              <a:rPr lang="es" sz="1850" b="1">
                <a:solidFill>
                  <a:srgbClr val="555555"/>
                </a:solidFill>
              </a:rPr>
              <a:t>público</a:t>
            </a:r>
            <a:r>
              <a:rPr lang="es" sz="1850">
                <a:solidFill>
                  <a:srgbClr val="555555"/>
                </a:solidFill>
              </a:rPr>
              <a:t>.</a:t>
            </a:r>
            <a:endParaRPr sz="1850">
              <a:solidFill>
                <a:srgbClr val="555555"/>
              </a:solidFill>
            </a:endParaRPr>
          </a:p>
          <a:p>
            <a:pPr marL="914400" lvl="0" indent="0" algn="l" rtl="0">
              <a:lnSpc>
                <a:spcPct val="155555"/>
              </a:lnSpc>
              <a:spcBef>
                <a:spcPts val="300"/>
              </a:spcBef>
              <a:spcAft>
                <a:spcPts val="0"/>
              </a:spcAft>
              <a:buNone/>
            </a:pPr>
            <a:endParaRPr sz="1350">
              <a:solidFill>
                <a:srgbClr val="555555"/>
              </a:solidFill>
            </a:endParaRPr>
          </a:p>
          <a:p>
            <a:pPr marL="0" lvl="0" indent="0" algn="l" rtl="0">
              <a:lnSpc>
                <a:spcPct val="155555"/>
              </a:lnSpc>
              <a:spcBef>
                <a:spcPts val="1200"/>
              </a:spcBef>
              <a:spcAft>
                <a:spcPts val="1500"/>
              </a:spcAft>
              <a:buNone/>
            </a:pPr>
            <a:endParaRPr/>
          </a:p>
        </p:txBody>
      </p:sp>
      <p:pic>
        <p:nvPicPr>
          <p:cNvPr id="212" name="Google Shape;212;p33"/>
          <p:cNvPicPr preferRelativeResize="0"/>
          <p:nvPr/>
        </p:nvPicPr>
        <p:blipFill>
          <a:blip r:embed="rId3">
            <a:alphaModFix/>
          </a:blip>
          <a:stretch>
            <a:fillRect/>
          </a:stretch>
        </p:blipFill>
        <p:spPr>
          <a:xfrm>
            <a:off x="460475" y="2387200"/>
            <a:ext cx="7905750" cy="1638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Crear un repositorio en Github</a:t>
            </a:r>
            <a:endParaRPr dirty="0"/>
          </a:p>
        </p:txBody>
      </p:sp>
      <p:sp>
        <p:nvSpPr>
          <p:cNvPr id="218" name="Google Shape;218;p3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914400" lvl="1" indent="-342900" algn="l" rtl="0">
              <a:lnSpc>
                <a:spcPct val="155555"/>
              </a:lnSpc>
              <a:spcBef>
                <a:spcPts val="0"/>
              </a:spcBef>
              <a:spcAft>
                <a:spcPts val="0"/>
              </a:spcAft>
              <a:buClr>
                <a:srgbClr val="555555"/>
              </a:buClr>
              <a:buSzPts val="1800"/>
              <a:buFont typeface="Roboto"/>
              <a:buAutoNum type="alphaLcPeriod"/>
            </a:pPr>
            <a:r>
              <a:rPr lang="es" sz="1800">
                <a:solidFill>
                  <a:srgbClr val="555555"/>
                </a:solidFill>
              </a:rPr>
              <a:t>Lo inicializamos con un </a:t>
            </a:r>
            <a:r>
              <a:rPr lang="es" sz="1800" b="1">
                <a:solidFill>
                  <a:srgbClr val="555555"/>
                </a:solidFill>
              </a:rPr>
              <a:t>archivo</a:t>
            </a:r>
            <a:r>
              <a:rPr lang="es" sz="1800">
                <a:solidFill>
                  <a:srgbClr val="555555"/>
                </a:solidFill>
              </a:rPr>
              <a:t> </a:t>
            </a:r>
            <a:r>
              <a:rPr lang="es" sz="1800">
                <a:solidFill>
                  <a:srgbClr val="1A1A1A"/>
                </a:solidFill>
              </a:rPr>
              <a:t>README.md</a:t>
            </a:r>
            <a:r>
              <a:rPr lang="es" sz="1800">
                <a:solidFill>
                  <a:srgbClr val="555555"/>
                </a:solidFill>
              </a:rPr>
              <a:t>.</a:t>
            </a:r>
            <a:endParaRPr sz="1800"/>
          </a:p>
        </p:txBody>
      </p:sp>
      <p:pic>
        <p:nvPicPr>
          <p:cNvPr id="219" name="Google Shape;219;p34"/>
          <p:cNvPicPr preferRelativeResize="0"/>
          <p:nvPr/>
        </p:nvPicPr>
        <p:blipFill>
          <a:blip r:embed="rId3">
            <a:alphaModFix/>
          </a:blip>
          <a:stretch>
            <a:fillRect/>
          </a:stretch>
        </p:blipFill>
        <p:spPr>
          <a:xfrm>
            <a:off x="627900" y="1785500"/>
            <a:ext cx="6972874" cy="3055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Crear un repositorio en Github</a:t>
            </a:r>
            <a:endParaRPr dirty="0"/>
          </a:p>
        </p:txBody>
      </p:sp>
      <p:sp>
        <p:nvSpPr>
          <p:cNvPr id="225" name="Google Shape;225;p3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30200" algn="l" rtl="0">
              <a:lnSpc>
                <a:spcPct val="155555"/>
              </a:lnSpc>
              <a:spcBef>
                <a:spcPts val="1200"/>
              </a:spcBef>
              <a:spcAft>
                <a:spcPts val="0"/>
              </a:spcAft>
              <a:buClr>
                <a:srgbClr val="555555"/>
              </a:buClr>
              <a:buSzPts val="1600"/>
              <a:buAutoNum type="arabicPeriod" startAt="5"/>
            </a:pPr>
            <a:r>
              <a:rPr lang="es" sz="1600">
                <a:solidFill>
                  <a:srgbClr val="333333"/>
                </a:solidFill>
              </a:rPr>
              <a:t>Para terminar dale a </a:t>
            </a:r>
            <a:r>
              <a:rPr lang="es" sz="1600">
                <a:solidFill>
                  <a:srgbClr val="1A1A1A"/>
                </a:solidFill>
                <a:latin typeface="Courier New"/>
                <a:ea typeface="Courier New"/>
                <a:cs typeface="Courier New"/>
                <a:sym typeface="Courier New"/>
              </a:rPr>
              <a:t>Create repository</a:t>
            </a:r>
            <a:r>
              <a:rPr lang="es" sz="1600">
                <a:solidFill>
                  <a:srgbClr val="333333"/>
                </a:solidFill>
              </a:rPr>
              <a:t> y ya tendremos listo el repositorio con nuestro archivo </a:t>
            </a:r>
            <a:r>
              <a:rPr lang="es" sz="1600">
                <a:solidFill>
                  <a:srgbClr val="1A1A1A"/>
                </a:solidFill>
                <a:latin typeface="Courier New"/>
                <a:ea typeface="Courier New"/>
                <a:cs typeface="Courier New"/>
                <a:sym typeface="Courier New"/>
              </a:rPr>
              <a:t>README.md</a:t>
            </a:r>
            <a:r>
              <a:rPr lang="es" sz="1600">
                <a:solidFill>
                  <a:srgbClr val="333333"/>
                </a:solidFill>
              </a:rPr>
              <a:t>.</a:t>
            </a:r>
            <a:endParaRPr sz="1600">
              <a:solidFill>
                <a:srgbClr val="333333"/>
              </a:solidFill>
            </a:endParaRPr>
          </a:p>
          <a:p>
            <a:pPr marL="457200" lvl="0" indent="0" algn="l" rtl="0">
              <a:lnSpc>
                <a:spcPct val="155555"/>
              </a:lnSpc>
              <a:spcBef>
                <a:spcPts val="1500"/>
              </a:spcBef>
              <a:spcAft>
                <a:spcPts val="0"/>
              </a:spcAft>
              <a:buNone/>
            </a:pPr>
            <a:endParaRPr sz="1600">
              <a:solidFill>
                <a:srgbClr val="333333"/>
              </a:solidFill>
            </a:endParaRPr>
          </a:p>
          <a:p>
            <a:pPr marL="457200" lvl="0" indent="-330200" algn="l" rtl="0">
              <a:lnSpc>
                <a:spcPct val="155555"/>
              </a:lnSpc>
              <a:spcBef>
                <a:spcPts val="1500"/>
              </a:spcBef>
              <a:spcAft>
                <a:spcPts val="0"/>
              </a:spcAft>
              <a:buClr>
                <a:srgbClr val="555555"/>
              </a:buClr>
              <a:buSzPts val="1600"/>
              <a:buAutoNum type="arabicPeriod" startAt="5"/>
            </a:pPr>
            <a:r>
              <a:rPr lang="es" sz="1600">
                <a:solidFill>
                  <a:srgbClr val="333333"/>
                </a:solidFill>
              </a:rPr>
              <a:t>Ahora sólo nos faltaría darle vida a este fichero usando </a:t>
            </a:r>
            <a:r>
              <a:rPr lang="es" sz="1600">
                <a:solidFill>
                  <a:srgbClr val="0081D7"/>
                </a:solidFill>
                <a:uFill>
                  <a:noFill/>
                </a:uFill>
                <a:hlinkClick r:id="rId3">
                  <a:extLst>
                    <a:ext uri="{A12FA001-AC4F-418D-AE19-62706E023703}">
                      <ahyp:hlinkClr xmlns:ahyp="http://schemas.microsoft.com/office/drawing/2018/hyperlinkcolor" val="tx"/>
                    </a:ext>
                  </a:extLst>
                </a:hlinkClick>
              </a:rPr>
              <a:t>GitHub Markdown</a:t>
            </a:r>
            <a:r>
              <a:rPr lang="es" sz="1600">
                <a:solidFill>
                  <a:srgbClr val="333333"/>
                </a:solidFill>
              </a:rPr>
              <a:t> gracias al cuál podremos subir imágenes y formatear el contenido. ¡Recuerda que tienes que pushear los cambios al repositorio para verlo reflejado en tu perfil!</a:t>
            </a:r>
            <a:endParaRPr sz="1600">
              <a:solidFill>
                <a:srgbClr val="333333"/>
              </a:solidFill>
            </a:endParaRPr>
          </a:p>
          <a:p>
            <a:pPr marL="0" lvl="0" indent="0" algn="l" rtl="0">
              <a:spcBef>
                <a:spcPts val="1500"/>
              </a:spcBef>
              <a:spcAft>
                <a:spcPts val="1200"/>
              </a:spcAft>
              <a:buNone/>
            </a:pPr>
            <a:endParaRPr/>
          </a:p>
        </p:txBody>
      </p:sp>
      <p:pic>
        <p:nvPicPr>
          <p:cNvPr id="226" name="Google Shape;226;p35"/>
          <p:cNvPicPr preferRelativeResize="0"/>
          <p:nvPr/>
        </p:nvPicPr>
        <p:blipFill>
          <a:blip r:embed="rId4">
            <a:alphaModFix/>
          </a:blip>
          <a:stretch>
            <a:fillRect/>
          </a:stretch>
        </p:blipFill>
        <p:spPr>
          <a:xfrm>
            <a:off x="2666317" y="2184862"/>
            <a:ext cx="2701175" cy="773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Funciones SCV</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20000"/>
          </a:bodyPr>
          <a:lstStyle/>
          <a:p>
            <a:pPr marL="457200" lvl="0" indent="-342900" algn="l" rtl="0">
              <a:lnSpc>
                <a:spcPct val="150000"/>
              </a:lnSpc>
              <a:spcBef>
                <a:spcPts val="0"/>
              </a:spcBef>
              <a:spcAft>
                <a:spcPts val="0"/>
              </a:spcAft>
              <a:buSzPts val="1800"/>
              <a:buChar char="❏"/>
            </a:pPr>
            <a:r>
              <a:rPr lang="es"/>
              <a:t>Registra cada cambio en el proyecto o repositorio, quién y cuándo lo hace, en una base de datos. </a:t>
            </a:r>
            <a:endParaRPr/>
          </a:p>
          <a:p>
            <a:pPr marL="457200" lvl="0" indent="-342900" algn="l" rtl="0">
              <a:lnSpc>
                <a:spcPct val="150000"/>
              </a:lnSpc>
              <a:spcBef>
                <a:spcPts val="0"/>
              </a:spcBef>
              <a:spcAft>
                <a:spcPts val="0"/>
              </a:spcAft>
              <a:buSzPts val="1800"/>
              <a:buChar char="❏"/>
            </a:pPr>
            <a:r>
              <a:rPr lang="es"/>
              <a:t>Permite volver a estados previos del desarrollo. </a:t>
            </a:r>
            <a:endParaRPr/>
          </a:p>
          <a:p>
            <a:pPr marL="457200" lvl="0" indent="-342900" algn="l" rtl="0">
              <a:lnSpc>
                <a:spcPct val="150000"/>
              </a:lnSpc>
              <a:spcBef>
                <a:spcPts val="0"/>
              </a:spcBef>
              <a:spcAft>
                <a:spcPts val="0"/>
              </a:spcAft>
              <a:buSzPts val="1800"/>
              <a:buChar char="❏"/>
            </a:pPr>
            <a:r>
              <a:rPr lang="es"/>
              <a:t>Permite gestionar diferentes versiones del proyecto (ramas) para trabajar en paralelo y luego fundirlas. </a:t>
            </a:r>
            <a:endParaRPr/>
          </a:p>
          <a:p>
            <a:pPr marL="457200" lvl="0" indent="-342900" algn="l" rtl="0">
              <a:lnSpc>
                <a:spcPct val="150000"/>
              </a:lnSpc>
              <a:spcBef>
                <a:spcPts val="0"/>
              </a:spcBef>
              <a:spcAft>
                <a:spcPts val="0"/>
              </a:spcAft>
              <a:buSzPts val="1800"/>
              <a:buChar char="❏"/>
            </a:pPr>
            <a:r>
              <a:rPr lang="es"/>
              <a:t>Permite colaborar entre diferentes usuarios en un mismo repositorio, facilitando la resolución de conflictos. </a:t>
            </a:r>
            <a:endParaRPr/>
          </a:p>
          <a:p>
            <a:pPr marL="457200" lvl="0" indent="-342900" algn="l" rtl="0">
              <a:lnSpc>
                <a:spcPct val="150000"/>
              </a:lnSpc>
              <a:spcBef>
                <a:spcPts val="0"/>
              </a:spcBef>
              <a:spcAft>
                <a:spcPts val="0"/>
              </a:spcAft>
              <a:buSzPts val="1800"/>
              <a:buChar char="❏"/>
            </a:pPr>
            <a:r>
              <a:rPr lang="es"/>
              <a:t>Se utiliza principalmente en proyectos de desarrollo de software, pero sirve para cualquier otro tipo de proyecto.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¿Qué es Git?</a:t>
            </a:r>
            <a:endParaRPr/>
          </a:p>
          <a:p>
            <a:pPr marL="0" lvl="0" indent="0" algn="l" rtl="0">
              <a:spcBef>
                <a:spcPts val="0"/>
              </a:spcBef>
              <a:spcAft>
                <a:spcPts val="0"/>
              </a:spcAft>
              <a:buNone/>
            </a:pPr>
            <a:endParaRPr/>
          </a:p>
        </p:txBody>
      </p:sp>
      <p:sp>
        <p:nvSpPr>
          <p:cNvPr id="104" name="Google Shape;104;p16"/>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Git es un sistema de control de versiones de código abierto ideado por Linus Torvalds (el padre del sistema operativo Linux) y actualmente es el sistema de control de versiones más extendido. </a:t>
            </a:r>
            <a:endParaRPr/>
          </a:p>
          <a:p>
            <a:pPr marL="0" lvl="0" indent="0" algn="l" rtl="0">
              <a:spcBef>
                <a:spcPts val="1200"/>
              </a:spcBef>
              <a:spcAft>
                <a:spcPts val="1200"/>
              </a:spcAft>
              <a:buNone/>
            </a:pPr>
            <a:r>
              <a:rPr lang="es"/>
              <a:t>A diferencia de otros SCV Git tiene una arquitectura distribuida, lo que significa que en lugar de guardar todos los cambios de un proyecto en un único sitio, cada usuario contiene una copia del repositorio con el historial de cambios completo del proyecto. Esto aumenta significativamente su rendimiento. </a:t>
            </a:r>
            <a:endParaRPr/>
          </a:p>
        </p:txBody>
      </p:sp>
      <p:pic>
        <p:nvPicPr>
          <p:cNvPr id="105" name="Google Shape;105;p16"/>
          <p:cNvPicPr preferRelativeResize="0"/>
          <p:nvPr/>
        </p:nvPicPr>
        <p:blipFill>
          <a:blip r:embed="rId3">
            <a:alphaModFix/>
          </a:blip>
          <a:stretch>
            <a:fillRect/>
          </a:stretch>
        </p:blipFill>
        <p:spPr>
          <a:xfrm>
            <a:off x="3546813" y="3535400"/>
            <a:ext cx="1552575" cy="1295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Funcionamiento de Git</a:t>
            </a:r>
            <a:endParaRPr/>
          </a:p>
        </p:txBody>
      </p:sp>
      <p:sp>
        <p:nvSpPr>
          <p:cNvPr id="111" name="Google Shape;111;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600"/>
              <a:t>Git tiene tres estados principales en los que se pueden encontrar tus archivos: </a:t>
            </a:r>
            <a:endParaRPr sz="1600"/>
          </a:p>
          <a:p>
            <a:pPr marL="457200" lvl="0" indent="-330200" algn="l" rtl="0">
              <a:spcBef>
                <a:spcPts val="1200"/>
              </a:spcBef>
              <a:spcAft>
                <a:spcPts val="0"/>
              </a:spcAft>
              <a:buSzPts val="1600"/>
              <a:buChar char="❏"/>
            </a:pPr>
            <a:r>
              <a:rPr lang="es" sz="1600"/>
              <a:t>confirmado (committed)</a:t>
            </a:r>
            <a:endParaRPr sz="1600"/>
          </a:p>
          <a:p>
            <a:pPr marL="457200" lvl="0" indent="-330200" algn="l" rtl="0">
              <a:spcBef>
                <a:spcPts val="0"/>
              </a:spcBef>
              <a:spcAft>
                <a:spcPts val="0"/>
              </a:spcAft>
              <a:buSzPts val="1600"/>
              <a:buChar char="❏"/>
            </a:pPr>
            <a:r>
              <a:rPr lang="es" sz="1600"/>
              <a:t>modificado (modified)</a:t>
            </a:r>
            <a:endParaRPr sz="1600"/>
          </a:p>
          <a:p>
            <a:pPr marL="457200" lvl="0" indent="-330200" algn="l" rtl="0">
              <a:spcBef>
                <a:spcPts val="0"/>
              </a:spcBef>
              <a:spcAft>
                <a:spcPts val="0"/>
              </a:spcAft>
              <a:buSzPts val="1600"/>
              <a:buChar char="❏"/>
            </a:pPr>
            <a:r>
              <a:rPr lang="es" sz="1600"/>
              <a:t>preparado (staged). </a:t>
            </a:r>
            <a:endParaRPr sz="1600"/>
          </a:p>
          <a:p>
            <a:pPr marL="0" lvl="0" indent="0" algn="l" rtl="0">
              <a:spcBef>
                <a:spcPts val="1200"/>
              </a:spcBef>
              <a:spcAft>
                <a:spcPts val="0"/>
              </a:spcAft>
              <a:buNone/>
            </a:pPr>
            <a:r>
              <a:rPr lang="es" sz="1600"/>
              <a:t>Confirmado: significa que los datos están almacenados de manera segura en tu base de datos local. </a:t>
            </a:r>
            <a:endParaRPr sz="1600"/>
          </a:p>
          <a:p>
            <a:pPr marL="0" lvl="0" indent="0" algn="l" rtl="0">
              <a:spcBef>
                <a:spcPts val="1200"/>
              </a:spcBef>
              <a:spcAft>
                <a:spcPts val="0"/>
              </a:spcAft>
              <a:buNone/>
            </a:pPr>
            <a:r>
              <a:rPr lang="es" sz="1600"/>
              <a:t>Modificado: significa que has modificado el archivo pero todavía no lo has confirmado a tu base de datos. </a:t>
            </a:r>
            <a:endParaRPr sz="1600"/>
          </a:p>
          <a:p>
            <a:pPr marL="0" lvl="0" indent="0" algn="l" rtl="0">
              <a:spcBef>
                <a:spcPts val="1200"/>
              </a:spcBef>
              <a:spcAft>
                <a:spcPts val="1200"/>
              </a:spcAft>
              <a:buNone/>
            </a:pPr>
            <a:r>
              <a:rPr lang="es" sz="1600"/>
              <a:t>Preparado: significa que has marcado un archivo modificado en su versión actual para que vaya en tu próxima confirmación.</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Funcionamiento de Git</a:t>
            </a:r>
            <a:endParaRPr/>
          </a:p>
        </p:txBody>
      </p:sp>
      <p:sp>
        <p:nvSpPr>
          <p:cNvPr id="117" name="Google Shape;117;p18"/>
          <p:cNvSpPr txBox="1">
            <a:spLocks noGrp="1"/>
          </p:cNvSpPr>
          <p:nvPr>
            <p:ph type="body" idx="1"/>
          </p:nvPr>
        </p:nvSpPr>
        <p:spPr>
          <a:xfrm>
            <a:off x="311700" y="1266700"/>
            <a:ext cx="5046300" cy="33390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s"/>
              <a:t>Esto nos lleva a las tres secciones principales de un proyecto de Git: </a:t>
            </a:r>
            <a:endParaRPr/>
          </a:p>
          <a:p>
            <a:pPr marL="457200" lvl="0" indent="-342900" algn="l" rtl="0">
              <a:lnSpc>
                <a:spcPct val="150000"/>
              </a:lnSpc>
              <a:spcBef>
                <a:spcPts val="1200"/>
              </a:spcBef>
              <a:spcAft>
                <a:spcPts val="0"/>
              </a:spcAft>
              <a:buSzPts val="1800"/>
              <a:buChar char="❏"/>
            </a:pPr>
            <a:r>
              <a:rPr lang="es"/>
              <a:t>El directorio de Git (Git directory)</a:t>
            </a:r>
            <a:endParaRPr/>
          </a:p>
          <a:p>
            <a:pPr marL="457200" lvl="0" indent="-342900" algn="l" rtl="0">
              <a:lnSpc>
                <a:spcPct val="150000"/>
              </a:lnSpc>
              <a:spcBef>
                <a:spcPts val="0"/>
              </a:spcBef>
              <a:spcAft>
                <a:spcPts val="0"/>
              </a:spcAft>
              <a:buSzPts val="1800"/>
              <a:buChar char="❏"/>
            </a:pPr>
            <a:r>
              <a:rPr lang="es"/>
              <a:t>El directorio de trabajo (working directory)</a:t>
            </a:r>
            <a:endParaRPr/>
          </a:p>
          <a:p>
            <a:pPr marL="457200" lvl="0" indent="-342900" algn="l" rtl="0">
              <a:lnSpc>
                <a:spcPct val="150000"/>
              </a:lnSpc>
              <a:spcBef>
                <a:spcPts val="0"/>
              </a:spcBef>
              <a:spcAft>
                <a:spcPts val="0"/>
              </a:spcAft>
              <a:buSzPts val="1800"/>
              <a:buChar char="❏"/>
            </a:pPr>
            <a:r>
              <a:rPr lang="es"/>
              <a:t>El área de preparación (staging area).</a:t>
            </a:r>
            <a:endParaRPr/>
          </a:p>
          <a:p>
            <a:pPr marL="0" lvl="0" indent="0" algn="l" rtl="0">
              <a:spcBef>
                <a:spcPts val="1200"/>
              </a:spcBef>
              <a:spcAft>
                <a:spcPts val="1200"/>
              </a:spcAft>
              <a:buNone/>
            </a:pPr>
            <a:endParaRPr/>
          </a:p>
        </p:txBody>
      </p:sp>
      <p:pic>
        <p:nvPicPr>
          <p:cNvPr id="118" name="Google Shape;118;p18"/>
          <p:cNvPicPr preferRelativeResize="0"/>
          <p:nvPr/>
        </p:nvPicPr>
        <p:blipFill>
          <a:blip r:embed="rId3">
            <a:alphaModFix/>
          </a:blip>
          <a:stretch>
            <a:fillRect/>
          </a:stretch>
        </p:blipFill>
        <p:spPr>
          <a:xfrm>
            <a:off x="5233275" y="1017800"/>
            <a:ext cx="3756224" cy="2598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Funcionamiento de Git</a:t>
            </a:r>
            <a:endParaRPr/>
          </a:p>
          <a:p>
            <a:pPr marL="0" lvl="0" indent="0" algn="l" rtl="0">
              <a:spcBef>
                <a:spcPts val="0"/>
              </a:spcBef>
              <a:spcAft>
                <a:spcPts val="0"/>
              </a:spcAft>
              <a:buNone/>
            </a:pPr>
            <a:endParaRPr/>
          </a:p>
        </p:txBody>
      </p:sp>
      <p:sp>
        <p:nvSpPr>
          <p:cNvPr id="124" name="Google Shape;124;p19"/>
          <p:cNvSpPr txBox="1">
            <a:spLocks noGrp="1"/>
          </p:cNvSpPr>
          <p:nvPr>
            <p:ph type="body" idx="1"/>
          </p:nvPr>
        </p:nvSpPr>
        <p:spPr>
          <a:xfrm>
            <a:off x="4829775" y="1229875"/>
            <a:ext cx="4002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El directorio de Git es donde se almacenan los metadatos y la base de datos de objetos para tu proyecto. Es la parte más importante de Git, y es lo que se copia cuando clonas un repositorio desde otra computadora.</a:t>
            </a:r>
            <a:endParaRPr/>
          </a:p>
          <a:p>
            <a:pPr marL="457200" lvl="0" indent="0" algn="l" rtl="0">
              <a:spcBef>
                <a:spcPts val="1200"/>
              </a:spcBef>
              <a:spcAft>
                <a:spcPts val="1200"/>
              </a:spcAft>
              <a:buNone/>
            </a:pPr>
            <a:endParaRPr/>
          </a:p>
        </p:txBody>
      </p:sp>
      <p:pic>
        <p:nvPicPr>
          <p:cNvPr id="125" name="Google Shape;125;p19"/>
          <p:cNvPicPr preferRelativeResize="0"/>
          <p:nvPr/>
        </p:nvPicPr>
        <p:blipFill>
          <a:blip r:embed="rId3">
            <a:alphaModFix/>
          </a:blip>
          <a:stretch>
            <a:fillRect/>
          </a:stretch>
        </p:blipFill>
        <p:spPr>
          <a:xfrm>
            <a:off x="311701" y="1229875"/>
            <a:ext cx="4518076" cy="2490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Funcionamiento de Git</a:t>
            </a:r>
            <a:endParaRPr/>
          </a:p>
          <a:p>
            <a:pPr marL="0" lvl="0" indent="0" algn="l" rtl="0">
              <a:spcBef>
                <a:spcPts val="0"/>
              </a:spcBef>
              <a:spcAft>
                <a:spcPts val="0"/>
              </a:spcAft>
              <a:buNone/>
            </a:pPr>
            <a:endParaRPr/>
          </a:p>
        </p:txBody>
      </p:sp>
      <p:sp>
        <p:nvSpPr>
          <p:cNvPr id="131" name="Google Shape;131;p20"/>
          <p:cNvSpPr txBox="1">
            <a:spLocks noGrp="1"/>
          </p:cNvSpPr>
          <p:nvPr>
            <p:ph type="body" idx="1"/>
          </p:nvPr>
        </p:nvSpPr>
        <p:spPr>
          <a:xfrm>
            <a:off x="4829775" y="1229875"/>
            <a:ext cx="4002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El directorio de trabajo es una copia de una versión del proyecto. Estos archivos se sacan de la base de datos comprimida en el directorio de Git, y se colocan en disco para que los puedas usar o modificar.</a:t>
            </a:r>
            <a:endParaRPr/>
          </a:p>
          <a:p>
            <a:pPr marL="457200" lvl="0" indent="0" algn="l" rtl="0">
              <a:spcBef>
                <a:spcPts val="1200"/>
              </a:spcBef>
              <a:spcAft>
                <a:spcPts val="1200"/>
              </a:spcAft>
              <a:buNone/>
            </a:pPr>
            <a:endParaRPr/>
          </a:p>
        </p:txBody>
      </p:sp>
      <p:pic>
        <p:nvPicPr>
          <p:cNvPr id="132" name="Google Shape;132;p20"/>
          <p:cNvPicPr preferRelativeResize="0"/>
          <p:nvPr/>
        </p:nvPicPr>
        <p:blipFill>
          <a:blip r:embed="rId3">
            <a:alphaModFix/>
          </a:blip>
          <a:stretch>
            <a:fillRect/>
          </a:stretch>
        </p:blipFill>
        <p:spPr>
          <a:xfrm>
            <a:off x="311701" y="1229875"/>
            <a:ext cx="4518076" cy="2490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Funcionamiento de Git</a:t>
            </a:r>
            <a:endParaRPr/>
          </a:p>
          <a:p>
            <a:pPr marL="0" lvl="0" indent="0" algn="l" rtl="0">
              <a:spcBef>
                <a:spcPts val="0"/>
              </a:spcBef>
              <a:spcAft>
                <a:spcPts val="0"/>
              </a:spcAft>
              <a:buNone/>
            </a:pPr>
            <a:endParaRPr/>
          </a:p>
        </p:txBody>
      </p:sp>
      <p:sp>
        <p:nvSpPr>
          <p:cNvPr id="138" name="Google Shape;138;p21"/>
          <p:cNvSpPr txBox="1">
            <a:spLocks noGrp="1"/>
          </p:cNvSpPr>
          <p:nvPr>
            <p:ph type="body" idx="1"/>
          </p:nvPr>
        </p:nvSpPr>
        <p:spPr>
          <a:xfrm>
            <a:off x="4829775" y="1229875"/>
            <a:ext cx="4002600" cy="33390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s"/>
              <a:t>El área de preparación es un archivo, generalmente contenido en tu directorio de Git, que almacena información acerca de lo que va a ir en tu próxima confirmación. A veces se le denomina índice (“index”), pero se está convirtiendo en estándar el referirse a ella como el área de preparación.</a:t>
            </a:r>
            <a:endParaRPr/>
          </a:p>
          <a:p>
            <a:pPr marL="457200" lvl="0" indent="0" algn="l" rtl="0">
              <a:spcBef>
                <a:spcPts val="1200"/>
              </a:spcBef>
              <a:spcAft>
                <a:spcPts val="1200"/>
              </a:spcAft>
              <a:buNone/>
            </a:pPr>
            <a:endParaRPr/>
          </a:p>
        </p:txBody>
      </p:sp>
      <p:pic>
        <p:nvPicPr>
          <p:cNvPr id="139" name="Google Shape;139;p21"/>
          <p:cNvPicPr preferRelativeResize="0"/>
          <p:nvPr/>
        </p:nvPicPr>
        <p:blipFill>
          <a:blip r:embed="rId3">
            <a:alphaModFix/>
          </a:blip>
          <a:stretch>
            <a:fillRect/>
          </a:stretch>
        </p:blipFill>
        <p:spPr>
          <a:xfrm>
            <a:off x="311701" y="1229875"/>
            <a:ext cx="4518076" cy="249060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5E0DC5825A16B4291BF2D7CC4371E8B" ma:contentTypeVersion="4" ma:contentTypeDescription="Crear nuevo documento." ma:contentTypeScope="" ma:versionID="60a0f9d2fcc39d67a5c61ca454fb6c55">
  <xsd:schema xmlns:xsd="http://www.w3.org/2001/XMLSchema" xmlns:xs="http://www.w3.org/2001/XMLSchema" xmlns:p="http://schemas.microsoft.com/office/2006/metadata/properties" xmlns:ns2="0a490bbf-2b4c-47d2-9ae1-b52730b268da" xmlns:ns3="cf9515c3-ef90-4be8-a1a9-7019a91294c4" targetNamespace="http://schemas.microsoft.com/office/2006/metadata/properties" ma:root="true" ma:fieldsID="a2677099b9b85e583cf72e9aa2f8ebbd" ns2:_="" ns3:_="">
    <xsd:import namespace="0a490bbf-2b4c-47d2-9ae1-b52730b268da"/>
    <xsd:import namespace="cf9515c3-ef90-4be8-a1a9-7019a91294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490bbf-2b4c-47d2-9ae1-b52730b268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f9515c3-ef90-4be8-a1a9-7019a91294c4"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3C2C34-77BE-4519-82B6-54D3EECEF124}"/>
</file>

<file path=customXml/itemProps2.xml><?xml version="1.0" encoding="utf-8"?>
<ds:datastoreItem xmlns:ds="http://schemas.openxmlformats.org/officeDocument/2006/customXml" ds:itemID="{7D548D21-2BBF-4D05-BAFF-E8052C39E6BB}"/>
</file>

<file path=customXml/itemProps3.xml><?xml version="1.0" encoding="utf-8"?>
<ds:datastoreItem xmlns:ds="http://schemas.openxmlformats.org/officeDocument/2006/customXml" ds:itemID="{A9EE8666-1589-4D44-B993-9F4C410B4EAB}"/>
</file>

<file path=docProps/app.xml><?xml version="1.0" encoding="utf-8"?>
<Properties xmlns="http://schemas.openxmlformats.org/officeDocument/2006/extended-properties" xmlns:vt="http://schemas.openxmlformats.org/officeDocument/2006/docPropsVTypes">
  <TotalTime>0</TotalTime>
  <Words>1419</Words>
  <Application>Microsoft Office PowerPoint</Application>
  <PresentationFormat>Presentación en pantalla (16:9)</PresentationFormat>
  <Paragraphs>113</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Roboto</vt:lpstr>
      <vt:lpstr>Courier New</vt:lpstr>
      <vt:lpstr>Arial</vt:lpstr>
      <vt:lpstr>Geometric</vt:lpstr>
      <vt:lpstr>Control de versiones</vt:lpstr>
      <vt:lpstr>¿Qué es un sistema de control de versiones? </vt:lpstr>
      <vt:lpstr>Funciones SCV</vt:lpstr>
      <vt:lpstr>¿Qué es Git? </vt:lpstr>
      <vt:lpstr>Funcionamiento de Git</vt:lpstr>
      <vt:lpstr>Funcionamiento de Git</vt:lpstr>
      <vt:lpstr>Funcionamiento de Git </vt:lpstr>
      <vt:lpstr>Funcionamiento de Git </vt:lpstr>
      <vt:lpstr>Funcionamiento de Git </vt:lpstr>
      <vt:lpstr>Flujo de trabajo</vt:lpstr>
      <vt:lpstr>Flujo de trabajo</vt:lpstr>
      <vt:lpstr>Resumen del funcionamiento de Git</vt:lpstr>
      <vt:lpstr>Presentación de PowerPoint</vt:lpstr>
      <vt:lpstr>Comandos básicos </vt:lpstr>
      <vt:lpstr>Comandos básicos</vt:lpstr>
      <vt:lpstr>Comandos básicos </vt:lpstr>
      <vt:lpstr>Instalaciones</vt:lpstr>
      <vt:lpstr>README.MD</vt:lpstr>
      <vt:lpstr>Plantillas README.MD</vt:lpstr>
      <vt:lpstr>Crear un repositorio en Github</vt:lpstr>
      <vt:lpstr>Crear un repositorio en Github</vt:lpstr>
      <vt:lpstr>Crear un repositorio en Github</vt:lpstr>
      <vt:lpstr>Crear un repositorio en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de versiones</dc:title>
  <cp:lastModifiedBy>Sergio Laguna Olmo</cp:lastModifiedBy>
  <cp:revision>1</cp:revision>
  <dcterms:modified xsi:type="dcterms:W3CDTF">2021-01-31T17:06:18Z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0x01010075E0DC5825A16B4291BF2D7CC4371E8B</vt:lpwstr>
  </property>
</Properties>
</file>