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4" r:id="rId1"/>
    <p:sldMasterId id="2147483897" r:id="rId2"/>
    <p:sldMasterId id="2147483898" r:id="rId3"/>
  </p:sldMasterIdLst>
  <p:notesMasterIdLst>
    <p:notesMasterId r:id="rId13"/>
  </p:notesMasterIdLst>
  <p:handoutMasterIdLst>
    <p:handoutMasterId r:id="rId14"/>
  </p:handoutMasterIdLst>
  <p:sldIdLst>
    <p:sldId id="535" r:id="rId4"/>
    <p:sldId id="536" r:id="rId5"/>
    <p:sldId id="541" r:id="rId6"/>
    <p:sldId id="544" r:id="rId7"/>
    <p:sldId id="547" r:id="rId8"/>
    <p:sldId id="548" r:id="rId9"/>
    <p:sldId id="549" r:id="rId10"/>
    <p:sldId id="545" r:id="rId11"/>
    <p:sldId id="543" r:id="rId12"/>
  </p:sldIdLst>
  <p:sldSz cx="9144000" cy="6858000" type="screen4x3"/>
  <p:notesSz cx="6797675" cy="9926638"/>
  <p:embeddedFontLst>
    <p:embeddedFont>
      <p:font typeface="HY울릉도M" panose="020B0600000101010101" charset="-127"/>
      <p:regular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현대해상 고딕 Light" panose="020B0600000101010101" charset="-127"/>
      <p:regular r:id="rId26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4247">
          <p15:clr>
            <a:srgbClr val="A4A3A4"/>
          </p15:clr>
        </p15:guide>
        <p15:guide id="5" orient="horz" pos="73">
          <p15:clr>
            <a:srgbClr val="A4A3A4"/>
          </p15:clr>
        </p15:guide>
        <p15:guide id="6" orient="horz" pos="391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4020">
          <p15:clr>
            <a:srgbClr val="A4A3A4"/>
          </p15:clr>
        </p15:guide>
        <p15:guide id="9" pos="2880">
          <p15:clr>
            <a:srgbClr val="A4A3A4"/>
          </p15:clr>
        </p15:guide>
        <p15:guide id="10" pos="136">
          <p15:clr>
            <a:srgbClr val="A4A3A4"/>
          </p15:clr>
        </p15:guide>
        <p15:guide id="11" pos="5647">
          <p15:clr>
            <a:srgbClr val="A4A3A4"/>
          </p15:clr>
        </p15:guide>
        <p15:guide id="12" pos="748">
          <p15:clr>
            <a:srgbClr val="A4A3A4"/>
          </p15:clr>
        </p15:guide>
        <p15:guide id="13" pos="1723">
          <p15:clr>
            <a:srgbClr val="A4A3A4"/>
          </p15:clr>
        </p15:guide>
        <p15:guide id="14" pos="3719">
          <p15:clr>
            <a:srgbClr val="A4A3A4"/>
          </p15:clr>
        </p15:guide>
        <p15:guide id="15" pos="4422">
          <p15:clr>
            <a:srgbClr val="A4A3A4"/>
          </p15:clr>
        </p15:guide>
        <p15:guide id="16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000"/>
    <a:srgbClr val="2C6EAE"/>
    <a:srgbClr val="E6AF00"/>
    <a:srgbClr val="CCFFFF"/>
    <a:srgbClr val="00ABA4"/>
    <a:srgbClr val="F36F21"/>
    <a:srgbClr val="0000FF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8046" autoAdjust="0"/>
  </p:normalViewPr>
  <p:slideViewPr>
    <p:cSldViewPr showGuides="1">
      <p:cViewPr>
        <p:scale>
          <a:sx n="125" d="100"/>
          <a:sy n="125" d="100"/>
        </p:scale>
        <p:origin x="1362" y="-282"/>
      </p:cViewPr>
      <p:guideLst>
        <p:guide orient="horz" pos="4110"/>
        <p:guide orient="horz" pos="210"/>
        <p:guide orient="horz" pos="346"/>
        <p:guide orient="horz" pos="4247"/>
        <p:guide orient="horz" pos="73"/>
        <p:guide orient="horz" pos="391"/>
        <p:guide orient="horz" pos="3974"/>
        <p:guide orient="horz" pos="4020"/>
        <p:guide pos="2880"/>
        <p:guide pos="136"/>
        <p:guide pos="5647"/>
        <p:guide pos="748"/>
        <p:guide pos="1723"/>
        <p:guide pos="3719"/>
        <p:guide pos="4422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984" cy="4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69" y="0"/>
            <a:ext cx="2945984" cy="4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FD3A81EC-76DA-48FF-B4E7-D3FF26B9F052}" type="datetimeFigureOut">
              <a:rPr lang="ko-KR" altLang="en-US"/>
              <a:pPr>
                <a:defRPr/>
              </a:pPr>
              <a:t>2017-03-03</a:t>
            </a:fld>
            <a:endParaRPr lang="en-US" altLang="ko-KR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451"/>
            <a:ext cx="2945984" cy="4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69" y="9428451"/>
            <a:ext cx="2945984" cy="4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8AA57F9-8037-43D7-9F9C-B34EE60718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24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984" cy="49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69" y="0"/>
            <a:ext cx="2945984" cy="49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93" y="4715839"/>
            <a:ext cx="5437491" cy="44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451"/>
            <a:ext cx="2945984" cy="49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69" y="9428451"/>
            <a:ext cx="2945984" cy="49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F0E3F3-4DD9-4441-A35D-84FA5207EE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696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0E3F3-4DD9-4441-A35D-84FA5207EED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84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0E3F3-4DD9-4441-A35D-84FA5207EED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03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0E3F3-4DD9-4441-A35D-84FA5207EED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51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0E3F3-4DD9-4441-A35D-84FA5207EED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05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0E3F3-4DD9-4441-A35D-84FA5207EED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570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0E3F3-4DD9-4441-A35D-84FA5207EED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974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0E3F3-4DD9-4441-A35D-84FA5207EED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230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Issue Date: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A44-CA18-49DA-8884-E82DD700AA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70315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C0567-7FE2-42C1-9313-BC5C5871B7B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66675" y="260350"/>
            <a:ext cx="89979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763713" y="2019300"/>
            <a:ext cx="7002462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3200" smtClean="0">
                <a:latin typeface="HY울릉도M" pitchFamily="18" charset="-127"/>
                <a:ea typeface="HY울릉도M" pitchFamily="18" charset="-127"/>
              </a:rPr>
              <a:t>(</a:t>
            </a:r>
            <a:r>
              <a:rPr lang="ko-KR" altLang="en-US" sz="3200" smtClean="0">
                <a:latin typeface="HY울릉도M" pitchFamily="18" charset="-127"/>
                <a:ea typeface="HY울릉도M" pitchFamily="18" charset="-127"/>
              </a:rPr>
              <a:t>인프라</a:t>
            </a:r>
            <a:r>
              <a:rPr lang="en-US" altLang="ko-KR" sz="3200" smtClean="0">
                <a:latin typeface="HY울릉도M" pitchFamily="18" charset="-127"/>
                <a:ea typeface="HY울릉도M" pitchFamily="18" charset="-127"/>
              </a:rPr>
              <a:t>_</a:t>
            </a:r>
            <a:r>
              <a:rPr lang="ko-KR" altLang="en-US" sz="3200" smtClean="0">
                <a:latin typeface="HY울릉도M" pitchFamily="18" charset="-127"/>
                <a:ea typeface="HY울릉도M" pitchFamily="18" charset="-127"/>
              </a:rPr>
              <a:t>스마트앱</a:t>
            </a:r>
            <a:r>
              <a:rPr lang="en-US" altLang="ko-KR" sz="3200" smtClean="0"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z="3200" smtClean="0">
                <a:latin typeface="HY울릉도M" pitchFamily="18" charset="-127"/>
                <a:ea typeface="HY울릉도M" pitchFamily="18" charset="-127"/>
              </a:rPr>
              <a:t>화면 설계 사양서</a:t>
            </a:r>
          </a:p>
          <a:p>
            <a:pPr algn="r" eaLnBrk="1" hangingPunct="1">
              <a:defRPr/>
            </a:pPr>
            <a:endParaRPr lang="en-US" altLang="ko-KR" sz="2000" smtClean="0">
              <a:latin typeface="HY울릉도M" pitchFamily="18" charset="-127"/>
              <a:ea typeface="HY울릉도M" pitchFamily="18" charset="-127"/>
            </a:endParaRPr>
          </a:p>
          <a:p>
            <a:pPr algn="r" eaLnBrk="1" hangingPunct="1">
              <a:defRPr/>
            </a:pP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  </a:t>
            </a:r>
          </a:p>
          <a:p>
            <a:pPr algn="r" eaLnBrk="1" hangingPunct="1">
              <a:defRPr/>
            </a:pPr>
            <a:r>
              <a:rPr lang="ko-KR" altLang="en-US" sz="2400" smtClean="0">
                <a:latin typeface="HY울릉도M" pitchFamily="18" charset="-127"/>
                <a:ea typeface="HY울릉도M" pitchFamily="18" charset="-127"/>
              </a:rPr>
              <a:t>현대해상 하이콜 어플리케이션 재구축</a:t>
            </a: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9850" y="6597650"/>
            <a:ext cx="8997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33338" y="238125"/>
            <a:ext cx="8997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1" name="그림 13" descr="현대해상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847725"/>
            <a:ext cx="149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현대HDS_대우정보_컨소시엄로고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53279" b="13600"/>
          <a:stretch>
            <a:fillRect/>
          </a:stretch>
        </p:blipFill>
        <p:spPr bwMode="auto">
          <a:xfrm>
            <a:off x="346075" y="5826125"/>
            <a:ext cx="1419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626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DAFF-C52E-4006-8E7C-574AFC082D2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475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4"/>
          <p:cNvSpPr>
            <a:spLocks noChangeShapeType="1"/>
          </p:cNvSpPr>
          <p:nvPr userDrawn="1"/>
        </p:nvSpPr>
        <p:spPr bwMode="auto">
          <a:xfrm>
            <a:off x="1403350" y="5516563"/>
            <a:ext cx="12509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39"/>
          <p:cNvSpPr>
            <a:spLocks noChangeShapeType="1"/>
          </p:cNvSpPr>
          <p:nvPr userDrawn="1"/>
        </p:nvSpPr>
        <p:spPr bwMode="auto">
          <a:xfrm>
            <a:off x="6315075" y="5516563"/>
            <a:ext cx="15700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8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32075"/>
              </p:ext>
            </p:extLst>
          </p:nvPr>
        </p:nvGraphicFramePr>
        <p:xfrm>
          <a:off x="107949" y="115888"/>
          <a:ext cx="8928100" cy="433388"/>
        </p:xfrm>
        <a:graphic>
          <a:graphicData uri="http://schemas.openxmlformats.org/drawingml/2006/table">
            <a:tbl>
              <a:tblPr/>
              <a:tblGrid>
                <a:gridCol w="1079675"/>
                <a:gridCol w="1944216"/>
                <a:gridCol w="2880320"/>
                <a:gridCol w="1008112"/>
                <a:gridCol w="2015777"/>
              </a:tblGrid>
              <a:tr h="216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고 객 사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교통연구원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 설계 사양서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문서번호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현대해상 고딕 Light" panose="020B0600000101010101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6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프로젝트 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스트레스 지수 변화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Line 10"/>
          <p:cNvSpPr>
            <a:spLocks noChangeShapeType="1"/>
          </p:cNvSpPr>
          <p:nvPr userDrawn="1"/>
        </p:nvSpPr>
        <p:spPr bwMode="auto">
          <a:xfrm flipV="1">
            <a:off x="110554" y="6308725"/>
            <a:ext cx="8925496" cy="59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07950" y="1341438"/>
            <a:ext cx="8928100" cy="48958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Group 3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6751714"/>
              </p:ext>
            </p:extLst>
          </p:nvPr>
        </p:nvGraphicFramePr>
        <p:xfrm>
          <a:off x="104827" y="620713"/>
          <a:ext cx="8931224" cy="648000"/>
        </p:xfrm>
        <a:graphic>
          <a:graphicData uri="http://schemas.openxmlformats.org/drawingml/2006/table">
            <a:tbl>
              <a:tblPr/>
              <a:tblGrid>
                <a:gridCol w="1076961"/>
                <a:gridCol w="3364579"/>
                <a:gridCol w="1077759"/>
                <a:gridCol w="3411925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메뉴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 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 명 </a:t>
                      </a: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 유형</a:t>
                      </a: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화면 설명 </a:t>
                      </a: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920" marR="121920" marT="34290" marB="3429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1187450" y="620713"/>
            <a:ext cx="3366000" cy="2159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latin typeface="+mn-ea"/>
                <a:ea typeface="+mn-ea"/>
              </a:defRPr>
            </a:lvl1pPr>
            <a:lvl2pPr marL="4572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2pPr>
            <a:lvl3pPr marL="9144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3pPr>
            <a:lvl4pPr marL="13716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4pPr>
            <a:lvl5pPr marL="18288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5624066" y="620713"/>
            <a:ext cx="3411983" cy="2159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latin typeface="+mn-ea"/>
                <a:ea typeface="+mn-ea"/>
              </a:defRPr>
            </a:lvl1pPr>
            <a:lvl2pPr marL="4572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2pPr>
            <a:lvl3pPr marL="9144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3pPr>
            <a:lvl4pPr marL="13716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4pPr>
            <a:lvl5pPr marL="18288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19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5624066" y="837940"/>
            <a:ext cx="3411983" cy="2159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latin typeface="+mn-ea"/>
                <a:ea typeface="+mn-ea"/>
              </a:defRPr>
            </a:lvl1pPr>
            <a:lvl2pPr marL="4572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2pPr>
            <a:lvl3pPr marL="9144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3pPr>
            <a:lvl4pPr marL="13716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4pPr>
            <a:lvl5pPr marL="18288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20" name="텍스트 개체 틀 16"/>
          <p:cNvSpPr>
            <a:spLocks noGrp="1"/>
          </p:cNvSpPr>
          <p:nvPr>
            <p:ph type="body" sz="quarter" idx="13"/>
          </p:nvPr>
        </p:nvSpPr>
        <p:spPr>
          <a:xfrm>
            <a:off x="1187450" y="837940"/>
            <a:ext cx="3366000" cy="2159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latin typeface="+mn-ea"/>
                <a:ea typeface="+mn-ea"/>
              </a:defRPr>
            </a:lvl1pPr>
            <a:lvl2pPr marL="4572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2pPr>
            <a:lvl3pPr marL="9144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3pPr>
            <a:lvl4pPr marL="13716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4pPr>
            <a:lvl5pPr marL="18288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22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1187449" y="1057336"/>
            <a:ext cx="7848601" cy="2159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latin typeface="+mn-ea"/>
                <a:ea typeface="+mn-ea"/>
              </a:defRPr>
            </a:lvl1pPr>
            <a:lvl2pPr marL="4572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2pPr>
            <a:lvl3pPr marL="9144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3pPr>
            <a:lvl4pPr marL="13716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4pPr>
            <a:lvl5pPr marL="1828800" indent="0">
              <a:buFontTx/>
              <a:buNone/>
              <a:defRPr sz="1000">
                <a:latin typeface="현대해상 고딕 Light" panose="020B0600000101010101" pitchFamily="50" charset="-127"/>
                <a:ea typeface="현대해상 고딕 Light" panose="020B0600000101010101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24" name="슬라이드 번호 개체 틀 15"/>
          <p:cNvSpPr>
            <a:spLocks noGrp="1"/>
          </p:cNvSpPr>
          <p:nvPr>
            <p:ph type="sldNum" sz="quarter" idx="17"/>
          </p:nvPr>
        </p:nvSpPr>
        <p:spPr>
          <a:xfrm>
            <a:off x="4031940" y="6384621"/>
            <a:ext cx="909464" cy="365125"/>
          </a:xfrm>
        </p:spPr>
        <p:txBody>
          <a:bodyPr/>
          <a:lstStyle/>
          <a:p>
            <a:fld id="{5DAF6A44-CA18-49DA-8884-E82DD700AA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78" y="6345273"/>
            <a:ext cx="2628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14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76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4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4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8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69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9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BDF6B-33CA-409E-8FC3-87076C3794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6157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07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67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85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2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4D4B2-1406-4FD3-8B12-865E008C7F1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55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15B90-616B-4D79-96C7-119AA8FE34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239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8A0008-A19B-4811-87FC-74F21CAEE14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8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B208A-4D1A-4BEE-A215-6CF0A8E9F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5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551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95A9A-39D2-4AA3-BF9C-4971E298D1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48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Date : 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D21A0-CD60-4295-9824-849869D219B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755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Issue Date:</a:t>
            </a:r>
            <a:r>
              <a:rPr lang="ko-KR" altLang="ko-KR" smtClean="0"/>
              <a:t>2009-07-27</a:t>
            </a:r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6A44-CA18-49DA-8884-E82DD700AA8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66675" y="260350"/>
            <a:ext cx="89979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1763713" y="765175"/>
            <a:ext cx="700246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en-US" sz="3200">
                <a:latin typeface="HY울릉도M" pitchFamily="18" charset="-127"/>
                <a:ea typeface="HY울릉도M" pitchFamily="18" charset="-127"/>
              </a:rPr>
              <a:t>화면 설계 사양서</a:t>
            </a:r>
          </a:p>
          <a:p>
            <a:pPr algn="r" eaLnBrk="1" hangingPunct="1"/>
            <a:endParaRPr lang="en-US" altLang="ko-KR" sz="2000">
              <a:latin typeface="HY울릉도M" pitchFamily="18" charset="-127"/>
              <a:ea typeface="HY울릉도M" pitchFamily="18" charset="-127"/>
            </a:endParaRPr>
          </a:p>
          <a:p>
            <a:pPr algn="r" eaLnBrk="1" hangingPunct="1"/>
            <a:r>
              <a:rPr lang="en-US" altLang="ko-KR" sz="2000">
                <a:latin typeface="HY울릉도M" pitchFamily="18" charset="-127"/>
                <a:ea typeface="HY울릉도M" pitchFamily="18" charset="-127"/>
              </a:rPr>
              <a:t>  </a:t>
            </a:r>
          </a:p>
          <a:p>
            <a:pPr algn="r" eaLnBrk="1" hangingPunct="1"/>
            <a:r>
              <a:rPr lang="ko-KR" altLang="en-US" sz="2400">
                <a:latin typeface="HY울릉도M" pitchFamily="18" charset="-127"/>
                <a:ea typeface="HY울릉도M" pitchFamily="18" charset="-127"/>
              </a:rPr>
              <a:t>현대해상 하이콜 어플리케이션 재구축</a:t>
            </a: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69850" y="6597650"/>
            <a:ext cx="8997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33338" y="238125"/>
            <a:ext cx="8997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11" name="그림 13" descr="현대해상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847725"/>
            <a:ext cx="14938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 descr="현대HDS_대우정보_컨소시엄로고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53279" b="13600"/>
          <a:stretch>
            <a:fillRect/>
          </a:stretch>
        </p:blipFill>
        <p:spPr bwMode="auto">
          <a:xfrm>
            <a:off x="346075" y="5826125"/>
            <a:ext cx="1419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6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37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986F-4E50-49B1-B074-7062484A19FE}" type="datetimeFigureOut">
              <a:rPr lang="ko-KR" altLang="en-US" smtClean="0"/>
              <a:pPr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4AC5-4B93-4E79-8CCE-BEDC7F1DD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553" y="1057236"/>
            <a:ext cx="4576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latin typeface="+mj-ea"/>
                <a:ea typeface="+mj-ea"/>
              </a:rPr>
              <a:t>교통연구원 연구과제 프로젝트</a:t>
            </a:r>
            <a:endParaRPr lang="ko-KR" altLang="en-US" sz="25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2518" y="5121188"/>
            <a:ext cx="18389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latin typeface="+mj-ea"/>
                <a:ea typeface="+mj-ea"/>
              </a:rPr>
              <a:t>2017.02.10</a:t>
            </a:r>
            <a:endParaRPr lang="ko-KR" altLang="en-US" sz="2500" b="1" dirty="0">
              <a:latin typeface="+mj-ea"/>
              <a:ea typeface="+mj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1500" y="6237312"/>
            <a:ext cx="9001000" cy="0"/>
          </a:xfrm>
          <a:prstGeom prst="line">
            <a:avLst/>
          </a:prstGeom>
          <a:ln w="19050">
            <a:solidFill>
              <a:srgbClr val="E6A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1500" y="656692"/>
            <a:ext cx="90010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353175"/>
            <a:ext cx="2628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2363" y="863714"/>
            <a:ext cx="1579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smtClean="0">
                <a:latin typeface="+mj-ea"/>
                <a:ea typeface="+mj-ea"/>
              </a:rPr>
              <a:t>변경 이력</a:t>
            </a:r>
            <a:endParaRPr lang="ko-KR" altLang="en-US" sz="2500" b="1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7764"/>
              </p:ext>
            </p:extLst>
          </p:nvPr>
        </p:nvGraphicFramePr>
        <p:xfrm>
          <a:off x="1187624" y="1847200"/>
          <a:ext cx="6930006" cy="210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4220192"/>
                <a:gridCol w="922859"/>
                <a:gridCol w="92285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변경일자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bg1"/>
                          </a:solidFill>
                        </a:rPr>
                        <a:t>변경내용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변경자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solidFill>
                            <a:schemeClr val="bg1"/>
                          </a:solidFill>
                        </a:rPr>
                        <a:t>검토자</a:t>
                      </a:r>
                      <a:endParaRPr lang="ko-KR" altLang="en-US" sz="12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219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2017.02.10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최초 작성</a:t>
                      </a:r>
                      <a:endParaRPr lang="en-US" altLang="ko-KR" sz="10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2017.03.01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aseline="0" dirty="0" smtClean="0"/>
                        <a:t>입력화면 분리</a:t>
                      </a:r>
                      <a:endParaRPr lang="en-US" altLang="ko-KR" sz="1000" baseline="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이승재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79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58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71500" y="6237312"/>
            <a:ext cx="9001000" cy="0"/>
          </a:xfrm>
          <a:prstGeom prst="line">
            <a:avLst/>
          </a:prstGeom>
          <a:ln w="19050">
            <a:solidFill>
              <a:srgbClr val="E6A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1500" y="656692"/>
            <a:ext cx="90010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353175"/>
            <a:ext cx="2628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4674" y="2967335"/>
            <a:ext cx="29546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54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메인화면</a:t>
            </a:r>
            <a:endParaRPr lang="ko-KR" altLang="en-US" sz="5400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1500" y="6237312"/>
            <a:ext cx="9001000" cy="0"/>
          </a:xfrm>
          <a:prstGeom prst="line">
            <a:avLst/>
          </a:prstGeom>
          <a:ln w="19050">
            <a:solidFill>
              <a:srgbClr val="E6AF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1500" y="656692"/>
            <a:ext cx="90010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자료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M_PAGE_001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개인특성 자료 입력 화면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실험 대상자 개인 자료 입력 화면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86401"/>
              </p:ext>
            </p:extLst>
          </p:nvPr>
        </p:nvGraphicFramePr>
        <p:xfrm>
          <a:off x="6753004" y="1536380"/>
          <a:ext cx="2160240" cy="26822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08305"/>
                <a:gridCol w="1751935"/>
              </a:tblGrid>
              <a:tr h="139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설명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메뉴영역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메뉴 선택영역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데이터 입력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개인특성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설문조사 파일을 선택 한다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선택 다이얼 로그 호출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버튼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선택된 파일을 업로드 하고 그 내용을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 입력한다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데이터 확인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업로드로 입력된 내용의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일부를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Grid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 보여준다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1297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17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660232" y="1412776"/>
            <a:ext cx="2340260" cy="47525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3528" y="1581508"/>
            <a:ext cx="6120680" cy="45837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1581508"/>
            <a:ext cx="6120680" cy="436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2" y="1640773"/>
            <a:ext cx="1687244" cy="3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0932" y="5487408"/>
            <a:ext cx="5941266" cy="677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우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)30147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세종특별자치시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시청대로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370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세종국책연구단지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과학인프라동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(B)      TEL : 044-211-3114      FAX : 044-211-3222Copyright© 2016 THE KOREA TRANSPORT INSTITUTE All rights reserved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한국교통연구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6" y="5589272"/>
            <a:ext cx="15359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9659" y="2398212"/>
            <a:ext cx="5952539" cy="3032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660" y="2088795"/>
            <a:ext cx="5952539" cy="23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기초자료 및 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개인특성 </a:t>
            </a:r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자료 입력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537784" y="1606644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1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37582" y="2506422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2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73603" y="3746640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4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72" y="2492442"/>
            <a:ext cx="5708267" cy="1121752"/>
          </a:xfrm>
          <a:prstGeom prst="roundRect">
            <a:avLst>
              <a:gd name="adj" fmla="val 3881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2509372"/>
            <a:ext cx="55446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27784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입력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2672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조회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7560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결과 보기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3603" y="3746435"/>
            <a:ext cx="5694236" cy="1626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5961"/>
              </p:ext>
            </p:extLst>
          </p:nvPr>
        </p:nvGraphicFramePr>
        <p:xfrm>
          <a:off x="651372" y="3861047"/>
          <a:ext cx="5504804" cy="1271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0"/>
                <a:gridCol w="740899"/>
                <a:gridCol w="1347333"/>
                <a:gridCol w="1368152"/>
                <a:gridCol w="1268640"/>
              </a:tblGrid>
              <a:tr h="314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케이스명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참가번호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나이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성별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</a:tr>
              <a:tr h="318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한후자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18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측정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이옥자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188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측정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이시응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648093" y="5199376"/>
            <a:ext cx="1259611" cy="1065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39552" y="2913596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개인특성 파일명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632738" y="2917027"/>
            <a:ext cx="2579222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4579931" y="2923659"/>
            <a:ext cx="710971" cy="246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파일찾기</a:t>
            </a:r>
            <a:endParaRPr lang="ko-KR" altLang="en-US" sz="800" b="1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444027" y="3241904"/>
            <a:ext cx="640141" cy="2462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입력</a:t>
            </a:r>
            <a:endParaRPr lang="ko-KR" altLang="en-US" sz="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39552" y="324470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설문조사 파일명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32738" y="3248139"/>
            <a:ext cx="2579222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579931" y="3254771"/>
            <a:ext cx="710971" cy="246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파일찾기</a:t>
            </a:r>
            <a:endParaRPr lang="ko-KR" altLang="en-US" sz="800" b="1" dirty="0"/>
          </a:p>
        </p:txBody>
      </p:sp>
      <p:sp>
        <p:nvSpPr>
          <p:cNvPr id="36" name="직사각형 35"/>
          <p:cNvSpPr/>
          <p:nvPr/>
        </p:nvSpPr>
        <p:spPr>
          <a:xfrm>
            <a:off x="2653126" y="1706418"/>
            <a:ext cx="3303051" cy="269191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54402" y="3069954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3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603" y="260988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측정일자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32739" y="2603603"/>
            <a:ext cx="865296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0" name="TextBox 39"/>
          <p:cNvSpPr txBox="1"/>
          <p:nvPr/>
        </p:nvSpPr>
        <p:spPr>
          <a:xfrm>
            <a:off x="2555776" y="260873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케이스명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26914" y="2603603"/>
            <a:ext cx="1085046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3" name="TextBox 42"/>
          <p:cNvSpPr txBox="1"/>
          <p:nvPr/>
        </p:nvSpPr>
        <p:spPr>
          <a:xfrm>
            <a:off x="4211960" y="260873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53450" y="2603603"/>
            <a:ext cx="1545941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685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자료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M_PAGE_002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생체신호 </a:t>
            </a:r>
            <a:r>
              <a:rPr lang="ko-KR" altLang="en-US" dirty="0" smtClean="0"/>
              <a:t>측정자료 입력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실험 대상자 측정자료 입력 화면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98548"/>
              </p:ext>
            </p:extLst>
          </p:nvPr>
        </p:nvGraphicFramePr>
        <p:xfrm>
          <a:off x="6753004" y="1536380"/>
          <a:ext cx="2160240" cy="26822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08305"/>
                <a:gridCol w="1751935"/>
              </a:tblGrid>
              <a:tr h="139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설명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실험 대상자 선택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실험 대상자를 선택한다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. DB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에서 조회하여 추가한다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파일찾기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비활성화 되어있고 이름이 선택되어야 활성화된다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버튼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선택된 파일을 서버로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업로드한다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데이터 확인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업로드로 입력된 내용의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일부를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Grid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 보여준다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1297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17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660232" y="1412776"/>
            <a:ext cx="2340260" cy="47525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3528" y="1581508"/>
            <a:ext cx="6120680" cy="45837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1581508"/>
            <a:ext cx="6120680" cy="436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2" y="1640773"/>
            <a:ext cx="1687244" cy="3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0932" y="5487408"/>
            <a:ext cx="5941266" cy="677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우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)30147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세종특별자치시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시청대로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370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세종국책연구단지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과학인프라동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(B)      TEL : 044-211-3114      FAX : 044-211-3222Copyright© 2016 THE KOREA TRANSPORT INSTITUTE All rights reserved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한국교통연구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6" y="5589272"/>
            <a:ext cx="15359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9659" y="2398212"/>
            <a:ext cx="5952539" cy="3032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660" y="2088795"/>
            <a:ext cx="5952539" cy="23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생체신호 측정자료 입력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73115" y="3861944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+mj-ea"/>
                <a:ea typeface="+mj-ea"/>
              </a:rPr>
              <a:t>4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9734" y="2492441"/>
            <a:ext cx="5708267" cy="1081471"/>
          </a:xfrm>
          <a:prstGeom prst="roundRect">
            <a:avLst>
              <a:gd name="adj" fmla="val 3881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2509372"/>
            <a:ext cx="55446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4361" y="2924944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ECG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파일명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03647" y="2928375"/>
            <a:ext cx="2902277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79931" y="2935007"/>
            <a:ext cx="710971" cy="246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파일찾기</a:t>
            </a:r>
            <a:endParaRPr lang="ko-KR" altLang="en-US" sz="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27784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입력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2672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조회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7560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결과 보기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3603" y="3689330"/>
            <a:ext cx="5694236" cy="168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00901" y="5157192"/>
            <a:ext cx="1259611" cy="148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44027" y="3253252"/>
            <a:ext cx="640141" cy="2462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입력</a:t>
            </a:r>
            <a:endParaRPr lang="ko-KR" altLang="en-US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9552" y="3256056"/>
            <a:ext cx="7280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GSR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파일명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403648" y="3259487"/>
            <a:ext cx="2902276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79931" y="3266119"/>
            <a:ext cx="710971" cy="246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파일찾기</a:t>
            </a:r>
            <a:endParaRPr lang="ko-KR" altLang="en-US" sz="800" b="1" dirty="0"/>
          </a:p>
        </p:txBody>
      </p:sp>
      <p:sp>
        <p:nvSpPr>
          <p:cNvPr id="39" name="직사각형 38"/>
          <p:cNvSpPr/>
          <p:nvPr/>
        </p:nvSpPr>
        <p:spPr>
          <a:xfrm>
            <a:off x="3009781" y="2612608"/>
            <a:ext cx="1296144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이름을 선택하세요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070123" y="2614642"/>
            <a:ext cx="235802" cy="2292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2511919" y="262152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이름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381919" y="3114076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2</a:t>
            </a:r>
            <a:endParaRPr lang="ko-KR" altLang="en-US" sz="1100" b="1" dirty="0">
              <a:latin typeface="+mj-ea"/>
              <a:ea typeface="+mj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10459"/>
              </p:ext>
            </p:extLst>
          </p:nvPr>
        </p:nvGraphicFramePr>
        <p:xfrm>
          <a:off x="603049" y="3800491"/>
          <a:ext cx="5597629" cy="128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436"/>
                <a:gridCol w="680852"/>
                <a:gridCol w="559763"/>
                <a:gridCol w="559763"/>
                <a:gridCol w="559763"/>
                <a:gridCol w="559763"/>
                <a:gridCol w="559763"/>
                <a:gridCol w="559763"/>
                <a:gridCol w="559763"/>
              </a:tblGrid>
              <a:tr h="31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나이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성별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mean RRI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std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 RRI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mean </a:t>
                      </a:r>
                      <a:endParaRPr lang="en-US" sz="900" b="0" i="0" u="none" strike="noStrike" dirty="0" smtClean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HRV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std</a:t>
                      </a:r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 HRV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RMSDD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pNN50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LFHF</a:t>
                      </a:r>
                    </a:p>
                  </a:txBody>
                  <a:tcPr marL="0" marR="0" marT="0" marB="0" anchor="ctr"/>
                </a:tc>
              </a:tr>
              <a:tr h="3222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한후자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판교역입구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0.57041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0.05712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106.4155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6.61581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1.36612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0.97293</a:t>
                      </a:r>
                    </a:p>
                  </a:txBody>
                  <a:tcPr marL="0" marR="0" marT="0" marB="0" anchor="ctr"/>
                </a:tc>
              </a:tr>
              <a:tr h="3222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한후자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0.54897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109.5003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4.36538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0.03055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4.62963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0.33043</a:t>
                      </a:r>
                    </a:p>
                  </a:txBody>
                  <a:tcPr marL="0" marR="0" marT="0" marB="0" anchor="ctr"/>
                </a:tc>
              </a:tr>
              <a:tr h="3222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한후자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지하철탑승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0.65029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0.05463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93.15767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5.79013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0.66667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0.51272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361512" y="2827183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1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456395" y="3081228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3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2601" y="26215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케이스명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98724" y="2612608"/>
            <a:ext cx="1073891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" name="이등변 삼각형 54"/>
          <p:cNvSpPr/>
          <p:nvPr/>
        </p:nvSpPr>
        <p:spPr>
          <a:xfrm rot="10800000">
            <a:off x="2242246" y="2614642"/>
            <a:ext cx="235802" cy="2292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654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자료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M_PAGE_003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이벤트 자료 입력 화면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생체신호 측정 구간 정보 입력 화면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99934"/>
              </p:ext>
            </p:extLst>
          </p:nvPr>
        </p:nvGraphicFramePr>
        <p:xfrm>
          <a:off x="6753004" y="1536380"/>
          <a:ext cx="2160240" cy="24384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08305"/>
                <a:gridCol w="1751935"/>
              </a:tblGrid>
              <a:tr h="139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설명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실험 대상자 선택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실험 대상자를 선택한다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DB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조회하여 추가한다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파일찾기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비활성화 되어있고 이름이 선택되어야 활성화된다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데이터 확인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업로드로 입력된 내용의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일부를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Grid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 보여준다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</a:tr>
              <a:tr h="1297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17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660232" y="1412776"/>
            <a:ext cx="2340260" cy="47525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3528" y="1581508"/>
            <a:ext cx="6120680" cy="45837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1581508"/>
            <a:ext cx="6120680" cy="436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2" y="1640773"/>
            <a:ext cx="1687244" cy="3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0932" y="5487408"/>
            <a:ext cx="5941266" cy="677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우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)30147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세종특별자치시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시청대로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370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세종국책연구단지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과학인프라동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(B)      TEL : 044-211-3114      FAX : 044-211-3222Copyright© 2016 THE KOREA TRANSPORT INSTITUTE All rights reserved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한국교통연구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6" y="5589272"/>
            <a:ext cx="15359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9659" y="2398212"/>
            <a:ext cx="5952539" cy="3032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660" y="2088795"/>
            <a:ext cx="5952539" cy="23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이벤트 자료 입력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45545" y="3681028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3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72" y="2492442"/>
            <a:ext cx="5708267" cy="833074"/>
          </a:xfrm>
          <a:prstGeom prst="roundRect">
            <a:avLst>
              <a:gd name="adj" fmla="val 3881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2509372"/>
            <a:ext cx="55446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552" y="295667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이벤트 파일명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03647" y="2960107"/>
            <a:ext cx="2917873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79931" y="2966739"/>
            <a:ext cx="710971" cy="246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파일찾기</a:t>
            </a:r>
            <a:endParaRPr lang="ko-KR" altLang="en-US" sz="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27784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입력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2672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조회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7560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결과 보기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5563" y="3501666"/>
            <a:ext cx="5694236" cy="1899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ko-KR" b="1"/>
              <a:t>이벤트</a:t>
            </a:r>
            <a:r>
              <a:rPr lang="en-US" altLang="ko-KR" b="1"/>
              <a:t>8</a:t>
            </a:r>
            <a:endParaRPr lang="ko-KR" altLang="ko-KR"/>
          </a:p>
        </p:txBody>
      </p:sp>
      <p:sp>
        <p:nvSpPr>
          <p:cNvPr id="64" name="직사각형 63"/>
          <p:cNvSpPr/>
          <p:nvPr/>
        </p:nvSpPr>
        <p:spPr>
          <a:xfrm>
            <a:off x="600901" y="5157192"/>
            <a:ext cx="1259611" cy="148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44027" y="2966739"/>
            <a:ext cx="640141" cy="2462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입력</a:t>
            </a:r>
            <a:endParaRPr lang="ko-KR" altLang="en-US" sz="800" b="1" dirty="0"/>
          </a:p>
        </p:txBody>
      </p:sp>
      <p:sp>
        <p:nvSpPr>
          <p:cNvPr id="53" name="타원 52"/>
          <p:cNvSpPr/>
          <p:nvPr/>
        </p:nvSpPr>
        <p:spPr>
          <a:xfrm>
            <a:off x="4460983" y="2782425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2</a:t>
            </a:r>
            <a:endParaRPr lang="ko-KR" altLang="en-US" sz="1100" b="1" dirty="0">
              <a:latin typeface="+mj-ea"/>
              <a:ea typeface="+mj-ea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61653"/>
              </p:ext>
            </p:extLst>
          </p:nvPr>
        </p:nvGraphicFramePr>
        <p:xfrm>
          <a:off x="572717" y="3613547"/>
          <a:ext cx="5619927" cy="144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609459"/>
                <a:gridCol w="450850"/>
                <a:gridCol w="442913"/>
                <a:gridCol w="450850"/>
                <a:gridCol w="520700"/>
                <a:gridCol w="520700"/>
                <a:gridCol w="520700"/>
                <a:gridCol w="520700"/>
                <a:gridCol w="520700"/>
                <a:gridCol w="511175"/>
              </a:tblGrid>
              <a:tr h="302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4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5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6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7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9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 smtClean="0"/>
                        <a:t>이벤트</a:t>
                      </a:r>
                      <a:r>
                        <a:rPr lang="en-US" altLang="ko-KR" sz="900" dirty="0" smtClean="0"/>
                        <a:t>10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</a:tr>
              <a:tr h="3817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한후자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9:40:00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9:43:45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9:46:32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9:52:18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10:06:32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10:19:55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10:29:10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10:32:37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11:28:25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/>
                </a:tc>
              </a:tr>
              <a:tr h="38175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8175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415435" y="2522301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1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09781" y="2636912"/>
            <a:ext cx="1296144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이름을 선택하세요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4070123" y="2638946"/>
            <a:ext cx="235802" cy="2292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TextBox 37"/>
          <p:cNvSpPr txBox="1"/>
          <p:nvPr/>
        </p:nvSpPr>
        <p:spPr>
          <a:xfrm>
            <a:off x="2511919" y="264583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이름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1606" y="2645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케이스명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2924" y="2636912"/>
            <a:ext cx="1069691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2" name="이등변 삼각형 51"/>
          <p:cNvSpPr/>
          <p:nvPr/>
        </p:nvSpPr>
        <p:spPr>
          <a:xfrm rot="10800000">
            <a:off x="2242246" y="2638946"/>
            <a:ext cx="235802" cy="2292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623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자료 입력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M_PAGE_004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동영상 자료 입력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측정 기간 동안 촬영된 동영상 파일 입력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9306"/>
              </p:ext>
            </p:extLst>
          </p:nvPr>
        </p:nvGraphicFramePr>
        <p:xfrm>
          <a:off x="6753004" y="1536380"/>
          <a:ext cx="2160240" cy="231648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08305"/>
                <a:gridCol w="1751935"/>
              </a:tblGrid>
              <a:tr h="139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설명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실험 대상자 선택</a:t>
                      </a:r>
                      <a:endParaRPr lang="en-US" altLang="ko-KR" sz="8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실험 대상자를 선택한다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DB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조회하여 추가한다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파일찾기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버튼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비활성화 되어있고 이름이 선택되어야 활성화된다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동영상 확인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선택된 동영상을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플레이한다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</a:tr>
              <a:tr h="1297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17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660232" y="1412776"/>
            <a:ext cx="2340260" cy="47525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3528" y="1581508"/>
            <a:ext cx="6120680" cy="45837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1581508"/>
            <a:ext cx="6120680" cy="436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2" y="1640773"/>
            <a:ext cx="1687244" cy="3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0932" y="5487408"/>
            <a:ext cx="5941266" cy="677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우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)30147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세종특별자치시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시청대로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370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세종국책연구단지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과학인프라동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(B)      TEL : 044-211-3114      FAX : 044-211-3222Copyright© 2016 THE KOREA TRANSPORT INSTITUTE All rights reserved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한국교통연구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6" y="5589272"/>
            <a:ext cx="15359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9659" y="2398212"/>
            <a:ext cx="5952539" cy="3032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660" y="2088795"/>
            <a:ext cx="5952539" cy="23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동영상 자료 입력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45545" y="3681028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3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572" y="2492441"/>
            <a:ext cx="5708267" cy="770903"/>
          </a:xfrm>
          <a:prstGeom prst="roundRect">
            <a:avLst>
              <a:gd name="adj" fmla="val 3881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611560" y="2509372"/>
            <a:ext cx="55446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552" y="295667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동영상 파일명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03647" y="2960107"/>
            <a:ext cx="2902277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72000" y="2966739"/>
            <a:ext cx="710971" cy="246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파일찾기</a:t>
            </a:r>
            <a:endParaRPr lang="ko-KR" altLang="en-US" sz="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627784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입력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92672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조회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7560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결과 보기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53603" y="3344916"/>
            <a:ext cx="5694236" cy="2028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44027" y="2966739"/>
            <a:ext cx="640141" cy="2462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입력</a:t>
            </a:r>
            <a:endParaRPr lang="ko-KR" altLang="en-US" sz="800" b="1" dirty="0"/>
          </a:p>
        </p:txBody>
      </p:sp>
      <p:sp>
        <p:nvSpPr>
          <p:cNvPr id="53" name="타원 52"/>
          <p:cNvSpPr/>
          <p:nvPr/>
        </p:nvSpPr>
        <p:spPr>
          <a:xfrm>
            <a:off x="4482000" y="2793942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2</a:t>
            </a:r>
            <a:endParaRPr lang="ko-KR" altLang="en-US" sz="1100" b="1" dirty="0">
              <a:latin typeface="+mj-ea"/>
              <a:ea typeface="+mj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41148"/>
            <a:ext cx="5544616" cy="1864482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463603" y="2803762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1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09781" y="2636912"/>
            <a:ext cx="1296144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이름을 선택하세요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4070123" y="2638946"/>
            <a:ext cx="235802" cy="2292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" name="TextBox 37"/>
          <p:cNvSpPr txBox="1"/>
          <p:nvPr/>
        </p:nvSpPr>
        <p:spPr>
          <a:xfrm>
            <a:off x="2511919" y="264583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이름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1606" y="264583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케이스명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03646" y="2636912"/>
            <a:ext cx="1068969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2242246" y="2638946"/>
            <a:ext cx="235802" cy="2292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651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자료 조회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M_PAGE_005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조회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자료 조회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입력된 </a:t>
            </a:r>
            <a:r>
              <a:rPr lang="ko-KR" altLang="en-US" dirty="0" err="1" smtClean="0"/>
              <a:t>실험자</a:t>
            </a:r>
            <a:r>
              <a:rPr lang="ko-KR" altLang="en-US" dirty="0" smtClean="0"/>
              <a:t> 정보 조회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22821"/>
              </p:ext>
            </p:extLst>
          </p:nvPr>
        </p:nvGraphicFramePr>
        <p:xfrm>
          <a:off x="6753004" y="1536380"/>
          <a:ext cx="2160240" cy="219456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08305"/>
                <a:gridCol w="1751935"/>
              </a:tblGrid>
              <a:tr h="139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설명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조회영역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나이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성별로 조회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조회버튼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입력 받은 데이터로 정보 조회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결과보기로 이동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조회된 내용을 더블클릭 하면 결과 화면으로 이동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</a:tr>
              <a:tr h="12971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17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660232" y="1412776"/>
            <a:ext cx="2340260" cy="47525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3528" y="1581508"/>
            <a:ext cx="6120680" cy="45837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1581508"/>
            <a:ext cx="6120680" cy="436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2" y="1640773"/>
            <a:ext cx="1687244" cy="3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0932" y="5487408"/>
            <a:ext cx="5941266" cy="677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우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)30147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세종특별자치시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시청대로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370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세종국책연구단지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과학인프라동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(B)      TEL : 044-211-3114      FAX : 044-211-3222Copyright© 2016 THE KOREA TRANSPORT INSTITUTE All rights reserved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한국교통연구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6" y="5589272"/>
            <a:ext cx="15359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9659" y="2398212"/>
            <a:ext cx="5952539" cy="3032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660" y="2088795"/>
            <a:ext cx="5952539" cy="23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자료 조회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13253" y="2402517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1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69370" y="3323228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3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870650" y="2346258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2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5394" y="3271173"/>
            <a:ext cx="5616624" cy="2051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92145"/>
              </p:ext>
            </p:extLst>
          </p:nvPr>
        </p:nvGraphicFramePr>
        <p:xfrm>
          <a:off x="634845" y="3379211"/>
          <a:ext cx="5667059" cy="170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80"/>
                <a:gridCol w="436880"/>
                <a:gridCol w="260350"/>
                <a:gridCol w="552450"/>
                <a:gridCol w="552450"/>
                <a:gridCol w="552133"/>
                <a:gridCol w="552133"/>
                <a:gridCol w="552133"/>
                <a:gridCol w="552450"/>
                <a:gridCol w="552450"/>
                <a:gridCol w="552450"/>
              </a:tblGrid>
              <a:tr h="3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나이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성별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설문조사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설문조사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설문조사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설문조사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설문조사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설문조사</a:t>
                      </a:r>
                      <a:r>
                        <a:rPr lang="en-US" altLang="ko-KR" sz="9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설문조사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7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설문조사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8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/>
                </a:tc>
              </a:tr>
              <a:tr h="341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한후자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/>
                </a:tc>
              </a:tr>
              <a:tr h="34119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4119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4119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32692" y="5133590"/>
            <a:ext cx="1242443" cy="1487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627784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입력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2672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조회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57560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결과 보기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2003" y="3645024"/>
            <a:ext cx="5630015" cy="432048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75556" y="2519772"/>
            <a:ext cx="5626462" cy="64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242412" y="2859410"/>
            <a:ext cx="1136888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69282" y="2859410"/>
            <a:ext cx="681380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4248925" y="2859411"/>
            <a:ext cx="683115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57560" y="2844491"/>
            <a:ext cx="597137" cy="2462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조회</a:t>
            </a:r>
            <a:endParaRPr lang="ko-KR" altLang="en-US" sz="800" b="1" dirty="0"/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4685236" y="2864884"/>
            <a:ext cx="235802" cy="20544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4" name="TextBox 33"/>
          <p:cNvSpPr txBox="1"/>
          <p:nvPr/>
        </p:nvSpPr>
        <p:spPr>
          <a:xfrm>
            <a:off x="816745" y="28683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이름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7784" y="286908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나이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6877" y="28683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성별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1560" y="25814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케이스명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42412" y="2572524"/>
            <a:ext cx="1136888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0" name="이등변 삼각형 49"/>
          <p:cNvSpPr/>
          <p:nvPr/>
        </p:nvSpPr>
        <p:spPr>
          <a:xfrm rot="10800000">
            <a:off x="2138969" y="2574558"/>
            <a:ext cx="235802" cy="22921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2324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결과 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M_PAGE_006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결과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최종 결과를 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차트와 함께 제공하는 화면</a:t>
            </a:r>
            <a:endParaRPr lang="ko-KR" altLang="en-US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9566"/>
              </p:ext>
            </p:extLst>
          </p:nvPr>
        </p:nvGraphicFramePr>
        <p:xfrm>
          <a:off x="6753004" y="1536380"/>
          <a:ext cx="2160240" cy="316992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408305"/>
                <a:gridCol w="1751935"/>
              </a:tblGrid>
              <a:tr h="139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설명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측정항목</a:t>
                      </a:r>
                      <a:endParaRPr lang="en-US" altLang="ko-KR" sz="800" b="1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+mj-ea"/>
                          <a:ea typeface="+mj-ea"/>
                        </a:rPr>
                        <a:t>동영상과 보고자 하는 자료 항목을 선택한다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보기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선택된 내용으로 조회하여 데이터가 있으면 차트와 함께 동영상 재생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그래프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꺾은선 그래프로 표현</a:t>
                      </a:r>
                      <a:endParaRPr lang="en-US" altLang="ko-KR" sz="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생채정보 그래프</a:t>
                      </a:r>
                    </a:p>
                    <a:p>
                      <a:pPr latinLnBrk="1"/>
                      <a:r>
                        <a:rPr lang="en-US" altLang="ko-KR" sz="800" b="1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800" b="1" dirty="0" smtClean="0">
                          <a:latin typeface="+mj-ea"/>
                          <a:ea typeface="+mj-ea"/>
                        </a:rPr>
                        <a:t>보기 닫기 버튼으로 그래프를 보여준다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</a:tr>
              <a:tr h="129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동영상 재생</a:t>
                      </a:r>
                    </a:p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촬영된 동영상을 재생</a:t>
                      </a:r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파라미터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그래프의 이벤트를 받아 시간 이동</a:t>
                      </a:r>
                    </a:p>
                  </a:txBody>
                  <a:tcPr/>
                </a:tc>
              </a:tr>
              <a:tr h="11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측정결과 분석 영역</a:t>
                      </a:r>
                    </a:p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측정된 결과를 분석한 내용이 표시됨</a:t>
                      </a:r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660232" y="1412776"/>
            <a:ext cx="2340260" cy="47525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23528" y="1581508"/>
            <a:ext cx="6120680" cy="458379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3528" y="1581508"/>
            <a:ext cx="6120680" cy="4363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2" y="1640773"/>
            <a:ext cx="1687244" cy="324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0932" y="5487408"/>
            <a:ext cx="5941266" cy="6778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우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)30147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세종특별자치시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시청대로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370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세종국책연구단지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과학인프라동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(B)      TEL : 044-211-3114      FAX : 044-211-3222Copyright© 2016 THE KOREA TRANSPORT INSTITUTE All rights reserved 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한국교통연구원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6" y="5589272"/>
            <a:ext cx="153599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19659" y="2398212"/>
            <a:ext cx="5952539" cy="3032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660" y="2088795"/>
            <a:ext cx="5952539" cy="23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j-ea"/>
                <a:ea typeface="+mj-ea"/>
              </a:rPr>
              <a:t>결과 보기</a:t>
            </a:r>
            <a:endParaRPr lang="ko-KR" altLang="en-US" sz="11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028371" y="2296751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1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346096" y="2336510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2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32411" y="4197172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5</a:t>
            </a:r>
            <a:endParaRPr lang="ko-KR" altLang="en-US" sz="1100" b="1" dirty="0">
              <a:latin typeface="+mj-ea"/>
              <a:ea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4221087"/>
            <a:ext cx="2789284" cy="1165237"/>
          </a:xfrm>
          <a:prstGeom prst="rect">
            <a:avLst/>
          </a:prstGeom>
        </p:spPr>
      </p:pic>
      <p:pic>
        <p:nvPicPr>
          <p:cNvPr id="1028" name="Picture 4" descr="enter image description he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07" y="2965490"/>
            <a:ext cx="4058233" cy="11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mbleFinance Ch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89" y="3168358"/>
            <a:ext cx="1572531" cy="9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/>
          <p:cNvSpPr/>
          <p:nvPr/>
        </p:nvSpPr>
        <p:spPr>
          <a:xfrm>
            <a:off x="6242643" y="2772165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4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7784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입력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2672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자료 조회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57560" y="170080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결과 보기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47430" y="2939426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3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1352" y="2521779"/>
            <a:ext cx="5700949" cy="331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59039" y="2562854"/>
            <a:ext cx="597137" cy="24623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보기</a:t>
            </a:r>
            <a:endParaRPr lang="ko-KR" altLang="en-US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4603248" y="2562937"/>
            <a:ext cx="760840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이등변 삼각형 65"/>
          <p:cNvSpPr/>
          <p:nvPr/>
        </p:nvSpPr>
        <p:spPr>
          <a:xfrm rot="10800000">
            <a:off x="5128286" y="2574298"/>
            <a:ext cx="235802" cy="21692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42959" y="4221087"/>
            <a:ext cx="2820861" cy="11652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43424" y="4232561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스트레스 지수 측정결과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275876" y="4167310"/>
            <a:ext cx="180000" cy="1800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6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557195" y="2893026"/>
            <a:ext cx="695107" cy="24623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보기</a:t>
            </a:r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닫기</a:t>
            </a:r>
            <a:endParaRPr lang="ko-KR" altLang="en-US" sz="700" b="1" dirty="0"/>
          </a:p>
        </p:txBody>
      </p:sp>
      <p:sp>
        <p:nvSpPr>
          <p:cNvPr id="39" name="직사각형 38"/>
          <p:cNvSpPr/>
          <p:nvPr/>
        </p:nvSpPr>
        <p:spPr>
          <a:xfrm>
            <a:off x="1058848" y="2562937"/>
            <a:ext cx="977632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39752" y="2562937"/>
            <a:ext cx="681380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41" name="직사각형 40"/>
          <p:cNvSpPr/>
          <p:nvPr/>
        </p:nvSpPr>
        <p:spPr>
          <a:xfrm>
            <a:off x="3347864" y="2562937"/>
            <a:ext cx="569936" cy="23328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683191" y="2574299"/>
            <a:ext cx="235802" cy="20544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8110" y="25500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79712" y="25500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나이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87824" y="255009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성별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95936" y="25500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측정자료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23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40000</TotalTime>
  <Words>698</Words>
  <Application>Microsoft Office PowerPoint</Application>
  <PresentationFormat>화면 슬라이드 쇼(4:3)</PresentationFormat>
  <Paragraphs>347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HY울릉도M</vt:lpstr>
      <vt:lpstr>Cambria</vt:lpstr>
      <vt:lpstr>Arial</vt:lpstr>
      <vt:lpstr>굴림</vt:lpstr>
      <vt:lpstr>맑은 고딕</vt:lpstr>
      <vt:lpstr>Calibri</vt:lpstr>
      <vt:lpstr>현대해상 고딕 Light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MY_HOME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이우철</dc:creator>
  <cp:lastModifiedBy>이승재</cp:lastModifiedBy>
  <cp:revision>1808</cp:revision>
  <cp:lastPrinted>2014-05-09T01:33:57Z</cp:lastPrinted>
  <dcterms:created xsi:type="dcterms:W3CDTF">2009-07-27T10:44:53Z</dcterms:created>
  <dcterms:modified xsi:type="dcterms:W3CDTF">2017-03-03T15:09:12Z</dcterms:modified>
</cp:coreProperties>
</file>