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Lobster"/>
      <p:regular r:id="rId30"/>
    </p:embeddedFont>
    <p:embeddedFont>
      <p:font typeface="Amatic SC"/>
      <p:regular r:id="rId31"/>
      <p:bold r:id="rId32"/>
    </p:embeddedFont>
    <p:embeddedFont>
      <p:font typeface="Roboto Mono"/>
      <p:regular r:id="rId33"/>
      <p:bold r:id="rId34"/>
      <p:italic r:id="rId35"/>
      <p:boldItalic r:id="rId36"/>
    </p:embeddedFont>
    <p:embeddedFont>
      <p:font typeface="Alfa Slab On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regular.fntdata"/><Relationship Id="rId30" Type="http://schemas.openxmlformats.org/officeDocument/2006/relationships/font" Target="fonts/Lobster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5.xml"/><Relationship Id="rId32" Type="http://schemas.openxmlformats.org/officeDocument/2006/relationships/font" Target="fonts/AmaticSC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bold.fntdata"/><Relationship Id="rId15" Type="http://schemas.openxmlformats.org/officeDocument/2006/relationships/slide" Target="slides/slide10.xml"/><Relationship Id="rId37" Type="http://schemas.openxmlformats.org/officeDocument/2006/relationships/font" Target="fonts/AlfaSlabOne-regular.fntdata"/><Relationship Id="rId14" Type="http://schemas.openxmlformats.org/officeDocument/2006/relationships/slide" Target="slides/slide9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bb906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bb906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9dbb90682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9dbb90682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bb90682c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bb90682c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dbb90682c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dbb90682c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dbb90682c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9dbb90682c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bb90682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bb90682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dbb90682c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dbb90682c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b3493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b3493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bb90682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bb90682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dbb906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dbb906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bb9068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bb9068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9dbb9068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9dbb906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dbb90682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9dbb90682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dbb9068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dbb9068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dbb90682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9dbb90682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dugate.asu.edu.jo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rkdownguide.org/extended-syntax/#strikethrough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 Presentation Test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CCCC"/>
                </a:solidFill>
                <a:highlight>
                  <a:srgbClr val="0000FF"/>
                </a:highlight>
              </a:rPr>
              <a:t>Ahmad AbuZaid</a:t>
            </a:r>
            <a:endParaRPr b="1" sz="3000">
              <a:solidFill>
                <a:srgbClr val="CCCCCC"/>
              </a:solidFill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999999"/>
                </a:highlight>
              </a:rPr>
              <a:t>Bold text (**(        )**)</a:t>
            </a:r>
            <a:endParaRPr b="1" i="1" sz="2400">
              <a:highlight>
                <a:srgbClr val="999999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bold text, add two asterisks or underscores before and after a word or phrase. To bold the middle of a word for emphasis, add two asterisks without spaces around the letters.</a:t>
            </a:r>
            <a:endParaRPr i="1"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Ex: 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just love **</a:t>
            </a:r>
            <a:r>
              <a:rPr b="1" i="1" lang="en" sz="1050">
                <a:solidFill>
                  <a:srgbClr val="212529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bold text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**.</a:t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9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</a:t>
            </a:r>
            <a:endParaRPr b="1" i="1" sz="19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75" y="3508850"/>
            <a:ext cx="18158176" cy="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200" y="2287425"/>
            <a:ext cx="3103825" cy="5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Abdullrahman Ghazal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" y="1484588"/>
            <a:ext cx="6424925" cy="7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" y="2309225"/>
            <a:ext cx="6424925" cy="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21252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rPr>
              <a:t>Batool</a:t>
            </a:r>
            <a:endParaRPr i="1" u="sng">
              <a:solidFill>
                <a:schemeClr val="lt1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 link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Example:[ASU](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https://edugate.asu.edu.jo/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00" y="2336188"/>
            <a:ext cx="1197025" cy="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Ayman Harb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 </a:t>
            </a:r>
            <a:r>
              <a:rPr lang="en"/>
              <a:t>: change the style of the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***Ayman Harb***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8063" y="2181225"/>
            <a:ext cx="2047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500100" y="41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FF0000"/>
                </a:solidFill>
              </a:rPr>
              <a:t>Athamneh</a:t>
            </a:r>
            <a:endParaRPr sz="3420">
              <a:solidFill>
                <a:srgbClr val="FF00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Command</a:t>
            </a:r>
            <a:r>
              <a:rPr lang="en"/>
              <a:t>:   # Heading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Description</a:t>
            </a:r>
            <a:r>
              <a:rPr lang="en"/>
              <a:t>: This command add heading to the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Main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Include Screenshot of the 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Jawad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:&lt;ol&gt;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Example : 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 Kiswani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  # Heading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lang="en"/>
              <a:t>: This command add heading to the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Main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Screenshot of the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311700" y="0"/>
            <a:ext cx="3307800" cy="4287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MAHMOUD </a:t>
            </a:r>
            <a:r>
              <a:rPr lang="en" sz="1900"/>
              <a:t>ALSHAEYB</a:t>
            </a:r>
            <a:endParaRPr sz="1200"/>
          </a:p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194350" y="1251650"/>
            <a:ext cx="1810200" cy="723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Comand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MOHAMMAD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4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*****</a:t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00" y="1253250"/>
            <a:ext cx="42525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568175" y="3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Abughbosh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4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999999"/>
                </a:highlight>
              </a:rPr>
              <a:t> </a:t>
            </a: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Highlight</a:t>
            </a:r>
            <a:endParaRPr sz="1625">
              <a:solidFill>
                <a:schemeClr val="lt1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Command</a:t>
            </a:r>
            <a:r>
              <a:rPr lang="en" sz="1625">
                <a:highlight>
                  <a:srgbClr val="999999"/>
                </a:highlight>
              </a:rPr>
              <a:t>: </a:t>
            </a:r>
            <a:r>
              <a:rPr lang="en" sz="1625">
                <a:highlight>
                  <a:schemeClr val="lt1"/>
                </a:highlight>
              </a:rPr>
              <a:t>==Highlight==, </a:t>
            </a:r>
            <a:r>
              <a:rPr lang="en" sz="1625">
                <a:highlight>
                  <a:schemeClr val="lt1"/>
                </a:highlight>
              </a:rPr>
              <a:t>Subscript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Example</a:t>
            </a:r>
            <a:r>
              <a:rPr lang="en" sz="1625">
                <a:highlight>
                  <a:schemeClr val="lt1"/>
                </a:highlight>
              </a:rPr>
              <a:t>: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>
                <a:highlight>
                  <a:srgbClr val="FFFFFF"/>
                </a:highlight>
              </a:rPr>
              <a:t>I need to highlight these ==very important words==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==ASU==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H~2~O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Results:</a:t>
            </a:r>
            <a:endParaRPr sz="16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chemeClr val="lt1"/>
                </a:highlight>
              </a:rPr>
              <a:t>I need to </a:t>
            </a:r>
            <a:r>
              <a:rPr lang="en" sz="1625">
                <a:highlight>
                  <a:schemeClr val="lt1"/>
                </a:highlight>
              </a:rPr>
              <a:t>highlight</a:t>
            </a:r>
            <a:r>
              <a:rPr lang="en" sz="1625">
                <a:highlight>
                  <a:schemeClr val="lt1"/>
                </a:highlight>
              </a:rPr>
              <a:t> these</a:t>
            </a:r>
            <a:r>
              <a:rPr lang="en" sz="1625">
                <a:highlight>
                  <a:srgbClr val="FFFF00"/>
                </a:highlight>
              </a:rPr>
              <a:t> </a:t>
            </a:r>
            <a:r>
              <a:rPr lang="en" sz="1625">
                <a:highlight>
                  <a:srgbClr val="FFFF00"/>
                </a:highlight>
              </a:rPr>
              <a:t>very important words</a:t>
            </a:r>
            <a:br>
              <a:rPr lang="en" sz="1625">
                <a:highlight>
                  <a:srgbClr val="FFFF00"/>
                </a:highlight>
              </a:rPr>
            </a:br>
            <a:r>
              <a:rPr lang="en" sz="1625">
                <a:highlight>
                  <a:srgbClr val="FFFF00"/>
                </a:highlight>
              </a:rPr>
              <a:t>ASU</a:t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100">
                <a:solidFill>
                  <a:schemeClr val="dk1"/>
                </a:solidFill>
              </a:rPr>
              <a:t>H</a:t>
            </a:r>
            <a:r>
              <a:rPr baseline="-25000" lang="en" sz="21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O</a:t>
            </a:r>
            <a:endParaRPr sz="2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9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Musaab</a:t>
            </a:r>
            <a:endParaRPr sz="33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Strikethrough</a:t>
            </a:r>
            <a:endParaRPr sz="2300"/>
          </a:p>
        </p:txBody>
      </p:sp>
      <p:sp>
        <p:nvSpPr>
          <p:cNvPr id="89" name="Google Shape;89;p18"/>
          <p:cNvSpPr txBox="1"/>
          <p:nvPr/>
        </p:nvSpPr>
        <p:spPr>
          <a:xfrm>
            <a:off x="2516875" y="1810500"/>
            <a:ext cx="41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~~The world is flat.~~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076950" y="2759200"/>
            <a:ext cx="3120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strike="sngStrike">
                <a:solidFill>
                  <a:schemeClr val="dk1"/>
                </a:solidFill>
              </a:rPr>
              <a:t>The world is flat.</a:t>
            </a:r>
            <a:endParaRPr sz="1750" strike="sngStrike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 strike="sngStrike">
              <a:solidFill>
                <a:schemeClr val="dk1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838" y="3357250"/>
            <a:ext cx="1666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2"/>
                </a:highlight>
              </a:rPr>
              <a:t>Ahmad Mustafa</a:t>
            </a:r>
            <a:endParaRPr>
              <a:solidFill>
                <a:schemeClr val="lt1"/>
              </a:solidFill>
              <a:highlight>
                <a:schemeClr val="dk2"/>
              </a:highlight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22550" y="1069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Command: Definition</a:t>
            </a:r>
            <a:endParaRPr sz="1200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Description: This command for explaining a </a:t>
            </a: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200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Term</a:t>
            </a:r>
            <a:endParaRPr sz="1200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200">
              <a:solidFill>
                <a:schemeClr val="lt1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980000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8" y="3119400"/>
            <a:ext cx="69105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Khalifa Altawil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959600"/>
            <a:ext cx="76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Command</a:t>
            </a:r>
            <a:r>
              <a:rPr lang="en" sz="2300"/>
              <a:t>: (&lt;br&gt;)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Description: This command is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used to break lines.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Example:This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                Is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4832400" y="1152475"/>
            <a:ext cx="3999900" cy="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38" y="577150"/>
            <a:ext cx="47720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1104975" y="-518275"/>
            <a:ext cx="7226400" cy="15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Samarah</a:t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987725"/>
            <a:ext cx="8520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# </a:t>
            </a:r>
            <a:r>
              <a:rPr lang="en" sz="1820"/>
              <a:t>Tables</a:t>
            </a:r>
            <a:endParaRPr sz="1820"/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120"/>
          </a:p>
        </p:txBody>
      </p:sp>
      <p:sp>
        <p:nvSpPr>
          <p:cNvPr id="113" name="Google Shape;113;p21"/>
          <p:cNvSpPr txBox="1"/>
          <p:nvPr/>
        </p:nvSpPr>
        <p:spPr>
          <a:xfrm>
            <a:off x="674725" y="1339650"/>
            <a:ext cx="2523000" cy="2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—</a:t>
            </a:r>
            <a:endParaRPr b="1" sz="800">
              <a:solidFill>
                <a:schemeClr val="dk2"/>
              </a:solidFill>
            </a:endParaRPr>
          </a:p>
          <a:p>
            <a:pPr indent="-2794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The view controller adopts the 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UITableViewDelegate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 and 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UITableViewDataSource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 protocols.</a:t>
            </a:r>
            <a:endParaRPr b="1" sz="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794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The 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numberOfRowsInSection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 method determines how many rows there will be in the table view.</a:t>
            </a:r>
            <a:endParaRPr b="1" sz="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794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The 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cellForRowAtIndexPath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 method sets up each row.</a:t>
            </a:r>
            <a:endParaRPr b="1" sz="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-279400" lvl="0" marL="749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</a:pP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The 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didSelectRowAtIndexPath</a:t>
            </a:r>
            <a:r>
              <a:rPr b="1" lang="en" sz="800">
                <a:solidFill>
                  <a:schemeClr val="dk2"/>
                </a:solidFill>
                <a:highlight>
                  <a:srgbClr val="FFFFFF"/>
                </a:highlight>
              </a:rPr>
              <a:t> method is called every time a row is tapped.</a:t>
            </a:r>
            <a:endParaRPr b="1" sz="8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779100" y="1613450"/>
            <a:ext cx="3053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Output:</a:t>
            </a:r>
            <a:endParaRPr b="1"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5876" y="2160950"/>
            <a:ext cx="3280950" cy="23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