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5" r:id="rId4"/>
    <p:sldId id="268" r:id="rId5"/>
    <p:sldId id="269" r:id="rId6"/>
    <p:sldId id="264" r:id="rId7"/>
    <p:sldId id="259" r:id="rId8"/>
    <p:sldId id="260" r:id="rId9"/>
    <p:sldId id="261" r:id="rId10"/>
    <p:sldId id="263" r:id="rId11"/>
    <p:sldId id="270" r:id="rId12"/>
    <p:sldId id="271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A500"/>
    <a:srgbClr val="FF0000"/>
    <a:srgbClr val="005000"/>
    <a:srgbClr val="C47E00"/>
    <a:srgbClr val="000000"/>
    <a:srgbClr val="0036A2"/>
    <a:srgbClr val="B7CFFF"/>
    <a:srgbClr val="D5E3FF"/>
    <a:srgbClr val="7DA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9" autoAdjust="0"/>
    <p:restoredTop sz="95433" autoAdjust="0"/>
  </p:normalViewPr>
  <p:slideViewPr>
    <p:cSldViewPr snapToGrid="0">
      <p:cViewPr>
        <p:scale>
          <a:sx n="69" d="100"/>
          <a:sy n="69" d="100"/>
        </p:scale>
        <p:origin x="12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F3409-64F9-4743-9647-C9734D09140D}" type="datetimeFigureOut">
              <a:rPr lang="en-PT" smtClean="0"/>
              <a:t>02/25/2021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03027-133A-0B45-8F35-3C414C29CF36}" type="slidenum">
              <a:rPr lang="en-PT" smtClean="0"/>
              <a:t>‹Nº›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8185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03027-133A-0B45-8F35-3C414C29CF36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092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03027-133A-0B45-8F35-3C414C29CF36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816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3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2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2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5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D101-A3C7-4C0A-A986-763258270AC8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EB4B-31EF-4B37-B70B-1557D7E35D6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" b="9629"/>
          <a:stretch/>
        </p:blipFill>
        <p:spPr>
          <a:xfrm>
            <a:off x="0" y="0"/>
            <a:ext cx="12192000" cy="684564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-1"/>
            <a:ext cx="12192000" cy="68456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19216" y="722195"/>
            <a:ext cx="11553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Seats selection algorithm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to ensure safety measures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961502" y="55375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dirty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Alba Vilanova Cortezón - m20201124</a:t>
            </a:r>
            <a:endParaRPr lang="pt-BR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b="0" dirty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Fábio Miguel Domingues da Silva - r2016669</a:t>
            </a:r>
            <a:endParaRPr lang="pt-BR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pt-BR" b="0" dirty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Matheus Lopes do Nascimento - g20200024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182734" y="284910"/>
            <a:ext cx="565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rebuchet MS" panose="020B0603020202020204" pitchFamily="34" charset="0"/>
              </a:rPr>
              <a:t>Group Project Seminar on Programming and Analysis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2" y="284910"/>
            <a:ext cx="1256891" cy="13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Workflow: Automatic selection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741405" y="2145602"/>
            <a:ext cx="1980000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Update seats and 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seats map</a:t>
            </a:r>
          </a:p>
        </p:txBody>
      </p:sp>
      <p:pic>
        <p:nvPicPr>
          <p:cNvPr id="277" name="Imagen 27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7" t="4683" r="33595" b="9194"/>
          <a:stretch/>
        </p:blipFill>
        <p:spPr>
          <a:xfrm>
            <a:off x="9095459" y="836949"/>
            <a:ext cx="3096541" cy="6021052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5222596" y="2044668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cxnSp>
        <p:nvCxnSpPr>
          <p:cNvPr id="40" name="Conector recto de flecha 39"/>
          <p:cNvCxnSpPr>
            <a:stCxn id="93" idx="3"/>
          </p:cNvCxnSpPr>
          <p:nvPr/>
        </p:nvCxnSpPr>
        <p:spPr>
          <a:xfrm>
            <a:off x="2721405" y="2424602"/>
            <a:ext cx="522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mbo 40"/>
          <p:cNvSpPr/>
          <p:nvPr/>
        </p:nvSpPr>
        <p:spPr>
          <a:xfrm>
            <a:off x="5764954" y="1739343"/>
            <a:ext cx="2407734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there an available seat next to the first seat?</a:t>
            </a: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5242792" y="2424602"/>
            <a:ext cx="522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459" y="836948"/>
            <a:ext cx="3096541" cy="60210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458" y="836947"/>
            <a:ext cx="3096541" cy="6021052"/>
          </a:xfrm>
          <a:prstGeom prst="rect">
            <a:avLst/>
          </a:prstGeom>
        </p:spPr>
      </p:pic>
      <p:sp>
        <p:nvSpPr>
          <p:cNvPr id="49" name="Rombo 48"/>
          <p:cNvSpPr/>
          <p:nvPr/>
        </p:nvSpPr>
        <p:spPr>
          <a:xfrm>
            <a:off x="3243566" y="1731805"/>
            <a:ext cx="1999225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 number of passengers 2?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6477771" y="3223233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cxnSp>
        <p:nvCxnSpPr>
          <p:cNvPr id="51" name="Conector recto de flecha 50"/>
          <p:cNvCxnSpPr>
            <a:stCxn id="41" idx="2"/>
          </p:cNvCxnSpPr>
          <p:nvPr/>
        </p:nvCxnSpPr>
        <p:spPr>
          <a:xfrm>
            <a:off x="6968821" y="3124937"/>
            <a:ext cx="0" cy="553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5978820" y="3678734"/>
            <a:ext cx="1980000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Find second seat 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next to first seat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8234922" y="3928957"/>
            <a:ext cx="56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8177590" y="2424602"/>
            <a:ext cx="5538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 flipH="1">
            <a:off x="8731475" y="2424602"/>
            <a:ext cx="1" cy="3058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 flipH="1">
            <a:off x="7102041" y="5483328"/>
            <a:ext cx="162943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1926095" y="4656187"/>
            <a:ext cx="2191637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Find second seat at furthest distance from all</a:t>
            </a:r>
          </a:p>
        </p:txBody>
      </p:sp>
      <p:sp>
        <p:nvSpPr>
          <p:cNvPr id="62" name="Rombo 61"/>
          <p:cNvSpPr/>
          <p:nvPr/>
        </p:nvSpPr>
        <p:spPr>
          <a:xfrm>
            <a:off x="5064500" y="4790531"/>
            <a:ext cx="2028640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Are there available seats?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926095" y="5697710"/>
            <a:ext cx="2191637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Find second seat randomly from free seats</a:t>
            </a:r>
          </a:p>
        </p:txBody>
      </p:sp>
      <p:cxnSp>
        <p:nvCxnSpPr>
          <p:cNvPr id="66" name="Conector recto de flecha 65"/>
          <p:cNvCxnSpPr>
            <a:stCxn id="62" idx="1"/>
            <a:endCxn id="61" idx="3"/>
          </p:cNvCxnSpPr>
          <p:nvPr/>
        </p:nvCxnSpPr>
        <p:spPr>
          <a:xfrm flipH="1" flipV="1">
            <a:off x="4117732" y="4935187"/>
            <a:ext cx="946768" cy="548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2" idx="1"/>
            <a:endCxn id="63" idx="3"/>
          </p:cNvCxnSpPr>
          <p:nvPr/>
        </p:nvCxnSpPr>
        <p:spPr>
          <a:xfrm flipH="1">
            <a:off x="4117732" y="5483328"/>
            <a:ext cx="946768" cy="493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4228243" y="4841372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4228243" y="5768640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458" y="836945"/>
            <a:ext cx="3096542" cy="60210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458" y="836946"/>
            <a:ext cx="3096541" cy="602105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3" t="4683" r="33706" b="9194"/>
          <a:stretch/>
        </p:blipFill>
        <p:spPr>
          <a:xfrm>
            <a:off x="9099880" y="836944"/>
            <a:ext cx="3086108" cy="60183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9" t="4683" r="33601" b="9194"/>
          <a:stretch/>
        </p:blipFill>
        <p:spPr>
          <a:xfrm>
            <a:off x="9094426" y="836945"/>
            <a:ext cx="3096542" cy="602105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616" b="9194"/>
          <a:stretch/>
        </p:blipFill>
        <p:spPr>
          <a:xfrm>
            <a:off x="9096000" y="834597"/>
            <a:ext cx="3096000" cy="6023403"/>
          </a:xfrm>
          <a:prstGeom prst="rect">
            <a:avLst/>
          </a:prstGeom>
        </p:spPr>
      </p:pic>
      <p:sp>
        <p:nvSpPr>
          <p:cNvPr id="82" name="Rectángulo 81"/>
          <p:cNvSpPr/>
          <p:nvPr/>
        </p:nvSpPr>
        <p:spPr>
          <a:xfrm>
            <a:off x="741407" y="3548930"/>
            <a:ext cx="1979998" cy="794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Transform: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Coordinates of the seat into reference</a:t>
            </a:r>
          </a:p>
        </p:txBody>
      </p:sp>
      <p:cxnSp>
        <p:nvCxnSpPr>
          <p:cNvPr id="83" name="Conector recto de flecha 82"/>
          <p:cNvCxnSpPr>
            <a:stCxn id="54" idx="1"/>
            <a:endCxn id="84" idx="3"/>
          </p:cNvCxnSpPr>
          <p:nvPr/>
        </p:nvCxnSpPr>
        <p:spPr>
          <a:xfrm flipH="1">
            <a:off x="5503099" y="3957734"/>
            <a:ext cx="475721" cy="2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3382496" y="3680836"/>
            <a:ext cx="2120603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Update seats and 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seats map</a:t>
            </a:r>
          </a:p>
        </p:txBody>
      </p:sp>
      <p:cxnSp>
        <p:nvCxnSpPr>
          <p:cNvPr id="94" name="Conector recto de flecha 93"/>
          <p:cNvCxnSpPr/>
          <p:nvPr/>
        </p:nvCxnSpPr>
        <p:spPr>
          <a:xfrm flipV="1">
            <a:off x="1192120" y="4343314"/>
            <a:ext cx="0" cy="16309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>
          <a:xfrm>
            <a:off x="2707155" y="3923151"/>
            <a:ext cx="675341" cy="11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endCxn id="63" idx="1"/>
          </p:cNvCxnSpPr>
          <p:nvPr/>
        </p:nvCxnSpPr>
        <p:spPr>
          <a:xfrm>
            <a:off x="1183219" y="5974313"/>
            <a:ext cx="742876" cy="2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endCxn id="61" idx="1"/>
          </p:cNvCxnSpPr>
          <p:nvPr/>
        </p:nvCxnSpPr>
        <p:spPr>
          <a:xfrm>
            <a:off x="1192120" y="4935187"/>
            <a:ext cx="733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redondeado 114"/>
          <p:cNvSpPr/>
          <p:nvPr/>
        </p:nvSpPr>
        <p:spPr>
          <a:xfrm>
            <a:off x="1508760" y="994613"/>
            <a:ext cx="6332220" cy="4600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Early stage: </a:t>
            </a:r>
            <a:r>
              <a:rPr lang="en-US" dirty="0"/>
              <a:t>With available seats (in green)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2. Find second seat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16" name="Imagen 1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9">
            <a:extLst>
              <a:ext uri="{FF2B5EF4-FFF2-40B4-BE49-F238E27FC236}">
                <a16:creationId xmlns:a16="http://schemas.microsoft.com/office/drawing/2014/main" id="{B5E12CDB-1AEA-764C-9545-32D273B79BD3}"/>
              </a:ext>
            </a:extLst>
          </p:cNvPr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rebuchet MS" panose="020B0603020202020204" pitchFamily="34" charset="0"/>
              </a:rPr>
              <a:t>Evaluation of furthest distance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pic>
        <p:nvPicPr>
          <p:cNvPr id="5" name="Imagen 115">
            <a:extLst>
              <a:ext uri="{FF2B5EF4-FFF2-40B4-BE49-F238E27FC236}">
                <a16:creationId xmlns:a16="http://schemas.microsoft.com/office/drawing/2014/main" id="{F2905C9E-EF3E-BA46-B613-C1514C6A6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35345"/>
              </p:ext>
            </p:extLst>
          </p:nvPr>
        </p:nvGraphicFramePr>
        <p:xfrm>
          <a:off x="1145759" y="1230229"/>
          <a:ext cx="9496536" cy="245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067">
                  <a:extLst>
                    <a:ext uri="{9D8B030D-6E8A-4147-A177-3AD203B41FA5}">
                      <a16:colId xmlns:a16="http://schemas.microsoft.com/office/drawing/2014/main" val="1847106986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1416372740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3102148863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3675378174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1619240869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2410324959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365065608"/>
                    </a:ext>
                  </a:extLst>
                </a:gridCol>
                <a:gridCol w="1187067">
                  <a:extLst>
                    <a:ext uri="{9D8B030D-6E8A-4147-A177-3AD203B41FA5}">
                      <a16:colId xmlns:a16="http://schemas.microsoft.com/office/drawing/2014/main" val="3142170342"/>
                    </a:ext>
                  </a:extLst>
                </a:gridCol>
              </a:tblGrid>
              <a:tr h="338435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A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B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C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Corridor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D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E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F</a:t>
                      </a:r>
                      <a:endParaRPr lang="en-US" sz="1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424039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1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0]</a:t>
                      </a:r>
                      <a:endParaRPr lang="en-US" sz="17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1]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2]</a:t>
                      </a:r>
                      <a:endParaRPr lang="en-US" sz="17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3]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4]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5]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[0, 6]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19669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2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0]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1]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2]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3]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4]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5]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[1, 6]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02267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3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 0]</a:t>
                      </a:r>
                      <a:endParaRPr lang="en-US" sz="17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 1]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</a:t>
                      </a:r>
                      <a:r>
                        <a:rPr lang="en-US" sz="1700" baseline="0" dirty="0" smtClean="0"/>
                        <a:t> 2</a:t>
                      </a:r>
                      <a:r>
                        <a:rPr lang="en-US" sz="1700" dirty="0" smtClean="0"/>
                        <a:t>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</a:t>
                      </a:r>
                      <a:r>
                        <a:rPr lang="en-US" sz="1700" baseline="0" dirty="0" smtClean="0"/>
                        <a:t> 3</a:t>
                      </a:r>
                      <a:r>
                        <a:rPr lang="en-US" sz="1700" dirty="0" smtClean="0"/>
                        <a:t>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 4]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</a:t>
                      </a:r>
                      <a:r>
                        <a:rPr lang="en-US" sz="1700" baseline="0" dirty="0" smtClean="0"/>
                        <a:t> 5</a:t>
                      </a:r>
                      <a:r>
                        <a:rPr lang="en-US" sz="1700" dirty="0" smtClean="0"/>
                        <a:t>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[2, 6]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8400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4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0]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1]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2]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3]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4]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5]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[3, 6]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74397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[4, 0]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[4, 1]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[4, 2]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[4, 3]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[4, 4]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[4, 5]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[4, 6]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843"/>
                  </a:ext>
                </a:extLst>
              </a:tr>
              <a:tr h="33843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6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[5, 0]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[5, 1]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bg1"/>
                          </a:solidFill>
                        </a:rPr>
                        <a:t>[5, 2]</a:t>
                      </a:r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[5, 3]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[5, 4]</a:t>
                      </a:r>
                      <a:endParaRPr lang="en-US" sz="17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[5, 5]</a:t>
                      </a:r>
                      <a:endParaRPr lang="en-US" sz="1700" dirty="0"/>
                    </a:p>
                  </a:txBody>
                  <a:tcPr anchor="ctr"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[5, 6]</a:t>
                      </a:r>
                      <a:endParaRPr lang="en-US" sz="17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4799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527274" y="5751303"/>
            <a:ext cx="2730734" cy="79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4612885" y="5864359"/>
            <a:ext cx="256572" cy="250499"/>
          </a:xfrm>
          <a:prstGeom prst="rect">
            <a:avLst/>
          </a:prstGeom>
          <a:solidFill>
            <a:srgbClr val="008000"/>
          </a:solidFill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4612885" y="6209558"/>
            <a:ext cx="256572" cy="25049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090333" y="5864359"/>
            <a:ext cx="256572" cy="250499"/>
          </a:xfrm>
          <a:prstGeom prst="rect">
            <a:avLst/>
          </a:prstGeom>
          <a:solidFill>
            <a:srgbClr val="FFA500"/>
          </a:solidFill>
          <a:ln>
            <a:solidFill>
              <a:srgbClr val="C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4886691" y="5810064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92908" y="616339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Occupied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363829" y="5809021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092318" y="6209558"/>
            <a:ext cx="126000" cy="250499"/>
          </a:xfrm>
          <a:prstGeom prst="rect">
            <a:avLst/>
          </a:prstGeom>
          <a:solidFill>
            <a:srgbClr val="FFA500"/>
          </a:solidFill>
          <a:ln>
            <a:solidFill>
              <a:srgbClr val="C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6220905" y="6209557"/>
            <a:ext cx="126000" cy="250499"/>
          </a:xfrm>
          <a:prstGeom prst="rect">
            <a:avLst/>
          </a:prstGeom>
          <a:solidFill>
            <a:srgbClr val="008000"/>
          </a:solidFill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361651" y="6147522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19209"/>
              </p:ext>
            </p:extLst>
          </p:nvPr>
        </p:nvGraphicFramePr>
        <p:xfrm>
          <a:off x="1145756" y="3830269"/>
          <a:ext cx="949653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602">
                  <a:extLst>
                    <a:ext uri="{9D8B030D-6E8A-4147-A177-3AD203B41FA5}">
                      <a16:colId xmlns:a16="http://schemas.microsoft.com/office/drawing/2014/main" val="3002600071"/>
                    </a:ext>
                  </a:extLst>
                </a:gridCol>
                <a:gridCol w="905297">
                  <a:extLst>
                    <a:ext uri="{9D8B030D-6E8A-4147-A177-3AD203B41FA5}">
                      <a16:colId xmlns:a16="http://schemas.microsoft.com/office/drawing/2014/main" val="2322919675"/>
                    </a:ext>
                  </a:extLst>
                </a:gridCol>
                <a:gridCol w="1061933">
                  <a:extLst>
                    <a:ext uri="{9D8B030D-6E8A-4147-A177-3AD203B41FA5}">
                      <a16:colId xmlns:a16="http://schemas.microsoft.com/office/drawing/2014/main" val="2113438821"/>
                    </a:ext>
                  </a:extLst>
                </a:gridCol>
                <a:gridCol w="1050755">
                  <a:extLst>
                    <a:ext uri="{9D8B030D-6E8A-4147-A177-3AD203B41FA5}">
                      <a16:colId xmlns:a16="http://schemas.microsoft.com/office/drawing/2014/main" val="1960893246"/>
                    </a:ext>
                  </a:extLst>
                </a:gridCol>
                <a:gridCol w="924307">
                  <a:extLst>
                    <a:ext uri="{9D8B030D-6E8A-4147-A177-3AD203B41FA5}">
                      <a16:colId xmlns:a16="http://schemas.microsoft.com/office/drawing/2014/main" val="2930548389"/>
                    </a:ext>
                  </a:extLst>
                </a:gridCol>
                <a:gridCol w="947451">
                  <a:extLst>
                    <a:ext uri="{9D8B030D-6E8A-4147-A177-3AD203B41FA5}">
                      <a16:colId xmlns:a16="http://schemas.microsoft.com/office/drawing/2014/main" val="4185603980"/>
                    </a:ext>
                  </a:extLst>
                </a:gridCol>
                <a:gridCol w="1035586">
                  <a:extLst>
                    <a:ext uri="{9D8B030D-6E8A-4147-A177-3AD203B41FA5}">
                      <a16:colId xmlns:a16="http://schemas.microsoft.com/office/drawing/2014/main" val="390045220"/>
                    </a:ext>
                  </a:extLst>
                </a:gridCol>
                <a:gridCol w="2357608">
                  <a:extLst>
                    <a:ext uri="{9D8B030D-6E8A-4147-A177-3AD203B41FA5}">
                      <a16:colId xmlns:a16="http://schemas.microsoft.com/office/drawing/2014/main" val="3587816623"/>
                    </a:ext>
                  </a:extLst>
                </a:gridCol>
              </a:tblGrid>
              <a:tr h="331908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[0,</a:t>
                      </a:r>
                      <a:r>
                        <a:rPr lang="en-US" sz="1700" b="1" baseline="0" dirty="0" smtClean="0"/>
                        <a:t> 0]</a:t>
                      </a:r>
                      <a:endParaRPr lang="en-US" sz="17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[0, 2]</a:t>
                      </a:r>
                      <a:endParaRPr lang="en-US" sz="17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[2, 0]</a:t>
                      </a:r>
                      <a:endParaRPr lang="en-US" sz="17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[5, 6]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∑ DIST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∑|DIFF</a:t>
                      </a:r>
                      <a:r>
                        <a:rPr lang="en-US" sz="1700" b="1" baseline="-25000" dirty="0" smtClean="0"/>
                        <a:t>1</a:t>
                      </a:r>
                      <a:r>
                        <a:rPr lang="en-US" sz="1700" b="1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DIFF</a:t>
                      </a:r>
                      <a:r>
                        <a:rPr lang="en-US" sz="1700" b="1" baseline="-25000" dirty="0" smtClean="0"/>
                        <a:t>2</a:t>
                      </a:r>
                      <a:r>
                        <a:rPr lang="en-US" sz="1700" b="1" baseline="0" dirty="0" smtClean="0"/>
                        <a:t> = </a:t>
                      </a:r>
                      <a:r>
                        <a:rPr lang="en-US" sz="1700" b="1" dirty="0" smtClean="0"/>
                        <a:t>∑DIST</a:t>
                      </a:r>
                      <a:r>
                        <a:rPr lang="en-US" sz="1700" b="1" baseline="0" dirty="0" smtClean="0"/>
                        <a:t> - </a:t>
                      </a:r>
                      <a:r>
                        <a:rPr lang="en-US" sz="1700" b="1" dirty="0" smtClean="0"/>
                        <a:t>∑|DIFF</a:t>
                      </a:r>
                      <a:r>
                        <a:rPr lang="en-US" sz="1700" b="1" baseline="-25000" dirty="0" smtClean="0"/>
                        <a:t>1</a:t>
                      </a:r>
                      <a:r>
                        <a:rPr lang="en-US" sz="1700" b="1" dirty="0" smtClean="0"/>
                        <a:t>|</a:t>
                      </a:r>
                      <a:r>
                        <a:rPr lang="en-US" sz="1700" b="1" baseline="0" dirty="0" smtClean="0"/>
                        <a:t> </a:t>
                      </a:r>
                      <a:endParaRPr lang="en-US" sz="17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932837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[4, 5]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25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21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073250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[5,</a:t>
                      </a:r>
                      <a:r>
                        <a:rPr lang="en-US" sz="17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21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9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12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354326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[5, 1]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6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4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5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21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7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14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46189"/>
                  </a:ext>
                </a:extLst>
              </a:tr>
              <a:tr h="331908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…</a:t>
                      </a:r>
                      <a:endParaRPr 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167347"/>
                  </a:ext>
                </a:extLst>
              </a:tr>
            </a:tbl>
          </a:graphicData>
        </a:graphic>
      </p:graphicFrame>
      <p:sp>
        <p:nvSpPr>
          <p:cNvPr id="17" name="Elipse 16"/>
          <p:cNvSpPr/>
          <p:nvPr/>
        </p:nvSpPr>
        <p:spPr>
          <a:xfrm>
            <a:off x="10752465" y="4898480"/>
            <a:ext cx="297456" cy="30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Elipse 17"/>
          <p:cNvSpPr/>
          <p:nvPr/>
        </p:nvSpPr>
        <p:spPr>
          <a:xfrm>
            <a:off x="10752465" y="4542038"/>
            <a:ext cx="297456" cy="30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Elipse 18"/>
          <p:cNvSpPr/>
          <p:nvPr/>
        </p:nvSpPr>
        <p:spPr>
          <a:xfrm>
            <a:off x="10752465" y="4179802"/>
            <a:ext cx="297456" cy="307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9">
            <a:extLst>
              <a:ext uri="{FF2B5EF4-FFF2-40B4-BE49-F238E27FC236}">
                <a16:creationId xmlns:a16="http://schemas.microsoft.com/office/drawing/2014/main" id="{B5E12CDB-1AEA-764C-9545-32D273B79BD3}"/>
              </a:ext>
            </a:extLst>
          </p:cNvPr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Conclusions</a:t>
            </a:r>
          </a:p>
        </p:txBody>
      </p:sp>
      <p:pic>
        <p:nvPicPr>
          <p:cNvPr id="5" name="Imagen 115">
            <a:extLst>
              <a:ext uri="{FF2B5EF4-FFF2-40B4-BE49-F238E27FC236}">
                <a16:creationId xmlns:a16="http://schemas.microsoft.com/office/drawing/2014/main" id="{F2905C9E-EF3E-BA46-B613-C1514C6A6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E7CB2B-DC4D-4228-9FEB-01BFA89D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588323"/>
            <a:ext cx="10405873" cy="497751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proposed algorithm performs as it was planned.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the plane is not full, we provide </a:t>
            </a: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better solution that ensures safety measures than the ones found in the current booking systems.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Various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libraries (</a:t>
            </a:r>
            <a:r>
              <a:rPr lang="en-US" sz="22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pandas, numpy, matplotlib, re, math, random, uuid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PyInquirer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Python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(</a:t>
            </a:r>
            <a:r>
              <a:rPr lang="en-US" sz="2200" i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sqlite3</a:t>
            </a: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were used to develop the code.</a:t>
            </a: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Limitations: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The user interface should be further developed.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The bookings can only be made by one or two passengers.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The plane design is simplified and different layouts could be implemented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12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E7CB2B-DC4D-4228-9FEB-01BFA89D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478153"/>
            <a:ext cx="10405873" cy="497751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Hipp, R. D. (2020).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Retrieved from https://www.sqlite.org/index.html.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D. Hunter. 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Matplotlib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2D Graphics Environment, Computing in Science &amp; Engineering, 9, 90-95 (2007).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McKinney, W</a:t>
            </a: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et al.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(2010). </a:t>
            </a:r>
            <a:r>
              <a:rPr lang="en-US" sz="2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Pandas</a:t>
            </a:r>
            <a:r>
              <a:rPr lang="en-US" sz="2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Data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structures for statistical computing in python. In Proceedings of the 9th Python in Science Conference (Vol. 445, pp. 51–56).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Oliphant, T. E. (2006). A guide to </a:t>
            </a: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NumPy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(Vol. 1). Trelgol Publishing USA.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PyInquirer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1.0.3. Retrieved from https://github.com/CITGuru/PyInquirer/releases/tag/1.0.3.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Van Rossum, G. (2020). The Python Library Reference, release 3.8.2. Python Software Foundation.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References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6"/>
          <a:stretch/>
        </p:blipFill>
        <p:spPr>
          <a:xfrm flipH="1">
            <a:off x="-3" y="1255967"/>
            <a:ext cx="12192001" cy="55837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" y="1255967"/>
            <a:ext cx="12192000" cy="560203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latin typeface="Trebuchet MS" panose="020B0603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08671" y="1962830"/>
            <a:ext cx="80634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2196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Introduction</a:t>
            </a:r>
          </a:p>
        </p:txBody>
      </p:sp>
      <p:pic>
        <p:nvPicPr>
          <p:cNvPr id="111" name="Imagen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sp>
        <p:nvSpPr>
          <p:cNvPr id="100" name="Rectángulo 99"/>
          <p:cNvSpPr/>
          <p:nvPr/>
        </p:nvSpPr>
        <p:spPr>
          <a:xfrm>
            <a:off x="1078992" y="3216171"/>
            <a:ext cx="75712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/>
              <a:t>Most current booking systems are unnecessarily allocating people too close to each other.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/>
              <a:t>Many airline companies consider blocking the seats in the middle.</a:t>
            </a:r>
          </a:p>
        </p:txBody>
      </p:sp>
      <p:sp>
        <p:nvSpPr>
          <p:cNvPr id="102" name="Rectángulo redondeado 101"/>
          <p:cNvSpPr/>
          <p:nvPr/>
        </p:nvSpPr>
        <p:spPr>
          <a:xfrm>
            <a:off x="1078992" y="1484190"/>
            <a:ext cx="7165234" cy="1207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Covid-19 </a:t>
            </a:r>
            <a:r>
              <a:rPr lang="en-US" sz="2800" b="1" dirty="0">
                <a:solidFill>
                  <a:schemeClr val="tx1"/>
                </a:solidFill>
              </a:rPr>
              <a:t>pandemic brought the necessity of practicing social distance in planes</a:t>
            </a: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844">
            <a:off x="7519091" y="2007675"/>
            <a:ext cx="1147590" cy="1147590"/>
          </a:xfrm>
          <a:prstGeom prst="rect">
            <a:avLst/>
          </a:prstGeom>
        </p:spPr>
      </p:pic>
      <p:pic>
        <p:nvPicPr>
          <p:cNvPr id="106" name="Imagen 10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522" y="837071"/>
            <a:ext cx="3096478" cy="6020930"/>
          </a:xfrm>
          <a:prstGeom prst="rect">
            <a:avLst/>
          </a:prstGeom>
        </p:spPr>
      </p:pic>
      <p:sp>
        <p:nvSpPr>
          <p:cNvPr id="107" name="CuadroTexto 106"/>
          <p:cNvSpPr txBox="1"/>
          <p:nvPr/>
        </p:nvSpPr>
        <p:spPr>
          <a:xfrm>
            <a:off x="4498848" y="5819792"/>
            <a:ext cx="43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1.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 seats map with blocked seats in the middle (first 15 rows).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23060" y="5662668"/>
            <a:ext cx="2730734" cy="79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1208671" y="5775724"/>
            <a:ext cx="256572" cy="250499"/>
          </a:xfrm>
          <a:prstGeom prst="rect">
            <a:avLst/>
          </a:prstGeom>
          <a:solidFill>
            <a:srgbClr val="008000"/>
          </a:solidFill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208671" y="6120923"/>
            <a:ext cx="256572" cy="25049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2686119" y="5775724"/>
            <a:ext cx="256572" cy="250499"/>
          </a:xfrm>
          <a:prstGeom prst="rect">
            <a:avLst/>
          </a:prstGeom>
          <a:solidFill>
            <a:srgbClr val="FFA500"/>
          </a:solidFill>
          <a:ln>
            <a:solidFill>
              <a:srgbClr val="C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482477" y="5721429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88694" y="607475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Occupied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959615" y="5720386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2688104" y="6120923"/>
            <a:ext cx="126000" cy="250499"/>
          </a:xfrm>
          <a:prstGeom prst="rect">
            <a:avLst/>
          </a:prstGeom>
          <a:solidFill>
            <a:srgbClr val="FFA500"/>
          </a:solidFill>
          <a:ln>
            <a:solidFill>
              <a:srgbClr val="C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2816691" y="6120922"/>
            <a:ext cx="126000" cy="250499"/>
          </a:xfrm>
          <a:prstGeom prst="rect">
            <a:avLst/>
          </a:prstGeom>
          <a:solidFill>
            <a:srgbClr val="008000"/>
          </a:solidFill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2957437" y="6058887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Main objectives</a:t>
            </a:r>
          </a:p>
        </p:txBody>
      </p:sp>
      <p:pic>
        <p:nvPicPr>
          <p:cNvPr id="111" name="Imagen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107424" y="860213"/>
            <a:ext cx="3084576" cy="59977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69264" y="1565475"/>
            <a:ext cx="80094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Provide an efficient solution to allocate seats considering safety </a:t>
            </a:r>
            <a:r>
              <a:rPr lang="en-US" sz="2600" dirty="0" smtClean="0"/>
              <a:t>measures.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Create an algorithm that is able to automatically select the furthest seat / seats from all occupied </a:t>
            </a:r>
            <a:r>
              <a:rPr lang="en-US" sz="2600" dirty="0" smtClean="0"/>
              <a:t>seats.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Suggest and try to keep, while possible, one empty seat in two </a:t>
            </a:r>
            <a:r>
              <a:rPr lang="en-US" sz="2600" dirty="0" smtClean="0"/>
              <a:t>directions.</a:t>
            </a:r>
            <a:endParaRPr lang="en-US" sz="2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480560" y="5716897"/>
            <a:ext cx="440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Figure 2.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 seats map with blocked seats next to occupied ones (first 15 rows).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23060" y="5552502"/>
            <a:ext cx="2730734" cy="79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/>
          <p:cNvSpPr/>
          <p:nvPr/>
        </p:nvSpPr>
        <p:spPr>
          <a:xfrm>
            <a:off x="1208671" y="5665558"/>
            <a:ext cx="256572" cy="250499"/>
          </a:xfrm>
          <a:prstGeom prst="rect">
            <a:avLst/>
          </a:prstGeom>
          <a:solidFill>
            <a:srgbClr val="008000"/>
          </a:solidFill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/>
          <p:cNvSpPr/>
          <p:nvPr/>
        </p:nvSpPr>
        <p:spPr>
          <a:xfrm>
            <a:off x="1208671" y="6010757"/>
            <a:ext cx="256572" cy="25049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2686119" y="5665558"/>
            <a:ext cx="256572" cy="250499"/>
          </a:xfrm>
          <a:prstGeom prst="rect">
            <a:avLst/>
          </a:prstGeom>
          <a:solidFill>
            <a:srgbClr val="FFA500"/>
          </a:solidFill>
          <a:ln>
            <a:solidFill>
              <a:srgbClr val="C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1482477" y="5611263"/>
            <a:ext cx="103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88694" y="596459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Occupied</a:t>
            </a:r>
            <a:endParaRPr lang="en-U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959615" y="5610220"/>
            <a:ext cx="91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2688104" y="6010757"/>
            <a:ext cx="126000" cy="250499"/>
          </a:xfrm>
          <a:prstGeom prst="rect">
            <a:avLst/>
          </a:prstGeom>
          <a:solidFill>
            <a:srgbClr val="FFA500"/>
          </a:solidFill>
          <a:ln>
            <a:solidFill>
              <a:srgbClr val="C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2816691" y="6010756"/>
            <a:ext cx="126000" cy="250499"/>
          </a:xfrm>
          <a:prstGeom prst="rect">
            <a:avLst/>
          </a:prstGeom>
          <a:solidFill>
            <a:srgbClr val="008000"/>
          </a:solidFill>
          <a:ln>
            <a:solidFill>
              <a:srgbClr val="005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2957437" y="5948721"/>
            <a:ext cx="5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9">
            <a:extLst>
              <a:ext uri="{FF2B5EF4-FFF2-40B4-BE49-F238E27FC236}">
                <a16:creationId xmlns:a16="http://schemas.microsoft.com/office/drawing/2014/main" id="{6EE848C0-2498-C84C-9B76-0854984C3303}"/>
              </a:ext>
            </a:extLst>
          </p:cNvPr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Structure of the program</a:t>
            </a:r>
          </a:p>
        </p:txBody>
      </p:sp>
      <p:pic>
        <p:nvPicPr>
          <p:cNvPr id="5" name="Imagen 115">
            <a:extLst>
              <a:ext uri="{FF2B5EF4-FFF2-40B4-BE49-F238E27FC236}">
                <a16:creationId xmlns:a16="http://schemas.microsoft.com/office/drawing/2014/main" id="{399251EE-5AD9-0C46-884D-6211C6355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47364B1-10AC-D64F-81F4-DE4C8A00F350}"/>
              </a:ext>
            </a:extLst>
          </p:cNvPr>
          <p:cNvSpPr/>
          <p:nvPr/>
        </p:nvSpPr>
        <p:spPr>
          <a:xfrm>
            <a:off x="5148974" y="3679451"/>
            <a:ext cx="1201479" cy="557910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50E372-5B47-554F-9FEA-F075C2DF1488}"/>
              </a:ext>
            </a:extLst>
          </p:cNvPr>
          <p:cNvSpPr txBox="1"/>
          <p:nvPr/>
        </p:nvSpPr>
        <p:spPr>
          <a:xfrm>
            <a:off x="5281251" y="3773740"/>
            <a:ext cx="93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main.py</a:t>
            </a:r>
            <a:endParaRPr lang="en-PT" sz="16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1A55F9-2285-3340-8295-1C4EAFAD6BA7}"/>
              </a:ext>
            </a:extLst>
          </p:cNvPr>
          <p:cNvSpPr/>
          <p:nvPr/>
        </p:nvSpPr>
        <p:spPr>
          <a:xfrm>
            <a:off x="6278097" y="4917068"/>
            <a:ext cx="2563812" cy="17213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39B536-93B3-5441-972C-0BCD29C2FE30}"/>
              </a:ext>
            </a:extLst>
          </p:cNvPr>
          <p:cNvSpPr/>
          <p:nvPr/>
        </p:nvSpPr>
        <p:spPr>
          <a:xfrm>
            <a:off x="2099047" y="3232791"/>
            <a:ext cx="2073032" cy="146685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AA8A4A-B4DB-B14C-BB67-474E118DD7AE}"/>
              </a:ext>
            </a:extLst>
          </p:cNvPr>
          <p:cNvSpPr txBox="1"/>
          <p:nvPr/>
        </p:nvSpPr>
        <p:spPr>
          <a:xfrm>
            <a:off x="2646479" y="3228239"/>
            <a:ext cx="88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cs typeface="AL BAYAN PLAIN" pitchFamily="2" charset="-78"/>
              </a:rPr>
              <a:t>d</a:t>
            </a:r>
            <a:r>
              <a:rPr lang="en-PT" sz="1400" b="1" dirty="0">
                <a:cs typeface="AL BAYAN PLAIN" pitchFamily="2" charset="-78"/>
              </a:rPr>
              <a:t>esign.py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BF07FF-6976-C44A-B524-8853ECE46375}"/>
              </a:ext>
            </a:extLst>
          </p:cNvPr>
          <p:cNvSpPr txBox="1"/>
          <p:nvPr/>
        </p:nvSpPr>
        <p:spPr>
          <a:xfrm>
            <a:off x="2176927" y="3531978"/>
            <a:ext cx="17968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- block_seats  </a:t>
            </a:r>
          </a:p>
          <a:p>
            <a:r>
              <a:rPr lang="en-GB" sz="1400" dirty="0"/>
              <a:t> - create_seats_map  </a:t>
            </a:r>
          </a:p>
          <a:p>
            <a:r>
              <a:rPr lang="en-GB" sz="1400" dirty="0"/>
              <a:t> - characterize_seats  </a:t>
            </a:r>
          </a:p>
          <a:p>
            <a:r>
              <a:rPr lang="en-GB" sz="1400" dirty="0"/>
              <a:t> - update_seats_map  </a:t>
            </a:r>
          </a:p>
          <a:p>
            <a:r>
              <a:rPr lang="en-GB" sz="1400" dirty="0"/>
              <a:t> - update_seats </a:t>
            </a:r>
            <a:endParaRPr lang="en-PT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BD6FD1-4A92-2042-8FDD-A2E72750ACD2}"/>
              </a:ext>
            </a:extLst>
          </p:cNvPr>
          <p:cNvCxnSpPr/>
          <p:nvPr/>
        </p:nvCxnSpPr>
        <p:spPr>
          <a:xfrm>
            <a:off x="2099047" y="3531978"/>
            <a:ext cx="2073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1F0CC88-092C-E64A-9EA2-87BA52969BA2}"/>
              </a:ext>
            </a:extLst>
          </p:cNvPr>
          <p:cNvSpPr/>
          <p:nvPr/>
        </p:nvSpPr>
        <p:spPr>
          <a:xfrm>
            <a:off x="3573316" y="5319800"/>
            <a:ext cx="1946362" cy="93259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00D144-1C87-0A4A-952C-F0219F3D9D67}"/>
              </a:ext>
            </a:extLst>
          </p:cNvPr>
          <p:cNvSpPr txBox="1"/>
          <p:nvPr/>
        </p:nvSpPr>
        <p:spPr>
          <a:xfrm>
            <a:off x="3965615" y="5319800"/>
            <a:ext cx="111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allocation.py</a:t>
            </a:r>
            <a:endParaRPr lang="en-PT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C52911-D1BD-5D48-B19F-E1755CDAB453}"/>
              </a:ext>
            </a:extLst>
          </p:cNvPr>
          <p:cNvSpPr txBox="1"/>
          <p:nvPr/>
        </p:nvSpPr>
        <p:spPr>
          <a:xfrm>
            <a:off x="3674378" y="5692148"/>
            <a:ext cx="188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- automatic_selection  </a:t>
            </a:r>
          </a:p>
          <a:p>
            <a:r>
              <a:rPr lang="en-GB" sz="1400" dirty="0"/>
              <a:t>- manual_selection </a:t>
            </a:r>
            <a:endParaRPr lang="en-PT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5B1982-4859-4044-8D1B-34D7F0A5CE74}"/>
              </a:ext>
            </a:extLst>
          </p:cNvPr>
          <p:cNvCxnSpPr>
            <a:cxnSpLocks/>
          </p:cNvCxnSpPr>
          <p:nvPr/>
        </p:nvCxnSpPr>
        <p:spPr>
          <a:xfrm>
            <a:off x="3573316" y="5636140"/>
            <a:ext cx="19463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5AF0D01-E615-BE43-9C3B-E86607C6E0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7949" y="4977490"/>
            <a:ext cx="1100573" cy="570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1F363B-ED5B-5A47-8D15-9C91FC644D5A}"/>
              </a:ext>
            </a:extLst>
          </p:cNvPr>
          <p:cNvCxnSpPr>
            <a:cxnSpLocks/>
          </p:cNvCxnSpPr>
          <p:nvPr/>
        </p:nvCxnSpPr>
        <p:spPr>
          <a:xfrm flipH="1">
            <a:off x="5519678" y="5821240"/>
            <a:ext cx="76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C4D42EAF-313C-164A-8433-C24BB89FBCDD}"/>
              </a:ext>
            </a:extLst>
          </p:cNvPr>
          <p:cNvCxnSpPr>
            <a:cxnSpLocks/>
            <a:stCxn id="53" idx="0"/>
            <a:endCxn id="46" idx="2"/>
          </p:cNvCxnSpPr>
          <p:nvPr/>
        </p:nvCxnSpPr>
        <p:spPr>
          <a:xfrm rot="5400000" flipH="1" flipV="1">
            <a:off x="4596442" y="4166529"/>
            <a:ext cx="1082439" cy="12241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29D427-004F-E243-A65A-0715775CF2C3}"/>
              </a:ext>
            </a:extLst>
          </p:cNvPr>
          <p:cNvSpPr txBox="1"/>
          <p:nvPr/>
        </p:nvSpPr>
        <p:spPr>
          <a:xfrm>
            <a:off x="6897187" y="4953052"/>
            <a:ext cx="1324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o</a:t>
            </a:r>
            <a:r>
              <a:rPr lang="en-PT" sz="1400" b="1" dirty="0"/>
              <a:t>ptimization.py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187127-661D-4B44-BF47-7311393F8A99}"/>
              </a:ext>
            </a:extLst>
          </p:cNvPr>
          <p:cNvSpPr txBox="1"/>
          <p:nvPr/>
        </p:nvSpPr>
        <p:spPr>
          <a:xfrm>
            <a:off x="6396847" y="5260127"/>
            <a:ext cx="2318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- furthest_seat_one  </a:t>
            </a:r>
          </a:p>
          <a:p>
            <a:r>
              <a:rPr lang="en-GB" sz="1400" dirty="0"/>
              <a:t> - sumabsdiff  </a:t>
            </a:r>
          </a:p>
          <a:p>
            <a:r>
              <a:rPr lang="en-GB" sz="1400" dirty="0"/>
              <a:t> - furthest_seat_all  </a:t>
            </a:r>
          </a:p>
          <a:p>
            <a:r>
              <a:rPr lang="en-GB" sz="1400" dirty="0"/>
              <a:t> - find_second_seat  </a:t>
            </a:r>
          </a:p>
          <a:p>
            <a:r>
              <a:rPr lang="en-GB" sz="1400" dirty="0"/>
              <a:t> - find_random_seat_all </a:t>
            </a:r>
          </a:p>
          <a:p>
            <a:r>
              <a:rPr lang="en-GB" sz="1400" dirty="0"/>
              <a:t> - find_random_seat_blocked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9CA6AF-C9C2-EF48-8041-7D07F82143EE}"/>
              </a:ext>
            </a:extLst>
          </p:cNvPr>
          <p:cNvCxnSpPr>
            <a:cxnSpLocks/>
          </p:cNvCxnSpPr>
          <p:nvPr/>
        </p:nvCxnSpPr>
        <p:spPr>
          <a:xfrm flipV="1">
            <a:off x="6278097" y="5260127"/>
            <a:ext cx="2563812" cy="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165872A9-E5CE-4D46-9D42-7CFE470BAD9E}"/>
              </a:ext>
            </a:extLst>
          </p:cNvPr>
          <p:cNvCxnSpPr>
            <a:cxnSpLocks/>
            <a:endCxn id="52" idx="2"/>
          </p:cNvCxnSpPr>
          <p:nvPr/>
        </p:nvCxnSpPr>
        <p:spPr>
          <a:xfrm rot="10800000" flipV="1">
            <a:off x="4546497" y="4665248"/>
            <a:ext cx="4832664" cy="1587146"/>
          </a:xfrm>
          <a:prstGeom prst="bentConnector4">
            <a:avLst>
              <a:gd name="adj1" fmla="val 1342"/>
              <a:gd name="adj2" fmla="val 131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55FCE72-6B79-C74B-A224-0AB7257EEB57}"/>
              </a:ext>
            </a:extLst>
          </p:cNvPr>
          <p:cNvSpPr/>
          <p:nvPr/>
        </p:nvSpPr>
        <p:spPr>
          <a:xfrm>
            <a:off x="2793615" y="1833643"/>
            <a:ext cx="1857470" cy="104253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  <a:cs typeface="Al Bayan Plain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927182-4DD8-A04B-9429-D8F46DB80A06}"/>
              </a:ext>
            </a:extLst>
          </p:cNvPr>
          <p:cNvSpPr txBox="1"/>
          <p:nvPr/>
        </p:nvSpPr>
        <p:spPr>
          <a:xfrm>
            <a:off x="3058097" y="1844804"/>
            <a:ext cx="132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cs typeface="AL BAYAN PLAIN" pitchFamily="2" charset="-78"/>
              </a:rPr>
              <a:t>visualization.py</a:t>
            </a:r>
            <a:endParaRPr lang="en-PT" sz="1400" b="1" dirty="0">
              <a:cs typeface="AL BAYAN PLAIN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EB5FCE-D50A-B045-96D7-3D02BE2FEACB}"/>
              </a:ext>
            </a:extLst>
          </p:cNvPr>
          <p:cNvSpPr txBox="1"/>
          <p:nvPr/>
        </p:nvSpPr>
        <p:spPr>
          <a:xfrm>
            <a:off x="2869403" y="2138995"/>
            <a:ext cx="1949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cs typeface="Al Bayan Plain" pitchFamily="2" charset="-78"/>
              </a:rPr>
              <a:t> - make_plot</a:t>
            </a:r>
          </a:p>
          <a:p>
            <a:r>
              <a:rPr lang="en-GB" sz="1400" dirty="0">
                <a:cs typeface="Al Bayan Plain" pitchFamily="2" charset="-78"/>
              </a:rPr>
              <a:t> - occupancy</a:t>
            </a:r>
          </a:p>
          <a:p>
            <a:r>
              <a:rPr lang="en-GB" sz="1400" dirty="0">
                <a:cs typeface="Al Bayan Plain" pitchFamily="2" charset="-78"/>
              </a:rPr>
              <a:t> - current_situation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CFC050-4AE4-0748-8BC4-0B19C9426691}"/>
              </a:ext>
            </a:extLst>
          </p:cNvPr>
          <p:cNvCxnSpPr>
            <a:cxnSpLocks/>
          </p:cNvCxnSpPr>
          <p:nvPr/>
        </p:nvCxnSpPr>
        <p:spPr>
          <a:xfrm>
            <a:off x="2785630" y="2143149"/>
            <a:ext cx="186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E060A30-87AB-0647-B23C-A2E480EAEB5D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H="1" flipV="1">
            <a:off x="2793615" y="2354912"/>
            <a:ext cx="777980" cy="3757132"/>
          </a:xfrm>
          <a:prstGeom prst="bentConnector4">
            <a:avLst>
              <a:gd name="adj1" fmla="val -128361"/>
              <a:gd name="adj2" fmla="val 99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158480A-D590-7A4D-B7A9-9F3033C1B562}"/>
              </a:ext>
            </a:extLst>
          </p:cNvPr>
          <p:cNvSpPr/>
          <p:nvPr/>
        </p:nvSpPr>
        <p:spPr>
          <a:xfrm>
            <a:off x="5004574" y="1995391"/>
            <a:ext cx="1857470" cy="63598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6A0F69-0DDD-E446-9CD0-473E29FEC278}"/>
              </a:ext>
            </a:extLst>
          </p:cNvPr>
          <p:cNvSpPr txBox="1"/>
          <p:nvPr/>
        </p:nvSpPr>
        <p:spPr>
          <a:xfrm>
            <a:off x="5285952" y="1988395"/>
            <a:ext cx="1294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user_details.py</a:t>
            </a:r>
            <a:endParaRPr lang="en-PT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9EA8A2-0C0E-384F-BD6A-DACE15C0B034}"/>
              </a:ext>
            </a:extLst>
          </p:cNvPr>
          <p:cNvSpPr txBox="1"/>
          <p:nvPr/>
        </p:nvSpPr>
        <p:spPr>
          <a:xfrm>
            <a:off x="5111037" y="2315524"/>
            <a:ext cx="194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- input_user_details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B16B49-C076-4F44-8C94-74C583CB45CD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8363" y="2303492"/>
            <a:ext cx="186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983123-2F10-F24A-91C6-F2DCFE986607}"/>
              </a:ext>
            </a:extLst>
          </p:cNvPr>
          <p:cNvCxnSpPr>
            <a:cxnSpLocks/>
          </p:cNvCxnSpPr>
          <p:nvPr/>
        </p:nvCxnSpPr>
        <p:spPr>
          <a:xfrm>
            <a:off x="5749712" y="2631377"/>
            <a:ext cx="0" cy="10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9B5055-1670-EC41-9F1A-D391FA0B620E}"/>
              </a:ext>
            </a:extLst>
          </p:cNvPr>
          <p:cNvSpPr/>
          <p:nvPr/>
        </p:nvSpPr>
        <p:spPr>
          <a:xfrm>
            <a:off x="7295928" y="1010660"/>
            <a:ext cx="2388817" cy="211004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85230D-2910-404B-8619-3521C9A99945}"/>
              </a:ext>
            </a:extLst>
          </p:cNvPr>
          <p:cNvSpPr txBox="1"/>
          <p:nvPr/>
        </p:nvSpPr>
        <p:spPr>
          <a:xfrm>
            <a:off x="7760274" y="1016389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db_functions.py</a:t>
            </a:r>
            <a:endParaRPr lang="en-PT" sz="1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2259B2-FF17-AA45-9885-B3FFBBBDEFB2}"/>
              </a:ext>
            </a:extLst>
          </p:cNvPr>
          <p:cNvSpPr txBox="1"/>
          <p:nvPr/>
        </p:nvSpPr>
        <p:spPr>
          <a:xfrm>
            <a:off x="7419662" y="1306698"/>
            <a:ext cx="17674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- create_connection</a:t>
            </a:r>
          </a:p>
          <a:p>
            <a:r>
              <a:rPr lang="en-GB" sz="1400" dirty="0"/>
              <a:t> - create_tables</a:t>
            </a:r>
          </a:p>
          <a:p>
            <a:r>
              <a:rPr lang="en-GB" sz="1400" dirty="0"/>
              <a:t> - delete_tables</a:t>
            </a:r>
          </a:p>
          <a:p>
            <a:r>
              <a:rPr lang="en-GB" sz="1400" dirty="0"/>
              <a:t> - delete_data</a:t>
            </a:r>
          </a:p>
          <a:p>
            <a:r>
              <a:rPr lang="en-GB" sz="1400" dirty="0"/>
              <a:t> - create_plane</a:t>
            </a:r>
          </a:p>
          <a:p>
            <a:r>
              <a:rPr lang="en-GB" sz="1400" dirty="0"/>
              <a:t> - create_seats</a:t>
            </a:r>
          </a:p>
          <a:p>
            <a:r>
              <a:rPr lang="en-GB" sz="1400" dirty="0"/>
              <a:t> - change_seat_status</a:t>
            </a:r>
          </a:p>
          <a:p>
            <a:r>
              <a:rPr lang="en-GB" sz="1400" dirty="0"/>
              <a:t> - delete_booking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BF074F-ECDB-DF48-9FC5-5494470ECE37}"/>
              </a:ext>
            </a:extLst>
          </p:cNvPr>
          <p:cNvCxnSpPr>
            <a:cxnSpLocks/>
          </p:cNvCxnSpPr>
          <p:nvPr/>
        </p:nvCxnSpPr>
        <p:spPr>
          <a:xfrm flipV="1">
            <a:off x="7280785" y="1306698"/>
            <a:ext cx="2403960" cy="6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DEF4A84-69C1-2F4E-ADD0-38388A038216}"/>
              </a:ext>
            </a:extLst>
          </p:cNvPr>
          <p:cNvSpPr/>
          <p:nvPr/>
        </p:nvSpPr>
        <p:spPr>
          <a:xfrm>
            <a:off x="7268753" y="3491559"/>
            <a:ext cx="2678762" cy="128855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52FDDC-D29C-0D45-BE86-DA5FE6752EE8}"/>
              </a:ext>
            </a:extLst>
          </p:cNvPr>
          <p:cNvSpPr txBox="1"/>
          <p:nvPr/>
        </p:nvSpPr>
        <p:spPr>
          <a:xfrm>
            <a:off x="7849143" y="3484607"/>
            <a:ext cx="151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transformation.py</a:t>
            </a:r>
            <a:endParaRPr lang="en-PT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B7C825-BAEE-6544-A6B7-0432CAFCEFC4}"/>
              </a:ext>
            </a:extLst>
          </p:cNvPr>
          <p:cNvSpPr txBox="1"/>
          <p:nvPr/>
        </p:nvSpPr>
        <p:spPr>
          <a:xfrm>
            <a:off x="7350898" y="3794010"/>
            <a:ext cx="2514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 - transform_ref_to_xy</a:t>
            </a:r>
          </a:p>
          <a:p>
            <a:r>
              <a:rPr lang="en-GB" sz="1400" dirty="0"/>
              <a:t> - transform_xy_to_ref</a:t>
            </a:r>
          </a:p>
          <a:p>
            <a:r>
              <a:rPr lang="en-GB" sz="1400" dirty="0"/>
              <a:t> - transform_ref_to_xy_in_array</a:t>
            </a:r>
          </a:p>
          <a:p>
            <a:r>
              <a:rPr lang="en-GB" sz="1400" dirty="0"/>
              <a:t> - transform_xy_to_ref_in_array</a:t>
            </a:r>
          </a:p>
          <a:p>
            <a:endParaRPr lang="en-GB" sz="1400" dirty="0"/>
          </a:p>
          <a:p>
            <a:endParaRPr lang="en-PT" sz="1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397726-5E7E-0C40-877F-4A1CA8DD6487}"/>
              </a:ext>
            </a:extLst>
          </p:cNvPr>
          <p:cNvCxnSpPr>
            <a:cxnSpLocks/>
          </p:cNvCxnSpPr>
          <p:nvPr/>
        </p:nvCxnSpPr>
        <p:spPr>
          <a:xfrm>
            <a:off x="7268753" y="3792975"/>
            <a:ext cx="2678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7FC634-40CF-2A4D-B0F0-F842173DDE7A}"/>
              </a:ext>
            </a:extLst>
          </p:cNvPr>
          <p:cNvCxnSpPr>
            <a:cxnSpLocks/>
          </p:cNvCxnSpPr>
          <p:nvPr/>
        </p:nvCxnSpPr>
        <p:spPr>
          <a:xfrm flipV="1">
            <a:off x="8569590" y="3127656"/>
            <a:ext cx="0" cy="36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F20F61-0780-E14A-9E99-A85D5F048001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6350453" y="3958406"/>
            <a:ext cx="93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8ADBEF-F587-004A-9299-5AA263A35EB4}"/>
              </a:ext>
            </a:extLst>
          </p:cNvPr>
          <p:cNvCxnSpPr>
            <a:cxnSpLocks/>
          </p:cNvCxnSpPr>
          <p:nvPr/>
        </p:nvCxnSpPr>
        <p:spPr>
          <a:xfrm>
            <a:off x="4172079" y="4076298"/>
            <a:ext cx="97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67F761-7467-F942-B4A0-7DBE267EF60D}"/>
              </a:ext>
            </a:extLst>
          </p:cNvPr>
          <p:cNvCxnSpPr>
            <a:cxnSpLocks/>
          </p:cNvCxnSpPr>
          <p:nvPr/>
        </p:nvCxnSpPr>
        <p:spPr>
          <a:xfrm>
            <a:off x="4386602" y="2876180"/>
            <a:ext cx="790438" cy="82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5B0105-1EA2-CA40-A22A-C3EFB4ACC19A}"/>
              </a:ext>
            </a:extLst>
          </p:cNvPr>
          <p:cNvCxnSpPr>
            <a:cxnSpLocks/>
          </p:cNvCxnSpPr>
          <p:nvPr/>
        </p:nvCxnSpPr>
        <p:spPr>
          <a:xfrm flipH="1" flipV="1">
            <a:off x="6278102" y="4225710"/>
            <a:ext cx="383825" cy="67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EA7EA3-C91D-EC43-8A31-5FAFF6AFA902}"/>
              </a:ext>
            </a:extLst>
          </p:cNvPr>
          <p:cNvCxnSpPr>
            <a:cxnSpLocks/>
          </p:cNvCxnSpPr>
          <p:nvPr/>
        </p:nvCxnSpPr>
        <p:spPr>
          <a:xfrm flipH="1">
            <a:off x="6294400" y="2683951"/>
            <a:ext cx="986384" cy="100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59">
            <a:extLst>
              <a:ext uri="{FF2B5EF4-FFF2-40B4-BE49-F238E27FC236}">
                <a16:creationId xmlns:a16="http://schemas.microsoft.com/office/drawing/2014/main" id="{51B0B8FA-8D63-9748-ACC0-34F107CEA4BD}"/>
              </a:ext>
            </a:extLst>
          </p:cNvPr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Database structure</a:t>
            </a:r>
          </a:p>
        </p:txBody>
      </p:sp>
      <p:pic>
        <p:nvPicPr>
          <p:cNvPr id="5" name="Imagen 115">
            <a:extLst>
              <a:ext uri="{FF2B5EF4-FFF2-40B4-BE49-F238E27FC236}">
                <a16:creationId xmlns:a16="http://schemas.microsoft.com/office/drawing/2014/main" id="{74D25B47-9A84-7347-9639-970B331C21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162FD418-3EAD-C54C-9516-CFF277A186D8}"/>
              </a:ext>
            </a:extLst>
          </p:cNvPr>
          <p:cNvSpPr txBox="1"/>
          <p:nvPr/>
        </p:nvSpPr>
        <p:spPr>
          <a:xfrm>
            <a:off x="696256" y="2285640"/>
            <a:ext cx="2728368" cy="16081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Passengers</a:t>
            </a:r>
          </a:p>
          <a:p>
            <a:endParaRPr lang="en-US" sz="1050" b="1" dirty="0"/>
          </a:p>
          <a:p>
            <a:r>
              <a:rPr lang="en-US" sz="1400" dirty="0" err="1"/>
              <a:t>Booking_Reference</a:t>
            </a:r>
            <a:r>
              <a:rPr lang="en-US" sz="1400" dirty="0"/>
              <a:t>           VARCHAR</a:t>
            </a:r>
            <a:endParaRPr lang="en-US" sz="1400" u="sng" dirty="0"/>
          </a:p>
          <a:p>
            <a:r>
              <a:rPr lang="en-US" sz="1400" dirty="0" err="1"/>
              <a:t>Passenger_Name</a:t>
            </a:r>
            <a:r>
              <a:rPr lang="en-US" sz="1400" dirty="0"/>
              <a:t>                         text</a:t>
            </a:r>
          </a:p>
          <a:p>
            <a:r>
              <a:rPr lang="en-US" sz="1400" u="sng" dirty="0" err="1"/>
              <a:t>Passenger_ID</a:t>
            </a:r>
            <a:r>
              <a:rPr lang="en-US" sz="1400" u="sng" dirty="0"/>
              <a:t> (pk)</a:t>
            </a:r>
            <a:r>
              <a:rPr lang="en-US" sz="1400" dirty="0"/>
              <a:t>             VARCHAR</a:t>
            </a:r>
          </a:p>
          <a:p>
            <a:r>
              <a:rPr lang="en-US" sz="1400" dirty="0" err="1"/>
              <a:t>Selection_Preference</a:t>
            </a:r>
            <a:r>
              <a:rPr lang="en-US" sz="1400" dirty="0"/>
              <a:t>                  text</a:t>
            </a:r>
          </a:p>
          <a:p>
            <a:r>
              <a:rPr lang="en-US" sz="1400" u="sng" dirty="0"/>
              <a:t>Seat (</a:t>
            </a:r>
            <a:r>
              <a:rPr lang="en-US" sz="1400" u="sng" dirty="0" err="1"/>
              <a:t>fk</a:t>
            </a:r>
            <a:r>
              <a:rPr lang="en-US" sz="1400" u="sng" dirty="0"/>
              <a:t>)</a:t>
            </a:r>
            <a:r>
              <a:rPr lang="en-US" sz="1400" dirty="0"/>
              <a:t>                               VARCHAR</a:t>
            </a:r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id="{E488F287-1761-9045-A6FC-9E304851F53F}"/>
              </a:ext>
            </a:extLst>
          </p:cNvPr>
          <p:cNvSpPr txBox="1"/>
          <p:nvPr/>
        </p:nvSpPr>
        <p:spPr>
          <a:xfrm>
            <a:off x="5046266" y="2293682"/>
            <a:ext cx="2388233" cy="16081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Seating</a:t>
            </a:r>
          </a:p>
          <a:p>
            <a:endParaRPr lang="en-US" sz="1050" b="1" dirty="0"/>
          </a:p>
          <a:p>
            <a:r>
              <a:rPr lang="en-US" sz="1400" u="sng" dirty="0"/>
              <a:t>Seat (pk</a:t>
            </a:r>
            <a:r>
              <a:rPr lang="en-US" sz="1400" dirty="0"/>
              <a:t>)                     VARCHAR</a:t>
            </a:r>
          </a:p>
          <a:p>
            <a:r>
              <a:rPr lang="en-US" sz="1400" u="sng" dirty="0" err="1"/>
              <a:t>Plane_ID</a:t>
            </a:r>
            <a:r>
              <a:rPr lang="en-US" sz="1400" u="sng" dirty="0"/>
              <a:t> (</a:t>
            </a:r>
            <a:r>
              <a:rPr lang="en-US" sz="1400" u="sng" dirty="0" err="1"/>
              <a:t>fk</a:t>
            </a:r>
            <a:r>
              <a:rPr lang="en-US" sz="1400" u="sng" dirty="0"/>
              <a:t>)</a:t>
            </a:r>
            <a:r>
              <a:rPr lang="en-US" sz="1400" dirty="0"/>
              <a:t>              VARCHAR</a:t>
            </a:r>
            <a:endParaRPr lang="en-US" sz="1400" u="sng" dirty="0"/>
          </a:p>
          <a:p>
            <a:r>
              <a:rPr lang="en-US" sz="1400" dirty="0"/>
              <a:t>X                                                int</a:t>
            </a:r>
          </a:p>
          <a:p>
            <a:r>
              <a:rPr lang="en-US" sz="1400" dirty="0"/>
              <a:t>Y		    int</a:t>
            </a:r>
          </a:p>
          <a:p>
            <a:r>
              <a:rPr lang="en-US" sz="1400" dirty="0"/>
              <a:t>Occupied                      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8B023A80-D43F-2248-9F15-40A3075CC1C1}"/>
              </a:ext>
            </a:extLst>
          </p:cNvPr>
          <p:cNvSpPr txBox="1"/>
          <p:nvPr/>
        </p:nvSpPr>
        <p:spPr>
          <a:xfrm>
            <a:off x="9116304" y="2436935"/>
            <a:ext cx="2422189" cy="13926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Planes</a:t>
            </a:r>
          </a:p>
          <a:p>
            <a:endParaRPr lang="en-US" sz="1050" dirty="0"/>
          </a:p>
          <a:p>
            <a:r>
              <a:rPr lang="en-US" sz="1400" dirty="0" err="1"/>
              <a:t>Plane_ID</a:t>
            </a:r>
            <a:r>
              <a:rPr lang="en-US" sz="1400" dirty="0"/>
              <a:t> (pk)              VARCHAR</a:t>
            </a:r>
          </a:p>
          <a:p>
            <a:r>
              <a:rPr lang="en-US" sz="1400" dirty="0" err="1"/>
              <a:t>Number_Corridors</a:t>
            </a:r>
            <a:r>
              <a:rPr lang="en-US" sz="1400" dirty="0"/>
              <a:t>                 int</a:t>
            </a:r>
          </a:p>
          <a:p>
            <a:r>
              <a:rPr lang="en-US" sz="1400" dirty="0" err="1"/>
              <a:t>Number_Columns</a:t>
            </a:r>
            <a:r>
              <a:rPr lang="en-US" sz="1400" dirty="0"/>
              <a:t>                  int</a:t>
            </a:r>
          </a:p>
          <a:p>
            <a:r>
              <a:rPr lang="en-US" sz="1400" dirty="0" err="1"/>
              <a:t>Number_Rows</a:t>
            </a:r>
            <a:r>
              <a:rPr lang="en-US" sz="1400" dirty="0"/>
              <a:t>                        int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9D2F0-A556-FF4D-84B6-C33BCC2ED013}"/>
              </a:ext>
            </a:extLst>
          </p:cNvPr>
          <p:cNvCxnSpPr>
            <a:cxnSpLocks/>
          </p:cNvCxnSpPr>
          <p:nvPr/>
        </p:nvCxnSpPr>
        <p:spPr>
          <a:xfrm>
            <a:off x="696255" y="2685749"/>
            <a:ext cx="27283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7C519-D5C5-0F43-8FEA-D9D227B56F67}"/>
              </a:ext>
            </a:extLst>
          </p:cNvPr>
          <p:cNvCxnSpPr>
            <a:cxnSpLocks/>
          </p:cNvCxnSpPr>
          <p:nvPr/>
        </p:nvCxnSpPr>
        <p:spPr>
          <a:xfrm>
            <a:off x="5046266" y="2658462"/>
            <a:ext cx="23882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B97303-F077-FE4B-A758-5BBE9045FE29}"/>
              </a:ext>
            </a:extLst>
          </p:cNvPr>
          <p:cNvCxnSpPr>
            <a:cxnSpLocks/>
          </p:cNvCxnSpPr>
          <p:nvPr/>
        </p:nvCxnSpPr>
        <p:spPr>
          <a:xfrm>
            <a:off x="9116305" y="2837045"/>
            <a:ext cx="2422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74B0EA-054A-0A42-9DDE-FF7C69A6C6D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24624" y="3089707"/>
            <a:ext cx="1621642" cy="8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0480990-1C8B-B54D-82FB-71FC7DC4D548}"/>
              </a:ext>
            </a:extLst>
          </p:cNvPr>
          <p:cNvSpPr/>
          <p:nvPr/>
        </p:nvSpPr>
        <p:spPr>
          <a:xfrm>
            <a:off x="3561347" y="3015281"/>
            <a:ext cx="144378" cy="1402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160E4E-3912-034F-AD02-59A7405D4438}"/>
              </a:ext>
            </a:extLst>
          </p:cNvPr>
          <p:cNvCxnSpPr>
            <a:cxnSpLocks/>
          </p:cNvCxnSpPr>
          <p:nvPr/>
        </p:nvCxnSpPr>
        <p:spPr>
          <a:xfrm flipV="1">
            <a:off x="3525250" y="3015279"/>
            <a:ext cx="1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EE2B5A-8EC0-9645-A2D2-C15846BCA928}"/>
              </a:ext>
            </a:extLst>
          </p:cNvPr>
          <p:cNvCxnSpPr>
            <a:cxnSpLocks/>
          </p:cNvCxnSpPr>
          <p:nvPr/>
        </p:nvCxnSpPr>
        <p:spPr>
          <a:xfrm flipV="1">
            <a:off x="4952997" y="3019420"/>
            <a:ext cx="1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FA30C3-E6D8-0F4B-980A-90072D355D92}"/>
              </a:ext>
            </a:extLst>
          </p:cNvPr>
          <p:cNvCxnSpPr>
            <a:cxnSpLocks/>
          </p:cNvCxnSpPr>
          <p:nvPr/>
        </p:nvCxnSpPr>
        <p:spPr>
          <a:xfrm>
            <a:off x="7434499" y="3089859"/>
            <a:ext cx="1681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0EFD18-35F2-E146-9FB7-5243A921761E}"/>
              </a:ext>
            </a:extLst>
          </p:cNvPr>
          <p:cNvCxnSpPr>
            <a:cxnSpLocks/>
          </p:cNvCxnSpPr>
          <p:nvPr/>
        </p:nvCxnSpPr>
        <p:spPr>
          <a:xfrm flipV="1">
            <a:off x="4876790" y="3019283"/>
            <a:ext cx="1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C56B46-FD50-9346-92E4-DF08D9C73AB1}"/>
              </a:ext>
            </a:extLst>
          </p:cNvPr>
          <p:cNvCxnSpPr>
            <a:cxnSpLocks/>
          </p:cNvCxnSpPr>
          <p:nvPr/>
        </p:nvCxnSpPr>
        <p:spPr>
          <a:xfrm flipV="1">
            <a:off x="9015667" y="3015407"/>
            <a:ext cx="1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3038E0-3052-E445-B099-2469ACAF0B60}"/>
              </a:ext>
            </a:extLst>
          </p:cNvPr>
          <p:cNvCxnSpPr>
            <a:cxnSpLocks/>
          </p:cNvCxnSpPr>
          <p:nvPr/>
        </p:nvCxnSpPr>
        <p:spPr>
          <a:xfrm flipV="1">
            <a:off x="8951492" y="3015270"/>
            <a:ext cx="1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2E1D51-C519-B947-8011-A1EF430777ED}"/>
              </a:ext>
            </a:extLst>
          </p:cNvPr>
          <p:cNvCxnSpPr>
            <a:cxnSpLocks/>
          </p:cNvCxnSpPr>
          <p:nvPr/>
        </p:nvCxnSpPr>
        <p:spPr>
          <a:xfrm flipV="1">
            <a:off x="7434498" y="3093729"/>
            <a:ext cx="164812" cy="11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0A40B2-8228-3E41-83A2-BA91274F7212}"/>
              </a:ext>
            </a:extLst>
          </p:cNvPr>
          <p:cNvCxnSpPr>
            <a:cxnSpLocks/>
          </p:cNvCxnSpPr>
          <p:nvPr/>
        </p:nvCxnSpPr>
        <p:spPr>
          <a:xfrm flipH="1" flipV="1">
            <a:off x="7434498" y="2978987"/>
            <a:ext cx="164812" cy="11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B4B499-3DD6-9642-8C54-9AD2956D6AFC}"/>
              </a:ext>
            </a:extLst>
          </p:cNvPr>
          <p:cNvCxnSpPr>
            <a:cxnSpLocks/>
          </p:cNvCxnSpPr>
          <p:nvPr/>
        </p:nvCxnSpPr>
        <p:spPr>
          <a:xfrm flipV="1">
            <a:off x="7599309" y="3011545"/>
            <a:ext cx="1" cy="14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036600" y="4457047"/>
            <a:ext cx="640756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Passengers can only have one seat assigned to them.</a:t>
            </a:r>
          </a:p>
          <a:p>
            <a:endParaRPr lang="en-US" sz="105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seat can be occupied by one passenger or not occupied at all.</a:t>
            </a:r>
          </a:p>
          <a:p>
            <a:endParaRPr lang="en-US" sz="105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seat corresponds to one and only one plane.</a:t>
            </a:r>
          </a:p>
          <a:p>
            <a:endParaRPr lang="en-US" sz="105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plane must have at least one seat.</a:t>
            </a:r>
          </a:p>
        </p:txBody>
      </p:sp>
    </p:spTree>
    <p:extLst>
      <p:ext uri="{BB962C8B-B14F-4D97-AF65-F5344CB8AC3E}">
        <p14:creationId xmlns:p14="http://schemas.microsoft.com/office/powerpoint/2010/main" val="14341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14309" y="1372328"/>
            <a:ext cx="1439180" cy="541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Connect to database (DB)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734201" y="3585087"/>
            <a:ext cx="1979999" cy="935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Create tables in DB: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Passengers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Seating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Planes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34201" y="1036624"/>
            <a:ext cx="1979999" cy="12284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Read from DB: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Number of columns and rows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Position of corridor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Occupied seats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67038" y="1036624"/>
            <a:ext cx="1979998" cy="935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Transform: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References of the occupied seats into coordinates in a matrix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67038" y="1956574"/>
            <a:ext cx="197999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e.g.: </a:t>
            </a:r>
            <a:r>
              <a:rPr lang="en-US" sz="1400" dirty="0"/>
              <a:t>A1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(0, 0)</a:t>
            </a:r>
          </a:p>
        </p:txBody>
      </p:sp>
      <p:cxnSp>
        <p:nvCxnSpPr>
          <p:cNvPr id="12" name="Conector recto de flecha 11"/>
          <p:cNvCxnSpPr>
            <a:stCxn id="43" idx="0"/>
            <a:endCxn id="6" idx="2"/>
          </p:cNvCxnSpPr>
          <p:nvPr/>
        </p:nvCxnSpPr>
        <p:spPr>
          <a:xfrm flipV="1">
            <a:off x="7724200" y="2265107"/>
            <a:ext cx="1" cy="353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3"/>
          </p:cNvCxnSpPr>
          <p:nvPr/>
        </p:nvCxnSpPr>
        <p:spPr>
          <a:xfrm>
            <a:off x="8714200" y="1650866"/>
            <a:ext cx="652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9367037" y="2690487"/>
            <a:ext cx="1979999" cy="4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Create initial seats map</a:t>
            </a:r>
          </a:p>
        </p:txBody>
      </p:sp>
      <p:sp>
        <p:nvSpPr>
          <p:cNvPr id="21" name="Rombo 20"/>
          <p:cNvSpPr/>
          <p:nvPr/>
        </p:nvSpPr>
        <p:spPr>
          <a:xfrm>
            <a:off x="4412737" y="951757"/>
            <a:ext cx="1664352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Are the tables created?</a:t>
            </a:r>
          </a:p>
        </p:txBody>
      </p:sp>
      <p:cxnSp>
        <p:nvCxnSpPr>
          <p:cNvPr id="24" name="Conector recto de flecha 23"/>
          <p:cNvCxnSpPr>
            <a:endCxn id="5" idx="1"/>
          </p:cNvCxnSpPr>
          <p:nvPr/>
        </p:nvCxnSpPr>
        <p:spPr>
          <a:xfrm>
            <a:off x="5237645" y="4052797"/>
            <a:ext cx="14965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141258" y="1338496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cxnSp>
        <p:nvCxnSpPr>
          <p:cNvPr id="37" name="Conector recto 36"/>
          <p:cNvCxnSpPr>
            <a:stCxn id="21" idx="2"/>
          </p:cNvCxnSpPr>
          <p:nvPr/>
        </p:nvCxnSpPr>
        <p:spPr>
          <a:xfrm flipH="1">
            <a:off x="5244912" y="2337351"/>
            <a:ext cx="1" cy="1702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723173" y="3745998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6734200" y="2618716"/>
            <a:ext cx="1980000" cy="58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Add data to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tables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(Planes, Seating)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Conector recto de flecha 45"/>
          <p:cNvCxnSpPr>
            <a:stCxn id="5" idx="0"/>
            <a:endCxn id="43" idx="2"/>
          </p:cNvCxnSpPr>
          <p:nvPr/>
        </p:nvCxnSpPr>
        <p:spPr>
          <a:xfrm flipH="1" flipV="1">
            <a:off x="7724200" y="3204724"/>
            <a:ext cx="1" cy="380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/>
          <p:cNvSpPr/>
          <p:nvPr/>
        </p:nvSpPr>
        <p:spPr>
          <a:xfrm>
            <a:off x="9367037" y="3651986"/>
            <a:ext cx="1980000" cy="801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Characterize seats: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Available seats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Free seats</a:t>
            </a:r>
          </a:p>
        </p:txBody>
      </p:sp>
      <p:cxnSp>
        <p:nvCxnSpPr>
          <p:cNvPr id="51" name="Conector recto de flecha 50"/>
          <p:cNvCxnSpPr>
            <a:stCxn id="14" idx="2"/>
            <a:endCxn id="49" idx="0"/>
          </p:cNvCxnSpPr>
          <p:nvPr/>
        </p:nvCxnSpPr>
        <p:spPr>
          <a:xfrm>
            <a:off x="10357037" y="3153954"/>
            <a:ext cx="0" cy="49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9367037" y="4934811"/>
            <a:ext cx="1979999" cy="559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Evaluate 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initial occupancy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920265" y="4813524"/>
            <a:ext cx="1607870" cy="8016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Create new booking</a:t>
            </a:r>
          </a:p>
        </p:txBody>
      </p:sp>
      <p:cxnSp>
        <p:nvCxnSpPr>
          <p:cNvPr id="78" name="Conector recto de flecha 77"/>
          <p:cNvCxnSpPr>
            <a:stCxn id="61" idx="1"/>
            <a:endCxn id="77" idx="3"/>
          </p:cNvCxnSpPr>
          <p:nvPr/>
        </p:nvCxnSpPr>
        <p:spPr>
          <a:xfrm flipH="1">
            <a:off x="8528135" y="5214335"/>
            <a:ext cx="8389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mbo 80"/>
          <p:cNvSpPr/>
          <p:nvPr/>
        </p:nvSpPr>
        <p:spPr>
          <a:xfrm>
            <a:off x="2363237" y="4329570"/>
            <a:ext cx="2256635" cy="1788640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Do you want to create a new booking?</a:t>
            </a:r>
          </a:p>
        </p:txBody>
      </p:sp>
      <p:cxnSp>
        <p:nvCxnSpPr>
          <p:cNvPr id="83" name="Conector recto de flecha 82"/>
          <p:cNvCxnSpPr>
            <a:stCxn id="77" idx="1"/>
            <a:endCxn id="40" idx="3"/>
          </p:cNvCxnSpPr>
          <p:nvPr/>
        </p:nvCxnSpPr>
        <p:spPr>
          <a:xfrm flipH="1">
            <a:off x="6430032" y="5214335"/>
            <a:ext cx="490233" cy="5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stCxn id="81" idx="1"/>
            <a:endCxn id="148" idx="3"/>
          </p:cNvCxnSpPr>
          <p:nvPr/>
        </p:nvCxnSpPr>
        <p:spPr>
          <a:xfrm flipH="1">
            <a:off x="1646203" y="5223890"/>
            <a:ext cx="717034" cy="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1705687" y="4906558"/>
            <a:ext cx="6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False</a:t>
            </a:r>
          </a:p>
        </p:txBody>
      </p:sp>
      <p:cxnSp>
        <p:nvCxnSpPr>
          <p:cNvPr id="94" name="Conector recto de flecha 93"/>
          <p:cNvCxnSpPr>
            <a:stCxn id="9" idx="2"/>
            <a:endCxn id="14" idx="0"/>
          </p:cNvCxnSpPr>
          <p:nvPr/>
        </p:nvCxnSpPr>
        <p:spPr>
          <a:xfrm>
            <a:off x="10357037" y="2264351"/>
            <a:ext cx="0" cy="426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5389413" y="5992076"/>
            <a:ext cx="76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True</a:t>
            </a:r>
          </a:p>
        </p:txBody>
      </p:sp>
      <p:cxnSp>
        <p:nvCxnSpPr>
          <p:cNvPr id="104" name="Conector recto 103"/>
          <p:cNvCxnSpPr>
            <a:stCxn id="81" idx="2"/>
          </p:cNvCxnSpPr>
          <p:nvPr/>
        </p:nvCxnSpPr>
        <p:spPr>
          <a:xfrm flipH="1">
            <a:off x="3491554" y="6118210"/>
            <a:ext cx="1" cy="181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V="1">
            <a:off x="3491554" y="6299269"/>
            <a:ext cx="4232646" cy="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endCxn id="77" idx="2"/>
          </p:cNvCxnSpPr>
          <p:nvPr/>
        </p:nvCxnSpPr>
        <p:spPr>
          <a:xfrm flipV="1">
            <a:off x="7724200" y="5615146"/>
            <a:ext cx="0" cy="684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redondeado 147"/>
          <p:cNvSpPr/>
          <p:nvPr/>
        </p:nvSpPr>
        <p:spPr>
          <a:xfrm>
            <a:off x="812295" y="4990320"/>
            <a:ext cx="833908" cy="46857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End *</a:t>
            </a:r>
          </a:p>
        </p:txBody>
      </p:sp>
      <p:sp>
        <p:nvSpPr>
          <p:cNvPr id="151" name="Rectángulo redondeado 150"/>
          <p:cNvSpPr/>
          <p:nvPr/>
        </p:nvSpPr>
        <p:spPr>
          <a:xfrm>
            <a:off x="812295" y="1372328"/>
            <a:ext cx="849176" cy="54174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</a:t>
            </a:r>
          </a:p>
        </p:txBody>
      </p:sp>
      <p:cxnSp>
        <p:nvCxnSpPr>
          <p:cNvPr id="158" name="Conector recto de flecha 157"/>
          <p:cNvCxnSpPr>
            <a:stCxn id="21" idx="3"/>
            <a:endCxn id="6" idx="1"/>
          </p:cNvCxnSpPr>
          <p:nvPr/>
        </p:nvCxnSpPr>
        <p:spPr>
          <a:xfrm>
            <a:off x="6077089" y="1644554"/>
            <a:ext cx="657112" cy="6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4" idx="3"/>
            <a:endCxn id="21" idx="1"/>
          </p:cNvCxnSpPr>
          <p:nvPr/>
        </p:nvCxnSpPr>
        <p:spPr>
          <a:xfrm>
            <a:off x="3753489" y="1643201"/>
            <a:ext cx="659248" cy="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/>
          <p:cNvCxnSpPr>
            <a:stCxn id="151" idx="3"/>
            <a:endCxn id="4" idx="1"/>
          </p:cNvCxnSpPr>
          <p:nvPr/>
        </p:nvCxnSpPr>
        <p:spPr>
          <a:xfrm>
            <a:off x="1661471" y="1643201"/>
            <a:ext cx="652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stCxn id="49" idx="2"/>
            <a:endCxn id="61" idx="0"/>
          </p:cNvCxnSpPr>
          <p:nvPr/>
        </p:nvCxnSpPr>
        <p:spPr>
          <a:xfrm>
            <a:off x="10357037" y="4453608"/>
            <a:ext cx="0" cy="481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5111035" y="4985321"/>
            <a:ext cx="1318997" cy="468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Save to DB</a:t>
            </a:r>
          </a:p>
        </p:txBody>
      </p:sp>
      <p:cxnSp>
        <p:nvCxnSpPr>
          <p:cNvPr id="41" name="Conector recto de flecha 40"/>
          <p:cNvCxnSpPr>
            <a:stCxn id="40" idx="1"/>
            <a:endCxn id="81" idx="3"/>
          </p:cNvCxnSpPr>
          <p:nvPr/>
        </p:nvCxnSpPr>
        <p:spPr>
          <a:xfrm flipH="1">
            <a:off x="4619872" y="5219609"/>
            <a:ext cx="491163" cy="4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713441" y="6414662"/>
            <a:ext cx="1116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It is possible to </a:t>
            </a:r>
            <a:r>
              <a:rPr lang="en-US" sz="1400" b="1" dirty="0">
                <a:solidFill>
                  <a:srgbClr val="002060"/>
                </a:solidFill>
              </a:rPr>
              <a:t>delete a booking from the database </a:t>
            </a:r>
            <a:r>
              <a:rPr lang="en-US" sz="1400" dirty="0"/>
              <a:t>by passenger ID or booking reference by calling the function </a:t>
            </a:r>
            <a:r>
              <a:rPr lang="en-US" sz="1400" i="1" dirty="0"/>
              <a:t>delete_booking</a:t>
            </a:r>
            <a:r>
              <a:rPr lang="en-US" sz="1400" dirty="0"/>
              <a:t> (in </a:t>
            </a:r>
            <a:r>
              <a:rPr lang="en-US" sz="1400" i="1" dirty="0"/>
              <a:t>db_functions.py</a:t>
            </a:r>
            <a:r>
              <a:rPr lang="en-US" sz="1400" dirty="0"/>
              <a:t>).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Workflow: General</a:t>
            </a: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Workflow: </a:t>
            </a:r>
            <a:r>
              <a:rPr lang="en-US" sz="3600" b="1" dirty="0" smtClean="0">
                <a:latin typeface="Trebuchet MS" panose="020B0603020202020204" pitchFamily="34" charset="0"/>
              </a:rPr>
              <a:t>Input data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982307" y="1746341"/>
            <a:ext cx="2123219" cy="715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Input details: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ysClr val="windowText" lastClr="000000"/>
                </a:solidFill>
              </a:rPr>
              <a:t>Number of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passengers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ysClr val="windowText" lastClr="000000"/>
                </a:solidFill>
              </a:rPr>
              <a:t>Selection preference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0" name="Rombo 49"/>
          <p:cNvSpPr/>
          <p:nvPr/>
        </p:nvSpPr>
        <p:spPr>
          <a:xfrm>
            <a:off x="843847" y="3445773"/>
            <a:ext cx="1980000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Selection preference</a:t>
            </a:r>
          </a:p>
        </p:txBody>
      </p:sp>
      <p:cxnSp>
        <p:nvCxnSpPr>
          <p:cNvPr id="52" name="Conector recto de flecha 51"/>
          <p:cNvCxnSpPr>
            <a:stCxn id="68" idx="3"/>
            <a:endCxn id="16" idx="1"/>
          </p:cNvCxnSpPr>
          <p:nvPr/>
        </p:nvCxnSpPr>
        <p:spPr>
          <a:xfrm flipV="1">
            <a:off x="2643223" y="2101005"/>
            <a:ext cx="643147" cy="2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930029" y="5633662"/>
            <a:ext cx="1980000" cy="46346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Automatic selection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845672" y="5633663"/>
            <a:ext cx="1980000" cy="46346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Manual selection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1035353" y="1703158"/>
            <a:ext cx="1607870" cy="80162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Create new booking</a:t>
            </a:r>
          </a:p>
        </p:txBody>
      </p:sp>
      <p:cxnSp>
        <p:nvCxnSpPr>
          <p:cNvPr id="69" name="Conector recto de flecha 68"/>
          <p:cNvCxnSpPr>
            <a:stCxn id="51" idx="2"/>
            <a:endCxn id="42" idx="0"/>
          </p:cNvCxnSpPr>
          <p:nvPr/>
        </p:nvCxnSpPr>
        <p:spPr>
          <a:xfrm flipH="1">
            <a:off x="9795593" y="2334888"/>
            <a:ext cx="643" cy="565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  <p:cxnSp>
        <p:nvCxnSpPr>
          <p:cNvPr id="13" name="Conector recto de flecha 12"/>
          <p:cNvCxnSpPr>
            <a:stCxn id="16" idx="3"/>
            <a:endCxn id="48" idx="1"/>
          </p:cNvCxnSpPr>
          <p:nvPr/>
        </p:nvCxnSpPr>
        <p:spPr>
          <a:xfrm>
            <a:off x="5342544" y="2101005"/>
            <a:ext cx="639763" cy="29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3286370" y="1867122"/>
            <a:ext cx="2056174" cy="46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Create booking reference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8105525" y="2101005"/>
            <a:ext cx="6397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o 41"/>
          <p:cNvSpPr/>
          <p:nvPr/>
        </p:nvSpPr>
        <p:spPr>
          <a:xfrm>
            <a:off x="8777196" y="2900034"/>
            <a:ext cx="2036793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Is the passenger full name empty?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Conector recto de flecha 44"/>
          <p:cNvCxnSpPr>
            <a:stCxn id="42" idx="2"/>
            <a:endCxn id="54" idx="0"/>
          </p:cNvCxnSpPr>
          <p:nvPr/>
        </p:nvCxnSpPr>
        <p:spPr>
          <a:xfrm flipH="1">
            <a:off x="9792757" y="4285628"/>
            <a:ext cx="2836" cy="990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9754709" y="4530716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51" name="Rectángulo 50"/>
          <p:cNvSpPr/>
          <p:nvPr/>
        </p:nvSpPr>
        <p:spPr>
          <a:xfrm>
            <a:off x="8768149" y="1867122"/>
            <a:ext cx="2056174" cy="46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Input details: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ysClr val="windowText" lastClr="000000"/>
                </a:solidFill>
              </a:rPr>
              <a:t>Passenger </a:t>
            </a:r>
            <a:r>
              <a:rPr lang="en-US" sz="1400" dirty="0">
                <a:solidFill>
                  <a:sysClr val="windowText" lastClr="000000"/>
                </a:solidFill>
              </a:rPr>
              <a:t>full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name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8764670" y="5275776"/>
            <a:ext cx="2056174" cy="483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Input details: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ysClr val="windowText" lastClr="000000"/>
                </a:solidFill>
              </a:rPr>
              <a:t>Passenger ID</a:t>
            </a:r>
          </a:p>
        </p:txBody>
      </p:sp>
      <p:cxnSp>
        <p:nvCxnSpPr>
          <p:cNvPr id="61" name="Conector recto de flecha 60"/>
          <p:cNvCxnSpPr>
            <a:endCxn id="51" idx="3"/>
          </p:cNvCxnSpPr>
          <p:nvPr/>
        </p:nvCxnSpPr>
        <p:spPr>
          <a:xfrm flipH="1">
            <a:off x="10824323" y="2101005"/>
            <a:ext cx="348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 flipH="1">
            <a:off x="11162009" y="2101005"/>
            <a:ext cx="10334" cy="149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>
            <a:stCxn id="42" idx="3"/>
          </p:cNvCxnSpPr>
          <p:nvPr/>
        </p:nvCxnSpPr>
        <p:spPr>
          <a:xfrm>
            <a:off x="10813989" y="3592831"/>
            <a:ext cx="348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11137345" y="2669003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72" name="Rectángulo 71"/>
          <p:cNvSpPr/>
          <p:nvPr/>
        </p:nvSpPr>
        <p:spPr>
          <a:xfrm>
            <a:off x="10395879" y="2689791"/>
            <a:ext cx="75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ERROR!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75" name="Rombo 74"/>
          <p:cNvSpPr/>
          <p:nvPr/>
        </p:nvSpPr>
        <p:spPr>
          <a:xfrm>
            <a:off x="6068732" y="3455722"/>
            <a:ext cx="2036793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Is the passenger ID empty?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Conector recto 75"/>
          <p:cNvCxnSpPr>
            <a:endCxn id="54" idx="1"/>
          </p:cNvCxnSpPr>
          <p:nvPr/>
        </p:nvCxnSpPr>
        <p:spPr>
          <a:xfrm>
            <a:off x="7087128" y="5517349"/>
            <a:ext cx="167754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endCxn id="75" idx="2"/>
          </p:cNvCxnSpPr>
          <p:nvPr/>
        </p:nvCxnSpPr>
        <p:spPr>
          <a:xfrm flipV="1">
            <a:off x="7087128" y="4841316"/>
            <a:ext cx="1" cy="6887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5537422" y="3830793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93" name="CuadroTexto 92"/>
          <p:cNvSpPr txBox="1"/>
          <p:nvPr/>
        </p:nvSpPr>
        <p:spPr>
          <a:xfrm>
            <a:off x="8534707" y="4336126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Yes</a:t>
            </a:r>
            <a:endParaRPr lang="en-US" sz="1400" b="1" dirty="0"/>
          </a:p>
        </p:txBody>
      </p:sp>
      <p:cxnSp>
        <p:nvCxnSpPr>
          <p:cNvPr id="94" name="Conector recto de flecha 93"/>
          <p:cNvCxnSpPr/>
          <p:nvPr/>
        </p:nvCxnSpPr>
        <p:spPr>
          <a:xfrm>
            <a:off x="8988016" y="4787157"/>
            <a:ext cx="0" cy="48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75" idx="1"/>
            <a:endCxn id="37" idx="3"/>
          </p:cNvCxnSpPr>
          <p:nvPr/>
        </p:nvCxnSpPr>
        <p:spPr>
          <a:xfrm flipH="1" flipV="1">
            <a:off x="5474376" y="4136422"/>
            <a:ext cx="594356" cy="12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8105525" y="4145696"/>
            <a:ext cx="4291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>
            <a:off x="8534707" y="4145696"/>
            <a:ext cx="0" cy="641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8534707" y="4787157"/>
            <a:ext cx="453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/>
          <p:cNvSpPr/>
          <p:nvPr/>
        </p:nvSpPr>
        <p:spPr>
          <a:xfrm>
            <a:off x="7728723" y="4339618"/>
            <a:ext cx="75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ERROR!</a:t>
            </a:r>
            <a:endParaRPr lang="en-US" sz="1400" i="1" dirty="0">
              <a:solidFill>
                <a:srgbClr val="C00000"/>
              </a:solidFill>
            </a:endParaRPr>
          </a:p>
        </p:txBody>
      </p:sp>
      <p:cxnSp>
        <p:nvCxnSpPr>
          <p:cNvPr id="106" name="Conector recto de flecha 105"/>
          <p:cNvCxnSpPr>
            <a:stCxn id="50" idx="2"/>
            <a:endCxn id="59" idx="0"/>
          </p:cNvCxnSpPr>
          <p:nvPr/>
        </p:nvCxnSpPr>
        <p:spPr>
          <a:xfrm>
            <a:off x="1833847" y="4831367"/>
            <a:ext cx="1825" cy="802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endCxn id="57" idx="0"/>
          </p:cNvCxnSpPr>
          <p:nvPr/>
        </p:nvCxnSpPr>
        <p:spPr>
          <a:xfrm>
            <a:off x="4914786" y="5060954"/>
            <a:ext cx="5243" cy="572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418202" y="3902539"/>
            <a:ext cx="2056174" cy="46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Seats selection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Conector recto de flecha 52"/>
          <p:cNvCxnSpPr>
            <a:stCxn id="37" idx="1"/>
            <a:endCxn id="50" idx="3"/>
          </p:cNvCxnSpPr>
          <p:nvPr/>
        </p:nvCxnSpPr>
        <p:spPr>
          <a:xfrm flipH="1">
            <a:off x="2823847" y="4136422"/>
            <a:ext cx="594355" cy="2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1833847" y="5060954"/>
            <a:ext cx="30820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Workflow: Manual selection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120410" y="1766419"/>
            <a:ext cx="1980000" cy="4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Show initial seats map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744700" y="1766419"/>
            <a:ext cx="1980000" cy="4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Ask for (first) seat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9686179" y="1597388"/>
            <a:ext cx="1979998" cy="794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Transform: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Reference of the seat into coordinates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618396" y="1766419"/>
            <a:ext cx="849176" cy="4634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</a:t>
            </a:r>
          </a:p>
        </p:txBody>
      </p:sp>
      <p:cxnSp>
        <p:nvCxnSpPr>
          <p:cNvPr id="18" name="Conector recto de flecha 17"/>
          <p:cNvCxnSpPr>
            <a:stCxn id="17" idx="3"/>
            <a:endCxn id="57" idx="1"/>
          </p:cNvCxnSpPr>
          <p:nvPr/>
        </p:nvCxnSpPr>
        <p:spPr>
          <a:xfrm>
            <a:off x="1467572" y="1998153"/>
            <a:ext cx="652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7" idx="3"/>
            <a:endCxn id="59" idx="1"/>
          </p:cNvCxnSpPr>
          <p:nvPr/>
        </p:nvCxnSpPr>
        <p:spPr>
          <a:xfrm>
            <a:off x="4100410" y="1998153"/>
            <a:ext cx="6442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9" idx="3"/>
            <a:endCxn id="22" idx="1"/>
          </p:cNvCxnSpPr>
          <p:nvPr/>
        </p:nvCxnSpPr>
        <p:spPr>
          <a:xfrm flipV="1">
            <a:off x="6724700" y="1996366"/>
            <a:ext cx="644290" cy="1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o 21"/>
          <p:cNvSpPr/>
          <p:nvPr/>
        </p:nvSpPr>
        <p:spPr>
          <a:xfrm>
            <a:off x="7368990" y="1303569"/>
            <a:ext cx="1664352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 seat free?</a:t>
            </a:r>
          </a:p>
        </p:txBody>
      </p:sp>
      <p:cxnSp>
        <p:nvCxnSpPr>
          <p:cNvPr id="23" name="Conector recto de flecha 22"/>
          <p:cNvCxnSpPr>
            <a:stCxn id="22" idx="3"/>
            <a:endCxn id="62" idx="1"/>
          </p:cNvCxnSpPr>
          <p:nvPr/>
        </p:nvCxnSpPr>
        <p:spPr>
          <a:xfrm flipV="1">
            <a:off x="9033342" y="1994580"/>
            <a:ext cx="652837" cy="1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9094202" y="1683588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6498862" y="2851806"/>
            <a:ext cx="93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cxnSp>
        <p:nvCxnSpPr>
          <p:cNvPr id="26" name="Conector recto 25"/>
          <p:cNvCxnSpPr/>
          <p:nvPr/>
        </p:nvCxnSpPr>
        <p:spPr>
          <a:xfrm>
            <a:off x="5734700" y="3163774"/>
            <a:ext cx="246646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8201166" y="2689163"/>
            <a:ext cx="0" cy="474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5734700" y="2229887"/>
            <a:ext cx="0" cy="933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615386" y="3181821"/>
            <a:ext cx="75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ERROR!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9686179" y="2802436"/>
            <a:ext cx="1980000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Update seats and 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seats map</a:t>
            </a:r>
          </a:p>
        </p:txBody>
      </p:sp>
      <p:cxnSp>
        <p:nvCxnSpPr>
          <p:cNvPr id="40" name="Conector recto de flecha 39"/>
          <p:cNvCxnSpPr>
            <a:stCxn id="62" idx="2"/>
            <a:endCxn id="39" idx="0"/>
          </p:cNvCxnSpPr>
          <p:nvPr/>
        </p:nvCxnSpPr>
        <p:spPr>
          <a:xfrm>
            <a:off x="10676178" y="2391772"/>
            <a:ext cx="1" cy="410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mbo 40"/>
          <p:cNvSpPr/>
          <p:nvPr/>
        </p:nvSpPr>
        <p:spPr>
          <a:xfrm>
            <a:off x="9679652" y="3771100"/>
            <a:ext cx="1999225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 number of passengers 2?</a:t>
            </a:r>
          </a:p>
        </p:txBody>
      </p:sp>
      <p:cxnSp>
        <p:nvCxnSpPr>
          <p:cNvPr id="42" name="Conector recto de flecha 41"/>
          <p:cNvCxnSpPr>
            <a:stCxn id="39" idx="2"/>
            <a:endCxn id="41" idx="0"/>
          </p:cNvCxnSpPr>
          <p:nvPr/>
        </p:nvCxnSpPr>
        <p:spPr>
          <a:xfrm>
            <a:off x="10676179" y="3360436"/>
            <a:ext cx="3086" cy="410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9133339" y="4147299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7053342" y="4229867"/>
            <a:ext cx="1980000" cy="4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Ask for second seat</a:t>
            </a:r>
          </a:p>
        </p:txBody>
      </p:sp>
      <p:cxnSp>
        <p:nvCxnSpPr>
          <p:cNvPr id="51" name="Conector recto de flecha 50"/>
          <p:cNvCxnSpPr>
            <a:stCxn id="49" idx="1"/>
            <a:endCxn id="55" idx="3"/>
          </p:cNvCxnSpPr>
          <p:nvPr/>
        </p:nvCxnSpPr>
        <p:spPr>
          <a:xfrm flipH="1" flipV="1">
            <a:off x="6384151" y="4461600"/>
            <a:ext cx="6691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mbo 54"/>
          <p:cNvSpPr/>
          <p:nvPr/>
        </p:nvSpPr>
        <p:spPr>
          <a:xfrm>
            <a:off x="4719799" y="3768803"/>
            <a:ext cx="1664352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 seat free?</a:t>
            </a:r>
          </a:p>
        </p:txBody>
      </p:sp>
      <p:cxnSp>
        <p:nvCxnSpPr>
          <p:cNvPr id="56" name="Conector recto 55"/>
          <p:cNvCxnSpPr>
            <a:stCxn id="55" idx="2"/>
          </p:cNvCxnSpPr>
          <p:nvPr/>
        </p:nvCxnSpPr>
        <p:spPr>
          <a:xfrm>
            <a:off x="5551975" y="5154397"/>
            <a:ext cx="0" cy="474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5551975" y="5629008"/>
            <a:ext cx="24913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endCxn id="49" idx="2"/>
          </p:cNvCxnSpPr>
          <p:nvPr/>
        </p:nvCxnSpPr>
        <p:spPr>
          <a:xfrm flipH="1" flipV="1">
            <a:off x="8043342" y="4693334"/>
            <a:ext cx="3439" cy="928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328587" y="5319675"/>
            <a:ext cx="93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6432661" y="5640413"/>
            <a:ext cx="753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ERROR!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175783" y="4145004"/>
            <a:ext cx="50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2116773" y="4064408"/>
            <a:ext cx="1965710" cy="794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Transform: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Reference of the seat into coordinates</a:t>
            </a:r>
          </a:p>
        </p:txBody>
      </p:sp>
      <p:sp>
        <p:nvSpPr>
          <p:cNvPr id="74" name="Rectángulo 73"/>
          <p:cNvSpPr/>
          <p:nvPr/>
        </p:nvSpPr>
        <p:spPr>
          <a:xfrm>
            <a:off x="2116771" y="5272589"/>
            <a:ext cx="1957165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Update seats and 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seats map</a:t>
            </a:r>
          </a:p>
        </p:txBody>
      </p:sp>
      <p:sp>
        <p:nvSpPr>
          <p:cNvPr id="75" name="Rectángulo redondeado 74"/>
          <p:cNvSpPr/>
          <p:nvPr/>
        </p:nvSpPr>
        <p:spPr>
          <a:xfrm>
            <a:off x="618396" y="5313790"/>
            <a:ext cx="849176" cy="4634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End</a:t>
            </a:r>
          </a:p>
        </p:txBody>
      </p:sp>
      <p:cxnSp>
        <p:nvCxnSpPr>
          <p:cNvPr id="76" name="Conector recto de flecha 75"/>
          <p:cNvCxnSpPr>
            <a:stCxn id="74" idx="1"/>
            <a:endCxn id="75" idx="3"/>
          </p:cNvCxnSpPr>
          <p:nvPr/>
        </p:nvCxnSpPr>
        <p:spPr>
          <a:xfrm flipH="1" flipV="1">
            <a:off x="1467572" y="5545524"/>
            <a:ext cx="649199" cy="6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73" idx="2"/>
            <a:endCxn id="74" idx="0"/>
          </p:cNvCxnSpPr>
          <p:nvPr/>
        </p:nvCxnSpPr>
        <p:spPr>
          <a:xfrm flipH="1">
            <a:off x="3095354" y="4858792"/>
            <a:ext cx="4274" cy="413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41" idx="1"/>
            <a:endCxn id="49" idx="3"/>
          </p:cNvCxnSpPr>
          <p:nvPr/>
        </p:nvCxnSpPr>
        <p:spPr>
          <a:xfrm flipH="1" flipV="1">
            <a:off x="9033342" y="4461601"/>
            <a:ext cx="646310" cy="2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55" idx="1"/>
            <a:endCxn id="73" idx="3"/>
          </p:cNvCxnSpPr>
          <p:nvPr/>
        </p:nvCxnSpPr>
        <p:spPr>
          <a:xfrm flipH="1">
            <a:off x="4082483" y="4461600"/>
            <a:ext cx="6373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10402067" y="5476232"/>
            <a:ext cx="93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cxnSp>
        <p:nvCxnSpPr>
          <p:cNvPr id="106" name="Conector recto 105"/>
          <p:cNvCxnSpPr/>
          <p:nvPr/>
        </p:nvCxnSpPr>
        <p:spPr>
          <a:xfrm flipV="1">
            <a:off x="1034212" y="6238321"/>
            <a:ext cx="9641966" cy="22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>
            <a:stCxn id="41" idx="2"/>
          </p:cNvCxnSpPr>
          <p:nvPr/>
        </p:nvCxnSpPr>
        <p:spPr>
          <a:xfrm flipH="1">
            <a:off x="10673864" y="5156694"/>
            <a:ext cx="5401" cy="1081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/>
          <p:nvPr/>
        </p:nvCxnSpPr>
        <p:spPr>
          <a:xfrm flipH="1" flipV="1">
            <a:off x="1034212" y="5777259"/>
            <a:ext cx="7188" cy="48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n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/>
          <p:cNvSpPr/>
          <p:nvPr/>
        </p:nvSpPr>
        <p:spPr>
          <a:xfrm>
            <a:off x="0" y="0"/>
            <a:ext cx="12192000" cy="836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Workflow: Automatic selection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024080" y="2096659"/>
            <a:ext cx="1980000" cy="4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Show initial seats map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407773" y="2098935"/>
            <a:ext cx="849176" cy="4634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Start</a:t>
            </a:r>
          </a:p>
        </p:txBody>
      </p:sp>
      <p:cxnSp>
        <p:nvCxnSpPr>
          <p:cNvPr id="18" name="Conector recto de flecha 17"/>
          <p:cNvCxnSpPr>
            <a:stCxn id="17" idx="3"/>
            <a:endCxn id="57" idx="1"/>
          </p:cNvCxnSpPr>
          <p:nvPr/>
        </p:nvCxnSpPr>
        <p:spPr>
          <a:xfrm flipV="1">
            <a:off x="1256949" y="2328393"/>
            <a:ext cx="767131" cy="22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7" idx="3"/>
            <a:endCxn id="53" idx="1"/>
          </p:cNvCxnSpPr>
          <p:nvPr/>
        </p:nvCxnSpPr>
        <p:spPr>
          <a:xfrm flipV="1">
            <a:off x="4004080" y="2324820"/>
            <a:ext cx="641794" cy="3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53" idx="3"/>
            <a:endCxn id="78" idx="1"/>
          </p:cNvCxnSpPr>
          <p:nvPr/>
        </p:nvCxnSpPr>
        <p:spPr>
          <a:xfrm>
            <a:off x="6411814" y="2324820"/>
            <a:ext cx="657740" cy="5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6313719" y="2006977"/>
            <a:ext cx="75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224638" y="3300694"/>
            <a:ext cx="75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Yes</a:t>
            </a:r>
          </a:p>
        </p:txBody>
      </p:sp>
      <p:sp>
        <p:nvSpPr>
          <p:cNvPr id="53" name="Rombo 52"/>
          <p:cNvSpPr/>
          <p:nvPr/>
        </p:nvSpPr>
        <p:spPr>
          <a:xfrm>
            <a:off x="4645874" y="1632023"/>
            <a:ext cx="1765940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Are there available seats?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5514255" y="3876186"/>
            <a:ext cx="2059595" cy="46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Find first seat randomly from available seats</a:t>
            </a:r>
          </a:p>
        </p:txBody>
      </p:sp>
      <p:sp>
        <p:nvSpPr>
          <p:cNvPr id="78" name="Rombo 77"/>
          <p:cNvSpPr/>
          <p:nvPr/>
        </p:nvSpPr>
        <p:spPr>
          <a:xfrm>
            <a:off x="7069554" y="1637382"/>
            <a:ext cx="1557986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 plane empty?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5514255" y="5400167"/>
            <a:ext cx="2033286" cy="54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Find first seat at furthest distance from all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8415557" y="3866667"/>
            <a:ext cx="56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3050025" y="3706883"/>
            <a:ext cx="1979998" cy="794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</a:rPr>
              <a:t>Transform: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Coordinates of the seat into reference</a:t>
            </a:r>
          </a:p>
        </p:txBody>
      </p:sp>
      <p:cxnSp>
        <p:nvCxnSpPr>
          <p:cNvPr id="85" name="Conector recto de flecha 84"/>
          <p:cNvCxnSpPr>
            <a:stCxn id="65" idx="1"/>
            <a:endCxn id="81" idx="3"/>
          </p:cNvCxnSpPr>
          <p:nvPr/>
        </p:nvCxnSpPr>
        <p:spPr>
          <a:xfrm flipH="1" flipV="1">
            <a:off x="5030023" y="4104075"/>
            <a:ext cx="484232" cy="3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81" idx="1"/>
            <a:endCxn id="93" idx="3"/>
          </p:cNvCxnSpPr>
          <p:nvPr/>
        </p:nvCxnSpPr>
        <p:spPr>
          <a:xfrm flipH="1" flipV="1">
            <a:off x="2528376" y="4098836"/>
            <a:ext cx="521649" cy="5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/>
          <p:cNvSpPr/>
          <p:nvPr/>
        </p:nvSpPr>
        <p:spPr>
          <a:xfrm>
            <a:off x="407773" y="3819836"/>
            <a:ext cx="2120603" cy="5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Update seats and 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seats map</a:t>
            </a:r>
          </a:p>
        </p:txBody>
      </p:sp>
      <p:cxnSp>
        <p:nvCxnSpPr>
          <p:cNvPr id="104" name="Conector recto de flecha 103"/>
          <p:cNvCxnSpPr>
            <a:endCxn id="120" idx="3"/>
          </p:cNvCxnSpPr>
          <p:nvPr/>
        </p:nvCxnSpPr>
        <p:spPr>
          <a:xfrm flipH="1" flipV="1">
            <a:off x="2528376" y="5672904"/>
            <a:ext cx="512036" cy="5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7847586" y="3030918"/>
            <a:ext cx="0" cy="1087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/>
          <p:cNvCxnSpPr>
            <a:stCxn id="79" idx="1"/>
          </p:cNvCxnSpPr>
          <p:nvPr/>
        </p:nvCxnSpPr>
        <p:spPr>
          <a:xfrm flipH="1">
            <a:off x="5039637" y="5672903"/>
            <a:ext cx="474618" cy="5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/>
          <p:cNvSpPr/>
          <p:nvPr/>
        </p:nvSpPr>
        <p:spPr>
          <a:xfrm>
            <a:off x="407773" y="5165939"/>
            <a:ext cx="2120603" cy="1013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Find first seat that has an available one next to it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(considering the distance criteria)</a:t>
            </a:r>
          </a:p>
        </p:txBody>
      </p:sp>
      <p:cxnSp>
        <p:nvCxnSpPr>
          <p:cNvPr id="175" name="Conector recto 174"/>
          <p:cNvCxnSpPr/>
          <p:nvPr/>
        </p:nvCxnSpPr>
        <p:spPr>
          <a:xfrm>
            <a:off x="8627540" y="2324820"/>
            <a:ext cx="3067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/>
          <p:nvPr/>
        </p:nvCxnSpPr>
        <p:spPr>
          <a:xfrm>
            <a:off x="8934291" y="2324820"/>
            <a:ext cx="0" cy="333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/>
          <p:cNvCxnSpPr/>
          <p:nvPr/>
        </p:nvCxnSpPr>
        <p:spPr>
          <a:xfrm flipH="1" flipV="1">
            <a:off x="7547541" y="5657373"/>
            <a:ext cx="13867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de flecha 224"/>
          <p:cNvCxnSpPr/>
          <p:nvPr/>
        </p:nvCxnSpPr>
        <p:spPr>
          <a:xfrm flipH="1">
            <a:off x="7552500" y="4118137"/>
            <a:ext cx="2950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9" name="Imagen 2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2" t="4685" r="33599" b="9191"/>
          <a:stretch/>
        </p:blipFill>
        <p:spPr>
          <a:xfrm>
            <a:off x="9095460" y="836950"/>
            <a:ext cx="3096540" cy="6021050"/>
          </a:xfrm>
          <a:prstGeom prst="rect">
            <a:avLst/>
          </a:prstGeom>
        </p:spPr>
      </p:pic>
      <p:pic>
        <p:nvPicPr>
          <p:cNvPr id="253" name="Imagen 2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534" y="836949"/>
            <a:ext cx="3096540" cy="6021050"/>
          </a:xfrm>
          <a:prstGeom prst="rect">
            <a:avLst/>
          </a:prstGeom>
        </p:spPr>
      </p:pic>
      <p:pic>
        <p:nvPicPr>
          <p:cNvPr id="254" name="Imagen 25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095460" y="836950"/>
            <a:ext cx="3096540" cy="6021050"/>
          </a:xfrm>
          <a:prstGeom prst="rect">
            <a:avLst/>
          </a:prstGeom>
        </p:spPr>
      </p:pic>
      <p:cxnSp>
        <p:nvCxnSpPr>
          <p:cNvPr id="255" name="Conector recto de flecha 254"/>
          <p:cNvCxnSpPr>
            <a:endCxn id="81" idx="2"/>
          </p:cNvCxnSpPr>
          <p:nvPr/>
        </p:nvCxnSpPr>
        <p:spPr>
          <a:xfrm flipV="1">
            <a:off x="4040023" y="4501267"/>
            <a:ext cx="1" cy="309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259"/>
          <p:cNvCxnSpPr/>
          <p:nvPr/>
        </p:nvCxnSpPr>
        <p:spPr>
          <a:xfrm>
            <a:off x="1468075" y="4811241"/>
            <a:ext cx="257194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recto 262"/>
          <p:cNvCxnSpPr>
            <a:endCxn id="120" idx="0"/>
          </p:cNvCxnSpPr>
          <p:nvPr/>
        </p:nvCxnSpPr>
        <p:spPr>
          <a:xfrm>
            <a:off x="1468075" y="4811241"/>
            <a:ext cx="0" cy="354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Imagen 27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4683" r="33597" b="9194"/>
          <a:stretch/>
        </p:blipFill>
        <p:spPr>
          <a:xfrm>
            <a:off x="9101686" y="836948"/>
            <a:ext cx="3096541" cy="6021052"/>
          </a:xfrm>
          <a:prstGeom prst="rect">
            <a:avLst/>
          </a:prstGeom>
        </p:spPr>
      </p:pic>
      <p:pic>
        <p:nvPicPr>
          <p:cNvPr id="277" name="Imagen 27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7" t="4683" r="33595" b="9194"/>
          <a:stretch/>
        </p:blipFill>
        <p:spPr>
          <a:xfrm>
            <a:off x="9095496" y="836947"/>
            <a:ext cx="3096541" cy="6021052"/>
          </a:xfrm>
          <a:prstGeom prst="rect">
            <a:avLst/>
          </a:prstGeom>
        </p:spPr>
      </p:pic>
      <p:sp>
        <p:nvSpPr>
          <p:cNvPr id="278" name="Rectángulo redondeado 277"/>
          <p:cNvSpPr/>
          <p:nvPr/>
        </p:nvSpPr>
        <p:spPr>
          <a:xfrm>
            <a:off x="1722505" y="994613"/>
            <a:ext cx="6031132" cy="4600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Early stage: </a:t>
            </a:r>
            <a:r>
              <a:rPr lang="en-US" dirty="0"/>
              <a:t>With available seats (in green)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1. Find first seat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2" name="Rombo 291"/>
          <p:cNvSpPr/>
          <p:nvPr/>
        </p:nvSpPr>
        <p:spPr>
          <a:xfrm>
            <a:off x="3047110" y="4988590"/>
            <a:ext cx="1999225" cy="1385594"/>
          </a:xfrm>
          <a:prstGeom prst="diamond">
            <a:avLst/>
          </a:prstGeom>
          <a:solidFill>
            <a:srgbClr val="D5E3FF"/>
          </a:solidFill>
          <a:ln>
            <a:solidFill>
              <a:srgbClr val="B7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Is the number of passengers 2?</a:t>
            </a:r>
          </a:p>
        </p:txBody>
      </p:sp>
      <p:pic>
        <p:nvPicPr>
          <p:cNvPr id="304" name="Imagen 3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08670" cy="12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735</TotalTime>
  <Words>1322</Words>
  <Application>Microsoft Office PowerPoint</Application>
  <PresentationFormat>Panorámica</PresentationFormat>
  <Paragraphs>329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AL BAYAN PLAIN</vt:lpstr>
      <vt:lpstr>AL BAYAN PLAIN</vt:lpstr>
      <vt:lpstr>Arial</vt:lpstr>
      <vt:lpstr>Calibri</vt:lpstr>
      <vt:lpstr>Calibri Light</vt:lpstr>
      <vt:lpstr>Trebuchet MS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AVC</dc:creator>
  <cp:lastModifiedBy>AVC</cp:lastModifiedBy>
  <cp:revision>206</cp:revision>
  <dcterms:created xsi:type="dcterms:W3CDTF">2021-02-24T16:27:23Z</dcterms:created>
  <dcterms:modified xsi:type="dcterms:W3CDTF">2021-02-25T17:51:12Z</dcterms:modified>
</cp:coreProperties>
</file>