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00D795-CCEC-4D76-AA56-0285000A5DC0}">
  <a:tblStyle styleId="{4F00D795-CCEC-4D76-AA56-0285000A5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44081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44081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ba5f445e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ba5f445e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a5f445e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a5f445e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aebdf59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aebdf59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aebdf59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aebdf59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a5f445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a5f445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60eae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60eae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ba5f445e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ba5f445e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b02a81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b02a81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b02a81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b02a81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ebdf59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ebdf59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computer tasks that required large storage and have to perform big data computation, hence, the need to solve it using distributed systems.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shows the </a:t>
            </a:r>
            <a:r>
              <a:rPr lang="en"/>
              <a:t>different</a:t>
            </a:r>
            <a:r>
              <a:rPr lang="en"/>
              <a:t> services (imagine docker containers) and how they communicate with each other (deathstar benchmark)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distributed computer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Parallelism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FAult tolerance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56f8120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56f812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c56e23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c56e23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eff207c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eff207c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c0d19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c0d19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3 labs are approximately twice the size, in twice the time, so that you can better distribute the load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440813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440813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0d19d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0d19d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aebdf592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aebdf592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Labs</a:t>
            </a:r>
            <a:endParaRPr/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723725" y="33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{4F00D795-CCEC-4D76-AA56-0285000A5DC0}</a:tableStyleId>
              </a:tblPr>
              <a:tblGrid>
                <a:gridCol w="3806800"/>
                <a:gridCol w="3806800"/>
              </a:tblGrid>
              <a:tr h="46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Jesús A. Omaña Iglesias </a:t>
                      </a:r>
                      <a:endParaRPr sz="2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jesusalberto.omana@upf.edu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Pablo Martín Castagnaro </a:t>
                      </a:r>
                      <a:r>
                        <a:rPr lang="en" sz="2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pablo.castagnaro@upf.edu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71250" y="35978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Ground Rules</a:t>
            </a:r>
            <a:endParaRPr sz="6000">
              <a:solidFill>
                <a:srgbClr val="FFFFFF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40550"/>
          <a:stretch/>
        </p:blipFill>
        <p:spPr>
          <a:xfrm>
            <a:off x="1536600" y="1143000"/>
            <a:ext cx="6121499" cy="1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0760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 people per group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(Groups of 2 are an exception only due to rounding)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Submission </a:t>
            </a:r>
            <a:r>
              <a:rPr lang="en" sz="9600"/>
              <a:t>Delays</a:t>
            </a:r>
            <a:endParaRPr sz="9600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No delays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Not compiling submissions</a:t>
            </a:r>
            <a:endParaRPr sz="9600"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that fails to compile will not be evaluated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Be sure that you submit all the required files!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71250" y="36440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Tooling</a:t>
            </a:r>
            <a:endParaRPr sz="6000">
              <a:solidFill>
                <a:srgbClr val="FFFFFF"/>
              </a:solidFill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600" y="825000"/>
            <a:ext cx="6121500" cy="1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Java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M</a:t>
            </a:r>
            <a:r>
              <a:rPr b="1" lang="en">
                <a:solidFill>
                  <a:schemeClr val="accent5"/>
                </a:solidFill>
              </a:rPr>
              <a:t>aven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Anyone you want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Suggestions: </a:t>
            </a:r>
            <a:r>
              <a:rPr lang="en">
                <a:solidFill>
                  <a:schemeClr val="accent5"/>
                </a:solidFill>
              </a:rPr>
              <a:t>Visual Code </a:t>
            </a:r>
            <a:r>
              <a:rPr lang="en"/>
              <a:t>| </a:t>
            </a:r>
            <a:r>
              <a:rPr lang="en">
                <a:solidFill>
                  <a:schemeClr val="accent5"/>
                </a:solidFill>
              </a:rPr>
              <a:t>Eclipse </a:t>
            </a:r>
            <a:r>
              <a:rPr lang="en"/>
              <a:t>| </a:t>
            </a:r>
            <a:r>
              <a:rPr lang="en">
                <a:solidFill>
                  <a:schemeClr val="accent5"/>
                </a:solidFill>
              </a:rPr>
              <a:t>IntelliJ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Collaboration</a:t>
            </a:r>
            <a:endParaRPr sz="11000"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Aula Global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Ask questions. Clarify doubts. </a:t>
            </a:r>
            <a:r>
              <a:rPr b="1" lang="en"/>
              <a:t>Answer other’s questions.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Collaboration</a:t>
            </a:r>
            <a:endParaRPr sz="11000"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Is the key!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80050" y="381400"/>
            <a:ext cx="3852300" cy="44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a distributed system? </a:t>
            </a:r>
            <a:br>
              <a:rPr lang="en" sz="5200"/>
            </a:br>
            <a:r>
              <a:rPr lang="en" sz="2200"/>
              <a:t>”A set of cooperating computers communicating with each other over a network to get some computer task done.”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Single computer is </a:t>
            </a:r>
            <a:r>
              <a:rPr b="1" lang="en" sz="1800"/>
              <a:t>always</a:t>
            </a:r>
            <a:r>
              <a:rPr lang="en" sz="1800"/>
              <a:t> preferred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Many tasks can </a:t>
            </a:r>
            <a:r>
              <a:rPr b="1" lang="en" sz="1800"/>
              <a:t>only</a:t>
            </a:r>
            <a:r>
              <a:rPr lang="en" sz="1800"/>
              <a:t> be solved by distributed systems (e.g. large storage,  big data computation)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225"/>
            <a:ext cx="4367600" cy="44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(Jesús)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jesusalberto.omana</a:t>
            </a:r>
            <a:r>
              <a:rPr lang="en" sz="1800"/>
              <a:t>@upf.edu</a:t>
            </a:r>
            <a:endParaRPr sz="18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have a job </a:t>
            </a:r>
            <a:r>
              <a:rPr b="1" lang="en"/>
              <a:t>🤓 </a:t>
            </a:r>
            <a:r>
              <a:rPr b="1" lang="en">
                <a:solidFill>
                  <a:schemeClr val="accent5"/>
                </a:solidFill>
              </a:rPr>
              <a:t>Senior Research Scientist</a:t>
            </a:r>
            <a:r>
              <a:rPr b="1" lang="en"/>
              <a:t> @ </a:t>
            </a:r>
            <a:r>
              <a:rPr b="1" lang="en">
                <a:solidFill>
                  <a:schemeClr val="accent4"/>
                </a:solidFill>
              </a:rPr>
              <a:t>Telefonica Research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Contact</a:t>
            </a:r>
            <a:r>
              <a:rPr b="1" lang="en"/>
              <a:t>: through email or forum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(Pablo)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pablo.castagnaro@upf.edu</a:t>
            </a:r>
            <a:endParaRPr sz="18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3228425"/>
            <a:ext cx="8520600" cy="17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work as </a:t>
            </a:r>
            <a:r>
              <a:rPr b="1" lang="en">
                <a:solidFill>
                  <a:schemeClr val="accent5"/>
                </a:solidFill>
              </a:rPr>
              <a:t>Data Analytics Coordinator</a:t>
            </a:r>
            <a:r>
              <a:rPr b="1" lang="en"/>
              <a:t> @</a:t>
            </a:r>
            <a:r>
              <a:rPr b="1" lang="en">
                <a:solidFill>
                  <a:schemeClr val="accent4"/>
                </a:solidFill>
              </a:rPr>
              <a:t> Boehringer Ingelheim</a:t>
            </a:r>
            <a:r>
              <a:rPr b="1" lang="en"/>
              <a:t> </a:t>
            </a:r>
            <a:br>
              <a:rPr b="1" lang="en"/>
            </a:br>
            <a:br>
              <a:rPr b="1" lang="en" sz="1000"/>
            </a:br>
            <a:r>
              <a:rPr b="1" lang="en">
                <a:solidFill>
                  <a:schemeClr val="accent5"/>
                </a:solidFill>
              </a:rPr>
              <a:t>Computer Systems Engineer</a:t>
            </a:r>
            <a:r>
              <a:rPr b="1" lang="en"/>
              <a:t> @ </a:t>
            </a:r>
            <a:r>
              <a:rPr b="1" lang="en">
                <a:solidFill>
                  <a:schemeClr val="accent4"/>
                </a:solidFill>
              </a:rPr>
              <a:t>UAI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Contact</a:t>
            </a:r>
            <a:r>
              <a:rPr b="1" lang="en"/>
              <a:t>: through email or forum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About the course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69275"/>
            <a:ext cx="8520600" cy="25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Sixth </a:t>
            </a:r>
            <a:r>
              <a:rPr lang="en" sz="6000"/>
              <a:t>edition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997475"/>
            <a:ext cx="8520600" cy="23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 groups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6 sessions of 2h each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3 submissions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~3 week time per submission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Feedback is always welcome</a:t>
            </a:r>
            <a:endParaRPr sz="60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 can write on the forum or contact us by email at any point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Helps everybody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Resources</a:t>
            </a:r>
            <a:endParaRPr sz="60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 workstations, virtual machine or your own laptop/resource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AWS Academy </a:t>
            </a:r>
            <a:r>
              <a:rPr b="1" lang="en"/>
              <a:t>account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Course slides</a:t>
            </a:r>
            <a:endParaRPr sz="60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Will be available in “Aula Global” (moodle) during the sessions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