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5143500" cx="9144000"/>
  <p:notesSz cx="6858000" cy="9144000"/>
  <p:embeddedFontLst>
    <p:embeddedFont>
      <p:font typeface="Average"/>
      <p:regular r:id="rId60"/>
    </p:embeddedFont>
    <p:embeddedFont>
      <p:font typeface="Oswald"/>
      <p:regular r:id="rId61"/>
      <p:bold r:id="rId62"/>
    </p:embeddedFont>
    <p:embeddedFont>
      <p:font typeface="Roboto Mono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LUCA TELLOLI"/>
  <p:cmAuthor clrIdx="1" id="1" initials="" lastIdx="1" name="MIQUEL VÁZQUEZ RIU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74BAB5-A190-4FB9-95A1-4394819BB554}">
  <a:tblStyle styleId="{C474BAB5-A190-4FB9-95A1-4394819BB5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Oswald-bold.fntdata"/><Relationship Id="rId61" Type="http://schemas.openxmlformats.org/officeDocument/2006/relationships/font" Target="fonts/Oswald-regular.fntdata"/><Relationship Id="rId20" Type="http://schemas.openxmlformats.org/officeDocument/2006/relationships/slide" Target="slides/slide14.xml"/><Relationship Id="rId64" Type="http://schemas.openxmlformats.org/officeDocument/2006/relationships/font" Target="fonts/RobotoMono-bold.fntdata"/><Relationship Id="rId63" Type="http://schemas.openxmlformats.org/officeDocument/2006/relationships/font" Target="fonts/RobotoMono-regular.fntdata"/><Relationship Id="rId22" Type="http://schemas.openxmlformats.org/officeDocument/2006/relationships/slide" Target="slides/slide16.xml"/><Relationship Id="rId66" Type="http://schemas.openxmlformats.org/officeDocument/2006/relationships/font" Target="fonts/RobotoMono-boldItalic.fntdata"/><Relationship Id="rId21" Type="http://schemas.openxmlformats.org/officeDocument/2006/relationships/slide" Target="slides/slide15.xml"/><Relationship Id="rId65" Type="http://schemas.openxmlformats.org/officeDocument/2006/relationships/font" Target="fonts/RobotoMon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Average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2-22T16:00:24.726">
    <p:pos x="6000" y="0"/>
    <p:text>Moving these to Seminar 1?</p:text>
  </p:cm>
  <p:cm authorId="0" idx="2" dt="2023-12-22T15:51:44.686">
    <p:pos x="6000" y="0"/>
    <p:text>cc @miquel.vazquez@upf.edu @irene.aceroi@upf.edu</p:text>
  </p:cm>
  <p:cm authorId="1" idx="1" dt="2023-12-22T16:00:24.726">
    <p:pos x="6000" y="0"/>
    <p:text>yep! good for me... there is already a section there actually on Optional that used to be in seminar 3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c440812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c440812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aaac31d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aaac31d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caaac31d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caaac31d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dc76b40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dc76b40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dd363fe05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dd363fe05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ef6a29c2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ef6a29c2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ef6a29c2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ef6a29c2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dd363fe05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dd363fe05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dd363fe05_5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dd363fe05_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81f0b49f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81f0b49f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440812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440812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1f0b49fe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81f0b49fe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ba5f445e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ba5f445e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c4408129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c4408129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caaac31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caaac31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namespacing i</a:t>
            </a:r>
            <a:r>
              <a:rPr lang="en"/>
              <a:t>s similar to how DNS works where each domain name must be unique. 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caaac31d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caaac31d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caaac31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caaac31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caaac31d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caaac31d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caaac31d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caaac31d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caaac31d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caaac31d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d8193f08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d8193f08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daa1c044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daa1c044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d8193f08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d8193f08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d8193f08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d8193f08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d8193f08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d8193f08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dc76b3e2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dc76b3e2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program in Java + Maven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Make use of S3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Check low performance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Use optional 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daa1c044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daa1c044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daa1c044b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daa1c044b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daa1c044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daa1c044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What is a dependency? </a:t>
            </a:r>
            <a:br>
              <a:rPr lang="en"/>
            </a:br>
            <a:r>
              <a:rPr lang="en"/>
              <a:t>External java liobraries required for building and running a project. Maven automatically downloads them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What is an artifact? </a:t>
            </a:r>
            <a:br>
              <a:rPr lang="en"/>
            </a:br>
            <a:r>
              <a:rPr lang="en"/>
              <a:t>Is basically the output of the building process, e.g., a JAR file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b45708f16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b45708f16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What is a dependency?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What is an artifact? 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dc76b40f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dc76b40f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think of any drawback when building fat jars? 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daa1c044b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6daa1c044b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Maven-shade-plugin_ this is used to create the artifact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ba5f445e4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ba5f445e4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45708f16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b45708f16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45708f161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b45708f16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dd363fe05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dd363fe05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dd363fe0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dd363fe0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dd363fe05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6dd363fe05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flatMap is a map followed by a flatten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daa1c044b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6daa1c044b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6daa1c044b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6daa1c044b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6daa1c044b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6daa1c044b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6daa1c044b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6daa1c044b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6daa1c044b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6daa1c044b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c616bfe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c616bfe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6daa1c044b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6daa1c044b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6daa1c044b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6daa1c044b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Moodle: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P101: Error en el módulo de entregas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P101: Error en el foro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Ejercicio de self-evaluation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Code/GitHub: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think that someone might download that code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PRs?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Did you use the checklist? I’ll be using it for grading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6daa1c044b_2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6daa1c044b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Moodle: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P101: Error en el módulo de entregas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P101: Error en el foro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Ejercicio de self-evaluation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Code/GitHub: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think that someone might download that code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PRs?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Did you use the checklist? I’ll be using it for grading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6daa1c044b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6daa1c044b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Moodle: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P101: Error en el módulo de entregas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P101: Error en el foro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Ejercicio de self-evaluation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Code/GitHub: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think that someone might download that code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PRs?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Did you use the checklist? I’ll be using it for grading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c4408129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c4408129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c4408129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c4408129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c4408129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c4408129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c4408129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c4408129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6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comments" Target="../comments/comment1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mailto:john@gmail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1: AWS S3, Java and JSON</a:t>
            </a:r>
            <a:endParaRPr/>
          </a:p>
        </p:txBody>
      </p:sp>
      <p:graphicFrame>
        <p:nvGraphicFramePr>
          <p:cNvPr id="60" name="Google Shape;60;p13"/>
          <p:cNvGraphicFramePr/>
          <p:nvPr/>
        </p:nvGraphicFramePr>
        <p:xfrm>
          <a:off x="723725" y="338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{C474BAB5-A190-4FB9-95A1-4394819BB554}</a:tableStyleId>
              </a:tblPr>
              <a:tblGrid>
                <a:gridCol w="3806800"/>
                <a:gridCol w="3806800"/>
              </a:tblGrid>
              <a:tr h="46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Jesús A. Omaña Iglesias </a:t>
                      </a:r>
                      <a:endParaRPr sz="21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jesusalberto.omana@upf.edu</a:t>
                      </a:r>
                      <a:endParaRPr sz="2100">
                        <a:solidFill>
                          <a:srgbClr val="CACACA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rgbClr val="CACACA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Pablo Martín Castagnaro pablo.castagnaro@upf.edu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30760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can </a:t>
            </a:r>
            <a:r>
              <a:rPr b="1" lang="en"/>
              <a:t>handle “any” load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scales up-and-down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30760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To access AWS services you need to authenticate</a:t>
            </a:r>
            <a:endParaRPr b="1" sz="17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/>
              <a:t>Username and password are called </a:t>
            </a:r>
            <a:r>
              <a:rPr b="1" i="1" lang="en" sz="1700"/>
              <a:t>aws_access_key_id</a:t>
            </a:r>
            <a:r>
              <a:rPr b="1" lang="en" sz="1700"/>
              <a:t> and </a:t>
            </a:r>
            <a:r>
              <a:rPr b="1" i="1" lang="en" sz="1700"/>
              <a:t>aws_secret_access_key</a:t>
            </a:r>
            <a:endParaRPr b="1" i="1" sz="17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700"/>
              <a:t>For AWS Educate: you’ll need also a </a:t>
            </a:r>
            <a:r>
              <a:rPr b="1" i="1" lang="en" sz="1700"/>
              <a:t>aws_session_token</a:t>
            </a:r>
            <a:r>
              <a:rPr b="1" lang="en" sz="1700"/>
              <a:t> </a:t>
            </a:r>
            <a:endParaRPr b="1"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30760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</a:t>
            </a:r>
            <a:r>
              <a:rPr b="1" lang="en">
                <a:solidFill>
                  <a:schemeClr val="accent5"/>
                </a:solidFill>
              </a:rPr>
              <a:t>AWS console</a:t>
            </a:r>
            <a:r>
              <a:rPr b="1" lang="en"/>
              <a:t> is a web interface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The </a:t>
            </a:r>
            <a:r>
              <a:rPr b="1" lang="en">
                <a:solidFill>
                  <a:schemeClr val="accent5"/>
                </a:solidFill>
              </a:rPr>
              <a:t>AWS CLI</a:t>
            </a:r>
            <a:r>
              <a:rPr b="1" lang="en"/>
              <a:t> is a command line interface to most AWS services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The </a:t>
            </a:r>
            <a:r>
              <a:rPr b="1" lang="en">
                <a:solidFill>
                  <a:schemeClr val="accent5"/>
                </a:solidFill>
              </a:rPr>
              <a:t>AWS SDKs</a:t>
            </a:r>
            <a:r>
              <a:rPr b="1" lang="en"/>
              <a:t> provide embeddable AWS parts for most services in popular languages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AWS Academy</a:t>
            </a:r>
            <a:endParaRPr sz="6800"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00" y="1631950"/>
            <a:ext cx="8520600" cy="2500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to </a:t>
            </a:r>
            <a:r>
              <a:rPr lang="en">
                <a:solidFill>
                  <a:schemeClr val="accent5"/>
                </a:solidFill>
              </a:rPr>
              <a:t>AWS Academy</a:t>
            </a:r>
            <a:r>
              <a:rPr lang="en"/>
              <a:t> and its resources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125" y="1201250"/>
            <a:ext cx="6176599" cy="262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6058825" y="4274812"/>
            <a:ext cx="21099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2. </a:t>
            </a: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Click on </a:t>
            </a:r>
            <a:r>
              <a:rPr lang="en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Academy Learner Lab </a:t>
            </a: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and access terms and conditions</a:t>
            </a:r>
            <a:endParaRPr i="1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39" name="Google Shape;139;p26"/>
          <p:cNvCxnSpPr/>
          <p:nvPr/>
        </p:nvCxnSpPr>
        <p:spPr>
          <a:xfrm flipH="1" rot="5400000">
            <a:off x="5310000" y="2664037"/>
            <a:ext cx="1663800" cy="1639200"/>
          </a:xfrm>
          <a:prstGeom prst="bentConnector3">
            <a:avLst>
              <a:gd fmla="val 68355" name="adj1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40" name="Google Shape;140;p26"/>
          <p:cNvSpPr txBox="1"/>
          <p:nvPr/>
        </p:nvSpPr>
        <p:spPr>
          <a:xfrm>
            <a:off x="120600" y="1126877"/>
            <a:ext cx="21099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. Check your email and register in AWS Academy with the provided link</a:t>
            </a:r>
            <a:endParaRPr i="1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486675" y="3971512"/>
            <a:ext cx="21099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. Click on </a:t>
            </a:r>
            <a:r>
              <a:rPr lang="en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Courses</a:t>
            </a:r>
            <a:r>
              <a:rPr lang="en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to access the AWS resources</a:t>
            </a:r>
            <a:endParaRPr i="1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42" name="Google Shape;142;p26"/>
          <p:cNvCxnSpPr>
            <a:stCxn id="141" idx="0"/>
          </p:cNvCxnSpPr>
          <p:nvPr/>
        </p:nvCxnSpPr>
        <p:spPr>
          <a:xfrm rot="-5400000">
            <a:off x="1151325" y="2715712"/>
            <a:ext cx="1646100" cy="865500"/>
          </a:xfrm>
          <a:prstGeom prst="bentConnector3">
            <a:avLst>
              <a:gd fmla="val 99995" name="adj1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925" y="1487900"/>
            <a:ext cx="4604398" cy="26393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to </a:t>
            </a:r>
            <a:r>
              <a:rPr lang="en">
                <a:solidFill>
                  <a:schemeClr val="accent5"/>
                </a:solidFill>
              </a:rPr>
              <a:t>AWS Academy</a:t>
            </a:r>
            <a:r>
              <a:rPr lang="en"/>
              <a:t> and its resources</a:t>
            </a:r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351125" y="2266187"/>
            <a:ext cx="21099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. Wait until </a:t>
            </a:r>
            <a:r>
              <a:rPr lang="en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your lab</a:t>
            </a:r>
            <a:r>
              <a:rPr lang="en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is ready</a:t>
            </a:r>
            <a:endParaRPr i="1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50" name="Google Shape;150;p27"/>
          <p:cNvCxnSpPr/>
          <p:nvPr/>
        </p:nvCxnSpPr>
        <p:spPr>
          <a:xfrm flipH="1" rot="10800000">
            <a:off x="2256750" y="1966100"/>
            <a:ext cx="1713300" cy="488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51" name="Google Shape;151;p27"/>
          <p:cNvSpPr txBox="1"/>
          <p:nvPr/>
        </p:nvSpPr>
        <p:spPr>
          <a:xfrm>
            <a:off x="311700" y="1487912"/>
            <a:ext cx="21099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. Click on </a:t>
            </a:r>
            <a:r>
              <a:rPr lang="en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Start Lab</a:t>
            </a:r>
            <a:r>
              <a:rPr lang="en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to access the AWS resources</a:t>
            </a:r>
            <a:endParaRPr i="1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52" name="Google Shape;152;p27"/>
          <p:cNvCxnSpPr>
            <a:stCxn id="151" idx="0"/>
          </p:cNvCxnSpPr>
          <p:nvPr/>
        </p:nvCxnSpPr>
        <p:spPr>
          <a:xfrm flipH="1" rot="-5400000">
            <a:off x="3519450" y="-664888"/>
            <a:ext cx="298800" cy="4604400"/>
          </a:xfrm>
          <a:prstGeom prst="bentConnector4">
            <a:avLst>
              <a:gd fmla="val -79694" name="adj1"/>
              <a:gd fmla="val 99794" name="adj2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53" name="Google Shape;153;p27"/>
          <p:cNvSpPr txBox="1"/>
          <p:nvPr/>
        </p:nvSpPr>
        <p:spPr>
          <a:xfrm>
            <a:off x="465925" y="3039662"/>
            <a:ext cx="21099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. Click AWS Details to access your account credentials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54" name="Google Shape;154;p27"/>
          <p:cNvCxnSpPr/>
          <p:nvPr/>
        </p:nvCxnSpPr>
        <p:spPr>
          <a:xfrm flipH="1" rot="10800000">
            <a:off x="2331975" y="1880625"/>
            <a:ext cx="4193700" cy="1560900"/>
          </a:xfrm>
          <a:prstGeom prst="bentConnector3">
            <a:avLst>
              <a:gd fmla="val 100451" name="adj1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325" y="3274700"/>
            <a:ext cx="2915274" cy="17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516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AWS Academy offer?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3999900" cy="10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“Student” version of the AWS console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Pre-loaded with some expendable credit ($100)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CLI credentials expire every 3 hours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8"/>
          <p:cNvSpPr txBox="1"/>
          <p:nvPr/>
        </p:nvSpPr>
        <p:spPr>
          <a:xfrm>
            <a:off x="186000" y="3079363"/>
            <a:ext cx="2287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6. </a:t>
            </a: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Click on </a:t>
            </a:r>
            <a:r>
              <a:rPr lang="en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Show</a:t>
            </a: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 to get CLI Credentials</a:t>
            </a:r>
            <a:endParaRPr i="1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6509325" y="1934564"/>
            <a:ext cx="210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7. </a:t>
            </a: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Click on </a:t>
            </a:r>
            <a:r>
              <a:rPr lang="en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AWS Console</a:t>
            </a: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 to open the Web Console</a:t>
            </a:r>
            <a:endParaRPr i="1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64" name="Google Shape;164;p28"/>
          <p:cNvCxnSpPr>
            <a:stCxn id="163" idx="2"/>
            <a:endCxn id="165" idx="0"/>
          </p:cNvCxnSpPr>
          <p:nvPr/>
        </p:nvCxnSpPr>
        <p:spPr>
          <a:xfrm rot="5400000">
            <a:off x="6738975" y="3124664"/>
            <a:ext cx="1442700" cy="2079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66" name="Google Shape;166;p28"/>
          <p:cNvCxnSpPr>
            <a:stCxn id="162" idx="0"/>
          </p:cNvCxnSpPr>
          <p:nvPr/>
        </p:nvCxnSpPr>
        <p:spPr>
          <a:xfrm flipH="1" rot="-5400000">
            <a:off x="1950750" y="2458513"/>
            <a:ext cx="446700" cy="1688400"/>
          </a:xfrm>
          <a:prstGeom prst="bentConnector4">
            <a:avLst>
              <a:gd fmla="val -53308" name="adj1"/>
              <a:gd fmla="val 101119" name="adj2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oval"/>
            <a:tailEnd len="med" w="med" type="triangle"/>
          </a:ln>
        </p:spPr>
      </p:cxnSp>
      <p:pic>
        <p:nvPicPr>
          <p:cNvPr id="165" name="Google Shape;1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1900" y="3950000"/>
            <a:ext cx="182880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Details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Provides the credentials and the token you’ll need to copy into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~/.aws/credentials</a:t>
            </a:r>
            <a:r>
              <a:rPr lang="en"/>
              <a:t> on your workstation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9"/>
          <p:cNvSpPr txBox="1"/>
          <p:nvPr/>
        </p:nvSpPr>
        <p:spPr>
          <a:xfrm>
            <a:off x="239425" y="3651975"/>
            <a:ext cx="27243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1. </a:t>
            </a: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Click on </a:t>
            </a:r>
            <a:r>
              <a:rPr lang="en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Show</a:t>
            </a: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 to get your credentials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2. Copy them to the expected file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3. Try a CLI command from your shell, for instance: </a:t>
            </a:r>
            <a:r>
              <a:rPr lang="en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aws s3 ls</a:t>
            </a: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4" name="Google Shape;174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152475"/>
            <a:ext cx="4533900" cy="2362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6" name="Google Shape;176;p29"/>
          <p:cNvCxnSpPr/>
          <p:nvPr/>
        </p:nvCxnSpPr>
        <p:spPr>
          <a:xfrm flipH="1" rot="10800000">
            <a:off x="2584175" y="3144625"/>
            <a:ext cx="3018000" cy="749700"/>
          </a:xfrm>
          <a:prstGeom prst="bentConnector3">
            <a:avLst>
              <a:gd fmla="val 100296" name="adj1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Console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Provides access to all available services (including S3)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 rotWithShape="1">
          <a:blip r:embed="rId3">
            <a:alphaModFix/>
          </a:blip>
          <a:srcRect b="0" l="0" r="41530" t="0"/>
          <a:stretch/>
        </p:blipFill>
        <p:spPr>
          <a:xfrm>
            <a:off x="4418850" y="843175"/>
            <a:ext cx="4490251" cy="3725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30"/>
          <p:cNvCxnSpPr/>
          <p:nvPr/>
        </p:nvCxnSpPr>
        <p:spPr>
          <a:xfrm flipH="1" rot="10800000">
            <a:off x="3858200" y="1057175"/>
            <a:ext cx="1563300" cy="307200"/>
          </a:xfrm>
          <a:prstGeom prst="bentConnector3">
            <a:avLst>
              <a:gd fmla="val 99990" name="adj1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CLI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Command Line Interface to interact with AWS services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Part 1: AWS &amp; S3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Motivation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Access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web console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CLI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Java SDK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Services: </a:t>
            </a:r>
            <a:r>
              <a:rPr lang="en"/>
              <a:t>S3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Part 2: AWS Academy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Part 3: More on Java &amp; Maven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Part 4: The JSON format &amp; the GSON library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671250" y="36440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S3: Simple Storage Service</a:t>
            </a:r>
            <a:endParaRPr sz="6000">
              <a:solidFill>
                <a:srgbClr val="FFFFFF"/>
              </a:solidFill>
            </a:endParaRPr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250" y="1058490"/>
            <a:ext cx="6121500" cy="1943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What is AWS S3?</a:t>
            </a:r>
            <a:endParaRPr sz="7200"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 System </a:t>
            </a:r>
            <a:r>
              <a:rPr b="1" lang="en">
                <a:solidFill>
                  <a:srgbClr val="8EC07C"/>
                </a:solidFill>
              </a:rPr>
              <a:t>in the cloud</a:t>
            </a:r>
            <a:r>
              <a:rPr b="1" lang="en"/>
              <a:t>, accessible with HTTP interface </a:t>
            </a:r>
            <a:endParaRPr b="1"/>
          </a:p>
          <a:p>
            <a:pPr indent="0" lvl="0" marL="0" marR="18288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HTTP Requests are </a:t>
            </a:r>
            <a:r>
              <a:rPr b="1" lang="en">
                <a:solidFill>
                  <a:srgbClr val="8EC07C"/>
                </a:solidFill>
              </a:rPr>
              <a:t>authenticated</a:t>
            </a:r>
            <a:endParaRPr b="1">
              <a:solidFill>
                <a:srgbClr val="8EC07C"/>
              </a:solidFill>
            </a:endParaRPr>
          </a:p>
          <a:p>
            <a:pPr indent="0" lvl="0" marL="0" marR="18288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Bucket</a:t>
            </a:r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equivalent to a </a:t>
            </a:r>
            <a:r>
              <a:rPr lang="en">
                <a:solidFill>
                  <a:schemeClr val="accent4"/>
                </a:solidFill>
              </a:rPr>
              <a:t>disk</a:t>
            </a:r>
            <a:r>
              <a:rPr lang="en"/>
              <a:t> in a “traditional” filesystem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Amazon S3 has a </a:t>
            </a:r>
            <a:r>
              <a:rPr lang="en">
                <a:solidFill>
                  <a:schemeClr val="accent5"/>
                </a:solidFill>
              </a:rPr>
              <a:t>global</a:t>
            </a:r>
            <a:r>
              <a:rPr lang="en"/>
              <a:t> namespace. (i.e. No two S3 buckets can have the same name.)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5916"/>
            <a:ext cx="9144000" cy="2671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equivalent to a </a:t>
            </a:r>
            <a:r>
              <a:rPr lang="en">
                <a:solidFill>
                  <a:schemeClr val="accent5"/>
                </a:solidFill>
              </a:rPr>
              <a:t>path</a:t>
            </a:r>
            <a:r>
              <a:rPr lang="en"/>
              <a:t> in a “traditional” file system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738" y="152400"/>
            <a:ext cx="471052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</a:t>
            </a:r>
            <a:endParaRPr/>
          </a:p>
        </p:txBody>
      </p:sp>
      <p:sp>
        <p:nvSpPr>
          <p:cNvPr id="236" name="Google Shape;236;p39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5"/>
                </a:solidFill>
              </a:rPr>
              <a:t>Access</a:t>
            </a:r>
            <a:r>
              <a:rPr lang="en"/>
              <a:t> can be: private</a:t>
            </a:r>
            <a:r>
              <a:rPr lang="en"/>
              <a:t>, </a:t>
            </a:r>
            <a:r>
              <a:rPr lang="en"/>
              <a:t>for a specific account or list of accounts, or public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91763"/>
            <a:ext cx="8839199" cy="435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S3 using the CLI</a:t>
            </a:r>
            <a:endParaRPr sz="6800"/>
          </a:p>
        </p:txBody>
      </p:sp>
      <p:sp>
        <p:nvSpPr>
          <p:cNvPr id="247" name="Google Shape;247;p41"/>
          <p:cNvSpPr txBox="1"/>
          <p:nvPr>
            <p:ph idx="1" type="body"/>
          </p:nvPr>
        </p:nvSpPr>
        <p:spPr>
          <a:xfrm>
            <a:off x="311700" y="30760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Intro to AWS</a:t>
            </a:r>
            <a:endParaRPr sz="68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30760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 through CLI</a:t>
            </a:r>
            <a:endParaRPr/>
          </a:p>
        </p:txBody>
      </p:sp>
      <p:graphicFrame>
        <p:nvGraphicFramePr>
          <p:cNvPr id="253" name="Google Shape;253;p42"/>
          <p:cNvGraphicFramePr/>
          <p:nvPr/>
        </p:nvGraphicFramePr>
        <p:xfrm>
          <a:off x="311700" y="78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{C474BAB5-A190-4FB9-95A1-4394819BB554}</a:tableStyleId>
              </a:tblPr>
              <a:tblGrid>
                <a:gridCol w="8520600"/>
              </a:tblGrid>
              <a:tr h="25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aws </a:t>
                      </a:r>
                      <a:r>
                        <a:rPr b="1" lang="en">
                          <a:solidFill>
                            <a:srgbClr val="E691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s3</a:t>
                      </a: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ls s3://bucket-name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List content of bucket </a:t>
                      </a: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bucket-name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aws </a:t>
                      </a:r>
                      <a:r>
                        <a:rPr b="1" lang="en">
                          <a:solidFill>
                            <a:srgbClr val="E691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s3</a:t>
                      </a: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cp s3://bucket-name/dir1/file1 /tmp/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86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Copy remote key </a:t>
                      </a: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/dir1/file1</a:t>
                      </a:r>
                      <a:r>
                        <a:rPr lang="en"/>
                        <a:t> from bucket </a:t>
                      </a: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bucket-name</a:t>
                      </a:r>
                      <a:r>
                        <a:rPr lang="en"/>
                        <a:t> into local directory </a:t>
                      </a: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/tmp/</a:t>
                      </a:r>
                      <a:r>
                        <a:rPr lang="en"/>
                        <a:t>. </a:t>
                      </a:r>
                      <a:endParaRPr/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cp</a:t>
                      </a:r>
                      <a:r>
                        <a:rPr lang="en"/>
                        <a:t> from local to s3 is also a valid operation; in that case you should provide the full key name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aws </a:t>
                      </a:r>
                      <a:r>
                        <a:rPr b="1" lang="en">
                          <a:solidFill>
                            <a:srgbClr val="E691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s3</a:t>
                      </a: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cp --recursive s3://bucket/dir2/ /tmp/dir2.local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86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Copy all keys under </a:t>
                      </a: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/dir2</a:t>
                      </a:r>
                      <a:r>
                        <a:rPr lang="en"/>
                        <a:t> from bucket </a:t>
                      </a: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bucket-name</a:t>
                      </a:r>
                      <a:r>
                        <a:rPr lang="en"/>
                        <a:t> into local directory </a:t>
                      </a: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/tmp/dir2.local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aws </a:t>
                      </a:r>
                      <a:r>
                        <a:rPr b="1" lang="en">
                          <a:solidFill>
                            <a:srgbClr val="6AA8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s3api</a:t>
                      </a: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create-bucket --bucket test-bucket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86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Create bucket </a:t>
                      </a: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test-bucket</a:t>
                      </a:r>
                      <a:r>
                        <a:rPr lang="en"/>
                        <a:t> in the default account and region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aws </a:t>
                      </a:r>
                      <a:r>
                        <a:rPr b="1" lang="en">
                          <a:solidFill>
                            <a:srgbClr val="6AA8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s3api</a:t>
                      </a: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list-buckets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86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List all the created buckets in the default account. </a:t>
                      </a:r>
                      <a:r>
                        <a:rPr b="1" lang="en"/>
                        <a:t>Additionally, displays the canonical id.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Giving custom access to a bucket</a:t>
            </a:r>
            <a:endParaRPr/>
          </a:p>
        </p:txBody>
      </p:sp>
      <p:sp>
        <p:nvSpPr>
          <p:cNvPr id="259" name="Google Shape;259;p43"/>
          <p:cNvSpPr txBox="1"/>
          <p:nvPr>
            <p:ph idx="1" type="body"/>
          </p:nvPr>
        </p:nvSpPr>
        <p:spPr>
          <a:xfrm>
            <a:off x="311700" y="1161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To give access to another account for a bucket, you need to know the canonical ID of that account. It’s a long alphanumeric string. </a:t>
            </a:r>
            <a:endParaRPr b="1"/>
          </a:p>
          <a:p>
            <a:pPr indent="-317500" lvl="1" marL="1371600" marR="18288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Hint! The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list-buckets </a:t>
            </a:r>
            <a:r>
              <a:rPr b="1" lang="en"/>
              <a:t>operations provides you with such information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As usual, you can perform the operation through the CLI, or the web interface, or programmatically 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From the cli, the command is something like: </a:t>
            </a:r>
            <a:endParaRPr b="1"/>
          </a:p>
          <a:p>
            <a:pPr indent="0" lvl="0" marL="0" marR="18288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marR="18288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>
                <a:solidFill>
                  <a:srgbClr val="CC0000"/>
                </a:solidFill>
              </a:rPr>
              <a:t>Warning!</a:t>
            </a:r>
            <a:r>
              <a:rPr b="1" lang="en"/>
              <a:t> This overrides any existing policy! See: https://docs.aws.amazon.com/cli/latest/reference/s3api/put-object-acl.html</a:t>
            </a:r>
            <a:endParaRPr b="1"/>
          </a:p>
        </p:txBody>
      </p:sp>
      <p:sp>
        <p:nvSpPr>
          <p:cNvPr id="260" name="Google Shape;260;p43"/>
          <p:cNvSpPr txBox="1"/>
          <p:nvPr/>
        </p:nvSpPr>
        <p:spPr>
          <a:xfrm>
            <a:off x="904200" y="3393775"/>
            <a:ext cx="733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261" name="Google Shape;261;p43"/>
          <p:cNvGraphicFramePr/>
          <p:nvPr/>
        </p:nvGraphicFramePr>
        <p:xfrm>
          <a:off x="311700" y="316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{C474BAB5-A190-4FB9-95A1-4394819BB554}</a:tableStyleId>
              </a:tblPr>
              <a:tblGrid>
                <a:gridCol w="8520600"/>
              </a:tblGrid>
              <a:tr h="37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aws </a:t>
                      </a:r>
                      <a:r>
                        <a:rPr b="1" lang="en">
                          <a:solidFill>
                            <a:srgbClr val="6AA8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s3api</a:t>
                      </a: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put-bucket-acl --bucket &lt;bucket-name&gt; --grant-read id=&lt;canonical-id&gt;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/>
          <p:nvPr/>
        </p:nvSpPr>
        <p:spPr>
          <a:xfrm>
            <a:off x="7057300" y="309625"/>
            <a:ext cx="13497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1. Select bucket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7" name="Google Shape;267;p44"/>
          <p:cNvSpPr txBox="1"/>
          <p:nvPr/>
        </p:nvSpPr>
        <p:spPr>
          <a:xfrm>
            <a:off x="7057226" y="715225"/>
            <a:ext cx="1971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2. Select </a:t>
            </a:r>
            <a:r>
              <a:rPr i="1"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Permissions</a:t>
            </a:r>
            <a:endParaRPr i="1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8" name="Google Shape;268;p44"/>
          <p:cNvSpPr txBox="1"/>
          <p:nvPr/>
        </p:nvSpPr>
        <p:spPr>
          <a:xfrm>
            <a:off x="7057297" y="1234625"/>
            <a:ext cx="16068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3. Select </a:t>
            </a:r>
            <a:r>
              <a:rPr i="1"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ACL</a:t>
            </a:r>
            <a:endParaRPr i="1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9" name="Google Shape;269;p44"/>
          <p:cNvSpPr txBox="1"/>
          <p:nvPr/>
        </p:nvSpPr>
        <p:spPr>
          <a:xfrm>
            <a:off x="7209700" y="3960450"/>
            <a:ext cx="18189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5. Insert the Canonical ID and select </a:t>
            </a:r>
            <a:r>
              <a:rPr i="1"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List Objects</a:t>
            </a:r>
            <a:endParaRPr i="1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270" name="Google Shape;270;p44"/>
          <p:cNvGrpSpPr/>
          <p:nvPr/>
        </p:nvGrpSpPr>
        <p:grpSpPr>
          <a:xfrm>
            <a:off x="127149" y="342738"/>
            <a:ext cx="6609175" cy="4458025"/>
            <a:chOff x="127149" y="342738"/>
            <a:chExt cx="6609175" cy="4458025"/>
          </a:xfrm>
        </p:grpSpPr>
        <p:pic>
          <p:nvPicPr>
            <p:cNvPr id="271" name="Google Shape;271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7149" y="342738"/>
              <a:ext cx="6609175" cy="445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4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7150" y="3571825"/>
              <a:ext cx="6609174" cy="10421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73" name="Google Shape;273;p44"/>
          <p:cNvCxnSpPr>
            <a:endCxn id="274" idx="1"/>
          </p:cNvCxnSpPr>
          <p:nvPr/>
        </p:nvCxnSpPr>
        <p:spPr>
          <a:xfrm>
            <a:off x="1452700" y="3509725"/>
            <a:ext cx="5757000" cy="11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274" name="Google Shape;274;p44"/>
          <p:cNvSpPr txBox="1"/>
          <p:nvPr/>
        </p:nvSpPr>
        <p:spPr>
          <a:xfrm>
            <a:off x="7209700" y="3318625"/>
            <a:ext cx="19344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4. Select </a:t>
            </a:r>
            <a:r>
              <a:rPr i="1"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Add Account</a:t>
            </a:r>
            <a:endParaRPr i="1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75" name="Google Shape;275;p44"/>
          <p:cNvCxnSpPr>
            <a:endCxn id="269" idx="1"/>
          </p:cNvCxnSpPr>
          <p:nvPr/>
        </p:nvCxnSpPr>
        <p:spPr>
          <a:xfrm>
            <a:off x="2000800" y="4141950"/>
            <a:ext cx="5208900" cy="21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276" name="Google Shape;276;p44"/>
          <p:cNvSpPr/>
          <p:nvPr/>
        </p:nvSpPr>
        <p:spPr>
          <a:xfrm>
            <a:off x="2123825" y="3900775"/>
            <a:ext cx="568500" cy="241200"/>
          </a:xfrm>
          <a:prstGeom prst="ellipse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7" name="Google Shape;277;p44"/>
          <p:cNvCxnSpPr>
            <a:endCxn id="266" idx="1"/>
          </p:cNvCxnSpPr>
          <p:nvPr/>
        </p:nvCxnSpPr>
        <p:spPr>
          <a:xfrm flipH="1" rot="10800000">
            <a:off x="2137300" y="512425"/>
            <a:ext cx="4920000" cy="66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oval"/>
          </a:ln>
        </p:spPr>
      </p:cxnSp>
      <p:cxnSp>
        <p:nvCxnSpPr>
          <p:cNvPr id="278" name="Google Shape;278;p44"/>
          <p:cNvCxnSpPr>
            <a:endCxn id="267" idx="1"/>
          </p:cNvCxnSpPr>
          <p:nvPr/>
        </p:nvCxnSpPr>
        <p:spPr>
          <a:xfrm>
            <a:off x="4729226" y="916825"/>
            <a:ext cx="2328000" cy="12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oval"/>
          </a:ln>
        </p:spPr>
      </p:cxnSp>
      <p:cxnSp>
        <p:nvCxnSpPr>
          <p:cNvPr id="279" name="Google Shape;279;p44"/>
          <p:cNvCxnSpPr>
            <a:endCxn id="268" idx="1"/>
          </p:cNvCxnSpPr>
          <p:nvPr/>
        </p:nvCxnSpPr>
        <p:spPr>
          <a:xfrm>
            <a:off x="2820697" y="1430525"/>
            <a:ext cx="4236600" cy="6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oval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of Lab 1</a:t>
            </a:r>
            <a:endParaRPr/>
          </a:p>
        </p:txBody>
      </p:sp>
      <p:sp>
        <p:nvSpPr>
          <p:cNvPr id="285" name="Google Shape;28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Create a fully functional portable program in </a:t>
            </a:r>
            <a:r>
              <a:rPr lang="en" sz="2400">
                <a:solidFill>
                  <a:schemeClr val="accent5"/>
                </a:solidFill>
              </a:rPr>
              <a:t>Java + Maven</a:t>
            </a:r>
            <a:endParaRPr sz="2400">
              <a:solidFill>
                <a:schemeClr val="accent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Learn and use the </a:t>
            </a:r>
            <a:r>
              <a:rPr lang="en" sz="2400">
                <a:solidFill>
                  <a:schemeClr val="accent5"/>
                </a:solidFill>
              </a:rPr>
              <a:t>JSON</a:t>
            </a:r>
            <a:r>
              <a:rPr lang="en" sz="2400"/>
              <a:t> format with an off-the-shelf library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Get acquainted with </a:t>
            </a:r>
            <a:r>
              <a:rPr lang="en" sz="2400">
                <a:solidFill>
                  <a:schemeClr val="accent5"/>
                </a:solidFill>
              </a:rPr>
              <a:t>AWS, AWS </a:t>
            </a:r>
            <a:r>
              <a:rPr lang="en" sz="2400">
                <a:solidFill>
                  <a:schemeClr val="accent5"/>
                </a:solidFill>
              </a:rPr>
              <a:t>authentication</a:t>
            </a:r>
            <a:r>
              <a:rPr lang="en" sz="2400">
                <a:solidFill>
                  <a:schemeClr val="accent5"/>
                </a:solidFill>
              </a:rPr>
              <a:t>, S3</a:t>
            </a:r>
            <a:endParaRPr sz="2400">
              <a:solidFill>
                <a:schemeClr val="accent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>
                <a:solidFill>
                  <a:schemeClr val="accent5"/>
                </a:solidFill>
              </a:rPr>
              <a:t>Benchmark</a:t>
            </a:r>
            <a:r>
              <a:rPr lang="en" sz="2400"/>
              <a:t> the performance of a sequential application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Functional programming: use Java 8 </a:t>
            </a:r>
            <a:r>
              <a:rPr lang="en" sz="2400">
                <a:solidFill>
                  <a:schemeClr val="accent5"/>
                </a:solidFill>
              </a:rPr>
              <a:t>Optional</a:t>
            </a:r>
            <a:r>
              <a:rPr lang="en" sz="2400"/>
              <a:t> type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More on Java &amp; Maven</a:t>
            </a:r>
            <a:endParaRPr sz="6800"/>
          </a:p>
        </p:txBody>
      </p:sp>
      <p:sp>
        <p:nvSpPr>
          <p:cNvPr id="291" name="Google Shape;291;p46"/>
          <p:cNvSpPr txBox="1"/>
          <p:nvPr>
            <p:ph idx="1" type="body"/>
          </p:nvPr>
        </p:nvSpPr>
        <p:spPr>
          <a:xfrm>
            <a:off x="311700" y="30760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Maven</a:t>
            </a:r>
            <a:endParaRPr/>
          </a:p>
        </p:txBody>
      </p:sp>
      <p:sp>
        <p:nvSpPr>
          <p:cNvPr id="297" name="Google Shape;29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 a build automation tool </a:t>
            </a:r>
            <a:r>
              <a:rPr lang="en"/>
              <a:t>primarily</a:t>
            </a:r>
            <a:r>
              <a:rPr lang="en"/>
              <a:t> used in Java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Maven addresses two aspects of building software: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the software is built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Its 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Configuration done in an XML file: </a:t>
            </a:r>
            <a:r>
              <a:rPr lang="en">
                <a:highlight>
                  <a:srgbClr val="4A86E8"/>
                </a:highlight>
              </a:rPr>
              <a:t>pom.xml</a:t>
            </a:r>
            <a:endParaRPr>
              <a:highlight>
                <a:srgbClr val="4A86E8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project is hosted by the Apache foundation</a:t>
            </a:r>
            <a:endParaRPr/>
          </a:p>
        </p:txBody>
      </p:sp>
      <p:pic>
        <p:nvPicPr>
          <p:cNvPr id="298" name="Google Shape;29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275" y="1204174"/>
            <a:ext cx="2616075" cy="3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Maven</a:t>
            </a:r>
            <a:endParaRPr/>
          </a:p>
        </p:txBody>
      </p:sp>
      <p:sp>
        <p:nvSpPr>
          <p:cNvPr id="304" name="Google Shape;304;p48"/>
          <p:cNvSpPr txBox="1"/>
          <p:nvPr>
            <p:ph idx="1" type="body"/>
          </p:nvPr>
        </p:nvSpPr>
        <p:spPr>
          <a:xfrm>
            <a:off x="311700" y="1152475"/>
            <a:ext cx="391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" marR="1828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Manage lifecycle of an artifact</a:t>
            </a:r>
            <a:endParaRPr b="1"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Handle </a:t>
            </a:r>
            <a:r>
              <a:rPr b="1" lang="en">
                <a:solidFill>
                  <a:schemeClr val="accent5"/>
                </a:solidFill>
              </a:rPr>
              <a:t>dependencies</a:t>
            </a:r>
            <a:r>
              <a:rPr b="1" lang="en"/>
              <a:t> and possible conflicts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Compile and generate portable </a:t>
            </a:r>
            <a:r>
              <a:rPr b="1" lang="en">
                <a:solidFill>
                  <a:schemeClr val="accent5"/>
                </a:solidFill>
              </a:rPr>
              <a:t>artifacts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05" name="Google Shape;305;p48"/>
          <p:cNvSpPr txBox="1"/>
          <p:nvPr/>
        </p:nvSpPr>
        <p:spPr>
          <a:xfrm>
            <a:off x="4317000" y="1377175"/>
            <a:ext cx="4515300" cy="296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8EC07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>
                <a:solidFill>
                  <a:srgbClr val="83A598"/>
                </a:solidFill>
                <a:latin typeface="Roboto Mono"/>
                <a:ea typeface="Roboto Mono"/>
                <a:cs typeface="Roboto Mono"/>
                <a:sym typeface="Roboto Mono"/>
              </a:rPr>
              <a:t>dependencies</a:t>
            </a:r>
            <a:r>
              <a:rPr b="1" lang="en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>
                <a:solidFill>
                  <a:srgbClr val="83A598"/>
                </a:solidFill>
                <a:latin typeface="Roboto Mono"/>
                <a:ea typeface="Roboto Mono"/>
                <a:cs typeface="Roboto Mono"/>
                <a:sym typeface="Roboto Mono"/>
              </a:rPr>
              <a:t>dependency</a:t>
            </a:r>
            <a:r>
              <a:rPr b="1" lang="en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en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>
                <a:solidFill>
                  <a:srgbClr val="83A598"/>
                </a:solidFill>
                <a:latin typeface="Roboto Mono"/>
                <a:ea typeface="Roboto Mono"/>
                <a:cs typeface="Roboto Mono"/>
                <a:sym typeface="Roboto Mono"/>
              </a:rPr>
              <a:t>groupId</a:t>
            </a:r>
            <a:r>
              <a:rPr b="1" lang="en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  <a:t>junit</a:t>
            </a:r>
            <a:r>
              <a:rPr b="1" lang="en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lang="en">
                <a:solidFill>
                  <a:srgbClr val="83A598"/>
                </a:solidFill>
                <a:latin typeface="Roboto Mono"/>
                <a:ea typeface="Roboto Mono"/>
                <a:cs typeface="Roboto Mono"/>
                <a:sym typeface="Roboto Mono"/>
              </a:rPr>
              <a:t>groupId</a:t>
            </a:r>
            <a:r>
              <a:rPr b="1" lang="en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en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>
                <a:solidFill>
                  <a:srgbClr val="83A598"/>
                </a:solidFill>
                <a:latin typeface="Roboto Mono"/>
                <a:ea typeface="Roboto Mono"/>
                <a:cs typeface="Roboto Mono"/>
                <a:sym typeface="Roboto Mono"/>
              </a:rPr>
              <a:t>artifactId</a:t>
            </a:r>
            <a:r>
              <a:rPr b="1" lang="en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  <a:t>junit</a:t>
            </a:r>
            <a:r>
              <a:rPr b="1" lang="en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lang="en">
                <a:solidFill>
                  <a:srgbClr val="83A598"/>
                </a:solidFill>
                <a:latin typeface="Roboto Mono"/>
                <a:ea typeface="Roboto Mono"/>
                <a:cs typeface="Roboto Mono"/>
                <a:sym typeface="Roboto Mono"/>
              </a:rPr>
              <a:t>artifactId</a:t>
            </a:r>
            <a:r>
              <a:rPr b="1" lang="en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en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>
                <a:solidFill>
                  <a:srgbClr val="83A598"/>
                </a:solidFill>
                <a:latin typeface="Roboto Mono"/>
                <a:ea typeface="Roboto Mono"/>
                <a:cs typeface="Roboto Mono"/>
                <a:sym typeface="Roboto Mono"/>
              </a:rPr>
              <a:t>version</a:t>
            </a:r>
            <a:r>
              <a:rPr b="1" lang="en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  <a:t>4.11</a:t>
            </a:r>
            <a:r>
              <a:rPr b="1" lang="en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lang="en">
                <a:solidFill>
                  <a:srgbClr val="83A598"/>
                </a:solidFill>
                <a:latin typeface="Roboto Mono"/>
                <a:ea typeface="Roboto Mono"/>
                <a:cs typeface="Roboto Mono"/>
                <a:sym typeface="Roboto Mono"/>
              </a:rPr>
              <a:t>version</a:t>
            </a:r>
            <a:r>
              <a:rPr b="1" lang="en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en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>
                <a:solidFill>
                  <a:srgbClr val="83A598"/>
                </a:solidFill>
                <a:latin typeface="Roboto Mono"/>
                <a:ea typeface="Roboto Mono"/>
                <a:cs typeface="Roboto Mono"/>
                <a:sym typeface="Roboto Mono"/>
              </a:rPr>
              <a:t>scope</a:t>
            </a:r>
            <a:r>
              <a:rPr b="1" lang="en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  <a:t>test</a:t>
            </a:r>
            <a:r>
              <a:rPr b="1" lang="en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lang="en">
                <a:solidFill>
                  <a:srgbClr val="83A598"/>
                </a:solidFill>
                <a:latin typeface="Roboto Mono"/>
                <a:ea typeface="Roboto Mono"/>
                <a:cs typeface="Roboto Mono"/>
                <a:sym typeface="Roboto Mono"/>
              </a:rPr>
              <a:t>scope</a:t>
            </a:r>
            <a:r>
              <a:rPr b="1" lang="en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lang="en">
                <a:solidFill>
                  <a:srgbClr val="83A598"/>
                </a:solidFill>
                <a:latin typeface="Roboto Mono"/>
                <a:ea typeface="Roboto Mono"/>
                <a:cs typeface="Roboto Mono"/>
                <a:sym typeface="Roboto Mono"/>
              </a:rPr>
              <a:t>dependency</a:t>
            </a:r>
            <a:r>
              <a:rPr b="1" lang="en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>
              <a:solidFill>
                <a:srgbClr val="8EC07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>
                <a:solidFill>
                  <a:srgbClr val="83A598"/>
                </a:solidFill>
                <a:latin typeface="Roboto Mono"/>
                <a:ea typeface="Roboto Mono"/>
                <a:cs typeface="Roboto Mono"/>
                <a:sym typeface="Roboto Mono"/>
              </a:rPr>
              <a:t>dependency</a:t>
            </a:r>
            <a:r>
              <a:rPr b="1" lang="en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>
              <a:solidFill>
                <a:srgbClr val="8EC07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br>
              <a:rPr lang="en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lang="en">
                <a:solidFill>
                  <a:srgbClr val="83A598"/>
                </a:solidFill>
                <a:latin typeface="Roboto Mono"/>
                <a:ea typeface="Roboto Mono"/>
                <a:cs typeface="Roboto Mono"/>
                <a:sym typeface="Roboto Mono"/>
              </a:rPr>
              <a:t>dependency</a:t>
            </a:r>
            <a:r>
              <a:rPr b="1" lang="en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lang="en">
                <a:solidFill>
                  <a:srgbClr val="83A598"/>
                </a:solidFill>
                <a:latin typeface="Roboto Mono"/>
                <a:ea typeface="Roboto Mono"/>
                <a:cs typeface="Roboto Mono"/>
                <a:sym typeface="Roboto Mono"/>
              </a:rPr>
              <a:t>dependencies</a:t>
            </a:r>
            <a:r>
              <a:rPr b="1" lang="en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44444"/>
              </a:solidFill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/>
          <p:nvPr/>
        </p:nvSpPr>
        <p:spPr>
          <a:xfrm>
            <a:off x="1177950" y="1015600"/>
            <a:ext cx="6529800" cy="389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tree</a:t>
            </a:r>
            <a:endParaRPr/>
          </a:p>
        </p:txBody>
      </p:sp>
      <p:pic>
        <p:nvPicPr>
          <p:cNvPr id="312" name="Google Shape;31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625" y="1048125"/>
            <a:ext cx="64515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Java Applications</a:t>
            </a:r>
            <a:endParaRPr/>
          </a:p>
        </p:txBody>
      </p:sp>
      <p:sp>
        <p:nvSpPr>
          <p:cNvPr id="318" name="Google Shape;318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18288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2 options when running a Java program: </a:t>
            </a:r>
            <a:endParaRPr b="1"/>
          </a:p>
          <a:p>
            <a:pPr indent="-342900" lvl="0" marL="457200" marR="18288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Retrieve and add all dependencies into the classpath </a:t>
            </a:r>
            <a:endParaRPr/>
          </a:p>
          <a:p>
            <a:pPr indent="0" lvl="0" marL="457200" marR="18288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Build a jar containing all dependencies (a.k.a </a:t>
            </a:r>
            <a:r>
              <a:rPr lang="en">
                <a:solidFill>
                  <a:srgbClr val="8EC07C"/>
                </a:solidFill>
              </a:rPr>
              <a:t>Fat Jars</a:t>
            </a:r>
            <a:r>
              <a:rPr lang="en"/>
              <a:t> or </a:t>
            </a:r>
            <a:r>
              <a:rPr lang="en">
                <a:solidFill>
                  <a:srgbClr val="8EC07C"/>
                </a:solidFill>
              </a:rPr>
              <a:t>Shadow Jars</a:t>
            </a:r>
            <a:r>
              <a:rPr lang="en"/>
              <a:t>)</a:t>
            </a:r>
            <a:endParaRPr/>
          </a:p>
        </p:txBody>
      </p:sp>
      <p:graphicFrame>
        <p:nvGraphicFramePr>
          <p:cNvPr id="319" name="Google Shape;319;p50"/>
          <p:cNvGraphicFramePr/>
          <p:nvPr/>
        </p:nvGraphicFramePr>
        <p:xfrm>
          <a:off x="812025" y="271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{C474BAB5-A190-4FB9-95A1-4394819BB554}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java -cp dep1:dep2:dep3 my.application.executable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0" name="Google Shape;320;p50"/>
          <p:cNvGraphicFramePr/>
          <p:nvPr/>
        </p:nvGraphicFramePr>
        <p:xfrm>
          <a:off x="812025" y="368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{C474BAB5-A190-4FB9-95A1-4394819BB554}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java -cp fat.jar my.application.executable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maven-shade-plugin</a:t>
            </a:r>
            <a:endParaRPr/>
          </a:p>
        </p:txBody>
      </p:sp>
      <p:sp>
        <p:nvSpPr>
          <p:cNvPr id="326" name="Google Shape;326;p51"/>
          <p:cNvSpPr txBox="1"/>
          <p:nvPr>
            <p:ph idx="1" type="body"/>
          </p:nvPr>
        </p:nvSpPr>
        <p:spPr>
          <a:xfrm>
            <a:off x="311700" y="1144575"/>
            <a:ext cx="3006600" cy="3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</a:t>
            </a:r>
            <a:r>
              <a:rPr b="1" lang="en"/>
              <a:t>aven </a:t>
            </a:r>
            <a:r>
              <a:rPr b="1" lang="en">
                <a:solidFill>
                  <a:schemeClr val="accent5"/>
                </a:solidFill>
              </a:rPr>
              <a:t>plugin</a:t>
            </a:r>
            <a:r>
              <a:rPr b="1" lang="en"/>
              <a:t> to build “fat” jars</a:t>
            </a:r>
            <a:endParaRPr b="1"/>
          </a:p>
          <a:p>
            <a:pPr indent="0" lvl="0" marL="0" marR="18288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mvn package</a:t>
            </a:r>
            <a:r>
              <a:rPr b="1" lang="en"/>
              <a:t>: the build will run the shade “goal” on this plugin</a:t>
            </a:r>
            <a:endParaRPr b="1"/>
          </a:p>
          <a:p>
            <a:pPr indent="0" lvl="0" marL="0" marR="18288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Shade will take all dependencies, extract all files, put them in a single jar, together with project classes</a:t>
            </a:r>
            <a:endParaRPr b="1"/>
          </a:p>
          <a:p>
            <a:pPr indent="0" lvl="0" marL="0" marR="18288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18288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327" name="Google Shape;327;p51"/>
          <p:cNvSpPr txBox="1"/>
          <p:nvPr/>
        </p:nvSpPr>
        <p:spPr>
          <a:xfrm>
            <a:off x="3683525" y="445025"/>
            <a:ext cx="5137800" cy="4447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1100">
                <a:solidFill>
                  <a:srgbClr val="83A598"/>
                </a:solidFill>
                <a:latin typeface="Roboto Mono"/>
                <a:ea typeface="Roboto Mono"/>
                <a:cs typeface="Roboto Mono"/>
                <a:sym typeface="Roboto Mono"/>
              </a:rPr>
              <a:t>build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1100">
                <a:solidFill>
                  <a:srgbClr val="83A598"/>
                </a:solidFill>
                <a:latin typeface="Roboto Mono"/>
                <a:ea typeface="Roboto Mono"/>
                <a:cs typeface="Roboto Mono"/>
                <a:sym typeface="Roboto Mono"/>
              </a:rPr>
              <a:t>plugins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1100">
                <a:solidFill>
                  <a:srgbClr val="83A598"/>
                </a:solidFill>
                <a:latin typeface="Roboto Mono"/>
                <a:ea typeface="Roboto Mono"/>
                <a:cs typeface="Roboto Mono"/>
                <a:sym typeface="Roboto Mono"/>
              </a:rPr>
              <a:t>plugin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1100">
                <a:solidFill>
                  <a:srgbClr val="83A598"/>
                </a:solidFill>
                <a:latin typeface="Roboto Mono"/>
                <a:ea typeface="Roboto Mono"/>
                <a:cs typeface="Roboto Mono"/>
                <a:sym typeface="Roboto Mono"/>
              </a:rPr>
              <a:t>groupId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  <a:t>org.apache.maven.plugins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lang="en" sz="1100">
                <a:solidFill>
                  <a:srgbClr val="83A598"/>
                </a:solidFill>
                <a:latin typeface="Roboto Mono"/>
                <a:ea typeface="Roboto Mono"/>
                <a:cs typeface="Roboto Mono"/>
                <a:sym typeface="Roboto Mono"/>
              </a:rPr>
              <a:t>groupId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1100">
                <a:solidFill>
                  <a:srgbClr val="83A598"/>
                </a:solidFill>
                <a:latin typeface="Roboto Mono"/>
                <a:ea typeface="Roboto Mono"/>
                <a:cs typeface="Roboto Mono"/>
                <a:sym typeface="Roboto Mono"/>
              </a:rPr>
              <a:t>artifactId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  <a:t>maven-shade-plugin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lang="en" sz="1100">
                <a:solidFill>
                  <a:srgbClr val="83A598"/>
                </a:solidFill>
                <a:latin typeface="Roboto Mono"/>
                <a:ea typeface="Roboto Mono"/>
                <a:cs typeface="Roboto Mono"/>
                <a:sym typeface="Roboto Mono"/>
              </a:rPr>
              <a:t>artifactId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1100">
                <a:solidFill>
                  <a:srgbClr val="83A598"/>
                </a:solidFill>
                <a:latin typeface="Roboto Mono"/>
                <a:ea typeface="Roboto Mono"/>
                <a:cs typeface="Roboto Mono"/>
                <a:sym typeface="Roboto Mono"/>
              </a:rPr>
              <a:t>version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  <a:t>3.2.1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lang="en" sz="1100">
                <a:solidFill>
                  <a:srgbClr val="83A598"/>
                </a:solidFill>
                <a:latin typeface="Roboto Mono"/>
                <a:ea typeface="Roboto Mono"/>
                <a:cs typeface="Roboto Mono"/>
                <a:sym typeface="Roboto Mono"/>
              </a:rPr>
              <a:t>version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1100">
                <a:solidFill>
                  <a:srgbClr val="83A598"/>
                </a:solidFill>
                <a:latin typeface="Roboto Mono"/>
                <a:ea typeface="Roboto Mono"/>
                <a:cs typeface="Roboto Mono"/>
                <a:sym typeface="Roboto Mono"/>
              </a:rPr>
              <a:t>configuration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i="1" lang="en" sz="1100">
                <a:solidFill>
                  <a:srgbClr val="928374"/>
                </a:solidFill>
                <a:latin typeface="Roboto Mono"/>
                <a:ea typeface="Roboto Mono"/>
                <a:cs typeface="Roboto Mono"/>
                <a:sym typeface="Roboto Mono"/>
              </a:rPr>
              <a:t>&lt;!-- put your configurations here if need be --&gt;</a:t>
            </a:r>
            <a:b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lang="en" sz="1100">
                <a:solidFill>
                  <a:srgbClr val="83A598"/>
                </a:solidFill>
                <a:latin typeface="Roboto Mono"/>
                <a:ea typeface="Roboto Mono"/>
                <a:cs typeface="Roboto Mono"/>
                <a:sym typeface="Roboto Mono"/>
              </a:rPr>
              <a:t>configuration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1100">
                <a:solidFill>
                  <a:srgbClr val="83A598"/>
                </a:solidFill>
                <a:latin typeface="Roboto Mono"/>
                <a:ea typeface="Roboto Mono"/>
                <a:cs typeface="Roboto Mono"/>
                <a:sym typeface="Roboto Mono"/>
              </a:rPr>
              <a:t>executions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1100">
                <a:solidFill>
                  <a:srgbClr val="83A598"/>
                </a:solidFill>
                <a:latin typeface="Roboto Mono"/>
                <a:ea typeface="Roboto Mono"/>
                <a:cs typeface="Roboto Mono"/>
                <a:sym typeface="Roboto Mono"/>
              </a:rPr>
              <a:t>execution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1100">
                <a:solidFill>
                  <a:srgbClr val="83A598"/>
                </a:solidFill>
                <a:latin typeface="Roboto Mono"/>
                <a:ea typeface="Roboto Mono"/>
                <a:cs typeface="Roboto Mono"/>
                <a:sym typeface="Roboto Mono"/>
              </a:rPr>
              <a:t>phase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  <a:t>package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lang="en" sz="1100">
                <a:solidFill>
                  <a:srgbClr val="83A598"/>
                </a:solidFill>
                <a:latin typeface="Roboto Mono"/>
                <a:ea typeface="Roboto Mono"/>
                <a:cs typeface="Roboto Mono"/>
                <a:sym typeface="Roboto Mono"/>
              </a:rPr>
              <a:t>phase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1100">
                <a:solidFill>
                  <a:srgbClr val="83A598"/>
                </a:solidFill>
                <a:latin typeface="Roboto Mono"/>
                <a:ea typeface="Roboto Mono"/>
                <a:cs typeface="Roboto Mono"/>
                <a:sym typeface="Roboto Mono"/>
              </a:rPr>
              <a:t>goals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1100">
                <a:solidFill>
                  <a:srgbClr val="83A598"/>
                </a:solidFill>
                <a:latin typeface="Roboto Mono"/>
                <a:ea typeface="Roboto Mono"/>
                <a:cs typeface="Roboto Mono"/>
                <a:sym typeface="Roboto Mono"/>
              </a:rPr>
              <a:t>goal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  <a:t>shade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lang="en" sz="1100">
                <a:solidFill>
                  <a:srgbClr val="83A598"/>
                </a:solidFill>
                <a:latin typeface="Roboto Mono"/>
                <a:ea typeface="Roboto Mono"/>
                <a:cs typeface="Roboto Mono"/>
                <a:sym typeface="Roboto Mono"/>
              </a:rPr>
              <a:t>goal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lang="en" sz="1100">
                <a:solidFill>
                  <a:srgbClr val="83A598"/>
                </a:solidFill>
                <a:latin typeface="Roboto Mono"/>
                <a:ea typeface="Roboto Mono"/>
                <a:cs typeface="Roboto Mono"/>
                <a:sym typeface="Roboto Mono"/>
              </a:rPr>
              <a:t>goals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lang="en" sz="1100">
                <a:solidFill>
                  <a:srgbClr val="83A598"/>
                </a:solidFill>
                <a:latin typeface="Roboto Mono"/>
                <a:ea typeface="Roboto Mono"/>
                <a:cs typeface="Roboto Mono"/>
                <a:sym typeface="Roboto Mono"/>
              </a:rPr>
              <a:t>execution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lang="en" sz="1100">
                <a:solidFill>
                  <a:srgbClr val="83A598"/>
                </a:solidFill>
                <a:latin typeface="Roboto Mono"/>
                <a:ea typeface="Roboto Mono"/>
                <a:cs typeface="Roboto Mono"/>
                <a:sym typeface="Roboto Mono"/>
              </a:rPr>
              <a:t>executions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lang="en" sz="1100">
                <a:solidFill>
                  <a:srgbClr val="83A598"/>
                </a:solidFill>
                <a:latin typeface="Roboto Mono"/>
                <a:ea typeface="Roboto Mono"/>
                <a:cs typeface="Roboto Mono"/>
                <a:sym typeface="Roboto Mono"/>
              </a:rPr>
              <a:t>plugin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lang="en" sz="1100">
                <a:solidFill>
                  <a:srgbClr val="83A598"/>
                </a:solidFill>
                <a:latin typeface="Roboto Mono"/>
                <a:ea typeface="Roboto Mono"/>
                <a:cs typeface="Roboto Mono"/>
                <a:sym typeface="Roboto Mono"/>
              </a:rPr>
              <a:t>plugins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lang="en" sz="1100">
                <a:solidFill>
                  <a:srgbClr val="83A598"/>
                </a:solidFill>
                <a:latin typeface="Roboto Mono"/>
                <a:ea typeface="Roboto Mono"/>
                <a:cs typeface="Roboto Mono"/>
                <a:sym typeface="Roboto Mono"/>
              </a:rPr>
              <a:t>build</a:t>
            </a:r>
            <a:r>
              <a:rPr b="1" lang="en" sz="11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200">
                <a:solidFill>
                  <a:srgbClr val="EBDBB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200">
              <a:solidFill>
                <a:srgbClr val="EBDBB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8EC07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28" name="Google Shape;328;p51"/>
          <p:cNvCxnSpPr/>
          <p:nvPr/>
        </p:nvCxnSpPr>
        <p:spPr>
          <a:xfrm>
            <a:off x="3045500" y="2386350"/>
            <a:ext cx="1658100" cy="913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AWS?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623200"/>
            <a:ext cx="8520600" cy="29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From AWS documentation: </a:t>
            </a:r>
            <a:endParaRPr b="1"/>
          </a:p>
          <a:p>
            <a:pPr indent="0" lvl="0" marL="640080" marR="18288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Amazon Web Services (AWS) provides on-demand computing resources and services in the cloud, with pay-as-you-go pricing. </a:t>
            </a:r>
            <a:endParaRPr b="1" i="1"/>
          </a:p>
          <a:p>
            <a:pPr indent="0" lvl="0" marL="0" marR="18288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Also known as: </a:t>
            </a:r>
            <a:endParaRPr b="1"/>
          </a:p>
          <a:p>
            <a:pPr indent="457200" lvl="0" marL="0" marR="18288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/>
              <a:t>IAAS: Infrastructure As A Service</a:t>
            </a:r>
            <a:endParaRPr b="1" i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The </a:t>
            </a:r>
            <a:r>
              <a:rPr lang="en" sz="6800">
                <a:solidFill>
                  <a:schemeClr val="accent5"/>
                </a:solidFill>
              </a:rPr>
              <a:t>Optional</a:t>
            </a:r>
            <a:r>
              <a:rPr lang="en" sz="6800"/>
              <a:t> type</a:t>
            </a:r>
            <a:endParaRPr sz="6800"/>
          </a:p>
        </p:txBody>
      </p:sp>
      <p:sp>
        <p:nvSpPr>
          <p:cNvPr id="334" name="Google Shape;334;p52"/>
          <p:cNvSpPr txBox="1"/>
          <p:nvPr>
            <p:ph idx="1" type="body"/>
          </p:nvPr>
        </p:nvSpPr>
        <p:spPr>
          <a:xfrm>
            <a:off x="311700" y="30760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Bits of Functional Programming</a:t>
            </a:r>
            <a:endParaRPr/>
          </a:p>
        </p:txBody>
      </p:sp>
      <p:sp>
        <p:nvSpPr>
          <p:cNvPr id="340" name="Google Shape;340;p53"/>
          <p:cNvSpPr txBox="1"/>
          <p:nvPr>
            <p:ph idx="1" type="body"/>
          </p:nvPr>
        </p:nvSpPr>
        <p:spPr>
          <a:xfrm>
            <a:off x="311700" y="1152475"/>
            <a:ext cx="3999900" cy="3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programming dislikes modifying variables: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lead to unexpected application state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lead to complicated branching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programming dislikes the </a:t>
            </a:r>
            <a:r>
              <a:rPr lang="en">
                <a:solidFill>
                  <a:srgbClr val="E06666"/>
                </a:solidFill>
              </a:rPr>
              <a:t>null</a:t>
            </a:r>
            <a:r>
              <a:rPr lang="en"/>
              <a:t> value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Can’t call methods on it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lead to complicated branching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Functional programming promotes function as first-class citizens, like 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of changing a variable to a new value, functional programming prefers to transform a variable of type T into a variable of type U using a function f: T -&gt; U (T can be equal to U)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Examples: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f: Int -&gt; Int = x -&gt; x + 1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Same as: f(x) = x + 1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f: String -&gt; Int = s -&gt; Integer.parseInt(s)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Same as: f(s) = Integer.parseInt(s)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Optional type</a:t>
            </a:r>
            <a:endParaRPr/>
          </a:p>
        </p:txBody>
      </p:sp>
      <p:sp>
        <p:nvSpPr>
          <p:cNvPr id="347" name="Google Shape;347;p54"/>
          <p:cNvSpPr txBox="1"/>
          <p:nvPr>
            <p:ph idx="1" type="body"/>
          </p:nvPr>
        </p:nvSpPr>
        <p:spPr>
          <a:xfrm>
            <a:off x="311700" y="1152475"/>
            <a:ext cx="3999900" cy="3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Optional&lt;T&gt;</a:t>
            </a:r>
            <a:r>
              <a:rPr lang="en"/>
              <a:t> </a:t>
            </a:r>
            <a:r>
              <a:rPr lang="en"/>
              <a:t>(Java 1.8+) </a:t>
            </a:r>
            <a:r>
              <a:rPr lang="en"/>
              <a:t>is a generic container for type T, with two possible values: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Optional.empty()</a:t>
            </a:r>
            <a:r>
              <a:rPr lang="en"/>
              <a:t>, if the value is null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Optional</a:t>
            </a:r>
            <a:r>
              <a:rPr lang="en"/>
              <a:t> with value of type T, if not null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Equivalent to a “box”, either empty or with something in it: can continue the computation on if it’s not empty, otherwise it stays empty</a:t>
            </a:r>
            <a:endParaRPr/>
          </a:p>
        </p:txBody>
      </p:sp>
      <p:sp>
        <p:nvSpPr>
          <p:cNvPr id="348" name="Google Shape;348;p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provides, among others, the following methods: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2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ofNullable(T val)</a:t>
            </a:r>
            <a:r>
              <a:rPr lang="en"/>
              <a:t>: constructor. if val is null, return Empty, else Optional(val)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2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isPresent()</a:t>
            </a:r>
            <a:r>
              <a:rPr lang="en"/>
              <a:t>: true if “box” contains a value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2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get()</a:t>
            </a:r>
            <a:r>
              <a:rPr lang="en"/>
              <a:t>: retrieve val or except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2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orElse(T other)</a:t>
            </a:r>
            <a:r>
              <a:rPr lang="en"/>
              <a:t>: retrieve val if present, otherwise return other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200">
                <a:solidFill>
                  <a:srgbClr val="8EC07C"/>
                </a:solidFill>
                <a:latin typeface="Roboto Mono"/>
                <a:ea typeface="Roboto Mono"/>
                <a:cs typeface="Roboto Mono"/>
                <a:sym typeface="Roboto Mono"/>
              </a:rPr>
              <a:t>map(f: T-&gt;U): Optional&lt;U&gt;</a:t>
            </a:r>
            <a:r>
              <a:rPr lang="en"/>
              <a:t>: apply f on val if present, transforming type T to type 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225" y="3266275"/>
            <a:ext cx="2194076" cy="17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Optional type: a simple example</a:t>
            </a:r>
            <a:endParaRPr/>
          </a:p>
        </p:txBody>
      </p:sp>
      <p:sp>
        <p:nvSpPr>
          <p:cNvPr id="355" name="Google Shape;355;p55"/>
          <p:cNvSpPr txBox="1"/>
          <p:nvPr/>
        </p:nvSpPr>
        <p:spPr>
          <a:xfrm>
            <a:off x="5075825" y="1274950"/>
            <a:ext cx="3813000" cy="1851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String intStr = null;</a:t>
            </a:r>
            <a:endParaRPr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val1 = -</a:t>
            </a:r>
            <a:r>
              <a:rPr b="1" lang="en" sz="11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(intStr != null) {</a:t>
            </a:r>
            <a:endParaRPr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val1 = Integer.parse(intStr)</a:t>
            </a:r>
            <a:endParaRPr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val1;</a:t>
            </a:r>
            <a:endParaRPr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8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8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6" name="Google Shape;356;p55"/>
          <p:cNvSpPr txBox="1"/>
          <p:nvPr/>
        </p:nvSpPr>
        <p:spPr>
          <a:xfrm>
            <a:off x="5075725" y="3191125"/>
            <a:ext cx="3813000" cy="1851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String intStr = null;</a:t>
            </a:r>
            <a:endParaRPr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Integer val1 = Optional</a:t>
            </a:r>
            <a:endParaRPr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.ofNullable(intStr) //Optional&lt;String&gt;</a:t>
            </a:r>
            <a:endParaRPr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.map(</a:t>
            </a:r>
            <a:r>
              <a:rPr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-&gt; Integer.parse(</a:t>
            </a:r>
            <a:r>
              <a:rPr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)) //Optional&lt;Integer&gt;</a:t>
            </a:r>
            <a:endParaRPr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.orElse(-</a:t>
            </a:r>
            <a:r>
              <a:rPr b="1" lang="en" sz="11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); //Integer</a:t>
            </a:r>
            <a:endParaRPr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8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7" name="Google Shape;357;p55"/>
          <p:cNvSpPr txBox="1"/>
          <p:nvPr/>
        </p:nvSpPr>
        <p:spPr>
          <a:xfrm>
            <a:off x="4124325" y="1880500"/>
            <a:ext cx="8523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Without 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Optional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58" name="Google Shape;358;p55"/>
          <p:cNvSpPr txBox="1"/>
          <p:nvPr/>
        </p:nvSpPr>
        <p:spPr>
          <a:xfrm>
            <a:off x="4091025" y="3830575"/>
            <a:ext cx="91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With 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Optional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59" name="Google Shape;359;p55"/>
          <p:cNvSpPr txBox="1"/>
          <p:nvPr>
            <p:ph idx="1" type="body"/>
          </p:nvPr>
        </p:nvSpPr>
        <p:spPr>
          <a:xfrm>
            <a:off x="311700" y="1152475"/>
            <a:ext cx="370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Return the integer value of a String representing an Integer or a default value (-1)</a:t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Optional type: a more complex example</a:t>
            </a:r>
            <a:endParaRPr/>
          </a:p>
        </p:txBody>
      </p:sp>
      <p:sp>
        <p:nvSpPr>
          <p:cNvPr id="365" name="Google Shape;365;p56"/>
          <p:cNvSpPr txBox="1"/>
          <p:nvPr/>
        </p:nvSpPr>
        <p:spPr>
          <a:xfrm>
            <a:off x="159600" y="2507100"/>
            <a:ext cx="4230300" cy="2391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(userId != </a:t>
            </a:r>
            <a:r>
              <a:rPr b="1" lang="en" sz="11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User u = phoneBook.</a:t>
            </a:r>
            <a:r>
              <a:rPr lang="en" sz="1100">
                <a:solidFill>
                  <a:srgbClr val="0000CC"/>
                </a:solidFill>
                <a:latin typeface="Roboto Mono"/>
                <a:ea typeface="Roboto Mono"/>
                <a:cs typeface="Roboto Mono"/>
                <a:sym typeface="Roboto Mono"/>
              </a:rPr>
              <a:t>getUser</a:t>
            </a: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(userId);</a:t>
            </a:r>
            <a:endParaRPr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(u != </a:t>
            </a:r>
            <a:r>
              <a:rPr b="1" lang="en" sz="11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Address a = u.</a:t>
            </a:r>
            <a:r>
              <a:rPr lang="en" sz="1100">
                <a:solidFill>
                  <a:srgbClr val="0000CC"/>
                </a:solidFill>
                <a:latin typeface="Roboto Mono"/>
                <a:ea typeface="Roboto Mono"/>
                <a:cs typeface="Roboto Mono"/>
                <a:sym typeface="Roboto Mono"/>
              </a:rPr>
              <a:t>getAddress</a:t>
            </a: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(u);</a:t>
            </a:r>
            <a:endParaRPr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(a != </a:t>
            </a:r>
            <a:r>
              <a:rPr b="1" lang="en" sz="11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		City c = a.</a:t>
            </a:r>
            <a:r>
              <a:rPr lang="en" sz="1100">
                <a:solidFill>
                  <a:srgbClr val="0000CC"/>
                </a:solidFill>
                <a:latin typeface="Roboto Mono"/>
                <a:ea typeface="Roboto Mono"/>
                <a:cs typeface="Roboto Mono"/>
                <a:sym typeface="Roboto Mono"/>
              </a:rPr>
              <a:t>getCity</a:t>
            </a: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city;</a:t>
            </a:r>
            <a:endParaRPr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endParaRPr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(city != </a:t>
            </a:r>
            <a:r>
              <a:rPr b="1" lang="en" sz="11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10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// do something</a:t>
            </a:r>
            <a:endParaRPr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8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6" name="Google Shape;366;p56"/>
          <p:cNvSpPr txBox="1"/>
          <p:nvPr/>
        </p:nvSpPr>
        <p:spPr>
          <a:xfrm>
            <a:off x="4458625" y="2507125"/>
            <a:ext cx="4647300" cy="2391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Optional&lt;City&gt; = Optional</a:t>
            </a:r>
            <a:endParaRPr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100">
                <a:solidFill>
                  <a:srgbClr val="0000CC"/>
                </a:solidFill>
                <a:latin typeface="Roboto Mono"/>
                <a:ea typeface="Roboto Mono"/>
                <a:cs typeface="Roboto Mono"/>
                <a:sym typeface="Roboto Mono"/>
              </a:rPr>
              <a:t>ofNullable</a:t>
            </a: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(userId) // Optional&lt;UserId&gt;</a:t>
            </a:r>
            <a:endParaRPr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.</a:t>
            </a:r>
            <a:r>
              <a:rPr lang="en" sz="1100">
                <a:solidFill>
                  <a:srgbClr val="0000CC"/>
                </a:solidFill>
                <a:latin typeface="Roboto Mono"/>
                <a:ea typeface="Roboto Mono"/>
                <a:cs typeface="Roboto Mono"/>
                <a:sym typeface="Roboto Mono"/>
              </a:rPr>
              <a:t>flatMap</a:t>
            </a: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(id -&gt; Optional </a:t>
            </a:r>
            <a:endParaRPr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100">
                <a:solidFill>
                  <a:srgbClr val="0000CC"/>
                </a:solidFill>
                <a:latin typeface="Roboto Mono"/>
                <a:ea typeface="Roboto Mono"/>
                <a:cs typeface="Roboto Mono"/>
                <a:sym typeface="Roboto Mono"/>
              </a:rPr>
              <a:t>ofNullable</a:t>
            </a: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(phoneBook.</a:t>
            </a:r>
            <a:r>
              <a:rPr lang="en" sz="1100">
                <a:solidFill>
                  <a:srgbClr val="0000CC"/>
                </a:solidFill>
                <a:latin typeface="Roboto Mono"/>
                <a:ea typeface="Roboto Mono"/>
                <a:cs typeface="Roboto Mono"/>
                <a:sym typeface="Roboto Mono"/>
              </a:rPr>
              <a:t>getUser</a:t>
            </a: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(id)) //Optional&lt;User&gt;</a:t>
            </a:r>
            <a:endParaRPr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100">
                <a:solidFill>
                  <a:srgbClr val="0000CC"/>
                </a:solidFill>
                <a:latin typeface="Roboto Mono"/>
                <a:ea typeface="Roboto Mono"/>
                <a:cs typeface="Roboto Mono"/>
                <a:sym typeface="Roboto Mono"/>
              </a:rPr>
              <a:t>flatMap</a:t>
            </a: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(u -&gt; Optional</a:t>
            </a:r>
            <a:endParaRPr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100">
                <a:solidFill>
                  <a:srgbClr val="0000CC"/>
                </a:solidFill>
                <a:latin typeface="Roboto Mono"/>
                <a:ea typeface="Roboto Mono"/>
                <a:cs typeface="Roboto Mono"/>
                <a:sym typeface="Roboto Mono"/>
              </a:rPr>
              <a:t>ofNullable</a:t>
            </a: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(u.</a:t>
            </a:r>
            <a:r>
              <a:rPr lang="en" sz="1100">
                <a:solidFill>
                  <a:srgbClr val="0000CC"/>
                </a:solidFill>
                <a:latin typeface="Roboto Mono"/>
                <a:ea typeface="Roboto Mono"/>
                <a:cs typeface="Roboto Mono"/>
                <a:sym typeface="Roboto Mono"/>
              </a:rPr>
              <a:t>getAddress</a:t>
            </a: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(u))</a:t>
            </a:r>
            <a:endParaRPr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.map(a -&gt; a.getCity())</a:t>
            </a:r>
            <a:endParaRPr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;</a:t>
            </a:r>
            <a:endParaRPr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(city.</a:t>
            </a:r>
            <a:r>
              <a:rPr lang="en" sz="1100">
                <a:solidFill>
                  <a:srgbClr val="0000CC"/>
                </a:solidFill>
                <a:latin typeface="Roboto Mono"/>
                <a:ea typeface="Roboto Mono"/>
                <a:cs typeface="Roboto Mono"/>
                <a:sym typeface="Roboto Mono"/>
              </a:rPr>
              <a:t>isPresent</a:t>
            </a: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()) { </a:t>
            </a:r>
            <a:endParaRPr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10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// do something</a:t>
            </a:r>
            <a:endParaRPr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8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7" name="Google Shape;367;p56"/>
          <p:cNvSpPr txBox="1"/>
          <p:nvPr/>
        </p:nvSpPr>
        <p:spPr>
          <a:xfrm>
            <a:off x="1428150" y="2054913"/>
            <a:ext cx="18456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Without Optional</a:t>
            </a:r>
            <a:endParaRPr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8" name="Google Shape;368;p56"/>
          <p:cNvSpPr txBox="1"/>
          <p:nvPr/>
        </p:nvSpPr>
        <p:spPr>
          <a:xfrm>
            <a:off x="6053338" y="2054925"/>
            <a:ext cx="13497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With Optional</a:t>
            </a:r>
            <a:endParaRPr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9" name="Google Shape;369;p56"/>
          <p:cNvSpPr txBox="1"/>
          <p:nvPr>
            <p:ph idx="1" type="body"/>
          </p:nvPr>
        </p:nvSpPr>
        <p:spPr>
          <a:xfrm>
            <a:off x="311700" y="1152475"/>
            <a:ext cx="8520600" cy="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Accessing a nested field within a hierarchy of classes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7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What’s </a:t>
            </a:r>
            <a:r>
              <a:rPr lang="en" sz="6800">
                <a:solidFill>
                  <a:schemeClr val="accent5"/>
                </a:solidFill>
              </a:rPr>
              <a:t>JSON</a:t>
            </a:r>
            <a:r>
              <a:rPr lang="en" sz="6800">
                <a:solidFill>
                  <a:srgbClr val="FFFFFF"/>
                </a:solidFill>
              </a:rPr>
              <a:t>?</a:t>
            </a:r>
            <a:endParaRPr sz="6800">
              <a:solidFill>
                <a:srgbClr val="FFFFFF"/>
              </a:solidFill>
            </a:endParaRPr>
          </a:p>
        </p:txBody>
      </p:sp>
      <p:sp>
        <p:nvSpPr>
          <p:cNvPr id="375" name="Google Shape;375;p57"/>
          <p:cNvSpPr txBox="1"/>
          <p:nvPr>
            <p:ph idx="1" type="body"/>
          </p:nvPr>
        </p:nvSpPr>
        <p:spPr>
          <a:xfrm>
            <a:off x="311700" y="30760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</a:t>
            </a:r>
            <a:r>
              <a:rPr lang="en">
                <a:solidFill>
                  <a:schemeClr val="accent5"/>
                </a:solidFill>
              </a:rPr>
              <a:t>JSON</a:t>
            </a:r>
            <a:r>
              <a:rPr lang="en"/>
              <a:t>?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81" name="Google Shape;381;p58"/>
          <p:cNvSpPr txBox="1"/>
          <p:nvPr>
            <p:ph idx="1" type="body"/>
          </p:nvPr>
        </p:nvSpPr>
        <p:spPr>
          <a:xfrm>
            <a:off x="311700" y="1623200"/>
            <a:ext cx="8520600" cy="29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JSON (from JavaScript Object Notation) is a widely used lightweight format used for data representation and exchange on the Internet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Main advantages are: </a:t>
            </a:r>
            <a:endParaRPr b="1"/>
          </a:p>
          <a:p>
            <a:pPr indent="-317500" lvl="1" marL="914400" marR="18288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it’s human readable </a:t>
            </a:r>
            <a:endParaRPr b="1"/>
          </a:p>
          <a:p>
            <a:pPr indent="-317500" lvl="1" marL="914400" marR="18288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JSON serialisation produces text</a:t>
            </a:r>
            <a:endParaRPr b="1"/>
          </a:p>
          <a:p>
            <a:pPr indent="-317500" lvl="1" marL="914400" marR="18288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aims to be self-describing (like XML) </a:t>
            </a:r>
            <a:endParaRPr b="1"/>
          </a:p>
          <a:p>
            <a:pPr indent="-317500" lvl="1" marL="914400" marR="18288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it’s compact (unlike XML)</a:t>
            </a:r>
            <a:endParaRPr b="1"/>
          </a:p>
          <a:p>
            <a:pPr indent="-317500" lvl="1" marL="914400" marR="18288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it’s easy to read, write and manipulate</a:t>
            </a:r>
            <a:endParaRPr b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</a:t>
            </a:r>
            <a:r>
              <a:rPr lang="en">
                <a:solidFill>
                  <a:schemeClr val="accent5"/>
                </a:solidFill>
              </a:rPr>
              <a:t>JSON</a:t>
            </a:r>
            <a:r>
              <a:rPr lang="en"/>
              <a:t>?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87" name="Google Shape;387;p59"/>
          <p:cNvSpPr txBox="1"/>
          <p:nvPr>
            <p:ph idx="1" type="body"/>
          </p:nvPr>
        </p:nvSpPr>
        <p:spPr>
          <a:xfrm>
            <a:off x="311700" y="1623200"/>
            <a:ext cx="8520600" cy="29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JSON has 3 type of structures: </a:t>
            </a:r>
            <a:endParaRPr b="1"/>
          </a:p>
          <a:p>
            <a:pPr indent="-317500" lvl="1" marL="914400" marR="18288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Objects (contained within curly brackets {})</a:t>
            </a:r>
            <a:endParaRPr b="1"/>
          </a:p>
          <a:p>
            <a:pPr indent="-317500" lvl="1" marL="914400" marR="18288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Arrays (contained within square brackets []) </a:t>
            </a:r>
            <a:endParaRPr b="1"/>
          </a:p>
          <a:p>
            <a:pPr indent="-317500" lvl="1" marL="914400" marR="18288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Simple values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Simple values can be of 4 types: strings, numerical values, booleans, null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In an object, each value has a name, in an array it doesn’t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Sequence of values are separated by comma</a:t>
            </a:r>
            <a:endParaRPr b="1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valid </a:t>
            </a:r>
            <a:r>
              <a:rPr lang="en">
                <a:solidFill>
                  <a:schemeClr val="accent5"/>
                </a:solidFill>
              </a:rPr>
              <a:t>JSON</a:t>
            </a:r>
            <a:endParaRPr>
              <a:solidFill>
                <a:schemeClr val="accent5"/>
              </a:solidFill>
            </a:endParaRPr>
          </a:p>
        </p:txBody>
      </p:sp>
      <p:graphicFrame>
        <p:nvGraphicFramePr>
          <p:cNvPr id="393" name="Google Shape;393;p60"/>
          <p:cNvGraphicFramePr/>
          <p:nvPr/>
        </p:nvGraphicFramePr>
        <p:xfrm>
          <a:off x="311700" y="102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{C474BAB5-A190-4FB9-95A1-4394819BB554}</a:tableStyleId>
              </a:tblPr>
              <a:tblGrid>
                <a:gridCol w="3557350"/>
                <a:gridCol w="506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{}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Empty JSON object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[]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Empty JSON array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boolean value </a:t>
                      </a: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[1, 2, 3]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Json array of numbers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{“age”: 12}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Object with a single numerical field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“name”: “tom”,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“friends”: [“jerry”, “jack”]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Object with 2 fields, one is a string, the other is an array of strings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{“name”: “ted”, “IBAN”: 123},     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{“name”: “bob”, “IBAN”: 456}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of objects: each object contains one numerical field (“IBAN”) and one string field (“name”), that is: the two objects have the same structure.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invalid </a:t>
            </a:r>
            <a:r>
              <a:rPr lang="en">
                <a:solidFill>
                  <a:schemeClr val="accent5"/>
                </a:solidFill>
              </a:rPr>
              <a:t>JSON</a:t>
            </a:r>
            <a:endParaRPr>
              <a:solidFill>
                <a:schemeClr val="accent5"/>
              </a:solidFill>
            </a:endParaRPr>
          </a:p>
        </p:txBody>
      </p:sp>
      <p:graphicFrame>
        <p:nvGraphicFramePr>
          <p:cNvPr id="399" name="Google Shape;399;p61"/>
          <p:cNvGraphicFramePr/>
          <p:nvPr/>
        </p:nvGraphicFramePr>
        <p:xfrm>
          <a:off x="311700" y="117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{C474BAB5-A190-4FB9-95A1-4394819BB554}</a:tableStyleId>
              </a:tblPr>
              <a:tblGrid>
                <a:gridCol w="3605875"/>
                <a:gridCol w="5011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{1}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numerical value is missing a name!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[“age”: 11]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Values don’t have a name in arrays!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false, true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 array of boolean would be missing the square brackets 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[1, 2, 3, “four”]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This is actually </a:t>
                      </a:r>
                      <a:r>
                        <a:rPr b="1" lang="en"/>
                        <a:t>valid</a:t>
                      </a:r>
                      <a:r>
                        <a:rPr lang="en"/>
                        <a:t>, but you should think twice before writing it!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{“age”: 12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Missing closing bracket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{“name”: “tom”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“friends”: [“jerry”, “jack”]}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values are not separated by comma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{“name”: “jerry”,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true}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boolean value doesn’t have a name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bit of history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born in 2002, officially started in 2006 with only 3 services: Storage (S3), Computing (EC2), Queues (SQS)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Today it comprises now more than 90 different services spanning multiple areas of computing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In 2015 AWS was reported as profitable!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Notable customers</a:t>
            </a:r>
            <a:r>
              <a:rPr b="1" lang="en"/>
              <a:t>: NASA, Netflix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Instagram migrated to Facebook infrastructure shortly after acquisition</a:t>
            </a:r>
            <a:endParaRPr b="1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2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Parsing </a:t>
            </a:r>
            <a:r>
              <a:rPr lang="en" sz="6800">
                <a:solidFill>
                  <a:schemeClr val="accent5"/>
                </a:solidFill>
              </a:rPr>
              <a:t>JSON</a:t>
            </a:r>
            <a:r>
              <a:rPr lang="en" sz="6800">
                <a:solidFill>
                  <a:srgbClr val="6AA84F"/>
                </a:solidFill>
              </a:rPr>
              <a:t> </a:t>
            </a:r>
            <a:r>
              <a:rPr lang="en" sz="6800"/>
              <a:t>with </a:t>
            </a:r>
            <a:r>
              <a:rPr lang="en" sz="6800">
                <a:solidFill>
                  <a:schemeClr val="accent5"/>
                </a:solidFill>
              </a:rPr>
              <a:t>GSON</a:t>
            </a:r>
            <a:endParaRPr sz="6800">
              <a:solidFill>
                <a:schemeClr val="accent5"/>
              </a:solidFill>
            </a:endParaRPr>
          </a:p>
        </p:txBody>
      </p:sp>
      <p:sp>
        <p:nvSpPr>
          <p:cNvPr id="405" name="Google Shape;405;p62"/>
          <p:cNvSpPr txBox="1"/>
          <p:nvPr>
            <p:ph idx="1" type="body"/>
          </p:nvPr>
        </p:nvSpPr>
        <p:spPr>
          <a:xfrm>
            <a:off x="311700" y="30760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</a:t>
            </a:r>
            <a:r>
              <a:rPr lang="en">
                <a:solidFill>
                  <a:schemeClr val="accent5"/>
                </a:solidFill>
              </a:rPr>
              <a:t>JSON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411" name="Google Shape;411;p63"/>
          <p:cNvSpPr txBox="1"/>
          <p:nvPr>
            <p:ph idx="1" type="body"/>
          </p:nvPr>
        </p:nvSpPr>
        <p:spPr>
          <a:xfrm>
            <a:off x="311700" y="1623200"/>
            <a:ext cx="8520600" cy="29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18288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There are plenty of libraries used to parse JSON for any language</a:t>
            </a:r>
            <a:endParaRPr b="1" sz="2000"/>
          </a:p>
          <a:p>
            <a:pPr indent="-355600" lvl="0" marL="457200" marR="18288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In Java, very common choices are:</a:t>
            </a:r>
            <a:endParaRPr b="1" sz="2000"/>
          </a:p>
          <a:p>
            <a:pPr indent="-330200" lvl="1" marL="914400" marR="18288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Jackson </a:t>
            </a:r>
            <a:endParaRPr b="1" sz="1600"/>
          </a:p>
          <a:p>
            <a:pPr indent="-330200" lvl="1" marL="914400" marR="18288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GSON</a:t>
            </a:r>
            <a:endParaRPr b="1" sz="1600"/>
          </a:p>
          <a:p>
            <a:pPr indent="-330200" lvl="1" marL="914400" marR="18288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JSON simple</a:t>
            </a:r>
            <a:endParaRPr b="1" sz="1600"/>
          </a:p>
          <a:p>
            <a:pPr indent="-355600" lvl="0" marL="457200" marR="18288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In this Lab, we’ll use GSON </a:t>
            </a:r>
            <a:endParaRPr b="1" sz="2000"/>
          </a:p>
          <a:p>
            <a:pPr indent="-355600" lvl="0" marL="457200" marR="18288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Gson provides two way to parse JSON:</a:t>
            </a:r>
            <a:endParaRPr b="1" sz="2000"/>
          </a:p>
          <a:p>
            <a:pPr indent="-355600" lvl="1" marL="914400" marR="18288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Directly into a java class (POJO)</a:t>
            </a:r>
            <a:endParaRPr b="1" sz="2000"/>
          </a:p>
          <a:p>
            <a:pPr indent="-355600" lvl="1" marL="914400" marR="18288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Abstractly into a JSON object </a:t>
            </a:r>
            <a:endParaRPr b="1" sz="2000"/>
          </a:p>
          <a:p>
            <a:pPr indent="0" lvl="0" marL="0" marR="18288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marR="18288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 </a:t>
            </a:r>
            <a:endParaRPr b="1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with </a:t>
            </a:r>
            <a:r>
              <a:rPr lang="en">
                <a:solidFill>
                  <a:schemeClr val="accent5"/>
                </a:solidFill>
              </a:rPr>
              <a:t>GSON</a:t>
            </a:r>
            <a:endParaRPr>
              <a:solidFill>
                <a:schemeClr val="accent5"/>
              </a:solidFill>
            </a:endParaRPr>
          </a:p>
        </p:txBody>
      </p:sp>
      <p:graphicFrame>
        <p:nvGraphicFramePr>
          <p:cNvPr id="417" name="Google Shape;417;p64"/>
          <p:cNvGraphicFramePr/>
          <p:nvPr/>
        </p:nvGraphicFramePr>
        <p:xfrm>
          <a:off x="263150" y="44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{C474BAB5-A190-4FB9-95A1-4394819BB554}</a:tableStyleId>
              </a:tblPr>
              <a:tblGrid>
                <a:gridCol w="1420400"/>
                <a:gridCol w="4282275"/>
                <a:gridCol w="2915025"/>
              </a:tblGrid>
              <a:tr h="3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Parse JSON...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...using </a:t>
                      </a: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Gson()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...using </a:t>
                      </a: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JsonParser()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75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When</a:t>
                      </a:r>
                      <a:r>
                        <a:rPr i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?</a:t>
                      </a:r>
                      <a:endParaRPr i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Parsing structured objects directly into Java classes (all objects have same structure)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Unknown Objects or object  that do not map directly to Java classes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Sample JSON</a:t>
                      </a:r>
                      <a:endParaRPr i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var jsonStr = “{\”name\”: \”tom\”}”</a:t>
                      </a:r>
                      <a:endParaRPr i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 hMerge="1"/>
              </a:tr>
              <a:tr h="55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Deserialization Example</a:t>
                      </a:r>
                      <a:endParaRPr i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new Gson()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.fromJson(jsonStr, User.class)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JsonParser.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parseString(jsonStr)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Returns</a:t>
                      </a:r>
                      <a:endParaRPr i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 instance of the target class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 instance of </a:t>
                      </a: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JsonElement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75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Expectations</a:t>
                      </a:r>
                      <a:endParaRPr i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target class exists. JSON string and target class have same structure (including nested objects) 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None, tries to parse the string into JSON directly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5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Type casting</a:t>
                      </a:r>
                      <a:endParaRPr i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Automatic conversion to target class member type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“manual” with JsonElement class methods to expected types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5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Retrieve fields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 the target class accessors (getters)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each field has to be checked for existence and retrieved manually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with </a:t>
            </a:r>
            <a:r>
              <a:rPr lang="en">
                <a:solidFill>
                  <a:schemeClr val="accent5"/>
                </a:solidFill>
              </a:rPr>
              <a:t>GSON </a:t>
            </a:r>
            <a:r>
              <a:rPr lang="en"/>
              <a:t>using</a:t>
            </a:r>
            <a:r>
              <a:rPr lang="en">
                <a:solidFill>
                  <a:schemeClr val="accent5"/>
                </a:solidFill>
              </a:rPr>
              <a:t> JsonParser</a:t>
            </a:r>
            <a:endParaRPr>
              <a:solidFill>
                <a:schemeClr val="accent5"/>
              </a:solidFill>
            </a:endParaRPr>
          </a:p>
        </p:txBody>
      </p:sp>
      <p:graphicFrame>
        <p:nvGraphicFramePr>
          <p:cNvPr id="423" name="Google Shape;423;p65"/>
          <p:cNvGraphicFramePr/>
          <p:nvPr/>
        </p:nvGraphicFramePr>
        <p:xfrm>
          <a:off x="186950" y="135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{C474BAB5-A190-4FB9-95A1-4394819BB554}</a:tableStyleId>
              </a:tblPr>
              <a:tblGrid>
                <a:gridCol w="612950"/>
                <a:gridCol w="3419750"/>
                <a:gridCol w="4782175"/>
              </a:tblGrid>
              <a:tr h="3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Java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class User {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String name;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int age;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String phoneNumber;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JsonElement je = </a:t>
                      </a: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JsonParser</a:t>
                      </a: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.parseString(jsonStr);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JsonObject jo = je.getAsJsonObject();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String user = null;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 (jo.has(“user”)) {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JsonObject userObj = jo.get(”user”)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.getAsJsonObject(); </a:t>
                      </a:r>
                      <a:r>
                        <a:rPr lang="en" sz="120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 cast method</a:t>
                      </a:r>
                      <a:endParaRPr sz="1200">
                        <a:solidFill>
                          <a:srgbClr val="3C78D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if (userObj.has(“name”)) {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user = userObj.get(“name”)    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.getAsString(); </a:t>
                      </a:r>
                      <a:r>
                        <a:rPr lang="en" sz="120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 cast method</a:t>
                      </a:r>
                      <a:endParaRPr sz="1200">
                        <a:solidFill>
                          <a:srgbClr val="3C78D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}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… </a:t>
                      </a:r>
                      <a:r>
                        <a:rPr lang="en" sz="120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 parse for age and phoneNumber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return new User(user, age, phoneNumber);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75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JSON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“user”: {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“name”: “john”,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“age”: 22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},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“Contacts”: {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“Email”: “</a:t>
                      </a:r>
                      <a:r>
                        <a:rPr lang="en" u="sng">
                          <a:solidFill>
                            <a:schemeClr val="hlink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  <a:hlinkClick r:id="rId3"/>
                        </a:rPr>
                        <a:t>john@gmail.com</a:t>
                      </a: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”,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“Mobile”: “777-654-321”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}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AWS?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" marR="1828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Integrated constellation of services that span many </a:t>
            </a:r>
            <a:r>
              <a:rPr b="1" lang="en"/>
              <a:t>categories</a:t>
            </a:r>
            <a:r>
              <a:rPr b="1" lang="en"/>
              <a:t> and purposes</a:t>
            </a:r>
            <a:endParaRPr b="1"/>
          </a:p>
          <a:p>
            <a:pPr indent="-342900" lvl="0" marL="457200" marR="18288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Computing resources (EC2) 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Storage (S3)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Database storage (RDS, Redshift, ...)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NoSQL Storage (DynamoDB, ...)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Analytics &amp; Data processing (EMR, ElasticSearch, Athena, ...) 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Security and Policy (IAM, ...)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Networking (VPC, Route53, CloudFront, ...)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Machine Learning (Lex, Forecast, ...)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More categories: Robotics, Blockchain, Satellite, Media Services, ...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More goodies added every week! </a:t>
            </a:r>
            <a:endParaRPr b="1"/>
          </a:p>
          <a:p>
            <a:pPr indent="0" lvl="0" marL="182880" marR="18288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Regions and Availability Zones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services are hosted in </a:t>
            </a:r>
            <a:r>
              <a:rPr lang="en">
                <a:solidFill>
                  <a:schemeClr val="accent5"/>
                </a:solidFill>
              </a:rPr>
              <a:t>multiple locations</a:t>
            </a:r>
            <a:r>
              <a:rPr lang="en"/>
              <a:t> world-wide.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These locations are composed of Regions and Availability Zones. Each Region is a separate geographic area. Each Region has multiple, isolated locations known as Availability Zones.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Amazon EC2 provides you the ability to place resources, such as instances, and data in multiple locations.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Resources aren't replicated across regions (unless you do so specifically).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9" y="0"/>
            <a:ext cx="907214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61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>
                <a:solidFill>
                  <a:schemeClr val="accent5"/>
                </a:solidFill>
              </a:rPr>
              <a:t>On demand</a:t>
            </a:r>
            <a:r>
              <a:rPr b="1" lang="en"/>
              <a:t>: Pay-as-you-go (each service billed differently)</a:t>
            </a:r>
            <a:endParaRPr b="1"/>
          </a:p>
          <a:p>
            <a:pPr indent="0" lvl="0" marL="457200" marR="18288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marR="18288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>
                <a:solidFill>
                  <a:schemeClr val="accent5"/>
                </a:solidFill>
              </a:rPr>
              <a:t>Scaling</a:t>
            </a:r>
            <a:r>
              <a:rPr b="1" lang="en"/>
              <a:t>: easily go up and down horizontally or vertically from 0 to massive</a:t>
            </a:r>
            <a:endParaRPr b="1"/>
          </a:p>
          <a:p>
            <a:pPr indent="0" lvl="0" marL="457200" marR="18288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-342900" lvl="0" marL="457200" marR="18288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>
                <a:solidFill>
                  <a:schemeClr val="accent5"/>
                </a:solidFill>
              </a:rPr>
              <a:t>Faster time-to-market</a:t>
            </a:r>
            <a:r>
              <a:rPr b="1" lang="en"/>
              <a:t>: little to no set-up needed, especially for common use cases 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