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Roboto Mono Light"/>
      <p:regular r:id="rId40"/>
      <p:bold r:id="rId41"/>
      <p:italic r:id="rId42"/>
      <p:boldItalic r:id="rId43"/>
    </p:embeddedFont>
    <p:embeddedFont>
      <p:font typeface="Average"/>
      <p:regular r:id="rId44"/>
    </p:embeddedFont>
    <p:embeddedFont>
      <p:font typeface="Oswal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94DC4-97A1-470B-BEAD-1199E2986DE3}">
  <a:tblStyle styleId="{B3994DC4-97A1-470B-BEAD-1199E2986D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Light-regular.fntdata"/><Relationship Id="rId42" Type="http://schemas.openxmlformats.org/officeDocument/2006/relationships/font" Target="fonts/RobotoMonoLight-italic.fntdata"/><Relationship Id="rId41" Type="http://schemas.openxmlformats.org/officeDocument/2006/relationships/font" Target="fonts/RobotoMonoLight-bold.fntdata"/><Relationship Id="rId44" Type="http://schemas.openxmlformats.org/officeDocument/2006/relationships/font" Target="fonts/Average-regular.fntdata"/><Relationship Id="rId43" Type="http://schemas.openxmlformats.org/officeDocument/2006/relationships/font" Target="fonts/RobotoMonoLight-boldItalic.fntdata"/><Relationship Id="rId46" Type="http://schemas.openxmlformats.org/officeDocument/2006/relationships/font" Target="fonts/Oswald-bold.fntdata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ava/java_packages.asp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e3b63e1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e3b63e1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4713c3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4713c3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bc743d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bc743d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bc743d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bc743d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bc743d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bc743d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bc743d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bc743d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bc743d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bc743d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fedd5a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fedd5a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fedd5a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1fedd5a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cd01770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cd0177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44081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44081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cd01770e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dcd01770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cd01770e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cd01770e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give a pointer to: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https://www.w3schools.com/java/java_packages.asp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cd0177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cd0177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cd01770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cd0177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cd0177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dcd0177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cd01770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dcd0177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cd01770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cd01770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bc743d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bc743d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bc743d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bc743d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4713c3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4713c3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cd01770e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cd01770e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fedd5a5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fedd5a5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ea5edc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ea5edc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4713c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4713c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e197fa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e197fa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 concatenation using the </a:t>
            </a:r>
            <a:r>
              <a:rPr lang="en" sz="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operator in a loop has a time complexity of O(n^2) because, in each iteration, a new string is created, and the contents of the existing string are copied to the new string.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e3b63e1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e3b63e1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e197f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e197f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e3b63e1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e3b63e1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Abstract_type" TargetMode="External"/><Relationship Id="rId5" Type="http://schemas.openxmlformats.org/officeDocument/2006/relationships/hyperlink" Target="https://en.wikipedia.org/wiki/Class_(computer_science)" TargetMode="External"/><Relationship Id="rId6" Type="http://schemas.openxmlformats.org/officeDocument/2006/relationships/hyperlink" Target="https://en.wikipedia.org/wiki/Java_keywords" TargetMode="External"/><Relationship Id="rId7" Type="http://schemas.openxmlformats.org/officeDocument/2006/relationships/hyperlink" Target="https://en.wikipedia.org/wiki/Method_signatur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junit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aven.apache.org/guides/introduction/introduction-to-the-standard-directory-layout.html" TargetMode="External"/><Relationship Id="rId4" Type="http://schemas.openxmlformats.org/officeDocument/2006/relationships/hyperlink" Target="https://maven.apache.org/guides/getting-started/maven-in-five-minute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nestone.academy/runestone/books/published/java4python/index.html" TargetMode="External"/><Relationship Id="rId4" Type="http://schemas.openxmlformats.org/officeDocument/2006/relationships/hyperlink" Target="https://www.youtube.com/watch?v=RfGldwLoiU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racle.com/javase/8/docs/api/java/lang/StringBuffer.html" TargetMode="External"/><Relationship Id="rId4" Type="http://schemas.openxmlformats.org/officeDocument/2006/relationships/hyperlink" Target="https://docs.oracle.com/javase/8/docs/api/java/lang/StringBuffer.html" TargetMode="External"/><Relationship Id="rId5" Type="http://schemas.openxmlformats.org/officeDocument/2006/relationships/hyperlink" Target="https://docs.oracle.com/javase/8/docs/api/java/lang/StringBuff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101</a:t>
            </a:r>
            <a:endParaRPr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723725" y="33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{B3994DC4-97A1-470B-BEAD-1199E2986DE3}</a:tableStyleId>
              </a:tblPr>
              <a:tblGrid>
                <a:gridCol w="3806800"/>
                <a:gridCol w="3806800"/>
              </a:tblGrid>
              <a:tr h="4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Jesús A. Omaña Iglesias </a:t>
                      </a:r>
                      <a:endParaRPr sz="21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jesusalberto.omana@upf.edu</a:t>
                      </a:r>
                      <a:endParaRPr sz="2100">
                        <a:solidFill>
                          <a:srgbClr val="CACACA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CACACA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Pablo Martín Castagnaro pablo.castagnaro@upf.edu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using Readers/Writers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192200" y="1127200"/>
            <a:ext cx="6759600" cy="3796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FileReader reader = </a:t>
            </a:r>
            <a:r>
              <a:rPr b="1" lang="en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FileReader(</a:t>
            </a:r>
            <a:r>
              <a:rPr b="1"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"/some/file.txt"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 bReader = </a:t>
            </a:r>
            <a:r>
              <a:rPr b="1" lang="en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BufferedReader(reader);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line = bReader.readLine(); </a:t>
            </a:r>
            <a:r>
              <a:rPr i="1" lang="en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Read one line of content</a:t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FileWriter writer = </a:t>
            </a:r>
            <a:r>
              <a:rPr b="1" lang="en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FileWriter(</a:t>
            </a:r>
            <a:r>
              <a:rPr b="1" lang="en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"/some/other/file.txt"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BufferedWriter bWriter = </a:t>
            </a:r>
            <a:r>
              <a:rPr b="1" lang="en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BufferedWriter(writer);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bWriter.write(line);    </a:t>
            </a:r>
            <a:r>
              <a:rPr i="1" lang="en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Write one line of content</a:t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bReader.close(); </a:t>
            </a:r>
            <a:r>
              <a:rPr i="1" lang="en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buffered reader and enclosed reader</a:t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bWriter.close(); </a:t>
            </a:r>
            <a:r>
              <a:rPr i="1" lang="en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buffered writer and enclosed writer</a:t>
            </a:r>
            <a:endParaRPr i="1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Returning a List&lt;String&gt; (buffering output in general)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655525"/>
            <a:ext cx="8244000" cy="30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Similarly to the big string problem, is the idea of accumulating lines in memory as a collection of strings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application is reading and writing onto files, so you should keep in memory </a:t>
            </a:r>
            <a:r>
              <a:rPr b="1" lang="en">
                <a:solidFill>
                  <a:schemeClr val="accent5"/>
                </a:solidFill>
              </a:rPr>
              <a:t>only the minimal amount necessary from moving data</a:t>
            </a:r>
            <a:r>
              <a:rPr b="1" lang="en"/>
              <a:t> from the source to the destination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For the purpose of the assignment, the minimal amount is… 1 line! Why? Because you either write that line to the current output file, or you close the current and open a new output file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Handling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06775"/>
            <a:ext cx="83829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Exceptions are a way to signal a deviation from an expected behavior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Exceptions are of two types: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accent5"/>
                </a:solidFill>
              </a:rPr>
              <a:t>Checked</a:t>
            </a:r>
            <a:r>
              <a:rPr b="1" lang="en"/>
              <a:t>: you need to explicitly catch or rethrow them within your code. (Ex: IOException)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accent5"/>
                </a:solidFill>
              </a:rPr>
              <a:t>Unchecked</a:t>
            </a:r>
            <a:r>
              <a:rPr b="1" lang="en"/>
              <a:t>: you’re not forced to catch them unless you need to for your particular flow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 you catch an exception, you’re generally into two possible situation:</a:t>
            </a:r>
            <a:endParaRPr b="1"/>
          </a:p>
          <a:p>
            <a:pPr indent="-342900" lvl="0" marL="914400" marR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You </a:t>
            </a:r>
            <a:r>
              <a:rPr b="1" lang="en">
                <a:solidFill>
                  <a:srgbClr val="669900"/>
                </a:solidFill>
              </a:rPr>
              <a:t>can</a:t>
            </a:r>
            <a:r>
              <a:rPr b="1" lang="en"/>
              <a:t> bring the flow of execution back to normality, by performing some actions within the catch block </a:t>
            </a:r>
            <a:endParaRPr b="1"/>
          </a:p>
          <a:p>
            <a:pPr indent="-342900" lvl="0" marL="914400" marR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You </a:t>
            </a:r>
            <a:r>
              <a:rPr b="1" lang="en">
                <a:solidFill>
                  <a:srgbClr val="D73A49"/>
                </a:solidFill>
              </a:rPr>
              <a:t>can’t</a:t>
            </a:r>
            <a:r>
              <a:rPr b="1" lang="en"/>
              <a:t> bring the flow of execution back to normality (for instance, a file is missing), so you should terminate the program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 you catch an exception and do nothing in the catch block (or just a printout), you’re in fact making your flow of execution such that whatever comes next is ok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: </a:t>
            </a:r>
            <a:r>
              <a:rPr lang="en">
                <a:solidFill>
                  <a:schemeClr val="accent5"/>
                </a:solidFill>
              </a:rPr>
              <a:t>Handling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62000" y="1217175"/>
            <a:ext cx="42012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FileReader fileReader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FileReader(f.toString());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BufferedReader bufferedReader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BufferedReader(fileReader);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bufferedReader.close();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(FileNotFoundException ex)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ex.printStackTrace();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(IOException ex)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ex.printStackTrace();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792500" y="1106775"/>
            <a:ext cx="41295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 the code on the left, we’re catching all file related exceptions, common when: a files is not found, the content of the stream could not be read, etc..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We’re printing the stacktrace, but not doing anything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Whatever is after the try will think that the files have been read correctly and the flow was </a:t>
            </a:r>
            <a:r>
              <a:rPr b="1" i="1" lang="en"/>
              <a:t>correct</a:t>
            </a:r>
            <a:r>
              <a:rPr b="1" lang="en"/>
              <a:t> or </a:t>
            </a:r>
            <a:r>
              <a:rPr b="1" i="1" lang="en"/>
              <a:t>corrected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(tentative)</a:t>
            </a:r>
            <a:r>
              <a:rPr lang="en"/>
              <a:t>: </a:t>
            </a:r>
            <a:r>
              <a:rPr lang="en">
                <a:solidFill>
                  <a:schemeClr val="accent5"/>
                </a:solidFill>
              </a:rPr>
              <a:t>Handling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62000" y="1217175"/>
            <a:ext cx="42012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FileReader fileReader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FileReader(f.toString());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BufferedReader bufferedReader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BufferedReader(fileReader);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...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bufferedReader.close();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(IOException ex)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ex.printStackTrace();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System.exit(1);</a:t>
            </a:r>
            <a:endParaRPr b="1"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792500" y="1106775"/>
            <a:ext cx="41295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 don’t know how to fix the exception so we terminate the execution after printing the stacktrace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 signal the </a:t>
            </a:r>
            <a:r>
              <a:rPr b="1" lang="en"/>
              <a:t>abnormality</a:t>
            </a:r>
            <a:r>
              <a:rPr b="1" lang="en"/>
              <a:t> by returning an exit code </a:t>
            </a:r>
            <a:r>
              <a:rPr b="1" lang="en">
                <a:solidFill>
                  <a:schemeClr val="accent5"/>
                </a:solidFill>
              </a:rPr>
              <a:t>different than 0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Not the best solution because we don’t explicitly close the resources we’re using (the readers, etc)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b="1" lang="en">
                <a:solidFill>
                  <a:schemeClr val="accent5"/>
                </a:solidFill>
              </a:rPr>
              <a:t>Exiting makes sense only in the main class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(better): </a:t>
            </a:r>
            <a:r>
              <a:rPr lang="en">
                <a:solidFill>
                  <a:schemeClr val="accent5"/>
                </a:solidFill>
              </a:rPr>
              <a:t>Handling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14850" y="1217175"/>
            <a:ext cx="45873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exitStatus = 0;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 bufferedReader;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FileReader fr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</a:t>
            </a:r>
            <a:r>
              <a:rPr lang="en" sz="12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“aFile”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bufferedReader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BufferedReader(fr);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...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(IOException ex)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ex.printStackTrace();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exitStatus = 1;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finally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Closing resources, can also generate an exception :( 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bufferedReader.close();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System.exit(exitStatus);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39100" y="1093400"/>
            <a:ext cx="43353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18288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W</a:t>
            </a:r>
            <a:r>
              <a:rPr b="1" lang="en" sz="1700"/>
              <a:t>e explicitly signal an abnormal exit condition at the end of the flow</a:t>
            </a:r>
            <a:endParaRPr b="1" sz="1700"/>
          </a:p>
          <a:p>
            <a:pPr indent="-336550" lvl="0" marL="457200" marR="18288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We include a finally block where we close resources. The finally block </a:t>
            </a:r>
            <a:r>
              <a:rPr b="1" lang="en" sz="1700">
                <a:solidFill>
                  <a:schemeClr val="accent5"/>
                </a:solidFill>
              </a:rPr>
              <a:t>always</a:t>
            </a:r>
            <a:r>
              <a:rPr b="1" lang="en" sz="1700"/>
              <a:t> gets executed, also if there’s no exception in the flow</a:t>
            </a:r>
            <a:endParaRPr b="1" sz="1700"/>
          </a:p>
          <a:p>
            <a:pPr indent="-336550" lvl="0" marL="457200" marR="18288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The actions in the catch block should possibly not generate other exceptions </a:t>
            </a:r>
            <a:endParaRPr b="1" sz="1700"/>
          </a:p>
          <a:p>
            <a:pPr indent="-336550" lvl="0" marL="457200" marR="18288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If it does (</a:t>
            </a: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.close()</a:t>
            </a:r>
            <a:r>
              <a:rPr b="1" lang="en" sz="1700"/>
              <a:t> does) we’re forced to make the code less readable or re-throw the exception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(easier): </a:t>
            </a:r>
            <a:r>
              <a:rPr lang="en">
                <a:solidFill>
                  <a:schemeClr val="accent5"/>
                </a:solidFill>
              </a:rPr>
              <a:t>Propagating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14850" y="1217175"/>
            <a:ext cx="45873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oid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doSomething() throws IOException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 bufferedReader;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FileReader fr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    </a:t>
            </a:r>
            <a:endParaRPr b="1" sz="12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FileReader(f.toString());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bufferedReader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BufferedReader(fr);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...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(IOException ex)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ex.printStackTrace();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throw ex;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finally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resources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bufferedReader.close();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39100" y="1217175"/>
            <a:ext cx="43353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Solution 2: we rethrow exceptions.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client of my class will have to take care of the IOExceptions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 can concentrate all the exceptions in the main and capture them there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This is what was suggested in the text of the assignment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 (even easier): </a:t>
            </a:r>
            <a:r>
              <a:rPr lang="en">
                <a:solidFill>
                  <a:schemeClr val="accent5"/>
                </a:solidFill>
              </a:rPr>
              <a:t>Propagating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214850" y="1217175"/>
            <a:ext cx="45873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doSomething() throws IOException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 bufferedReader;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 fr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     </a:t>
            </a:r>
            <a:endParaRPr b="1" sz="12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FileReader(f.toString());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bufferedReader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BufferedReader(fr);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...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finally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resources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bufferedReader.close();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168350" y="1217175"/>
            <a:ext cx="37164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I</a:t>
            </a:r>
            <a:r>
              <a:rPr b="1" lang="en"/>
              <a:t>f we just re-throw exceptions, then  we can even skip the catch block here ;)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3.b (even more easy): </a:t>
            </a:r>
            <a:r>
              <a:rPr lang="en">
                <a:solidFill>
                  <a:schemeClr val="accent5"/>
                </a:solidFill>
              </a:rPr>
              <a:t>Propagating</a:t>
            </a:r>
            <a:r>
              <a:rPr lang="en">
                <a:solidFill>
                  <a:schemeClr val="accent5"/>
                </a:solidFill>
              </a:rPr>
              <a:t> exceptions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214850" y="1217175"/>
            <a:ext cx="5586000" cy="360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doSomething() throws IOException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try(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 fr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FileReader(f.toString());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BufferedReader br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BufferedReader(fr);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... Do STUFF HERE...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Close input file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Resources will be automatically closed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279725" y="1217175"/>
            <a:ext cx="2794800" cy="20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</a:t>
            </a:r>
            <a:r>
              <a:rPr b="1" lang="en"/>
              <a:t>sing a “try-with-resource” block, we can avoid the finally. The resource will be closed anyway at the end. 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resources in Java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311700" y="20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{B3994DC4-97A1-470B-BEAD-1199E2986DE3}</a:tableStyleId>
              </a:tblPr>
              <a:tblGrid>
                <a:gridCol w="2294100"/>
                <a:gridCol w="2226125"/>
                <a:gridCol w="409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Through the global </a:t>
                      </a:r>
                      <a:r>
                        <a:rPr lang="en" sz="1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ClassLoader</a:t>
                      </a: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class</a:t>
                      </a:r>
                      <a:endParaRPr sz="1800">
                        <a:solidFill>
                          <a:srgbClr val="43434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</a:t>
                      </a:r>
                      <a:r>
                        <a:rPr i="1"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system</a:t>
                      </a: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resources. </a:t>
                      </a:r>
                      <a:r>
                        <a:rPr i="1"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Not very portable</a:t>
                      </a: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:-(</a:t>
                      </a:r>
                      <a:endParaRPr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ClassLoader.getSystemResource(...)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ClassLoader.getSystemResourceAsStream(...)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Through a class’ class loader</a:t>
                      </a:r>
                      <a:endParaRPr sz="1800">
                        <a:solidFill>
                          <a:srgbClr val="43434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43434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Access </a:t>
                      </a:r>
                      <a:r>
                        <a:rPr i="1"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local</a:t>
                      </a:r>
                      <a:r>
                        <a:rPr lang="en" sz="1800">
                          <a:solidFill>
                            <a:srgbClr val="43434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resources, including JAR resources</a:t>
                      </a:r>
                      <a:endParaRPr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.class.getResource()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AnyClass.class.getResource()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.class.getResourceAsStream()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AnyClass.class.getResourceAsStream()</a:t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6178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Resource</a:t>
            </a:r>
            <a:r>
              <a:rPr b="1" lang="en" sz="1800"/>
              <a:t>: any piece of static data that the application should use during execution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Strings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String equality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File I/O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Exception handling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Access to resources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Packages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Interfaces and their implementations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Unit testing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Maven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Project structure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Compilation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common errors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Hardcoded paths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Non-minimal imports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packages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6178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 </a:t>
            </a:r>
            <a:r>
              <a:rPr b="1" lang="en" sz="1800">
                <a:solidFill>
                  <a:srgbClr val="FFD966"/>
                </a:solidFill>
              </a:rPr>
              <a:t>Java Package</a:t>
            </a:r>
            <a:r>
              <a:rPr b="1" lang="en" sz="1800"/>
              <a:t> is used to group related classes definitions</a:t>
            </a:r>
            <a:endParaRPr b="1" sz="1800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Packages are divided into two categories:</a:t>
            </a:r>
            <a:endParaRPr b="1" sz="1800"/>
          </a:p>
          <a:p>
            <a:pPr indent="-342900" lvl="0" marL="457200" marR="18288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Built-in Packages (packages from the Java API)</a:t>
            </a:r>
            <a:endParaRPr b="1" sz="1800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User-defined Packages (packages created by the developer)</a:t>
            </a:r>
            <a:endParaRPr b="1" sz="1800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Syntax:</a:t>
            </a:r>
            <a:endParaRPr b="1" sz="1800"/>
          </a:p>
        </p:txBody>
      </p:sp>
      <p:sp>
        <p:nvSpPr>
          <p:cNvPr id="185" name="Google Shape;185;p32"/>
          <p:cNvSpPr txBox="1"/>
          <p:nvPr/>
        </p:nvSpPr>
        <p:spPr>
          <a:xfrm>
            <a:off x="755100" y="3988675"/>
            <a:ext cx="5507700" cy="7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1"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1" lang="en" sz="1200">
                <a:solidFill>
                  <a:srgbClr val="DD4A68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708090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// Import a single class</a:t>
            </a:r>
            <a:endParaRPr sz="1200">
              <a:highlight>
                <a:srgbClr val="F1F1F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1"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>
                <a:solidFill>
                  <a:srgbClr val="999999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200"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708090"/>
                </a:solidFill>
                <a:highlight>
                  <a:srgbClr val="F1F1F1"/>
                </a:highlight>
                <a:latin typeface="Roboto Mono"/>
                <a:ea typeface="Roboto Mono"/>
                <a:cs typeface="Roboto Mono"/>
                <a:sym typeface="Roboto Mono"/>
              </a:rPr>
              <a:t>// Import the whole package</a:t>
            </a:r>
            <a:endParaRPr sz="1200">
              <a:solidFill>
                <a:srgbClr val="708090"/>
              </a:solidFill>
              <a:highlight>
                <a:srgbClr val="F1F1F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8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packages. </a:t>
            </a:r>
            <a:r>
              <a:rPr lang="en">
                <a:solidFill>
                  <a:srgbClr val="FFE599"/>
                </a:solidFill>
              </a:rPr>
              <a:t>User-defined packages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6178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To create your own package, you need to understand that Java uses a file system directory to store them. Just like folders in your machine:</a:t>
            </a:r>
            <a:endParaRPr b="1" sz="1800"/>
          </a:p>
        </p:txBody>
      </p:sp>
      <p:sp>
        <p:nvSpPr>
          <p:cNvPr id="192" name="Google Shape;192;p33"/>
          <p:cNvSpPr txBox="1"/>
          <p:nvPr/>
        </p:nvSpPr>
        <p:spPr>
          <a:xfrm>
            <a:off x="689663" y="2110375"/>
            <a:ext cx="2709300" cy="154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└── src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└── mypack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└── MyPackageClass.java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77AA"/>
              </a:solidFill>
              <a:highlight>
                <a:srgbClr val="F1F1F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013438" y="2110375"/>
            <a:ext cx="4538100" cy="154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package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mypack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;</a:t>
            </a:r>
            <a:endParaRPr sz="1150">
              <a:solidFill>
                <a:srgbClr val="99999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class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DD4A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MyPackageClass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15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" sz="1150">
                <a:solidFill>
                  <a:srgbClr val="0077AA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public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0077AA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static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0077AA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void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DD4A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main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" sz="1150">
                <a:solidFill>
                  <a:srgbClr val="DD4A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String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[]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args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15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r>
              <a:rPr lang="en" sz="1150">
                <a:solidFill>
                  <a:srgbClr val="DD4A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System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out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.</a:t>
            </a:r>
            <a:r>
              <a:rPr lang="en" sz="1150">
                <a:solidFill>
                  <a:srgbClr val="DD4A68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println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(</a:t>
            </a:r>
            <a:r>
              <a:rPr lang="en" sz="1150">
                <a:solidFill>
                  <a:srgbClr val="6699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"This is my package!"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);</a:t>
            </a:r>
            <a:endParaRPr sz="115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Roboto Mono Light"/>
                <a:ea typeface="Roboto Mono Light"/>
                <a:cs typeface="Roboto Mono Light"/>
                <a:sym typeface="Roboto Mono Light"/>
              </a:rPr>
              <a:t>  </a:t>
            </a: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5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50">
              <a:solidFill>
                <a:srgbClr val="999999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10775" y="4002550"/>
            <a:ext cx="8617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Use the </a:t>
            </a:r>
            <a:r>
              <a:rPr b="1" lang="en" sz="18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b="1" lang="en" sz="1800"/>
              <a:t> command to create a user-defined package.</a:t>
            </a:r>
            <a:endParaRPr b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Interfaces and their implementations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319725"/>
            <a:ext cx="863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</a:t>
            </a:r>
            <a:r>
              <a:rPr b="1" lang="en"/>
              <a:t>interface</a:t>
            </a:r>
            <a:r>
              <a:rPr lang="en"/>
              <a:t> in the </a:t>
            </a:r>
            <a:r>
              <a:rPr lang="en">
                <a:uFill>
                  <a:noFill/>
                </a:uFill>
                <a:hlinkClick r:id="rId3"/>
              </a:rPr>
              <a:t>Java programming language</a:t>
            </a:r>
            <a:r>
              <a:rPr lang="en"/>
              <a:t> is an </a:t>
            </a:r>
            <a:r>
              <a:rPr lang="en">
                <a:uFill>
                  <a:noFill/>
                </a:uFill>
                <a:hlinkClick r:id="rId4"/>
              </a:rPr>
              <a:t>abstract type</a:t>
            </a:r>
            <a:r>
              <a:rPr lang="en"/>
              <a:t> that is used to specify a behavior that </a:t>
            </a:r>
            <a:r>
              <a:rPr lang="en">
                <a:uFill>
                  <a:noFill/>
                </a:uFill>
                <a:hlinkClick r:id="rId5"/>
              </a:rPr>
              <a:t>classes</a:t>
            </a:r>
            <a:r>
              <a:rPr lang="en"/>
              <a:t> must implement. </a:t>
            </a:r>
            <a:endParaRPr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Interfaces are declared using the </a:t>
            </a:r>
            <a:r>
              <a:rPr b="1"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/>
              <a:t> </a:t>
            </a:r>
            <a:r>
              <a:rPr lang="en">
                <a:uFill>
                  <a:noFill/>
                </a:uFill>
                <a:hlinkClick r:id="rId6"/>
              </a:rPr>
              <a:t>keyword</a:t>
            </a:r>
            <a:r>
              <a:rPr lang="en"/>
              <a:t>, and may only contain </a:t>
            </a:r>
            <a:r>
              <a:rPr lang="en">
                <a:uFill>
                  <a:noFill/>
                </a:uFill>
                <a:hlinkClick r:id="rId7"/>
              </a:rPr>
              <a:t>method signature</a:t>
            </a:r>
            <a:r>
              <a:rPr lang="en"/>
              <a:t> and constants.</a:t>
            </a:r>
            <a:endParaRPr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class implementing an interface must implement all the methods declared in the interface with exact same signature (name + parameters) as declared in the interface.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7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Interfaces and their implementations. </a:t>
            </a:r>
            <a:r>
              <a:rPr lang="en">
                <a:solidFill>
                  <a:srgbClr val="FFD966"/>
                </a:solidFill>
              </a:rPr>
              <a:t>Practical example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319725"/>
            <a:ext cx="863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 interface for vehicles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Two implementations for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Vehicle</a:t>
            </a:r>
            <a:r>
              <a:rPr b="1" lang="en"/>
              <a:t>:</a:t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Get</a:t>
            </a:r>
            <a:r>
              <a:rPr b="1" lang="en"/>
              <a:t> an instance of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Vehicle</a:t>
            </a:r>
            <a:r>
              <a:rPr b="1" lang="en"/>
              <a:t>:</a:t>
            </a:r>
            <a:endParaRPr b="1"/>
          </a:p>
        </p:txBody>
      </p:sp>
      <p:sp>
        <p:nvSpPr>
          <p:cNvPr id="207" name="Google Shape;207;p35"/>
          <p:cNvSpPr txBox="1"/>
          <p:nvPr/>
        </p:nvSpPr>
        <p:spPr>
          <a:xfrm>
            <a:off x="4473875" y="1049300"/>
            <a:ext cx="4230900" cy="69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Vehicle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void moveTo(int x, int y);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4485600" y="1821175"/>
            <a:ext cx="4230900" cy="102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Car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implements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Vehicle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//Implementing the method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void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moveTo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(int x, int y){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this.position = drive_to(x, y);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4485600" y="2958750"/>
            <a:ext cx="4230900" cy="136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Boat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implements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Vehicle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 final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float length;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Boat(float length) { this.length = length;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//Implementing the method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void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moveTo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(int x, int y){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	this.position = sail_to(x, y);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4484675" y="4401125"/>
            <a:ext cx="42309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Vehicle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car =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 new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Car()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Vehicle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boat =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 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Boat(1.4)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Interfaces and their implementations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319725"/>
            <a:ext cx="863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Class vs Interface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{B3994DC4-97A1-470B-BEAD-1199E2986DE3}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Class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Interface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a class, you can instantiate variable and create an object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an interface, you can’t instantiate variable and create an object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 can contain concrete methods (with their implementation)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(From Java 1.8+) An interface can contain default methods implemented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 access specifiers used with classes are private, protected and public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an interface, the only allowed access specifier is public.</a:t>
                      </a:r>
                      <a:endParaRPr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Motivation</a:t>
            </a:r>
            <a:r>
              <a:rPr lang="en" sz="1800"/>
              <a:t>: given a method, test </a:t>
            </a:r>
            <a:r>
              <a:rPr lang="en" sz="1800">
                <a:solidFill>
                  <a:schemeClr val="accent5"/>
                </a:solidFill>
              </a:rPr>
              <a:t>relevant cases</a:t>
            </a:r>
            <a:r>
              <a:rPr lang="en" sz="1800"/>
              <a:t> to check if it works correctly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Junit</a:t>
            </a:r>
            <a:r>
              <a:rPr lang="en" sz="1800"/>
              <a:t> is most well known Java library for writing tests. More info, documentation and good practices available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https://junit.org/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chemeClr val="accent5"/>
                </a:solidFill>
              </a:rPr>
              <a:t>test class</a:t>
            </a:r>
            <a:r>
              <a:rPr lang="en" sz="1800"/>
              <a:t> is a common Java class where methods: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void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 annotated with </a:t>
            </a:r>
            <a:r>
              <a:rPr lang="en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expectations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chemeClr val="accent5"/>
                </a:solidFill>
              </a:rPr>
              <a:t>common tests</a:t>
            </a:r>
            <a:r>
              <a:rPr lang="en" sz="1800"/>
              <a:t> does the following: 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an instance of the class to test, plus relevant accessory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Call the method to test with specific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assertions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testing: example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4602075" y="1152475"/>
            <a:ext cx="42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235800" y="2523875"/>
            <a:ext cx="4230300" cy="22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Calculator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b) =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 + b; 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subtract(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b) =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 - b;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4500575" y="1152475"/>
            <a:ext cx="4553100" cy="357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org.</a:t>
            </a:r>
            <a:r>
              <a:rPr lang="en" sz="10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junit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.*; 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BB0066"/>
                </a:solidFill>
                <a:latin typeface="Roboto Mono"/>
                <a:ea typeface="Roboto Mono"/>
                <a:cs typeface="Roboto Mono"/>
                <a:sym typeface="Roboto Mono"/>
              </a:rPr>
              <a:t>CalculatorTest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Calculator c = </a:t>
            </a: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Calculator();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555555"/>
                </a:solidFill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//each test should be annotated with this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shouldSumTwoNumbers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sum = c.</a:t>
            </a:r>
            <a:r>
              <a:rPr lang="en" sz="10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assertEquals(</a:t>
            </a:r>
            <a:r>
              <a:rPr lang="en" sz="10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"Sum is not as expected"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sum);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555555"/>
                </a:solidFill>
                <a:latin typeface="Roboto Mono"/>
                <a:ea typeface="Roboto Mono"/>
                <a:cs typeface="Roboto Mono"/>
                <a:sym typeface="Roboto Mono"/>
              </a:rPr>
              <a:t>@Test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shouldReturnOriginalValueIfAddZero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sum = calculator.</a:t>
            </a:r>
            <a:r>
              <a:rPr lang="en" sz="10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assertEquals(</a:t>
            </a:r>
            <a:r>
              <a:rPr lang="en" sz="10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"Sum is not as expected"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sum);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[more tests here...] 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648875" y="1263200"/>
            <a:ext cx="1083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1. Example calculator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4" name="Google Shape;234;p38"/>
          <p:cNvCxnSpPr/>
          <p:nvPr/>
        </p:nvCxnSpPr>
        <p:spPr>
          <a:xfrm rot="10800000">
            <a:off x="1141567" y="1802788"/>
            <a:ext cx="0" cy="587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235" name="Google Shape;235;p38"/>
          <p:cNvCxnSpPr/>
          <p:nvPr/>
        </p:nvCxnSpPr>
        <p:spPr>
          <a:xfrm rot="10800000">
            <a:off x="3262425" y="1614950"/>
            <a:ext cx="1083300" cy="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36" name="Google Shape;236;p38"/>
          <p:cNvSpPr txBox="1"/>
          <p:nvPr/>
        </p:nvSpPr>
        <p:spPr>
          <a:xfrm>
            <a:off x="1912713" y="1294925"/>
            <a:ext cx="1349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2. Example test class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Project Structure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106775"/>
            <a:ext cx="45948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Maven project, created from scratch, has a standard structure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See also: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https://maven.apache.org/guides/introduction/introduction-to-the-standard-directory-layout.html</a:t>
            </a:r>
            <a:r>
              <a:rPr b="1" lang="en"/>
              <a:t>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Make sure your project has this structure (double check on GitHub)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good starting point is the already mentioned: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https://maven.apache.org/guides/getting-started/maven-in-five-minutes.html</a:t>
            </a:r>
            <a:r>
              <a:rPr b="1" lang="en"/>
              <a:t>  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243" name="Google Shape;243;p39"/>
          <p:cNvSpPr txBox="1"/>
          <p:nvPr/>
        </p:nvSpPr>
        <p:spPr>
          <a:xfrm>
            <a:off x="5056525" y="1336425"/>
            <a:ext cx="3837600" cy="280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8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/src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/main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/java </a:t>
            </a:r>
            <a:r>
              <a:rPr i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your code goes here</a:t>
            </a:r>
            <a:endParaRPr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/resources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/test  </a:t>
            </a:r>
            <a:r>
              <a:rPr i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your tests go here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/java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/resources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your test files go here 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om.xml 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your dependencies go here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Project compiles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06775"/>
            <a:ext cx="85206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Make sure your project compiles: </a:t>
            </a:r>
            <a:endParaRPr b="1"/>
          </a:p>
          <a:p>
            <a:pPr indent="-342900" lvl="0" marL="9144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mvn clean package</a:t>
            </a:r>
            <a:r>
              <a:rPr b="1" lang="en"/>
              <a:t> within your project folder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 it doesn’t compile</a:t>
            </a:r>
            <a:r>
              <a:rPr b="1" lang="en"/>
              <a:t>: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800"/>
              <a:t>Read the compiler error, it should be relatively clear </a:t>
            </a:r>
            <a:endParaRPr b="1" sz="1800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Check that your pro</a:t>
            </a:r>
            <a:r>
              <a:rPr b="1" lang="en"/>
              <a:t>ject supports Java 8 </a:t>
            </a:r>
            <a:endParaRPr b="1"/>
          </a:p>
          <a:p>
            <a:pPr indent="-342900" lvl="1" marL="9144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You can modify the following lines in 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&lt;properties&gt;</a:t>
            </a:r>
            <a:r>
              <a:rPr b="1" lang="en" sz="1800"/>
              <a:t> section of pom.xml </a:t>
            </a:r>
            <a:endParaRPr b="1" sz="1800"/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&lt;</a:t>
            </a:r>
            <a:r>
              <a:rPr lang="en" sz="1200">
                <a:solidFill>
                  <a:srgbClr val="22863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maven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.compiler.source&gt;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1.8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22863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maven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.compiler.source&gt;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-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&lt;</a:t>
            </a:r>
            <a:r>
              <a:rPr lang="en" sz="1200">
                <a:solidFill>
                  <a:srgbClr val="22863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maven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.compiler.target&gt;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1.8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22863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maven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.compiler.target&gt;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Hardcoding paths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319725"/>
            <a:ext cx="863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Some added </a:t>
            </a:r>
            <a:r>
              <a:rPr b="1" i="1" lang="en"/>
              <a:t>.txt</a:t>
            </a:r>
            <a:r>
              <a:rPr b="1" lang="en"/>
              <a:t> at the end of each input argument (I guess they might have got confused by the wording “text files” in the assignment)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Some assumed that the input files are located in a fixed directory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above or similar assumptions make the application obscure and less portable!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arguments will either be: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Paths relative to the current directory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Full paths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5"/>
                </a:solidFill>
              </a:rPr>
              <a:t>Solution</a:t>
            </a:r>
            <a:r>
              <a:rPr b="1" lang="en"/>
              <a:t>: You should assume no prefix and no extension: the user will either specify the path of existing files or the app will fail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-&gt; Java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come from Python, there are several resources to learn Java for Python Programmers.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Java4Python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for Python Developers. Youtube video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dk1"/>
                </a:solidFill>
              </a:rPr>
              <a:t>And many others! Check Google for 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Non minimal imports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319725"/>
            <a:ext cx="8633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Imports for Amazon Web Services: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aws-java-sdk</a:t>
            </a:r>
            <a:r>
              <a:rPr b="1" lang="en"/>
              <a:t> brings in all JARs for all services of Amazon Web Services, but in Lab 1 we’re only using S3 from AWS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aws-java-sdk-s3 </a:t>
            </a:r>
            <a:r>
              <a:rPr b="1" lang="en"/>
              <a:t>is the correct library to include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Solution: include the correct dependency: you should see the number of dependencies reduce drastically (and the size of the shaded JAR consequently)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</a:t>
            </a:r>
            <a:r>
              <a:rPr lang="en">
                <a:solidFill>
                  <a:srgbClr val="E06666"/>
                </a:solidFill>
              </a:rPr>
              <a:t>problems</a:t>
            </a:r>
            <a:r>
              <a:rPr lang="en"/>
              <a:t> with </a:t>
            </a:r>
            <a:r>
              <a:rPr lang="en">
                <a:solidFill>
                  <a:srgbClr val="93C47D"/>
                </a:solidFill>
              </a:rPr>
              <a:t>possible solutions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: Appending to </a:t>
            </a:r>
            <a:r>
              <a:rPr lang="en">
                <a:solidFill>
                  <a:schemeClr val="accent5"/>
                </a:solidFill>
              </a:rPr>
              <a:t>String</a:t>
            </a:r>
            <a:r>
              <a:rPr lang="en">
                <a:solidFill>
                  <a:schemeClr val="accent5"/>
                </a:solidFill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23200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String is Java are </a:t>
            </a:r>
            <a:r>
              <a:rPr b="1" lang="en">
                <a:solidFill>
                  <a:schemeClr val="accent5"/>
                </a:solidFill>
              </a:rPr>
              <a:t>immutable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Using the operator + takes two string and generate a third string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Each operation takes two existing chunks for memory and allocates a third chunk where the result is stored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Accumulating on a string </a:t>
            </a:r>
            <a:r>
              <a:rPr b="1" lang="en">
                <a:solidFill>
                  <a:srgbClr val="E06666"/>
                </a:solidFill>
              </a:rPr>
              <a:t>within a loop</a:t>
            </a:r>
            <a:r>
              <a:rPr b="1" lang="en"/>
              <a:t> means that each new chunk is larger than the previous one ==&gt; Performance decreases rapidly! 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Test: </a:t>
            </a:r>
            <a:r>
              <a:rPr lang="en"/>
              <a:t>Strings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748100" cy="3416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List&lt;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ints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Arrays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asList(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ints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forEach(n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String str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32F62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start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System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currentTimeMillis();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; i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n; i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    str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32F62"/>
                </a:solidFill>
                <a:latin typeface="Roboto Mono"/>
                <a:ea typeface="Roboto Mono"/>
                <a:cs typeface="Roboto Mono"/>
                <a:sym typeface="Roboto Mono"/>
              </a:rPr>
              <a:t>"aaa"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stop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System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currentTimeMillis();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System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println(</a:t>
            </a:r>
            <a:r>
              <a:rPr lang="en" sz="900">
                <a:solidFill>
                  <a:srgbClr val="032F62"/>
                </a:solidFill>
                <a:latin typeface="Roboto Mono"/>
                <a:ea typeface="Roboto Mono"/>
                <a:cs typeface="Roboto Mono"/>
                <a:sym typeface="Roboto Mono"/>
              </a:rPr>
              <a:t>"Done in ms: "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(stop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start));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System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println(</a:t>
            </a:r>
            <a:r>
              <a:rPr lang="en" sz="900">
                <a:solidFill>
                  <a:srgbClr val="032F62"/>
                </a:solidFill>
                <a:latin typeface="Roboto Mono"/>
                <a:ea typeface="Roboto Mono"/>
                <a:cs typeface="Roboto Mono"/>
                <a:sym typeface="Roboto Mono"/>
              </a:rPr>
              <a:t>"AVG: "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((stop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start)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5CC5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n));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  System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println(</a:t>
            </a:r>
            <a:r>
              <a:rPr lang="en" sz="900">
                <a:solidFill>
                  <a:srgbClr val="032F62"/>
                </a:solidFill>
                <a:latin typeface="Roboto Mono"/>
                <a:ea typeface="Roboto Mono"/>
                <a:cs typeface="Roboto Mono"/>
                <a:sym typeface="Roboto Mono"/>
              </a:rPr>
              <a:t>"String: "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 str</a:t>
            </a:r>
            <a:r>
              <a:rPr lang="en" sz="900">
                <a:solidFill>
                  <a:srgbClr val="D73A49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length());</a:t>
            </a:r>
            <a:endParaRPr sz="900">
              <a:solidFill>
                <a:srgbClr val="24292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5480650" y="1152475"/>
            <a:ext cx="33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String: 30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Done in ms: 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AVG of 10 steps : </a:t>
            </a:r>
            <a:r>
              <a:rPr b="1" lang="en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endParaRPr b="1"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String: 300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Done in ms: 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AVG of 100 steps : </a:t>
            </a:r>
            <a:r>
              <a:rPr b="1" lang="en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endParaRPr b="1"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String: 3000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Done in ms: 11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AVG of 1000 steps : </a:t>
            </a:r>
            <a:r>
              <a:rPr b="1" lang="en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0.011</a:t>
            </a:r>
            <a:endParaRPr b="1"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String: 30000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Done in ms: 286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AVG of 10000 steps : </a:t>
            </a:r>
            <a:r>
              <a:rPr b="1" lang="en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0.0286</a:t>
            </a:r>
            <a:endParaRPr b="1"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String: 300000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Done in ms: 11606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AVG of 100000 steps : </a:t>
            </a:r>
            <a:r>
              <a:rPr b="1" lang="en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0.11606</a:t>
            </a:r>
            <a:endParaRPr b="1" sz="10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 Appending to </a:t>
            </a:r>
            <a:r>
              <a:rPr lang="en">
                <a:solidFill>
                  <a:schemeClr val="accent5"/>
                </a:solidFill>
              </a:rPr>
              <a:t>String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68250"/>
            <a:ext cx="85770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Use Java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StringBuilder</a:t>
            </a:r>
            <a:r>
              <a:rPr b="1" lang="en"/>
              <a:t>s!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https://docs.oracle.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com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/javase/8/docs/api/java/lang/StringBuffer.html</a:t>
            </a:r>
            <a:endParaRPr b="1"/>
          </a:p>
        </p:txBody>
      </p:sp>
      <p:sp>
        <p:nvSpPr>
          <p:cNvPr id="97" name="Google Shape;97;p19"/>
          <p:cNvSpPr txBox="1"/>
          <p:nvPr/>
        </p:nvSpPr>
        <p:spPr>
          <a:xfrm>
            <a:off x="1216650" y="3634300"/>
            <a:ext cx="6710700" cy="117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the objectives of Lab 1, </a:t>
            </a:r>
            <a:r>
              <a:rPr b="1" lang="en" sz="18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it is not necessary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to use string buffers. Why? Because You don’t want to accumulate data in memory if you can flush it to file right away!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07800" y="2253075"/>
            <a:ext cx="7928400" cy="1175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StringBuilder buffer = </a:t>
            </a:r>
            <a:r>
              <a:rPr b="1" lang="en" sz="14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StringBuilder(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"aaa"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4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b="1" lang="en" sz="14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 &lt; </a:t>
            </a:r>
            <a:r>
              <a:rPr b="1" lang="en" sz="14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i++)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buffer.</a:t>
            </a:r>
            <a:r>
              <a:rPr lang="en" sz="14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33333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"aaa"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4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(buffer.</a:t>
            </a:r>
            <a:r>
              <a:rPr lang="en" sz="1400">
                <a:solidFill>
                  <a:srgbClr val="0000CC"/>
                </a:solidFill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>
                <a:solidFill>
                  <a:schemeClr val="accent5"/>
                </a:solidFill>
              </a:rPr>
              <a:t>String Equality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06775"/>
            <a:ext cx="44907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Java </a:t>
            </a:r>
            <a:r>
              <a:rPr b="1" lang="en">
                <a:solidFill>
                  <a:srgbClr val="6D9EEB"/>
                </a:solidFill>
              </a:rPr>
              <a:t>Strings are objects</a:t>
            </a:r>
            <a:r>
              <a:rPr b="1" lang="en">
                <a:solidFill>
                  <a:srgbClr val="008800"/>
                </a:solidFill>
              </a:rPr>
              <a:t> </a:t>
            </a:r>
            <a:endParaRPr b="1">
              <a:solidFill>
                <a:srgbClr val="008800"/>
              </a:solidFill>
            </a:endParaRPr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1" lang="en"/>
              <a:t> operator with objects check the object reference in memory, not the content!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For checking content equality, you should use the </a:t>
            </a:r>
            <a:r>
              <a:rPr b="1"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.equals()</a:t>
            </a:r>
            <a:r>
              <a:rPr b="1" lang="en"/>
              <a:t> method, which for strings implement equality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Keep in mind that, </a:t>
            </a:r>
            <a:r>
              <a:rPr b="1" lang="en">
                <a:solidFill>
                  <a:schemeClr val="accent5"/>
                </a:solidFill>
              </a:rPr>
              <a:t>for any generic class, == implements reference equality</a:t>
            </a:r>
            <a:r>
              <a:rPr b="1" lang="en"/>
              <a:t> unless you override it! 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05" name="Google Shape;105;p20"/>
          <p:cNvSpPr txBox="1"/>
          <p:nvPr/>
        </p:nvSpPr>
        <p:spPr>
          <a:xfrm>
            <a:off x="4751725" y="1184025"/>
            <a:ext cx="3891000" cy="347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a = </a:t>
            </a:r>
            <a:r>
              <a:rPr b="1" lang="en" sz="12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b = </a:t>
            </a:r>
            <a:r>
              <a:rPr b="1" lang="en" sz="12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 c = </a:t>
            </a:r>
            <a:r>
              <a:rPr b="1" lang="en" sz="12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new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String(</a:t>
            </a:r>
            <a:r>
              <a:rPr b="1" lang="en" sz="12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"123"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TRUE, same object, same reference in memory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.println(a == a);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Surprisingly TRUE, compiler's smart: sees we're using the same string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.println(b == a);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FALSE, as expected, since we forced new memory allocation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.println(c == a);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// TRUE, the content is the same</a:t>
            </a:r>
            <a:endParaRPr i="1" sz="120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b="1" i="1" lang="en" sz="1200">
                <a:solidFill>
                  <a:srgbClr val="660E7A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.println(c.equals(a));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Reading/writing from/to files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9413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Java provides different ways of accessing files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The classic </a:t>
            </a:r>
            <a:r>
              <a:rPr b="1" lang="en">
                <a:solidFill>
                  <a:schemeClr val="accent5"/>
                </a:solidFill>
              </a:rPr>
              <a:t>InputStream/OutputStream</a:t>
            </a:r>
            <a:r>
              <a:rPr b="1" lang="en"/>
              <a:t> hierarchy 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The more modern </a:t>
            </a:r>
            <a:r>
              <a:rPr b="1" lang="en">
                <a:solidFill>
                  <a:schemeClr val="accent5"/>
                </a:solidFill>
              </a:rPr>
              <a:t>Reader/Writer</a:t>
            </a:r>
            <a:r>
              <a:rPr b="1" lang="en"/>
              <a:t> hierarchy 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If you wrap a </a:t>
            </a:r>
            <a:r>
              <a:rPr b="1" lang="en">
                <a:solidFill>
                  <a:schemeClr val="accent5"/>
                </a:solidFill>
              </a:rPr>
              <a:t>Reader</a:t>
            </a:r>
            <a:r>
              <a:rPr b="1" lang="en"/>
              <a:t> into a </a:t>
            </a:r>
            <a:r>
              <a:rPr b="1" lang="en">
                <a:solidFill>
                  <a:schemeClr val="accent5"/>
                </a:solidFill>
              </a:rPr>
              <a:t>BufferedReader</a:t>
            </a:r>
            <a:r>
              <a:rPr b="1" lang="en"/>
              <a:t> or an </a:t>
            </a:r>
            <a:r>
              <a:rPr b="1" lang="en">
                <a:solidFill>
                  <a:schemeClr val="accent5"/>
                </a:solidFill>
              </a:rPr>
              <a:t>InputStream</a:t>
            </a:r>
            <a:r>
              <a:rPr b="1" lang="en"/>
              <a:t> into a </a:t>
            </a:r>
            <a:r>
              <a:rPr b="1" lang="en">
                <a:solidFill>
                  <a:schemeClr val="accent5"/>
                </a:solidFill>
              </a:rPr>
              <a:t>BufferedInputStream</a:t>
            </a:r>
            <a:r>
              <a:rPr b="1" lang="en"/>
              <a:t>, you can read files </a:t>
            </a:r>
            <a:r>
              <a:rPr b="1" lang="en">
                <a:solidFill>
                  <a:srgbClr val="6D9EEB"/>
                </a:solidFill>
              </a:rPr>
              <a:t>by line</a:t>
            </a:r>
            <a:r>
              <a:rPr b="1" lang="en"/>
              <a:t>, which is a common way to access files in data-oriented applications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Same for </a:t>
            </a:r>
            <a:r>
              <a:rPr b="1" lang="en">
                <a:solidFill>
                  <a:schemeClr val="accent5"/>
                </a:solidFill>
              </a:rPr>
              <a:t>Writer</a:t>
            </a:r>
            <a:r>
              <a:rPr b="1" lang="en"/>
              <a:t> &amp; </a:t>
            </a:r>
            <a:r>
              <a:rPr b="1" lang="en">
                <a:solidFill>
                  <a:schemeClr val="accent5"/>
                </a:solidFill>
              </a:rPr>
              <a:t>BufferedWriter</a:t>
            </a:r>
            <a:r>
              <a:rPr b="1" lang="en"/>
              <a:t>, </a:t>
            </a:r>
            <a:r>
              <a:rPr b="1" lang="en">
                <a:solidFill>
                  <a:schemeClr val="accent5"/>
                </a:solidFill>
              </a:rPr>
              <a:t>OutputStream</a:t>
            </a:r>
            <a:r>
              <a:rPr b="1" lang="en"/>
              <a:t> &amp; </a:t>
            </a:r>
            <a:r>
              <a:rPr b="1" lang="en">
                <a:solidFill>
                  <a:schemeClr val="accent5"/>
                </a:solidFill>
              </a:rPr>
              <a:t>BufferedOutputStream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You should generally prefer the use of a </a:t>
            </a:r>
            <a:r>
              <a:rPr b="1" lang="en">
                <a:solidFill>
                  <a:schemeClr val="accent5"/>
                </a:solidFill>
              </a:rPr>
              <a:t>Reader/Writer</a:t>
            </a:r>
            <a:r>
              <a:rPr b="1" lang="en"/>
              <a:t> vs </a:t>
            </a:r>
            <a:r>
              <a:rPr b="1" lang="en">
                <a:solidFill>
                  <a:schemeClr val="accent5"/>
                </a:solidFill>
              </a:rPr>
              <a:t>InputStream/OutputStream</a:t>
            </a:r>
            <a:r>
              <a:rPr b="1" lang="en"/>
              <a:t>. Reader has full support for 16 bit characters (Unicode, which includes, for instance, EMOJIs)</a:t>
            </a:r>
            <a:endParaRPr b="1"/>
          </a:p>
          <a:p>
            <a:pPr indent="-342900" lvl="0" marL="457200" marR="18288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Reader/Writers/InputStreams/OutputStreams should </a:t>
            </a:r>
            <a:r>
              <a:rPr b="1" lang="en"/>
              <a:t>always </a:t>
            </a:r>
            <a:r>
              <a:rPr b="1" lang="en"/>
              <a:t>be explicitly closed</a:t>
            </a:r>
            <a:endParaRPr b="1"/>
          </a:p>
          <a:p>
            <a:pPr indent="-317500" lvl="1" marL="914400" marR="18288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</a:t>
            </a:r>
            <a:r>
              <a:rPr b="1" i="1" lang="en"/>
              <a:t>Optional</a:t>
            </a:r>
            <a:r>
              <a:rPr b="1" lang="en"/>
              <a:t>) You could also investigate as an alternative the so called “</a:t>
            </a:r>
            <a:r>
              <a:rPr b="1" lang="en">
                <a:solidFill>
                  <a:schemeClr val="accent5"/>
                </a:solidFill>
              </a:rPr>
              <a:t>r</a:t>
            </a:r>
            <a:r>
              <a:rPr b="1" lang="en"/>
              <a:t>”</a:t>
            </a:r>
            <a:endParaRPr b="1"/>
          </a:p>
          <a:p>
            <a:pPr indent="0" lvl="0" marL="457200" marR="18288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