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1435"/>
  </p:normalViewPr>
  <p:slideViewPr>
    <p:cSldViewPr snapToGrid="0" snapToObjects="1">
      <p:cViewPr varScale="1">
        <p:scale>
          <a:sx n="135" d="100"/>
          <a:sy n="135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c00045/Desktop/query1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c00045/Desktop/query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c00045/Library/Containers/com.apple.mail/Data/Library/Mail%20Downloads/F78420C3-1F0D-43E2-A67E-4D6A0809AB92/query3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c00045/Desktop/query4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[query1chart.xlsx]Sheet4!PivotTable3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Sheet4!$A$3:$A$9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Sheet4!$B$3:$B$9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8-DC47-86C6-9599C4A57193}"/>
            </c:ext>
          </c:extLst>
        </c:ser>
        <c:ser>
          <c:idx val="1"/>
          <c:order val="1"/>
          <c:tx>
            <c:strRef>
              <c:f>Sheet4!$C$1:$C$2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Sheet4!$A$3:$A$9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Sheet4!$C$3:$C$9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8-DC47-86C6-9599C4A57193}"/>
            </c:ext>
          </c:extLst>
        </c:ser>
        <c:ser>
          <c:idx val="2"/>
          <c:order val="2"/>
          <c:tx>
            <c:strRef>
              <c:f>Sheet4!$D$1:$D$2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Sheet4!$A$3:$A$9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Sheet4!$D$3:$D$9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8-DC47-86C6-9599C4A57193}"/>
            </c:ext>
          </c:extLst>
        </c:ser>
        <c:ser>
          <c:idx val="3"/>
          <c:order val="3"/>
          <c:tx>
            <c:strRef>
              <c:f>Sheet4!$E$1:$E$2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Sheet4!$A$3:$A$9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Sheet4!$E$3:$E$9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8-DC47-86C6-9599C4A57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8411936"/>
        <c:axId val="1648413616"/>
      </c:barChart>
      <c:catAx>
        <c:axId val="164841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8413616"/>
        <c:crosses val="autoZero"/>
        <c:auto val="1"/>
        <c:lblAlgn val="ctr"/>
        <c:lblOffset val="100"/>
        <c:noMultiLvlLbl val="0"/>
      </c:catAx>
      <c:valAx>
        <c:axId val="164841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841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[query2.xlsx]Sheet2!PivotTable4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rented films per year and store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Store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2005 - 05</c:v>
                </c:pt>
                <c:pt idx="1">
                  <c:v>2005 - 06</c:v>
                </c:pt>
                <c:pt idx="2">
                  <c:v>2005 - 07</c:v>
                </c:pt>
                <c:pt idx="3">
                  <c:v>2005 - 08</c:v>
                </c:pt>
                <c:pt idx="4">
                  <c:v>2006 - 02</c:v>
                </c:pt>
              </c:strCache>
            </c:strRef>
          </c:cat>
          <c:val>
            <c:numRef>
              <c:f>Sheet2!$B$3:$B$8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9-2F41-A040-FF1A64FFE2FC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Store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2005 - 05</c:v>
                </c:pt>
                <c:pt idx="1">
                  <c:v>2005 - 06</c:v>
                </c:pt>
                <c:pt idx="2">
                  <c:v>2005 - 07</c:v>
                </c:pt>
                <c:pt idx="3">
                  <c:v>2005 - 08</c:v>
                </c:pt>
                <c:pt idx="4">
                  <c:v>2006 - 02</c:v>
                </c:pt>
              </c:strCache>
            </c:strRef>
          </c:cat>
          <c:val>
            <c:numRef>
              <c:f>Sheet2!$C$3:$C$8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9-2F41-A040-FF1A64FFE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7657024"/>
        <c:axId val="1647658704"/>
      </c:barChart>
      <c:catAx>
        <c:axId val="164765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7658704"/>
        <c:crosses val="autoZero"/>
        <c:auto val="1"/>
        <c:lblAlgn val="ctr"/>
        <c:lblOffset val="100"/>
        <c:noMultiLvlLbl val="0"/>
      </c:catAx>
      <c:valAx>
        <c:axId val="164765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76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[query3graph.xlsx]Hoja1!TablaDinámica19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Amount paid in</a:t>
            </a:r>
            <a:r>
              <a:rPr lang="es-ES" baseline="0"/>
              <a:t> $ </a:t>
            </a:r>
            <a:r>
              <a:rPr lang="es-ES"/>
              <a:t>by Name and Date</a:t>
            </a:r>
          </a:p>
        </c:rich>
      </c:tx>
      <c:layout>
        <c:manualLayout>
          <c:xMode val="edge"/>
          <c:yMode val="edge"/>
          <c:x val="0.17697108469394332"/>
          <c:y val="3.4985422740524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143318416133235E-2"/>
          <c:y val="2.5011389521640091E-2"/>
          <c:w val="0.7356252794321495"/>
          <c:h val="0.78005899772732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Hoja1!$B$3:$B$4</c:f>
              <c:strCache>
                <c:ptCount val="1"/>
                <c:pt idx="0">
                  <c:v>2007-02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Hoja1!$B$5:$B$14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DA40-9CF1-67C2FFFD04F8}"/>
            </c:ext>
          </c:extLst>
        </c:ser>
        <c:ser>
          <c:idx val="1"/>
          <c:order val="1"/>
          <c:tx>
            <c:strRef>
              <c:f>Hoja1!$C$3:$C$4</c:f>
              <c:strCache>
                <c:ptCount val="1"/>
                <c:pt idx="0">
                  <c:v>2007-03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Hoja1!$C$5:$C$14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DA40-9CF1-67C2FFFD04F8}"/>
            </c:ext>
          </c:extLst>
        </c:ser>
        <c:ser>
          <c:idx val="2"/>
          <c:order val="2"/>
          <c:tx>
            <c:strRef>
              <c:f>Hoja1!$D$3:$D$4</c:f>
              <c:strCache>
                <c:ptCount val="1"/>
                <c:pt idx="0">
                  <c:v>2007-04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Hoja1!$D$5:$D$14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DA40-9CF1-67C2FFFD04F8}"/>
            </c:ext>
          </c:extLst>
        </c:ser>
        <c:ser>
          <c:idx val="3"/>
          <c:order val="3"/>
          <c:tx>
            <c:strRef>
              <c:f>Hoja1!$E$3:$E$4</c:f>
              <c:strCache>
                <c:ptCount val="1"/>
                <c:pt idx="0">
                  <c:v>2007-05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Hoja1!$E$5:$E$14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DA40-9CF1-67C2FFFD0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995688"/>
        <c:axId val="486993720"/>
      </c:barChart>
      <c:catAx>
        <c:axId val="486995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6993720"/>
        <c:crosses val="autoZero"/>
        <c:auto val="1"/>
        <c:lblAlgn val="ctr"/>
        <c:lblOffset val="100"/>
        <c:noMultiLvlLbl val="0"/>
      </c:catAx>
      <c:valAx>
        <c:axId val="48699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699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47869411810323"/>
          <c:y val="7.1827445240301754E-2"/>
          <c:w val="0.18212709860028689"/>
          <c:h val="0.19892403755652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[query4chart.xlsx]Sheet2!PivotTable6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2007-02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Sheet2!$B$3:$B$13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3-1E4E-B1B2-7352A6F1B98A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2007-03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Sheet2!$C$3:$C$13</c:f>
              <c:numCache>
                <c:formatCode>General</c:formatCode>
                <c:ptCount val="10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13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3-1E4E-B1B2-7352A6F1B98A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2007-04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Sheet2!$D$3:$D$13</c:f>
              <c:numCache>
                <c:formatCode>General</c:formatCode>
                <c:ptCount val="10"/>
                <c:pt idx="0">
                  <c:v>12</c:v>
                </c:pt>
                <c:pt idx="1">
                  <c:v>18</c:v>
                </c:pt>
                <c:pt idx="2">
                  <c:v>14</c:v>
                </c:pt>
                <c:pt idx="3">
                  <c:v>22</c:v>
                </c:pt>
                <c:pt idx="4">
                  <c:v>20</c:v>
                </c:pt>
                <c:pt idx="5">
                  <c:v>20</c:v>
                </c:pt>
                <c:pt idx="6">
                  <c:v>18</c:v>
                </c:pt>
                <c:pt idx="7">
                  <c:v>12</c:v>
                </c:pt>
                <c:pt idx="8">
                  <c:v>19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23-1E4E-B1B2-7352A6F1B98A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2007-05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Sheet2!$E$3:$E$13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23-1E4E-B1B2-7352A6F1B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669498896"/>
        <c:axId val="1669500576"/>
      </c:barChart>
      <c:catAx>
        <c:axId val="16694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69500576"/>
        <c:crosses val="autoZero"/>
        <c:auto val="1"/>
        <c:lblAlgn val="ctr"/>
        <c:lblOffset val="100"/>
        <c:noMultiLvlLbl val="0"/>
      </c:catAx>
      <c:valAx>
        <c:axId val="166950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payment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6949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125550"/>
            <a:ext cx="3591300" cy="3365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first quartile of Animation was the highest of all quartiles of all categories, w</a:t>
            </a:r>
            <a:r>
              <a:rPr lang="es-ES" dirty="0" err="1">
                <a:latin typeface="Open Sans"/>
                <a:ea typeface="Open Sans"/>
                <a:cs typeface="Open Sans"/>
                <a:sym typeface="Open Sans"/>
              </a:rPr>
              <a:t>ith</a:t>
            </a: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22 films.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second highest was the third quartile of the Family category with 20 films.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What are the quartiles and count of movies of the </a:t>
            </a:r>
            <a:r>
              <a:rPr lang="en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differe</a:t>
            </a:r>
            <a:r>
              <a:rPr lang="es-ES" sz="16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6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 </a:t>
            </a:r>
            <a:r>
              <a:rPr lang="es-ES" sz="1600" dirty="0" err="1">
                <a:solidFill>
                  <a:schemeClr val="bg1"/>
                </a:solidFill>
              </a:rPr>
              <a:t>family-friendly</a:t>
            </a:r>
            <a:r>
              <a:rPr lang="es-ES" sz="1600" dirty="0">
                <a:solidFill>
                  <a:schemeClr val="bg1"/>
                </a:solidFill>
              </a:rPr>
              <a:t> film </a:t>
            </a:r>
            <a:r>
              <a:rPr lang="es-ES" sz="1600" dirty="0" err="1">
                <a:solidFill>
                  <a:schemeClr val="bg1"/>
                </a:solidFill>
              </a:rPr>
              <a:t>category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within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each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corresponding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rental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duration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category</a:t>
            </a:r>
            <a:r>
              <a:rPr lang="es-ES" sz="1600" dirty="0">
                <a:solidFill>
                  <a:schemeClr val="bg1"/>
                </a:solidFill>
              </a:rPr>
              <a:t>? </a:t>
            </a:r>
            <a:endParaRPr sz="16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AFB9B5-C3DE-5E4E-A35A-08BFADDEE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695279"/>
              </p:ext>
            </p:extLst>
          </p:nvPr>
        </p:nvGraphicFramePr>
        <p:xfrm>
          <a:off x="284321" y="1108100"/>
          <a:ext cx="4781455" cy="33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C10BDF-0CC3-9545-95C7-00BCF5E852FE}"/>
              </a:ext>
            </a:extLst>
          </p:cNvPr>
          <p:cNvSpPr txBox="1"/>
          <p:nvPr/>
        </p:nvSpPr>
        <p:spPr>
          <a:xfrm rot="16200000">
            <a:off x="-410798" y="2607547"/>
            <a:ext cx="1144016" cy="2462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000" dirty="0" err="1"/>
              <a:t>Count</a:t>
            </a:r>
            <a:r>
              <a:rPr lang="es-ES" sz="1000" dirty="0"/>
              <a:t> of </a:t>
            </a:r>
            <a:r>
              <a:rPr lang="es-ES" sz="1000" dirty="0" err="1"/>
              <a:t>movies</a:t>
            </a:r>
            <a:endParaRPr lang="es-E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276350"/>
            <a:ext cx="3591300" cy="3214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Both stores have a similar amount of rental orders throughout all the years we have data for.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highest amount of rentals is in July 2005 (Store1: 3342 , Store 2: 3367)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000" dirty="0" err="1">
                <a:solidFill>
                  <a:schemeClr val="bg1"/>
                </a:solidFill>
              </a:rPr>
              <a:t>How</a:t>
            </a:r>
            <a:r>
              <a:rPr lang="es-ES" sz="2000" dirty="0">
                <a:solidFill>
                  <a:schemeClr val="bg1"/>
                </a:solidFill>
              </a:rPr>
              <a:t> do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two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stores</a:t>
            </a:r>
            <a:r>
              <a:rPr lang="es-ES" sz="2000" dirty="0">
                <a:solidFill>
                  <a:schemeClr val="bg1"/>
                </a:solidFill>
              </a:rPr>
              <a:t> compare in </a:t>
            </a:r>
            <a:r>
              <a:rPr lang="es-ES" sz="2000" dirty="0" err="1">
                <a:solidFill>
                  <a:schemeClr val="bg1"/>
                </a:solidFill>
              </a:rPr>
              <a:t>their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count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rental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orders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during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every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month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years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have</a:t>
            </a:r>
            <a:r>
              <a:rPr lang="es-ES" sz="2000" dirty="0">
                <a:solidFill>
                  <a:schemeClr val="bg1"/>
                </a:solidFill>
              </a:rPr>
              <a:t> data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>
                <a:solidFill>
                  <a:schemeClr val="bg1"/>
                </a:solidFill>
              </a:rPr>
              <a:t>?</a:t>
            </a:r>
            <a:endParaRPr sz="20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7D32FC-3655-EA43-8A39-2FD883B1F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290625"/>
              </p:ext>
            </p:extLst>
          </p:nvPr>
        </p:nvGraphicFramePr>
        <p:xfrm>
          <a:off x="0" y="1276350"/>
          <a:ext cx="5158200" cy="32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272500" y="1479950"/>
            <a:ext cx="34651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Eleanor Hunt and Rhonda Kennedy where the ones who reached the highest paid amount. It coincided to be in both cases in April 2007. 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*As an observation, in general, May 2007 seems to be the weakest month out out all the shown months in the graph.  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were the top 2 customers that reached the highest paid amount per film in 2007?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Gráfico 1">
            <a:extLst>
              <a:ext uri="{FF2B5EF4-FFF2-40B4-BE49-F238E27FC236}">
                <a16:creationId xmlns:a16="http://schemas.microsoft.com/office/drawing/2014/main" id="{F4125878-3473-404E-8119-701F0A839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726932"/>
              </p:ext>
            </p:extLst>
          </p:nvPr>
        </p:nvGraphicFramePr>
        <p:xfrm>
          <a:off x="228600" y="889000"/>
          <a:ext cx="5158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131216"/>
            <a:ext cx="3591300" cy="335983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Eleanor</a:t>
            </a:r>
            <a:r>
              <a:rPr lang="es-ES" dirty="0"/>
              <a:t> </a:t>
            </a:r>
            <a:r>
              <a:rPr lang="es-ES" dirty="0" err="1"/>
              <a:t>Hunt</a:t>
            </a:r>
            <a:r>
              <a:rPr lang="es-ES" dirty="0"/>
              <a:t> </a:t>
            </a:r>
            <a:r>
              <a:rPr lang="es-ES" dirty="0" err="1"/>
              <a:t>paid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of $64.87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March</a:t>
            </a:r>
            <a:r>
              <a:rPr lang="es-ES" dirty="0"/>
              <a:t> 2007 </a:t>
            </a:r>
            <a:r>
              <a:rPr lang="es-ES" dirty="0" err="1"/>
              <a:t>from</a:t>
            </a:r>
            <a:r>
              <a:rPr lang="es-ES" dirty="0"/>
              <a:t> $22.95 in </a:t>
            </a:r>
            <a:r>
              <a:rPr lang="es-ES" dirty="0" err="1"/>
              <a:t>February</a:t>
            </a:r>
            <a:r>
              <a:rPr lang="es-ES" dirty="0"/>
              <a:t> of 2007.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amounts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 10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paying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successive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</a:t>
            </a:r>
            <a:r>
              <a:rPr lang="es-E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B80EF-5CC3-8649-B547-85E35F500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377412"/>
              </p:ext>
            </p:extLst>
          </p:nvPr>
        </p:nvGraphicFramePr>
        <p:xfrm>
          <a:off x="82550" y="1131216"/>
          <a:ext cx="5075650" cy="327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254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are the quartiles and count of movies of the different family-friendly film category within each corresponding rental duration category? </vt:lpstr>
      <vt:lpstr>How do the two stores compare in their count of rental orders during every month for all the years we have data for?</vt:lpstr>
      <vt:lpstr>Who were the top 2 customers that reached the highest paid amount per film in 2007?</vt:lpstr>
      <vt:lpstr>Can you compare the payment amounts of the top 10 paying customers in each successive month?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ALICIA BOSCH</cp:lastModifiedBy>
  <cp:revision>15</cp:revision>
  <dcterms:modified xsi:type="dcterms:W3CDTF">2020-02-07T11:01:23Z</dcterms:modified>
</cp:coreProperties>
</file>