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9A9"/>
    <a:srgbClr val="3F45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" y="3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586D-F3A2-4FF2-923C-124CFA3A1D06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FA91-1DE6-40A0-92FE-B8A327F26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5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586D-F3A2-4FF2-923C-124CFA3A1D06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FA91-1DE6-40A0-92FE-B8A327F26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61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586D-F3A2-4FF2-923C-124CFA3A1D06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FA91-1DE6-40A0-92FE-B8A327F26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917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586D-F3A2-4FF2-923C-124CFA3A1D06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FA91-1DE6-40A0-92FE-B8A327F26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598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586D-F3A2-4FF2-923C-124CFA3A1D06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FA91-1DE6-40A0-92FE-B8A327F26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194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ko-KR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586D-F3A2-4FF2-923C-124CFA3A1D06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FA91-1DE6-40A0-92FE-B8A327F26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321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ko-KR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586D-F3A2-4FF2-923C-124CFA3A1D06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FA91-1DE6-40A0-92FE-B8A327F26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536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586D-F3A2-4FF2-923C-124CFA3A1D06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FA91-1DE6-40A0-92FE-B8A327F26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3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586D-F3A2-4FF2-923C-124CFA3A1D06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FA91-1DE6-40A0-92FE-B8A327F26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88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586D-F3A2-4FF2-923C-124CFA3A1D06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FA91-1DE6-40A0-92FE-B8A327F26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17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586D-F3A2-4FF2-923C-124CFA3A1D06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FA91-1DE6-40A0-92FE-B8A327F26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5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586D-F3A2-4FF2-923C-124CFA3A1D06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FA91-1DE6-40A0-92FE-B8A327F26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63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586D-F3A2-4FF2-923C-124CFA3A1D06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FA91-1DE6-40A0-92FE-B8A327F26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3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586D-F3A2-4FF2-923C-124CFA3A1D06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FA91-1DE6-40A0-92FE-B8A327F26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13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586D-F3A2-4FF2-923C-124CFA3A1D06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FA91-1DE6-40A0-92FE-B8A327F26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35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586D-F3A2-4FF2-923C-124CFA3A1D06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FA91-1DE6-40A0-92FE-B8A327F26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75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0B4586D-F3A2-4FF2-923C-124CFA3A1D06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AA1FA91-1DE6-40A0-92FE-B8A327F26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35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0B4586D-F3A2-4FF2-923C-124CFA3A1D06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AA1FA91-1DE6-40A0-92FE-B8A327F26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78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6CE5DC-682B-4E76-9FB4-BCEF22E74AB6}"/>
              </a:ext>
            </a:extLst>
          </p:cNvPr>
          <p:cNvSpPr txBox="1"/>
          <p:nvPr/>
        </p:nvSpPr>
        <p:spPr>
          <a:xfrm>
            <a:off x="218831" y="214922"/>
            <a:ext cx="64652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latin typeface="+mj-ea"/>
                <a:ea typeface="+mj-ea"/>
              </a:rPr>
              <a:t>유저정보 </a:t>
            </a:r>
            <a:r>
              <a:rPr lang="en-US" altLang="ko-KR" sz="2200" b="1" dirty="0">
                <a:latin typeface="+mj-ea"/>
                <a:ea typeface="+mj-ea"/>
              </a:rPr>
              <a:t>API</a:t>
            </a:r>
            <a:r>
              <a:rPr lang="ko-KR" altLang="en-US" sz="2200" b="1" dirty="0">
                <a:latin typeface="+mj-ea"/>
                <a:ea typeface="+mj-ea"/>
              </a:rPr>
              <a:t> 시스템 어플리케이션 아키텍쳐 구성</a:t>
            </a:r>
          </a:p>
        </p:txBody>
      </p:sp>
      <p:pic>
        <p:nvPicPr>
          <p:cNvPr id="4" name="Graphic 3" descr="Astronaut">
            <a:extLst>
              <a:ext uri="{FF2B5EF4-FFF2-40B4-BE49-F238E27FC236}">
                <a16:creationId xmlns:a16="http://schemas.microsoft.com/office/drawing/2014/main" id="{39632034-7E2E-41FA-B4CB-D3D59F6F0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9011" y="3044094"/>
            <a:ext cx="914400" cy="914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F4B157C-2DB5-4C0B-B260-ECE3325C1B7B}"/>
              </a:ext>
            </a:extLst>
          </p:cNvPr>
          <p:cNvSpPr/>
          <p:nvPr/>
        </p:nvSpPr>
        <p:spPr>
          <a:xfrm>
            <a:off x="4263294" y="1831100"/>
            <a:ext cx="2606430" cy="3195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Spring Boot</a:t>
            </a:r>
            <a:endParaRPr lang="ko-KR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9B4460-5CC9-4144-83D7-2DC23921F064}"/>
              </a:ext>
            </a:extLst>
          </p:cNvPr>
          <p:cNvSpPr/>
          <p:nvPr/>
        </p:nvSpPr>
        <p:spPr>
          <a:xfrm>
            <a:off x="4474313" y="2426678"/>
            <a:ext cx="2137505" cy="44938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ko-KR" dirty="0"/>
              <a:t>Spring security</a:t>
            </a:r>
            <a:endParaRPr lang="ko-KR" alt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684A24C-230D-485A-BF01-3A498CAD1A37}"/>
              </a:ext>
            </a:extLst>
          </p:cNvPr>
          <p:cNvSpPr/>
          <p:nvPr/>
        </p:nvSpPr>
        <p:spPr>
          <a:xfrm>
            <a:off x="8302235" y="2956863"/>
            <a:ext cx="1817076" cy="1054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H2 Database</a:t>
            </a:r>
            <a:endParaRPr lang="ko-KR" alt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25E495-65B5-418C-A5C5-CBFB20441F0C}"/>
              </a:ext>
            </a:extLst>
          </p:cNvPr>
          <p:cNvCxnSpPr>
            <a:cxnSpLocks/>
          </p:cNvCxnSpPr>
          <p:nvPr/>
        </p:nvCxnSpPr>
        <p:spPr>
          <a:xfrm>
            <a:off x="3017009" y="3428999"/>
            <a:ext cx="1107120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48967CF-896B-441A-856E-ACA0AA59AB28}"/>
              </a:ext>
            </a:extLst>
          </p:cNvPr>
          <p:cNvSpPr/>
          <p:nvPr/>
        </p:nvSpPr>
        <p:spPr>
          <a:xfrm>
            <a:off x="4474313" y="4283984"/>
            <a:ext cx="2172675" cy="44938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ko-KR" sz="1500" dirty="0"/>
              <a:t>JPA Persistent</a:t>
            </a:r>
            <a:endParaRPr lang="ko-KR" altLang="en-US" sz="15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9B7C106-B49F-409C-8028-740F1830FD32}"/>
              </a:ext>
            </a:extLst>
          </p:cNvPr>
          <p:cNvSpPr/>
          <p:nvPr/>
        </p:nvSpPr>
        <p:spPr>
          <a:xfrm>
            <a:off x="4474313" y="3044094"/>
            <a:ext cx="2137505" cy="44938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7B454D0-BAE8-4EFE-80B7-1BD9AA39012C}"/>
              </a:ext>
            </a:extLst>
          </p:cNvPr>
          <p:cNvSpPr/>
          <p:nvPr/>
        </p:nvSpPr>
        <p:spPr>
          <a:xfrm>
            <a:off x="4474313" y="3664039"/>
            <a:ext cx="2137505" cy="44938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ko-KR" dirty="0"/>
              <a:t>Dao</a:t>
            </a:r>
            <a:endParaRPr lang="ko-KR" alt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1A87A69-1326-4381-B10D-7B232F33E67F}"/>
              </a:ext>
            </a:extLst>
          </p:cNvPr>
          <p:cNvCxnSpPr>
            <a:cxnSpLocks/>
          </p:cNvCxnSpPr>
          <p:nvPr/>
        </p:nvCxnSpPr>
        <p:spPr>
          <a:xfrm>
            <a:off x="7069287" y="3473936"/>
            <a:ext cx="1107120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5AE1368-B6C8-4D61-A961-5140A78F7FBC}"/>
              </a:ext>
            </a:extLst>
          </p:cNvPr>
          <p:cNvCxnSpPr>
            <a:cxnSpLocks/>
          </p:cNvCxnSpPr>
          <p:nvPr/>
        </p:nvCxnSpPr>
        <p:spPr>
          <a:xfrm flipH="1">
            <a:off x="7035360" y="3664039"/>
            <a:ext cx="1088732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E0A44DF-41A5-4CDF-A6C3-218F73E70E71}"/>
              </a:ext>
            </a:extLst>
          </p:cNvPr>
          <p:cNvCxnSpPr>
            <a:cxnSpLocks/>
          </p:cNvCxnSpPr>
          <p:nvPr/>
        </p:nvCxnSpPr>
        <p:spPr>
          <a:xfrm flipH="1">
            <a:off x="2962482" y="3629749"/>
            <a:ext cx="1088732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3BA6DF1-0F7C-4B16-B8EF-F50E4825B90C}"/>
              </a:ext>
            </a:extLst>
          </p:cNvPr>
          <p:cNvSpPr/>
          <p:nvPr/>
        </p:nvSpPr>
        <p:spPr>
          <a:xfrm>
            <a:off x="3197688" y="2766362"/>
            <a:ext cx="780744" cy="43541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http JSON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384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6CE5DC-682B-4E76-9FB4-BCEF22E74AB6}"/>
              </a:ext>
            </a:extLst>
          </p:cNvPr>
          <p:cNvSpPr txBox="1"/>
          <p:nvPr/>
        </p:nvSpPr>
        <p:spPr>
          <a:xfrm>
            <a:off x="218831" y="214922"/>
            <a:ext cx="35060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latin typeface="+mj-ea"/>
                <a:ea typeface="+mj-ea"/>
              </a:rPr>
              <a:t>회원 가입 프로세스 </a:t>
            </a:r>
            <a:r>
              <a:rPr lang="en-US" altLang="ko-KR" sz="2200" b="1" dirty="0">
                <a:latin typeface="+mj-ea"/>
                <a:ea typeface="+mj-ea"/>
              </a:rPr>
              <a:t>(</a:t>
            </a:r>
            <a:r>
              <a:rPr lang="ko-KR" altLang="en-US" sz="2200" b="1" dirty="0">
                <a:latin typeface="+mj-ea"/>
                <a:ea typeface="+mj-ea"/>
              </a:rPr>
              <a:t>정상</a:t>
            </a:r>
            <a:r>
              <a:rPr lang="en-US" altLang="ko-KR" sz="2200" b="1" dirty="0">
                <a:latin typeface="+mj-ea"/>
                <a:ea typeface="+mj-ea"/>
              </a:rPr>
              <a:t>)</a:t>
            </a:r>
            <a:endParaRPr lang="ko-KR" altLang="en-US" sz="2200" b="1" dirty="0">
              <a:latin typeface="+mj-ea"/>
              <a:ea typeface="+mj-ea"/>
            </a:endParaRPr>
          </a:p>
        </p:txBody>
      </p:sp>
      <p:pic>
        <p:nvPicPr>
          <p:cNvPr id="3" name="Graphic 2" descr="Astronaut">
            <a:extLst>
              <a:ext uri="{FF2B5EF4-FFF2-40B4-BE49-F238E27FC236}">
                <a16:creationId xmlns:a16="http://schemas.microsoft.com/office/drawing/2014/main" id="{044AA6AA-6DE9-4F99-BFF5-9413D88AD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6987" y="1449425"/>
            <a:ext cx="914400" cy="9144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5476CE-4A4D-49BB-8614-2B40AF6D4F03}"/>
              </a:ext>
            </a:extLst>
          </p:cNvPr>
          <p:cNvCxnSpPr>
            <a:cxnSpLocks/>
          </p:cNvCxnSpPr>
          <p:nvPr/>
        </p:nvCxnSpPr>
        <p:spPr>
          <a:xfrm>
            <a:off x="2827588" y="2938004"/>
            <a:ext cx="316251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5EE966-BFB7-4D69-AF31-5FD17F64FE11}"/>
              </a:ext>
            </a:extLst>
          </p:cNvPr>
          <p:cNvSpPr txBox="1"/>
          <p:nvPr/>
        </p:nvSpPr>
        <p:spPr>
          <a:xfrm>
            <a:off x="3824390" y="2661005"/>
            <a:ext cx="1367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1. </a:t>
            </a:r>
            <a:r>
              <a:rPr lang="ko-KR" altLang="en-US" sz="1200" b="1" dirty="0"/>
              <a:t>회원 가입 요청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B66F94-11C1-4089-8726-60BA2486EA89}"/>
              </a:ext>
            </a:extLst>
          </p:cNvPr>
          <p:cNvSpPr/>
          <p:nvPr/>
        </p:nvSpPr>
        <p:spPr>
          <a:xfrm>
            <a:off x="2086323" y="1793585"/>
            <a:ext cx="1004272" cy="2769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ko-KR" sz="1200" b="1" dirty="0"/>
              <a:t>User</a:t>
            </a:r>
            <a:endParaRPr lang="ko-KR" altLang="en-US" sz="12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4FF949-5D0A-4858-93F3-9F060F64BA4B}"/>
              </a:ext>
            </a:extLst>
          </p:cNvPr>
          <p:cNvCxnSpPr>
            <a:cxnSpLocks/>
          </p:cNvCxnSpPr>
          <p:nvPr/>
        </p:nvCxnSpPr>
        <p:spPr>
          <a:xfrm flipH="1">
            <a:off x="2580306" y="2035620"/>
            <a:ext cx="8156" cy="320313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5A2E248-7D1E-4B9B-9293-F05235BDCFF1}"/>
              </a:ext>
            </a:extLst>
          </p:cNvPr>
          <p:cNvCxnSpPr>
            <a:cxnSpLocks/>
          </p:cNvCxnSpPr>
          <p:nvPr/>
        </p:nvCxnSpPr>
        <p:spPr>
          <a:xfrm flipH="1">
            <a:off x="6240180" y="1997139"/>
            <a:ext cx="19225" cy="3241611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935E43C-913B-406C-86D1-C8FB7EB22B0F}"/>
              </a:ext>
            </a:extLst>
          </p:cNvPr>
          <p:cNvSpPr/>
          <p:nvPr/>
        </p:nvSpPr>
        <p:spPr>
          <a:xfrm>
            <a:off x="5757267" y="1793584"/>
            <a:ext cx="1004272" cy="2769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ko-KR" sz="1200" b="1" dirty="0"/>
              <a:t>Server</a:t>
            </a:r>
            <a:endParaRPr lang="ko-KR" altLang="en-US" sz="12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7FEE408-738A-4FD5-BF30-FF7F90C9912D}"/>
              </a:ext>
            </a:extLst>
          </p:cNvPr>
          <p:cNvCxnSpPr>
            <a:cxnSpLocks/>
          </p:cNvCxnSpPr>
          <p:nvPr/>
        </p:nvCxnSpPr>
        <p:spPr>
          <a:xfrm flipH="1">
            <a:off x="2820603" y="4402965"/>
            <a:ext cx="316251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Circular 29">
            <a:extLst>
              <a:ext uri="{FF2B5EF4-FFF2-40B4-BE49-F238E27FC236}">
                <a16:creationId xmlns:a16="http://schemas.microsoft.com/office/drawing/2014/main" id="{1D924042-ED3C-4071-A0DB-382B467EFC14}"/>
              </a:ext>
            </a:extLst>
          </p:cNvPr>
          <p:cNvSpPr/>
          <p:nvPr/>
        </p:nvSpPr>
        <p:spPr>
          <a:xfrm rot="5400000">
            <a:off x="6286659" y="2221360"/>
            <a:ext cx="246954" cy="1946031"/>
          </a:xfrm>
          <a:prstGeom prst="circularArrow">
            <a:avLst/>
          </a:prstGeom>
          <a:solidFill>
            <a:srgbClr val="A9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rgbClr val="3F454A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BAC72F-A3A9-4189-A13F-371C883002CB}"/>
              </a:ext>
            </a:extLst>
          </p:cNvPr>
          <p:cNvSpPr txBox="1"/>
          <p:nvPr/>
        </p:nvSpPr>
        <p:spPr>
          <a:xfrm>
            <a:off x="7421529" y="3038727"/>
            <a:ext cx="1521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2. </a:t>
            </a:r>
            <a:r>
              <a:rPr lang="ko-KR" altLang="en-US" sz="1200" b="1" dirty="0"/>
              <a:t>요청 데이터 검증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95EDE1-15B2-4B11-B07F-96AF718279D7}"/>
              </a:ext>
            </a:extLst>
          </p:cNvPr>
          <p:cNvSpPr txBox="1"/>
          <p:nvPr/>
        </p:nvSpPr>
        <p:spPr>
          <a:xfrm>
            <a:off x="3574523" y="4089516"/>
            <a:ext cx="2012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4. </a:t>
            </a:r>
            <a:r>
              <a:rPr lang="ko-KR" altLang="en-US" sz="1200" b="1" dirty="0"/>
              <a:t>회원가입 완료 </a:t>
            </a:r>
            <a:r>
              <a:rPr lang="en-US" altLang="ko-KR" sz="1200" b="1" dirty="0"/>
              <a:t>(200 OK)</a:t>
            </a:r>
            <a:endParaRPr lang="ko-KR" altLang="en-US" sz="1200" b="1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81753D-8684-414C-94D8-B6D74E5EB9AC}"/>
              </a:ext>
            </a:extLst>
          </p:cNvPr>
          <p:cNvCxnSpPr>
            <a:cxnSpLocks/>
          </p:cNvCxnSpPr>
          <p:nvPr/>
        </p:nvCxnSpPr>
        <p:spPr>
          <a:xfrm flipH="1">
            <a:off x="9973895" y="2014132"/>
            <a:ext cx="20141" cy="3396068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B305795C-8877-451E-9D9B-D7F204C8D8FC}"/>
              </a:ext>
            </a:extLst>
          </p:cNvPr>
          <p:cNvSpPr/>
          <p:nvPr/>
        </p:nvSpPr>
        <p:spPr>
          <a:xfrm>
            <a:off x="9491898" y="1795337"/>
            <a:ext cx="1004272" cy="2769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ko-KR" sz="1200" b="1" dirty="0"/>
              <a:t>Database</a:t>
            </a:r>
            <a:endParaRPr lang="ko-KR" altLang="en-US" sz="1200" b="1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795AE93-3B44-423F-93AC-569C6EB468E3}"/>
              </a:ext>
            </a:extLst>
          </p:cNvPr>
          <p:cNvCxnSpPr>
            <a:cxnSpLocks/>
          </p:cNvCxnSpPr>
          <p:nvPr/>
        </p:nvCxnSpPr>
        <p:spPr>
          <a:xfrm>
            <a:off x="6521051" y="3812637"/>
            <a:ext cx="316251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866BF9C-7B7B-40C1-9B47-B9A894E53330}"/>
              </a:ext>
            </a:extLst>
          </p:cNvPr>
          <p:cNvSpPr txBox="1"/>
          <p:nvPr/>
        </p:nvSpPr>
        <p:spPr>
          <a:xfrm>
            <a:off x="7478483" y="3509140"/>
            <a:ext cx="1324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3. </a:t>
            </a:r>
            <a:r>
              <a:rPr lang="ko-KR" altLang="en-US" sz="1200" b="1" dirty="0"/>
              <a:t>유저정보 등록</a:t>
            </a:r>
          </a:p>
        </p:txBody>
      </p:sp>
    </p:spTree>
    <p:extLst>
      <p:ext uri="{BB962C8B-B14F-4D97-AF65-F5344CB8AC3E}">
        <p14:creationId xmlns:p14="http://schemas.microsoft.com/office/powerpoint/2010/main" val="376918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6CE5DC-682B-4E76-9FB4-BCEF22E74AB6}"/>
              </a:ext>
            </a:extLst>
          </p:cNvPr>
          <p:cNvSpPr txBox="1"/>
          <p:nvPr/>
        </p:nvSpPr>
        <p:spPr>
          <a:xfrm>
            <a:off x="218831" y="214922"/>
            <a:ext cx="38876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latin typeface="+mj-ea"/>
                <a:ea typeface="+mj-ea"/>
              </a:rPr>
              <a:t>인증 및 인가 프로세스 </a:t>
            </a:r>
            <a:r>
              <a:rPr lang="en-US" altLang="ko-KR" sz="2200" b="1" dirty="0">
                <a:latin typeface="+mj-ea"/>
                <a:ea typeface="+mj-ea"/>
              </a:rPr>
              <a:t>(</a:t>
            </a:r>
            <a:r>
              <a:rPr lang="ko-KR" altLang="en-US" sz="2200" b="1" dirty="0">
                <a:latin typeface="+mj-ea"/>
                <a:ea typeface="+mj-ea"/>
              </a:rPr>
              <a:t>정상</a:t>
            </a:r>
            <a:r>
              <a:rPr lang="en-US" altLang="ko-KR" sz="2200" b="1" dirty="0">
                <a:latin typeface="+mj-ea"/>
                <a:ea typeface="+mj-ea"/>
              </a:rPr>
              <a:t>)</a:t>
            </a:r>
            <a:endParaRPr lang="ko-KR" altLang="en-US" sz="2200" b="1" dirty="0">
              <a:latin typeface="+mj-ea"/>
              <a:ea typeface="+mj-ea"/>
            </a:endParaRPr>
          </a:p>
        </p:txBody>
      </p:sp>
      <p:pic>
        <p:nvPicPr>
          <p:cNvPr id="3" name="Graphic 2" descr="Astronaut">
            <a:extLst>
              <a:ext uri="{FF2B5EF4-FFF2-40B4-BE49-F238E27FC236}">
                <a16:creationId xmlns:a16="http://schemas.microsoft.com/office/drawing/2014/main" id="{044AA6AA-6DE9-4F99-BFF5-9413D88AD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8897" y="782675"/>
            <a:ext cx="914400" cy="9144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5476CE-4A4D-49BB-8614-2B40AF6D4F03}"/>
              </a:ext>
            </a:extLst>
          </p:cNvPr>
          <p:cNvCxnSpPr>
            <a:cxnSpLocks/>
          </p:cNvCxnSpPr>
          <p:nvPr/>
        </p:nvCxnSpPr>
        <p:spPr>
          <a:xfrm>
            <a:off x="2869498" y="1749284"/>
            <a:ext cx="316251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5EE966-BFB7-4D69-AF31-5FD17F64FE11}"/>
              </a:ext>
            </a:extLst>
          </p:cNvPr>
          <p:cNvSpPr txBox="1"/>
          <p:nvPr/>
        </p:nvSpPr>
        <p:spPr>
          <a:xfrm>
            <a:off x="3834255" y="1403833"/>
            <a:ext cx="1569660" cy="610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b="1" dirty="0"/>
              <a:t>로그인 요청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/v1/member/login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B66F94-11C1-4089-8726-60BA2486EA89}"/>
              </a:ext>
            </a:extLst>
          </p:cNvPr>
          <p:cNvSpPr/>
          <p:nvPr/>
        </p:nvSpPr>
        <p:spPr>
          <a:xfrm>
            <a:off x="2128233" y="1126835"/>
            <a:ext cx="1004272" cy="2769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ko-KR" sz="1200" b="1" dirty="0"/>
              <a:t>User</a:t>
            </a:r>
            <a:endParaRPr lang="ko-KR" altLang="en-US" sz="12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4FF949-5D0A-4858-93F3-9F060F64BA4B}"/>
              </a:ext>
            </a:extLst>
          </p:cNvPr>
          <p:cNvCxnSpPr>
            <a:cxnSpLocks/>
          </p:cNvCxnSpPr>
          <p:nvPr/>
        </p:nvCxnSpPr>
        <p:spPr>
          <a:xfrm flipH="1">
            <a:off x="2600948" y="1368870"/>
            <a:ext cx="29421" cy="4960215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5A2E248-7D1E-4B9B-9293-F05235BDCFF1}"/>
              </a:ext>
            </a:extLst>
          </p:cNvPr>
          <p:cNvCxnSpPr>
            <a:cxnSpLocks/>
          </p:cNvCxnSpPr>
          <p:nvPr/>
        </p:nvCxnSpPr>
        <p:spPr>
          <a:xfrm flipH="1">
            <a:off x="6271351" y="1330389"/>
            <a:ext cx="29963" cy="5052417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935E43C-913B-406C-86D1-C8FB7EB22B0F}"/>
              </a:ext>
            </a:extLst>
          </p:cNvPr>
          <p:cNvSpPr/>
          <p:nvPr/>
        </p:nvSpPr>
        <p:spPr>
          <a:xfrm>
            <a:off x="5799177" y="1126834"/>
            <a:ext cx="1004272" cy="2769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ko-KR" sz="1200" b="1" dirty="0"/>
              <a:t>Server</a:t>
            </a:r>
            <a:endParaRPr lang="ko-KR" altLang="en-US" sz="12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7FEE408-738A-4FD5-BF30-FF7F90C9912D}"/>
              </a:ext>
            </a:extLst>
          </p:cNvPr>
          <p:cNvCxnSpPr>
            <a:cxnSpLocks/>
          </p:cNvCxnSpPr>
          <p:nvPr/>
        </p:nvCxnSpPr>
        <p:spPr>
          <a:xfrm flipH="1">
            <a:off x="2878171" y="4025173"/>
            <a:ext cx="316251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Circular 29">
            <a:extLst>
              <a:ext uri="{FF2B5EF4-FFF2-40B4-BE49-F238E27FC236}">
                <a16:creationId xmlns:a16="http://schemas.microsoft.com/office/drawing/2014/main" id="{1D924042-ED3C-4071-A0DB-382B467EFC14}"/>
              </a:ext>
            </a:extLst>
          </p:cNvPr>
          <p:cNvSpPr/>
          <p:nvPr/>
        </p:nvSpPr>
        <p:spPr>
          <a:xfrm rot="5400000">
            <a:off x="6514517" y="1624431"/>
            <a:ext cx="246954" cy="1946031"/>
          </a:xfrm>
          <a:prstGeom prst="circularArrow">
            <a:avLst/>
          </a:prstGeom>
          <a:solidFill>
            <a:srgbClr val="A9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rgbClr val="3F454A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BAC72F-A3A9-4189-A13F-371C883002CB}"/>
              </a:ext>
            </a:extLst>
          </p:cNvPr>
          <p:cNvSpPr txBox="1"/>
          <p:nvPr/>
        </p:nvSpPr>
        <p:spPr>
          <a:xfrm>
            <a:off x="7649387" y="2441798"/>
            <a:ext cx="1197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 ID / PW </a:t>
            </a:r>
            <a:r>
              <a:rPr lang="ko-KR" altLang="en-US" sz="1200" b="1" dirty="0"/>
              <a:t>검증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F09AFD-DF79-4E18-8E64-4B18F89AA8AF}"/>
              </a:ext>
            </a:extLst>
          </p:cNvPr>
          <p:cNvSpPr txBox="1"/>
          <p:nvPr/>
        </p:nvSpPr>
        <p:spPr>
          <a:xfrm>
            <a:off x="7649387" y="2969068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4. JWT </a:t>
            </a:r>
            <a:r>
              <a:rPr lang="ko-KR" altLang="en-US" sz="1200" b="1" dirty="0"/>
              <a:t>토큰 생성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95EDE1-15B2-4B11-B07F-96AF718279D7}"/>
              </a:ext>
            </a:extLst>
          </p:cNvPr>
          <p:cNvSpPr txBox="1"/>
          <p:nvPr/>
        </p:nvSpPr>
        <p:spPr>
          <a:xfrm>
            <a:off x="3636841" y="3735090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6. </a:t>
            </a:r>
            <a:r>
              <a:rPr lang="ko-KR" altLang="en-US" sz="1200" b="1" dirty="0"/>
              <a:t>로그인 완료 </a:t>
            </a:r>
            <a:r>
              <a:rPr lang="en-US" altLang="ko-KR" sz="1200" b="1" dirty="0"/>
              <a:t>(200 OK)</a:t>
            </a:r>
            <a:endParaRPr lang="ko-KR" altLang="en-US" sz="12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65F508-6908-4BBD-8858-B24EEF214391}"/>
              </a:ext>
            </a:extLst>
          </p:cNvPr>
          <p:cNvSpPr txBox="1"/>
          <p:nvPr/>
        </p:nvSpPr>
        <p:spPr>
          <a:xfrm>
            <a:off x="3906964" y="4027241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JWT </a:t>
            </a:r>
            <a:r>
              <a:rPr lang="ko-KR" altLang="en-US" sz="1200" b="1" dirty="0"/>
              <a:t>토큰 전달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C5752C2-4948-45A8-9250-FEA9FCA3BE69}"/>
              </a:ext>
            </a:extLst>
          </p:cNvPr>
          <p:cNvCxnSpPr>
            <a:cxnSpLocks/>
          </p:cNvCxnSpPr>
          <p:nvPr/>
        </p:nvCxnSpPr>
        <p:spPr>
          <a:xfrm>
            <a:off x="2903488" y="4865110"/>
            <a:ext cx="316251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row: Circular 54">
            <a:extLst>
              <a:ext uri="{FF2B5EF4-FFF2-40B4-BE49-F238E27FC236}">
                <a16:creationId xmlns:a16="http://schemas.microsoft.com/office/drawing/2014/main" id="{EF647CF2-7868-4123-9ABA-AAB558A8CA5C}"/>
              </a:ext>
            </a:extLst>
          </p:cNvPr>
          <p:cNvSpPr/>
          <p:nvPr/>
        </p:nvSpPr>
        <p:spPr>
          <a:xfrm rot="5400000">
            <a:off x="6218830" y="4400772"/>
            <a:ext cx="469265" cy="1946031"/>
          </a:xfrm>
          <a:prstGeom prst="circularArrow">
            <a:avLst/>
          </a:prstGeom>
          <a:solidFill>
            <a:srgbClr val="A9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rgbClr val="3F454A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5DA8EC-1954-4AFA-90A9-1B79C2287E6F}"/>
              </a:ext>
            </a:extLst>
          </p:cNvPr>
          <p:cNvSpPr txBox="1"/>
          <p:nvPr/>
        </p:nvSpPr>
        <p:spPr>
          <a:xfrm>
            <a:off x="7452615" y="5171715"/>
            <a:ext cx="1930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8. JWT </a:t>
            </a:r>
            <a:r>
              <a:rPr lang="ko-KR" altLang="en-US" sz="1200" b="1" dirty="0"/>
              <a:t>토큰 검증</a:t>
            </a:r>
            <a:endParaRPr lang="en-US" altLang="ko-KR" sz="1200" b="1" dirty="0"/>
          </a:p>
          <a:p>
            <a:r>
              <a:rPr lang="en-US" altLang="ko-KR" sz="1200" b="1" dirty="0"/>
              <a:t>    </a:t>
            </a:r>
            <a:r>
              <a:rPr lang="ko-KR" altLang="en-US" sz="1200" b="1" dirty="0"/>
              <a:t>토큰 유저정보 및 </a:t>
            </a:r>
            <a:r>
              <a:rPr lang="en-US" altLang="ko-KR" sz="1200" b="1" dirty="0"/>
              <a:t>Role</a:t>
            </a:r>
            <a:r>
              <a:rPr lang="ko-KR" altLang="en-US" sz="1200" b="1" dirty="0"/>
              <a:t> </a:t>
            </a:r>
            <a:endParaRPr lang="en-US" altLang="ko-KR" sz="1200" b="1" dirty="0"/>
          </a:p>
          <a:p>
            <a:r>
              <a:rPr lang="en-US" altLang="ko-KR" sz="1200" b="1" dirty="0"/>
              <a:t>    </a:t>
            </a:r>
            <a:r>
              <a:rPr lang="ko-KR" altLang="en-US" sz="1200" b="1" dirty="0"/>
              <a:t>추출하여 권한 검증</a:t>
            </a:r>
            <a:endParaRPr lang="en-US" altLang="ko-KR" sz="1200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6FC8BF1-A9F9-4FC8-B7BC-BCF495F0DD17}"/>
              </a:ext>
            </a:extLst>
          </p:cNvPr>
          <p:cNvCxnSpPr>
            <a:cxnSpLocks/>
          </p:cNvCxnSpPr>
          <p:nvPr/>
        </p:nvCxnSpPr>
        <p:spPr>
          <a:xfrm flipH="1">
            <a:off x="2862513" y="5839981"/>
            <a:ext cx="316251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EFD6D08-1D55-480F-A050-E9283811C528}"/>
              </a:ext>
            </a:extLst>
          </p:cNvPr>
          <p:cNvSpPr txBox="1"/>
          <p:nvPr/>
        </p:nvSpPr>
        <p:spPr>
          <a:xfrm>
            <a:off x="3544910" y="5549897"/>
            <a:ext cx="2055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9. </a:t>
            </a:r>
            <a:r>
              <a:rPr lang="ko-KR" altLang="en-US" sz="1200" b="1" dirty="0"/>
              <a:t>유저 정보 전달 </a:t>
            </a:r>
            <a:r>
              <a:rPr lang="en-US" altLang="ko-KR" sz="1200" b="1" dirty="0"/>
              <a:t>(200 OK)</a:t>
            </a:r>
            <a:endParaRPr lang="ko-KR" altLang="en-US" sz="1200" b="1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81753D-8684-414C-94D8-B6D74E5EB9AC}"/>
              </a:ext>
            </a:extLst>
          </p:cNvPr>
          <p:cNvCxnSpPr>
            <a:cxnSpLocks/>
          </p:cNvCxnSpPr>
          <p:nvPr/>
        </p:nvCxnSpPr>
        <p:spPr>
          <a:xfrm flipH="1">
            <a:off x="10005982" y="1347382"/>
            <a:ext cx="29963" cy="5052417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B305795C-8877-451E-9D9B-D7F204C8D8FC}"/>
              </a:ext>
            </a:extLst>
          </p:cNvPr>
          <p:cNvSpPr/>
          <p:nvPr/>
        </p:nvSpPr>
        <p:spPr>
          <a:xfrm>
            <a:off x="9533808" y="1128587"/>
            <a:ext cx="1004272" cy="2769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ko-KR" sz="1200" b="1" dirty="0"/>
              <a:t>Database</a:t>
            </a:r>
            <a:endParaRPr lang="ko-KR" altLang="en-US" sz="12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C4D8F5F-2A4E-4223-922A-BF21CF53D34A}"/>
              </a:ext>
            </a:extLst>
          </p:cNvPr>
          <p:cNvSpPr txBox="1"/>
          <p:nvPr/>
        </p:nvSpPr>
        <p:spPr>
          <a:xfrm>
            <a:off x="7508272" y="3397827"/>
            <a:ext cx="1521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5. </a:t>
            </a:r>
            <a:r>
              <a:rPr lang="ko-KR" altLang="en-US" sz="1200" b="1" dirty="0"/>
              <a:t>로그인 시간 갱신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795AE93-3B44-423F-93AC-569C6EB468E3}"/>
              </a:ext>
            </a:extLst>
          </p:cNvPr>
          <p:cNvCxnSpPr>
            <a:cxnSpLocks/>
          </p:cNvCxnSpPr>
          <p:nvPr/>
        </p:nvCxnSpPr>
        <p:spPr>
          <a:xfrm>
            <a:off x="6649424" y="2080754"/>
            <a:ext cx="316251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866BF9C-7B7B-40C1-9B47-B9A894E53330}"/>
              </a:ext>
            </a:extLst>
          </p:cNvPr>
          <p:cNvSpPr txBox="1"/>
          <p:nvPr/>
        </p:nvSpPr>
        <p:spPr>
          <a:xfrm>
            <a:off x="7606856" y="1777257"/>
            <a:ext cx="1324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2. </a:t>
            </a:r>
            <a:r>
              <a:rPr lang="ko-KR" altLang="en-US" sz="1200" b="1" dirty="0"/>
              <a:t>유저정보 조회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B1309EE-CBD0-423C-8F4C-B4751748D01E}"/>
              </a:ext>
            </a:extLst>
          </p:cNvPr>
          <p:cNvCxnSpPr>
            <a:cxnSpLocks/>
          </p:cNvCxnSpPr>
          <p:nvPr/>
        </p:nvCxnSpPr>
        <p:spPr>
          <a:xfrm flipH="1">
            <a:off x="6637994" y="2232665"/>
            <a:ext cx="316251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rrow: Circular 81">
            <a:extLst>
              <a:ext uri="{FF2B5EF4-FFF2-40B4-BE49-F238E27FC236}">
                <a16:creationId xmlns:a16="http://schemas.microsoft.com/office/drawing/2014/main" id="{DD4B9B82-4E45-482F-B6CA-A3B889D112F0}"/>
              </a:ext>
            </a:extLst>
          </p:cNvPr>
          <p:cNvSpPr/>
          <p:nvPr/>
        </p:nvSpPr>
        <p:spPr>
          <a:xfrm rot="5400000">
            <a:off x="6510363" y="2153552"/>
            <a:ext cx="246954" cy="1946031"/>
          </a:xfrm>
          <a:prstGeom prst="circularArrow">
            <a:avLst/>
          </a:prstGeom>
          <a:solidFill>
            <a:srgbClr val="A9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rgbClr val="3F454A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DF98D05-423D-476E-A191-C24CACAA051F}"/>
              </a:ext>
            </a:extLst>
          </p:cNvPr>
          <p:cNvCxnSpPr>
            <a:cxnSpLocks/>
          </p:cNvCxnSpPr>
          <p:nvPr/>
        </p:nvCxnSpPr>
        <p:spPr>
          <a:xfrm>
            <a:off x="6611324" y="3696525"/>
            <a:ext cx="316251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FB87BFC-A86C-4BD1-823F-BDE7ABF8871A}"/>
              </a:ext>
            </a:extLst>
          </p:cNvPr>
          <p:cNvSpPr txBox="1"/>
          <p:nvPr/>
        </p:nvSpPr>
        <p:spPr>
          <a:xfrm>
            <a:off x="3774228" y="4536383"/>
            <a:ext cx="1475084" cy="610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7. </a:t>
            </a:r>
            <a:r>
              <a:rPr lang="ko-KR" altLang="en-US" sz="1200" b="1" dirty="0"/>
              <a:t>유저 정보 확인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/v1/member/info</a:t>
            </a:r>
          </a:p>
        </p:txBody>
      </p:sp>
    </p:spTree>
    <p:extLst>
      <p:ext uri="{BB962C8B-B14F-4D97-AF65-F5344CB8AC3E}">
        <p14:creationId xmlns:p14="http://schemas.microsoft.com/office/powerpoint/2010/main" val="2813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6CE5DC-682B-4E76-9FB4-BCEF22E74AB6}"/>
              </a:ext>
            </a:extLst>
          </p:cNvPr>
          <p:cNvSpPr txBox="1"/>
          <p:nvPr/>
        </p:nvSpPr>
        <p:spPr>
          <a:xfrm>
            <a:off x="218831" y="214922"/>
            <a:ext cx="29225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latin typeface="+mj-ea"/>
                <a:ea typeface="+mj-ea"/>
              </a:rPr>
              <a:t>인터페이스 통신 규격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4C2A5-BDCD-4DE8-9306-4BF666DBB3AF}"/>
              </a:ext>
            </a:extLst>
          </p:cNvPr>
          <p:cNvSpPr txBox="1"/>
          <p:nvPr/>
        </p:nvSpPr>
        <p:spPr>
          <a:xfrm>
            <a:off x="3566178" y="1166864"/>
            <a:ext cx="1649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>
                <a:latin typeface="+mj-ea"/>
                <a:ea typeface="+mj-ea"/>
              </a:rPr>
              <a:t>1. </a:t>
            </a:r>
            <a:r>
              <a:rPr lang="ko-KR" altLang="en-US" sz="2200" b="1" dirty="0">
                <a:latin typeface="+mj-ea"/>
                <a:ea typeface="+mj-ea"/>
              </a:rPr>
              <a:t>공통사항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922DE5-A129-4E14-956B-3823BF9C6C8F}"/>
              </a:ext>
            </a:extLst>
          </p:cNvPr>
          <p:cNvSpPr txBox="1"/>
          <p:nvPr/>
        </p:nvSpPr>
        <p:spPr>
          <a:xfrm>
            <a:off x="3948521" y="1711261"/>
            <a:ext cx="4294958" cy="1995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>
                <a:latin typeface="+mj-ea"/>
                <a:ea typeface="+mj-ea"/>
              </a:rPr>
              <a:t>업무부 요청은 </a:t>
            </a:r>
            <a:r>
              <a:rPr lang="en-US" altLang="ko-KR" sz="1200" b="1" dirty="0">
                <a:latin typeface="+mj-ea"/>
                <a:ea typeface="+mj-ea"/>
              </a:rPr>
              <a:t>http </a:t>
            </a:r>
            <a:r>
              <a:rPr lang="ko-KR" altLang="en-US" sz="1200" b="1" dirty="0">
                <a:latin typeface="+mj-ea"/>
                <a:ea typeface="+mj-ea"/>
              </a:rPr>
              <a:t>프로토콜 이용</a:t>
            </a:r>
            <a:endParaRPr lang="en-US" altLang="ko-KR" sz="1200" b="1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latin typeface="+mj-ea"/>
                <a:ea typeface="+mj-ea"/>
              </a:rPr>
              <a:t>Header </a:t>
            </a:r>
            <a:r>
              <a:rPr lang="ko-KR" altLang="en-US" sz="1200" b="1" dirty="0">
                <a:latin typeface="+mj-ea"/>
                <a:ea typeface="+mj-ea"/>
              </a:rPr>
              <a:t>의 </a:t>
            </a:r>
            <a:r>
              <a:rPr lang="en-US" altLang="ko-KR" sz="1200" b="1" dirty="0">
                <a:solidFill>
                  <a:srgbClr val="92D050"/>
                </a:solidFill>
                <a:latin typeface="+mj-ea"/>
                <a:ea typeface="+mj-ea"/>
              </a:rPr>
              <a:t>Content-Type</a:t>
            </a:r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ko-KR" altLang="en-US" sz="1200" b="1" dirty="0">
                <a:latin typeface="+mj-ea"/>
                <a:ea typeface="+mj-ea"/>
              </a:rPr>
              <a:t>은 </a:t>
            </a:r>
            <a:r>
              <a:rPr lang="en-US" altLang="ko-KR" sz="1200" b="1" dirty="0">
                <a:solidFill>
                  <a:srgbClr val="92D050"/>
                </a:solidFill>
                <a:latin typeface="+mj-ea"/>
                <a:ea typeface="+mj-ea"/>
              </a:rPr>
              <a:t>application/json </a:t>
            </a:r>
            <a:r>
              <a:rPr lang="ko-KR" altLang="en-US" sz="1200" b="1" dirty="0">
                <a:latin typeface="+mj-ea"/>
                <a:ea typeface="+mj-ea"/>
              </a:rPr>
              <a:t>으로 설정</a:t>
            </a:r>
            <a:endParaRPr lang="en-US" altLang="ko-KR" sz="1200" b="1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latin typeface="+mj-ea"/>
                <a:ea typeface="+mj-ea"/>
              </a:rPr>
              <a:t>Header </a:t>
            </a:r>
            <a:r>
              <a:rPr lang="ko-KR" altLang="en-US" sz="1200" b="1" dirty="0">
                <a:latin typeface="+mj-ea"/>
                <a:ea typeface="+mj-ea"/>
              </a:rPr>
              <a:t>의 </a:t>
            </a:r>
            <a:r>
              <a:rPr lang="en-US" altLang="ko-KR" sz="1200" b="1" dirty="0">
                <a:latin typeface="+mj-ea"/>
                <a:ea typeface="+mj-ea"/>
              </a:rPr>
              <a:t>http </a:t>
            </a:r>
            <a:r>
              <a:rPr lang="en-US" altLang="ko-KR" sz="1200" b="1" dirty="0">
                <a:solidFill>
                  <a:srgbClr val="92D050"/>
                </a:solidFill>
                <a:latin typeface="+mj-ea"/>
                <a:ea typeface="+mj-ea"/>
              </a:rPr>
              <a:t>Method</a:t>
            </a:r>
            <a:r>
              <a:rPr lang="ko-KR" altLang="en-US" sz="1200" b="1" dirty="0">
                <a:latin typeface="+mj-ea"/>
                <a:ea typeface="+mj-ea"/>
              </a:rPr>
              <a:t>는 </a:t>
            </a:r>
            <a:r>
              <a:rPr lang="en-US" altLang="ko-KR" sz="1200" b="1" dirty="0">
                <a:solidFill>
                  <a:srgbClr val="92D050"/>
                </a:solidFill>
                <a:latin typeface="+mj-ea"/>
                <a:ea typeface="+mj-ea"/>
              </a:rPr>
              <a:t>POST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>
                <a:latin typeface="+mj-ea"/>
                <a:ea typeface="+mj-ea"/>
              </a:rPr>
              <a:t>요청 데이터는 </a:t>
            </a:r>
            <a:r>
              <a:rPr lang="en-US" altLang="ko-KR" sz="1200" b="1" dirty="0">
                <a:solidFill>
                  <a:srgbClr val="92D050"/>
                </a:solidFill>
                <a:latin typeface="+mj-ea"/>
                <a:ea typeface="+mj-ea"/>
              </a:rPr>
              <a:t>payload</a:t>
            </a:r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ko-KR" altLang="en-US" sz="1200" b="1" dirty="0">
                <a:latin typeface="+mj-ea"/>
                <a:ea typeface="+mj-ea"/>
              </a:rPr>
              <a:t>부 </a:t>
            </a:r>
            <a:r>
              <a:rPr lang="en-US" altLang="ko-KR" sz="1200" b="1" dirty="0">
                <a:solidFill>
                  <a:srgbClr val="92D050"/>
                </a:solidFill>
                <a:latin typeface="+mj-ea"/>
                <a:ea typeface="+mj-ea"/>
              </a:rPr>
              <a:t>JSON Raw</a:t>
            </a:r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ko-KR" altLang="en-US" sz="1200" b="1" dirty="0">
                <a:latin typeface="+mj-ea"/>
                <a:ea typeface="+mj-ea"/>
              </a:rPr>
              <a:t>데이터 전송</a:t>
            </a:r>
            <a:endParaRPr lang="en-US" altLang="ko-KR" sz="12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j-ea"/>
                <a:ea typeface="+mj-ea"/>
              </a:rPr>
              <a:t>예시</a:t>
            </a:r>
            <a:r>
              <a:rPr lang="en-US" altLang="ko-KR" sz="1200" b="1" dirty="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 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E3B639-A6FE-48CC-B0B5-A328E904372F}"/>
              </a:ext>
            </a:extLst>
          </p:cNvPr>
          <p:cNvSpPr/>
          <p:nvPr/>
        </p:nvSpPr>
        <p:spPr>
          <a:xfrm>
            <a:off x="4433230" y="3362163"/>
            <a:ext cx="3234786" cy="2866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  POST /v1/member/join HTTP/1.1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  Host: 127.0.0.1:8080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  Content-Type: application/json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  Cache-Control: no-cache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  {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	"</a:t>
            </a:r>
            <a:r>
              <a:rPr lang="en-US" altLang="ko-KR" sz="1200" b="1" dirty="0" err="1">
                <a:latin typeface="+mj-ea"/>
                <a:ea typeface="+mj-ea"/>
              </a:rPr>
              <a:t>userId</a:t>
            </a:r>
            <a:r>
              <a:rPr lang="en-US" altLang="ko-KR" sz="1200" b="1" dirty="0">
                <a:latin typeface="+mj-ea"/>
                <a:ea typeface="+mj-ea"/>
              </a:rPr>
              <a:t>"   : "test@test.net",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	"</a:t>
            </a:r>
            <a:r>
              <a:rPr lang="en-US" altLang="ko-KR" sz="1200" b="1" dirty="0" err="1">
                <a:latin typeface="+mj-ea"/>
                <a:ea typeface="+mj-ea"/>
              </a:rPr>
              <a:t>userPw</a:t>
            </a:r>
            <a:r>
              <a:rPr lang="en-US" altLang="ko-KR" sz="1200" b="1" dirty="0">
                <a:latin typeface="+mj-ea"/>
                <a:ea typeface="+mj-ea"/>
              </a:rPr>
              <a:t>"   : "pw",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	"</a:t>
            </a:r>
            <a:r>
              <a:rPr lang="en-US" altLang="ko-KR" sz="1200" b="1" dirty="0" err="1">
                <a:latin typeface="+mj-ea"/>
                <a:ea typeface="+mj-ea"/>
              </a:rPr>
              <a:t>userName</a:t>
            </a:r>
            <a:r>
              <a:rPr lang="en-US" altLang="ko-KR" sz="1200" b="1" dirty="0">
                <a:latin typeface="+mj-ea"/>
                <a:ea typeface="+mj-ea"/>
              </a:rPr>
              <a:t>" : "</a:t>
            </a:r>
            <a:r>
              <a:rPr lang="ko-KR" altLang="en-US" sz="1200" b="1" dirty="0">
                <a:latin typeface="+mj-ea"/>
                <a:ea typeface="+mj-ea"/>
              </a:rPr>
              <a:t>김미미</a:t>
            </a:r>
            <a:r>
              <a:rPr lang="en-US" altLang="ko-KR" sz="1200" b="1" dirty="0">
                <a:latin typeface="+mj-ea"/>
                <a:ea typeface="+mj-ea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962638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6CE5DC-682B-4E76-9FB4-BCEF22E74AB6}"/>
              </a:ext>
            </a:extLst>
          </p:cNvPr>
          <p:cNvSpPr txBox="1"/>
          <p:nvPr/>
        </p:nvSpPr>
        <p:spPr>
          <a:xfrm>
            <a:off x="218831" y="214922"/>
            <a:ext cx="29225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latin typeface="+mj-ea"/>
                <a:ea typeface="+mj-ea"/>
              </a:rPr>
              <a:t>인터페이스 통신 규격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4C2A5-BDCD-4DE8-9306-4BF666DBB3AF}"/>
              </a:ext>
            </a:extLst>
          </p:cNvPr>
          <p:cNvSpPr txBox="1"/>
          <p:nvPr/>
        </p:nvSpPr>
        <p:spPr>
          <a:xfrm>
            <a:off x="3770402" y="1777950"/>
            <a:ext cx="44262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>
                <a:latin typeface="+mj-ea"/>
                <a:ea typeface="+mj-ea"/>
              </a:rPr>
              <a:t>2. Payload </a:t>
            </a:r>
            <a:r>
              <a:rPr lang="ko-KR" altLang="en-US" sz="2200" b="1" dirty="0">
                <a:latin typeface="+mj-ea"/>
                <a:ea typeface="+mj-ea"/>
              </a:rPr>
              <a:t>표준 전문 구성 </a:t>
            </a:r>
            <a:r>
              <a:rPr lang="en-US" altLang="ko-KR" sz="2200" b="1" dirty="0">
                <a:latin typeface="+mj-ea"/>
                <a:ea typeface="+mj-ea"/>
              </a:rPr>
              <a:t>(</a:t>
            </a:r>
            <a:r>
              <a:rPr lang="ko-KR" altLang="en-US" sz="2200" b="1" dirty="0">
                <a:latin typeface="+mj-ea"/>
                <a:ea typeface="+mj-ea"/>
              </a:rPr>
              <a:t>요청</a:t>
            </a:r>
            <a:r>
              <a:rPr lang="en-US" altLang="ko-KR" sz="2200" b="1" dirty="0">
                <a:latin typeface="+mj-ea"/>
                <a:ea typeface="+mj-ea"/>
              </a:rPr>
              <a:t>)</a:t>
            </a:r>
            <a:endParaRPr lang="ko-KR" altLang="en-US" sz="22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922DE5-A129-4E14-956B-3823BF9C6C8F}"/>
              </a:ext>
            </a:extLst>
          </p:cNvPr>
          <p:cNvSpPr txBox="1"/>
          <p:nvPr/>
        </p:nvSpPr>
        <p:spPr>
          <a:xfrm>
            <a:off x="4152745" y="2322347"/>
            <a:ext cx="3240182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>
                <a:latin typeface="+mj-ea"/>
                <a:ea typeface="+mj-ea"/>
              </a:rPr>
              <a:t>전문의 </a:t>
            </a:r>
            <a:r>
              <a:rPr lang="en-US" altLang="ko-KR" sz="1200" b="1" dirty="0">
                <a:solidFill>
                  <a:srgbClr val="92D050"/>
                </a:solidFill>
                <a:latin typeface="+mj-ea"/>
                <a:ea typeface="+mj-ea"/>
              </a:rPr>
              <a:t>Content-Type</a:t>
            </a:r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ko-KR" altLang="en-US" sz="1200" b="1" dirty="0">
                <a:latin typeface="+mj-ea"/>
                <a:ea typeface="+mj-ea"/>
              </a:rPr>
              <a:t>은 </a:t>
            </a:r>
            <a:r>
              <a:rPr lang="en-US" altLang="ko-KR" sz="1200" b="1" dirty="0">
                <a:solidFill>
                  <a:srgbClr val="92D050"/>
                </a:solidFill>
                <a:latin typeface="+mj-ea"/>
                <a:ea typeface="+mj-ea"/>
              </a:rPr>
              <a:t>JSON</a:t>
            </a:r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ko-KR" altLang="en-US" sz="1200" b="1" dirty="0">
                <a:latin typeface="+mj-ea"/>
                <a:ea typeface="+mj-ea"/>
              </a:rPr>
              <a:t>으로 한다</a:t>
            </a:r>
            <a:endParaRPr lang="en-US" altLang="ko-KR" sz="1200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3404C4-850A-45A0-B585-8D95C69C5D73}"/>
              </a:ext>
            </a:extLst>
          </p:cNvPr>
          <p:cNvSpPr txBox="1"/>
          <p:nvPr/>
        </p:nvSpPr>
        <p:spPr>
          <a:xfrm>
            <a:off x="4152744" y="2719418"/>
            <a:ext cx="3571812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>
                <a:latin typeface="+mj-ea"/>
                <a:ea typeface="+mj-ea"/>
              </a:rPr>
              <a:t>최상위 </a:t>
            </a:r>
            <a:r>
              <a:rPr lang="en-US" altLang="ko-KR" sz="1200" b="1" dirty="0">
                <a:latin typeface="+mj-ea"/>
                <a:ea typeface="+mj-ea"/>
              </a:rPr>
              <a:t>1Depth </a:t>
            </a:r>
            <a:r>
              <a:rPr lang="ko-KR" altLang="en-US" sz="1200" b="1" dirty="0">
                <a:latin typeface="+mj-ea"/>
                <a:ea typeface="+mj-ea"/>
              </a:rPr>
              <a:t>에서 각 요청 필드를 설정한다</a:t>
            </a:r>
            <a:r>
              <a:rPr lang="en-US" altLang="ko-KR" sz="1200" b="1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  &lt;</a:t>
            </a:r>
            <a:r>
              <a:rPr lang="ko-KR" altLang="en-US" sz="1200" b="1" dirty="0">
                <a:latin typeface="+mj-ea"/>
                <a:ea typeface="+mj-ea"/>
              </a:rPr>
              <a:t>예시</a:t>
            </a:r>
            <a:r>
              <a:rPr lang="en-US" altLang="ko-KR" sz="1200" b="1" dirty="0">
                <a:latin typeface="+mj-ea"/>
                <a:ea typeface="+mj-ea"/>
              </a:rPr>
              <a:t>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E26DB1-2DEC-4B08-B71A-ED08CD72ACB8}"/>
              </a:ext>
            </a:extLst>
          </p:cNvPr>
          <p:cNvSpPr/>
          <p:nvPr/>
        </p:nvSpPr>
        <p:spPr>
          <a:xfrm>
            <a:off x="4370872" y="3393489"/>
            <a:ext cx="3005939" cy="1606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  {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	"</a:t>
            </a:r>
            <a:r>
              <a:rPr lang="en-US" altLang="ko-KR" sz="1200" b="1" dirty="0" err="1">
                <a:latin typeface="+mj-ea"/>
                <a:ea typeface="+mj-ea"/>
              </a:rPr>
              <a:t>userId</a:t>
            </a:r>
            <a:r>
              <a:rPr lang="en-US" altLang="ko-KR" sz="1200" b="1" dirty="0">
                <a:latin typeface="+mj-ea"/>
                <a:ea typeface="+mj-ea"/>
              </a:rPr>
              <a:t>"   : "test@test.net",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	"</a:t>
            </a:r>
            <a:r>
              <a:rPr lang="en-US" altLang="ko-KR" sz="1200" b="1" dirty="0" err="1">
                <a:latin typeface="+mj-ea"/>
                <a:ea typeface="+mj-ea"/>
              </a:rPr>
              <a:t>userPw</a:t>
            </a:r>
            <a:r>
              <a:rPr lang="en-US" altLang="ko-KR" sz="1200" b="1" dirty="0">
                <a:latin typeface="+mj-ea"/>
                <a:ea typeface="+mj-ea"/>
              </a:rPr>
              <a:t>"   : "pw",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	"</a:t>
            </a:r>
            <a:r>
              <a:rPr lang="en-US" altLang="ko-KR" sz="1200" b="1" dirty="0" err="1">
                <a:latin typeface="+mj-ea"/>
                <a:ea typeface="+mj-ea"/>
              </a:rPr>
              <a:t>userName</a:t>
            </a:r>
            <a:r>
              <a:rPr lang="en-US" altLang="ko-KR" sz="1200" b="1" dirty="0">
                <a:latin typeface="+mj-ea"/>
                <a:ea typeface="+mj-ea"/>
              </a:rPr>
              <a:t>" : "</a:t>
            </a:r>
            <a:r>
              <a:rPr lang="ko-KR" altLang="en-US" sz="1200" b="1" dirty="0">
                <a:latin typeface="+mj-ea"/>
                <a:ea typeface="+mj-ea"/>
              </a:rPr>
              <a:t>김미미</a:t>
            </a:r>
            <a:r>
              <a:rPr lang="en-US" altLang="ko-KR" sz="1200" b="1" dirty="0">
                <a:latin typeface="+mj-ea"/>
                <a:ea typeface="+mj-ea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537065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6CE5DC-682B-4E76-9FB4-BCEF22E74AB6}"/>
              </a:ext>
            </a:extLst>
          </p:cNvPr>
          <p:cNvSpPr txBox="1"/>
          <p:nvPr/>
        </p:nvSpPr>
        <p:spPr>
          <a:xfrm>
            <a:off x="218831" y="214922"/>
            <a:ext cx="29225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latin typeface="+mj-ea"/>
                <a:ea typeface="+mj-ea"/>
              </a:rPr>
              <a:t>인터페이스 통신 규격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4C2A5-BDCD-4DE8-9306-4BF666DBB3AF}"/>
              </a:ext>
            </a:extLst>
          </p:cNvPr>
          <p:cNvSpPr txBox="1"/>
          <p:nvPr/>
        </p:nvSpPr>
        <p:spPr>
          <a:xfrm>
            <a:off x="3774862" y="885854"/>
            <a:ext cx="51075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>
                <a:latin typeface="+mj-ea"/>
                <a:ea typeface="+mj-ea"/>
              </a:rPr>
              <a:t>3. Payload </a:t>
            </a:r>
            <a:r>
              <a:rPr lang="ko-KR" altLang="en-US" sz="2200" b="1" dirty="0">
                <a:latin typeface="+mj-ea"/>
                <a:ea typeface="+mj-ea"/>
              </a:rPr>
              <a:t>표준 전문 구성 </a:t>
            </a:r>
            <a:r>
              <a:rPr lang="en-US" altLang="ko-KR" sz="2200" b="1" dirty="0">
                <a:latin typeface="+mj-ea"/>
                <a:ea typeface="+mj-ea"/>
              </a:rPr>
              <a:t>(</a:t>
            </a:r>
            <a:r>
              <a:rPr lang="ko-KR" altLang="en-US" sz="2200" b="1" dirty="0">
                <a:latin typeface="+mj-ea"/>
                <a:ea typeface="+mj-ea"/>
              </a:rPr>
              <a:t>응답</a:t>
            </a:r>
            <a:r>
              <a:rPr lang="en-US" altLang="ko-KR" sz="2200" b="1" dirty="0">
                <a:latin typeface="+mj-ea"/>
                <a:ea typeface="+mj-ea"/>
              </a:rPr>
              <a:t>-</a:t>
            </a:r>
            <a:r>
              <a:rPr lang="ko-KR" altLang="en-US" sz="2200" b="1" dirty="0">
                <a:latin typeface="+mj-ea"/>
                <a:ea typeface="+mj-ea"/>
              </a:rPr>
              <a:t>정상</a:t>
            </a:r>
            <a:r>
              <a:rPr lang="en-US" altLang="ko-KR" sz="2200" b="1" dirty="0">
                <a:latin typeface="+mj-ea"/>
                <a:ea typeface="+mj-ea"/>
              </a:rPr>
              <a:t>)</a:t>
            </a:r>
            <a:endParaRPr lang="ko-KR" altLang="en-US" sz="22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922DE5-A129-4E14-956B-3823BF9C6C8F}"/>
              </a:ext>
            </a:extLst>
          </p:cNvPr>
          <p:cNvSpPr txBox="1"/>
          <p:nvPr/>
        </p:nvSpPr>
        <p:spPr>
          <a:xfrm>
            <a:off x="4157205" y="1372268"/>
            <a:ext cx="3809056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>
                <a:latin typeface="+mj-ea"/>
                <a:ea typeface="+mj-ea"/>
              </a:rPr>
              <a:t>전문의 </a:t>
            </a:r>
            <a:r>
              <a:rPr lang="en-US" altLang="ko-KR" sz="1200" b="1" dirty="0">
                <a:solidFill>
                  <a:srgbClr val="92D050"/>
                </a:solidFill>
                <a:latin typeface="+mj-ea"/>
                <a:ea typeface="+mj-ea"/>
              </a:rPr>
              <a:t>Content-Type</a:t>
            </a:r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ko-KR" altLang="en-US" sz="1200" b="1" dirty="0">
                <a:latin typeface="+mj-ea"/>
                <a:ea typeface="+mj-ea"/>
              </a:rPr>
              <a:t>은 </a:t>
            </a:r>
            <a:r>
              <a:rPr lang="en-US" altLang="ko-KR" sz="1200" b="1" dirty="0">
                <a:solidFill>
                  <a:srgbClr val="92D050"/>
                </a:solidFill>
                <a:latin typeface="+mj-ea"/>
                <a:ea typeface="+mj-ea"/>
              </a:rPr>
              <a:t>JSON</a:t>
            </a:r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ko-KR" altLang="en-US" sz="1200" b="1" dirty="0">
                <a:latin typeface="+mj-ea"/>
                <a:ea typeface="+mj-ea"/>
              </a:rPr>
              <a:t>으로 한다</a:t>
            </a:r>
            <a:endParaRPr lang="en-US" altLang="ko-KR" sz="12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-  </a:t>
            </a:r>
            <a:r>
              <a:rPr lang="ko-KR" altLang="en-US" sz="1200" b="1" dirty="0">
                <a:latin typeface="+mj-ea"/>
                <a:ea typeface="+mj-ea"/>
              </a:rPr>
              <a:t>비즈니스 데이터는 </a:t>
            </a:r>
            <a:r>
              <a:rPr lang="en-US" altLang="ko-KR" sz="1200" b="1" dirty="0">
                <a:latin typeface="+mj-ea"/>
                <a:ea typeface="+mj-ea"/>
              </a:rPr>
              <a:t>“</a:t>
            </a:r>
            <a:r>
              <a:rPr lang="en-US" altLang="ko-KR" sz="1200" b="1" dirty="0">
                <a:solidFill>
                  <a:srgbClr val="92D050"/>
                </a:solidFill>
                <a:latin typeface="+mj-ea"/>
                <a:ea typeface="+mj-ea"/>
              </a:rPr>
              <a:t>data</a:t>
            </a:r>
            <a:r>
              <a:rPr lang="en-US" altLang="ko-KR" sz="1200" b="1" dirty="0">
                <a:latin typeface="+mj-ea"/>
                <a:ea typeface="+mj-ea"/>
              </a:rPr>
              <a:t>” </a:t>
            </a:r>
            <a:r>
              <a:rPr lang="ko-KR" altLang="en-US" sz="1200" b="1" dirty="0">
                <a:latin typeface="+mj-ea"/>
                <a:ea typeface="+mj-ea"/>
              </a:rPr>
              <a:t>필드 하위에 구성한다</a:t>
            </a:r>
            <a:r>
              <a:rPr lang="en-US" altLang="ko-KR" sz="1200" b="1" dirty="0">
                <a:latin typeface="+mj-ea"/>
                <a:ea typeface="+mj-ea"/>
              </a:rPr>
              <a:t>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3404C4-850A-45A0-B585-8D95C69C5D73}"/>
              </a:ext>
            </a:extLst>
          </p:cNvPr>
          <p:cNvSpPr txBox="1"/>
          <p:nvPr/>
        </p:nvSpPr>
        <p:spPr>
          <a:xfrm>
            <a:off x="4157204" y="2167775"/>
            <a:ext cx="713657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&lt;</a:t>
            </a:r>
            <a:r>
              <a:rPr lang="ko-KR" altLang="en-US" sz="1200" b="1" dirty="0">
                <a:latin typeface="+mj-ea"/>
                <a:ea typeface="+mj-ea"/>
              </a:rPr>
              <a:t>예시</a:t>
            </a:r>
            <a:r>
              <a:rPr lang="en-US" altLang="ko-KR" sz="1200" b="1" dirty="0">
                <a:latin typeface="+mj-ea"/>
                <a:ea typeface="+mj-ea"/>
              </a:rPr>
              <a:t>&gt;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9829CB-75E7-4DEA-BEB9-F9B2C761C1F5}"/>
              </a:ext>
            </a:extLst>
          </p:cNvPr>
          <p:cNvSpPr/>
          <p:nvPr/>
        </p:nvSpPr>
        <p:spPr>
          <a:xfrm>
            <a:off x="4157204" y="2501392"/>
            <a:ext cx="3960577" cy="3948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  {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	"</a:t>
            </a:r>
            <a:r>
              <a:rPr lang="en-US" altLang="ko-KR" sz="1200" b="1" dirty="0" err="1">
                <a:latin typeface="+mj-ea"/>
                <a:ea typeface="+mj-ea"/>
              </a:rPr>
              <a:t>httpStatus</a:t>
            </a:r>
            <a:r>
              <a:rPr lang="en-US" altLang="ko-KR" sz="1200" b="1" dirty="0">
                <a:latin typeface="+mj-ea"/>
                <a:ea typeface="+mj-ea"/>
              </a:rPr>
              <a:t>"   : "200",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	"</a:t>
            </a:r>
            <a:r>
              <a:rPr lang="en-US" altLang="ko-KR" sz="1200" b="1" dirty="0" err="1">
                <a:latin typeface="+mj-ea"/>
                <a:ea typeface="+mj-ea"/>
              </a:rPr>
              <a:t>resultCode</a:t>
            </a:r>
            <a:r>
              <a:rPr lang="en-US" altLang="ko-KR" sz="1200" b="1" dirty="0">
                <a:latin typeface="+mj-ea"/>
                <a:ea typeface="+mj-ea"/>
              </a:rPr>
              <a:t>"   : "0000",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	"</a:t>
            </a:r>
            <a:r>
              <a:rPr lang="en-US" altLang="ko-KR" sz="1200" b="1" dirty="0" err="1">
                <a:latin typeface="+mj-ea"/>
                <a:ea typeface="+mj-ea"/>
              </a:rPr>
              <a:t>resultMessage</a:t>
            </a:r>
            <a:r>
              <a:rPr lang="en-US" altLang="ko-KR" sz="1200" b="1" dirty="0">
                <a:latin typeface="+mj-ea"/>
                <a:ea typeface="+mj-ea"/>
              </a:rPr>
              <a:t>" : "Success"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2D050"/>
                </a:solidFill>
                <a:latin typeface="+mj-ea"/>
                <a:ea typeface="+mj-ea"/>
              </a:rPr>
              <a:t>        "data" : {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2D050"/>
                </a:solidFill>
                <a:latin typeface="+mj-ea"/>
                <a:ea typeface="+mj-ea"/>
              </a:rPr>
              <a:t>			 "</a:t>
            </a:r>
            <a:r>
              <a:rPr lang="en-US" altLang="ko-KR" sz="1200" b="1" dirty="0" err="1">
                <a:solidFill>
                  <a:srgbClr val="92D050"/>
                </a:solidFill>
                <a:latin typeface="+mj-ea"/>
                <a:ea typeface="+mj-ea"/>
              </a:rPr>
              <a:t>resultMessage</a:t>
            </a:r>
            <a:r>
              <a:rPr lang="en-US" altLang="ko-KR" sz="1200" b="1" dirty="0">
                <a:solidFill>
                  <a:srgbClr val="92D050"/>
                </a:solidFill>
                <a:latin typeface="+mj-ea"/>
                <a:ea typeface="+mj-ea"/>
              </a:rPr>
              <a:t>" : "</a:t>
            </a:r>
            <a:r>
              <a:rPr lang="ko-KR" altLang="en-US" sz="1200" b="1" dirty="0">
                <a:solidFill>
                  <a:srgbClr val="92D050"/>
                </a:solidFill>
                <a:latin typeface="+mj-ea"/>
                <a:ea typeface="+mj-ea"/>
              </a:rPr>
              <a:t>김미미</a:t>
            </a:r>
            <a:r>
              <a:rPr lang="en-US" altLang="ko-KR" sz="1200" b="1" dirty="0">
                <a:solidFill>
                  <a:srgbClr val="92D050"/>
                </a:solidFill>
                <a:latin typeface="+mj-ea"/>
                <a:ea typeface="+mj-ea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2D050"/>
                </a:solidFill>
                <a:latin typeface="+mj-ea"/>
                <a:ea typeface="+mj-ea"/>
              </a:rPr>
              <a:t>                    }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06780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6CE5DC-682B-4E76-9FB4-BCEF22E74AB6}"/>
              </a:ext>
            </a:extLst>
          </p:cNvPr>
          <p:cNvSpPr txBox="1"/>
          <p:nvPr/>
        </p:nvSpPr>
        <p:spPr>
          <a:xfrm>
            <a:off x="218831" y="214922"/>
            <a:ext cx="29225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latin typeface="+mj-ea"/>
                <a:ea typeface="+mj-ea"/>
              </a:rPr>
              <a:t>인터페이스 통신 규격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8EB89A-BD5D-4A08-909D-3CEBFDF77993}"/>
              </a:ext>
            </a:extLst>
          </p:cNvPr>
          <p:cNvSpPr txBox="1"/>
          <p:nvPr/>
        </p:nvSpPr>
        <p:spPr>
          <a:xfrm>
            <a:off x="2764326" y="881393"/>
            <a:ext cx="51075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>
                <a:latin typeface="+mj-ea"/>
                <a:ea typeface="+mj-ea"/>
              </a:rPr>
              <a:t>4. Payload </a:t>
            </a:r>
            <a:r>
              <a:rPr lang="ko-KR" altLang="en-US" sz="2200" b="1" dirty="0">
                <a:latin typeface="+mj-ea"/>
                <a:ea typeface="+mj-ea"/>
              </a:rPr>
              <a:t>표준 전문 구성 </a:t>
            </a:r>
            <a:r>
              <a:rPr lang="en-US" altLang="ko-KR" sz="2200" b="1" dirty="0">
                <a:latin typeface="+mj-ea"/>
                <a:ea typeface="+mj-ea"/>
              </a:rPr>
              <a:t>(</a:t>
            </a:r>
            <a:r>
              <a:rPr lang="ko-KR" altLang="en-US" sz="2200" b="1" dirty="0">
                <a:latin typeface="+mj-ea"/>
                <a:ea typeface="+mj-ea"/>
              </a:rPr>
              <a:t>응답</a:t>
            </a:r>
            <a:r>
              <a:rPr lang="en-US" altLang="ko-KR" sz="2200" b="1" dirty="0">
                <a:latin typeface="+mj-ea"/>
                <a:ea typeface="+mj-ea"/>
              </a:rPr>
              <a:t>-</a:t>
            </a:r>
            <a:r>
              <a:rPr lang="ko-KR" altLang="en-US" sz="2200" b="1" dirty="0">
                <a:latin typeface="+mj-ea"/>
                <a:ea typeface="+mj-ea"/>
              </a:rPr>
              <a:t>오류</a:t>
            </a:r>
            <a:r>
              <a:rPr lang="en-US" altLang="ko-KR" sz="2200" b="1" dirty="0">
                <a:latin typeface="+mj-ea"/>
                <a:ea typeface="+mj-ea"/>
              </a:rPr>
              <a:t>)</a:t>
            </a:r>
            <a:endParaRPr lang="ko-KR" altLang="en-US" sz="2200" b="1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10AA2A-DB63-43B2-9E99-750CC9FAE296}"/>
              </a:ext>
            </a:extLst>
          </p:cNvPr>
          <p:cNvSpPr txBox="1"/>
          <p:nvPr/>
        </p:nvSpPr>
        <p:spPr>
          <a:xfrm>
            <a:off x="3223953" y="2099860"/>
            <a:ext cx="713657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&lt;</a:t>
            </a:r>
            <a:r>
              <a:rPr lang="ko-KR" altLang="en-US" sz="1200" b="1" dirty="0">
                <a:latin typeface="+mj-ea"/>
                <a:ea typeface="+mj-ea"/>
              </a:rPr>
              <a:t>예시</a:t>
            </a:r>
            <a:r>
              <a:rPr lang="en-US" altLang="ko-KR" sz="1200" b="1" dirty="0">
                <a:latin typeface="+mj-ea"/>
                <a:ea typeface="+mj-ea"/>
              </a:rPr>
              <a:t>&gt;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8FEB84B-B754-40DF-A9A1-0BE34BA53C7C}"/>
              </a:ext>
            </a:extLst>
          </p:cNvPr>
          <p:cNvSpPr/>
          <p:nvPr/>
        </p:nvSpPr>
        <p:spPr>
          <a:xfrm>
            <a:off x="3141426" y="2496931"/>
            <a:ext cx="5312450" cy="3948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  {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	"</a:t>
            </a:r>
            <a:r>
              <a:rPr lang="en-US" altLang="ko-KR" sz="1200" b="1" dirty="0" err="1">
                <a:latin typeface="+mj-ea"/>
                <a:ea typeface="+mj-ea"/>
              </a:rPr>
              <a:t>httpStatus</a:t>
            </a:r>
            <a:r>
              <a:rPr lang="en-US" altLang="ko-KR" sz="1200" b="1" dirty="0">
                <a:latin typeface="+mj-ea"/>
                <a:ea typeface="+mj-ea"/>
              </a:rPr>
              <a:t>"   : "200",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	"</a:t>
            </a:r>
            <a:r>
              <a:rPr lang="en-US" altLang="ko-KR" sz="1200" b="1" dirty="0" err="1">
                <a:latin typeface="+mj-ea"/>
                <a:ea typeface="+mj-ea"/>
              </a:rPr>
              <a:t>resultCode</a:t>
            </a:r>
            <a:r>
              <a:rPr lang="en-US" altLang="ko-KR" sz="1200" b="1" dirty="0">
                <a:latin typeface="+mj-ea"/>
                <a:ea typeface="+mj-ea"/>
              </a:rPr>
              <a:t>"   : "1000",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	"</a:t>
            </a:r>
            <a:r>
              <a:rPr lang="en-US" altLang="ko-KR" sz="1200" b="1" dirty="0" err="1">
                <a:latin typeface="+mj-ea"/>
                <a:ea typeface="+mj-ea"/>
              </a:rPr>
              <a:t>resultMessage</a:t>
            </a:r>
            <a:r>
              <a:rPr lang="en-US" altLang="ko-KR" sz="1200" b="1" dirty="0">
                <a:latin typeface="+mj-ea"/>
                <a:ea typeface="+mj-ea"/>
              </a:rPr>
              <a:t>" : "</a:t>
            </a:r>
            <a:r>
              <a:rPr lang="ko-KR" altLang="en-US" sz="1200" b="1" dirty="0">
                <a:latin typeface="+mj-ea"/>
                <a:ea typeface="+mj-ea"/>
              </a:rPr>
              <a:t>업무 처리중 오류가 발생하였습니다</a:t>
            </a:r>
            <a:r>
              <a:rPr lang="en-US" altLang="ko-KR" sz="1200" b="1" dirty="0">
                <a:latin typeface="+mj-ea"/>
                <a:ea typeface="+mj-ea"/>
              </a:rPr>
              <a:t>."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        </a:t>
            </a:r>
            <a:r>
              <a:rPr lang="en-US" altLang="ko-KR" sz="1200" b="1" dirty="0">
                <a:solidFill>
                  <a:srgbClr val="92D050"/>
                </a:solidFill>
                <a:latin typeface="+mj-ea"/>
                <a:ea typeface="+mj-ea"/>
              </a:rPr>
              <a:t>"error" :  [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2D050"/>
                </a:solidFill>
                <a:latin typeface="+mj-ea"/>
                <a:ea typeface="+mj-ea"/>
              </a:rPr>
              <a:t>		        {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2D050"/>
                </a:solidFill>
                <a:latin typeface="+mj-ea"/>
                <a:ea typeface="+mj-ea"/>
              </a:rPr>
              <a:t>			   "</a:t>
            </a:r>
            <a:r>
              <a:rPr lang="en-US" altLang="ko-KR" sz="1200" b="1" dirty="0" err="1">
                <a:solidFill>
                  <a:srgbClr val="92D050"/>
                </a:solidFill>
                <a:latin typeface="+mj-ea"/>
                <a:ea typeface="+mj-ea"/>
              </a:rPr>
              <a:t>bizErrorCode</a:t>
            </a:r>
            <a:r>
              <a:rPr lang="en-US" altLang="ko-KR" sz="1200" b="1" dirty="0">
                <a:solidFill>
                  <a:srgbClr val="92D050"/>
                </a:solidFill>
                <a:latin typeface="+mj-ea"/>
                <a:ea typeface="+mj-ea"/>
              </a:rPr>
              <a:t>" : "join.E001"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2D050"/>
                </a:solidFill>
                <a:latin typeface="+mj-ea"/>
                <a:ea typeface="+mj-ea"/>
              </a:rPr>
              <a:t>			   "</a:t>
            </a:r>
            <a:r>
              <a:rPr lang="en-US" altLang="ko-KR" sz="1200" b="1" dirty="0" err="1">
                <a:solidFill>
                  <a:srgbClr val="92D050"/>
                </a:solidFill>
                <a:latin typeface="+mj-ea"/>
                <a:ea typeface="+mj-ea"/>
              </a:rPr>
              <a:t>bizErrorMsg</a:t>
            </a:r>
            <a:r>
              <a:rPr lang="en-US" altLang="ko-KR" sz="1200" b="1" dirty="0">
                <a:solidFill>
                  <a:srgbClr val="92D050"/>
                </a:solidFill>
                <a:latin typeface="+mj-ea"/>
                <a:ea typeface="+mj-ea"/>
              </a:rPr>
              <a:t>" : "</a:t>
            </a:r>
            <a:r>
              <a:rPr lang="ko-KR" altLang="en-US" sz="1200" b="1" dirty="0">
                <a:solidFill>
                  <a:srgbClr val="92D050"/>
                </a:solidFill>
                <a:latin typeface="+mj-ea"/>
                <a:ea typeface="+mj-ea"/>
              </a:rPr>
              <a:t>이미</a:t>
            </a:r>
            <a:r>
              <a:rPr lang="en-US" altLang="ko-KR" sz="1200" b="1" dirty="0">
                <a:solidFill>
                  <a:srgbClr val="92D050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>
                <a:solidFill>
                  <a:srgbClr val="92D050"/>
                </a:solidFill>
                <a:latin typeface="+mj-ea"/>
                <a:ea typeface="+mj-ea"/>
              </a:rPr>
              <a:t>등록된 유저입니다</a:t>
            </a:r>
            <a:r>
              <a:rPr lang="en-US" altLang="ko-KR" sz="1200" b="1" dirty="0">
                <a:solidFill>
                  <a:srgbClr val="92D050"/>
                </a:solidFill>
                <a:latin typeface="+mj-ea"/>
                <a:ea typeface="+mj-ea"/>
              </a:rPr>
              <a:t>."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2D050"/>
                </a:solidFill>
                <a:latin typeface="+mj-ea"/>
                <a:ea typeface="+mj-ea"/>
              </a:rPr>
              <a:t>                          }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2D050"/>
                </a:solidFill>
                <a:latin typeface="+mj-ea"/>
                <a:ea typeface="+mj-ea"/>
              </a:rPr>
              <a:t>                      ]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 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2A2F52-0885-4D50-9F28-61758CE19BED}"/>
              </a:ext>
            </a:extLst>
          </p:cNvPr>
          <p:cNvSpPr txBox="1"/>
          <p:nvPr/>
        </p:nvSpPr>
        <p:spPr>
          <a:xfrm>
            <a:off x="2977161" y="1319635"/>
            <a:ext cx="5533118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>
                <a:latin typeface="+mj-ea"/>
                <a:ea typeface="+mj-ea"/>
              </a:rPr>
              <a:t>비즈니스 오류는 </a:t>
            </a:r>
            <a:r>
              <a:rPr lang="en-US" altLang="ko-KR" sz="1200" b="1" dirty="0">
                <a:solidFill>
                  <a:srgbClr val="92D050"/>
                </a:solidFill>
                <a:latin typeface="+mj-ea"/>
                <a:ea typeface="+mj-ea"/>
              </a:rPr>
              <a:t>Http status 200 OK</a:t>
            </a:r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ko-KR" altLang="en-US" sz="1200" b="1" dirty="0">
                <a:latin typeface="+mj-ea"/>
                <a:ea typeface="+mj-ea"/>
              </a:rPr>
              <a:t>로 처리한다</a:t>
            </a:r>
            <a:r>
              <a:rPr lang="en-US" altLang="ko-KR" sz="1200" b="1" dirty="0">
                <a:latin typeface="+mj-ea"/>
                <a:ea typeface="+mj-ea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>
                <a:latin typeface="+mj-ea"/>
                <a:ea typeface="+mj-ea"/>
              </a:rPr>
              <a:t>비즈니스 에러 내용은 </a:t>
            </a:r>
            <a:r>
              <a:rPr lang="en-US" altLang="ko-KR" sz="1200" b="1" dirty="0">
                <a:solidFill>
                  <a:srgbClr val="92D050"/>
                </a:solidFill>
                <a:latin typeface="+mj-ea"/>
                <a:ea typeface="+mj-ea"/>
              </a:rPr>
              <a:t>error</a:t>
            </a:r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ko-KR" altLang="en-US" sz="1200" b="1" dirty="0">
                <a:latin typeface="+mj-ea"/>
                <a:ea typeface="+mj-ea"/>
              </a:rPr>
              <a:t>필드 내 다건</a:t>
            </a:r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ko-KR" altLang="en-US" sz="1200" b="1" dirty="0">
                <a:latin typeface="+mj-ea"/>
                <a:ea typeface="+mj-ea"/>
              </a:rPr>
              <a:t>처리 가능하도록 </a:t>
            </a:r>
            <a:r>
              <a:rPr lang="en-US" altLang="ko-KR" sz="1200" b="1" dirty="0">
                <a:latin typeface="+mj-ea"/>
                <a:ea typeface="+mj-ea"/>
              </a:rPr>
              <a:t>list </a:t>
            </a:r>
            <a:r>
              <a:rPr lang="ko-KR" altLang="en-US" sz="1200" b="1" dirty="0">
                <a:latin typeface="+mj-ea"/>
                <a:ea typeface="+mj-ea"/>
              </a:rPr>
              <a:t>로 구성한다</a:t>
            </a:r>
            <a:endParaRPr lang="en-US" altLang="ko-KR" sz="1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7135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6CE5DC-682B-4E76-9FB4-BCEF22E74AB6}"/>
              </a:ext>
            </a:extLst>
          </p:cNvPr>
          <p:cNvSpPr txBox="1"/>
          <p:nvPr/>
        </p:nvSpPr>
        <p:spPr>
          <a:xfrm>
            <a:off x="218831" y="214922"/>
            <a:ext cx="2076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latin typeface="+mj-ea"/>
                <a:ea typeface="+mj-ea"/>
              </a:rPr>
              <a:t>공통 코드 정의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8EB89A-BD5D-4A08-909D-3CEBFDF77993}"/>
              </a:ext>
            </a:extLst>
          </p:cNvPr>
          <p:cNvSpPr txBox="1"/>
          <p:nvPr/>
        </p:nvSpPr>
        <p:spPr>
          <a:xfrm>
            <a:off x="658976" y="760960"/>
            <a:ext cx="32015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200" b="1" dirty="0">
                <a:latin typeface="+mj-ea"/>
                <a:ea typeface="+mj-ea"/>
              </a:rPr>
              <a:t>요청 처리 결과 코드</a:t>
            </a:r>
            <a:endParaRPr lang="en-US" altLang="ko-KR" sz="2200" b="1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10AA2A-DB63-43B2-9E99-750CC9FAE296}"/>
              </a:ext>
            </a:extLst>
          </p:cNvPr>
          <p:cNvSpPr txBox="1"/>
          <p:nvPr/>
        </p:nvSpPr>
        <p:spPr>
          <a:xfrm>
            <a:off x="1118603" y="1979427"/>
            <a:ext cx="713657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&lt;</a:t>
            </a:r>
            <a:r>
              <a:rPr lang="ko-KR" altLang="en-US" sz="1200" b="1" dirty="0">
                <a:latin typeface="+mj-ea"/>
                <a:ea typeface="+mj-ea"/>
              </a:rPr>
              <a:t>예시</a:t>
            </a:r>
            <a:r>
              <a:rPr lang="en-US" altLang="ko-KR" sz="1200" b="1" dirty="0">
                <a:latin typeface="+mj-ea"/>
                <a:ea typeface="+mj-ea"/>
              </a:rPr>
              <a:t>&gt;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8FEB84B-B754-40DF-A9A1-0BE34BA53C7C}"/>
              </a:ext>
            </a:extLst>
          </p:cNvPr>
          <p:cNvSpPr/>
          <p:nvPr/>
        </p:nvSpPr>
        <p:spPr>
          <a:xfrm>
            <a:off x="1036076" y="2376498"/>
            <a:ext cx="5312450" cy="3948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  {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	"</a:t>
            </a:r>
            <a:r>
              <a:rPr lang="en-US" altLang="ko-KR" sz="1200" b="1" dirty="0" err="1">
                <a:latin typeface="+mj-ea"/>
                <a:ea typeface="+mj-ea"/>
              </a:rPr>
              <a:t>httpStatus</a:t>
            </a:r>
            <a:r>
              <a:rPr lang="en-US" altLang="ko-KR" sz="1200" b="1" dirty="0">
                <a:latin typeface="+mj-ea"/>
                <a:ea typeface="+mj-ea"/>
              </a:rPr>
              <a:t>"   : "200",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	</a:t>
            </a:r>
            <a:r>
              <a:rPr lang="en-US" altLang="ko-KR" sz="1200" b="1" dirty="0">
                <a:solidFill>
                  <a:srgbClr val="92D050"/>
                </a:solidFill>
                <a:latin typeface="+mj-ea"/>
                <a:ea typeface="+mj-ea"/>
              </a:rPr>
              <a:t>"</a:t>
            </a:r>
            <a:r>
              <a:rPr lang="en-US" altLang="ko-KR" sz="1200" b="1" dirty="0" err="1">
                <a:solidFill>
                  <a:srgbClr val="92D050"/>
                </a:solidFill>
                <a:latin typeface="+mj-ea"/>
                <a:ea typeface="+mj-ea"/>
              </a:rPr>
              <a:t>resultCode</a:t>
            </a:r>
            <a:r>
              <a:rPr lang="en-US" altLang="ko-KR" sz="1200" b="1" dirty="0">
                <a:solidFill>
                  <a:srgbClr val="92D050"/>
                </a:solidFill>
                <a:latin typeface="+mj-ea"/>
                <a:ea typeface="+mj-ea"/>
              </a:rPr>
              <a:t>"   : "1000",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	</a:t>
            </a:r>
            <a:r>
              <a:rPr lang="en-US" altLang="ko-KR" sz="1200" b="1" dirty="0">
                <a:solidFill>
                  <a:srgbClr val="92D050"/>
                </a:solidFill>
                <a:latin typeface="+mj-ea"/>
                <a:ea typeface="+mj-ea"/>
              </a:rPr>
              <a:t>"</a:t>
            </a:r>
            <a:r>
              <a:rPr lang="en-US" altLang="ko-KR" sz="1200" b="1" dirty="0" err="1">
                <a:solidFill>
                  <a:srgbClr val="92D050"/>
                </a:solidFill>
                <a:latin typeface="+mj-ea"/>
                <a:ea typeface="+mj-ea"/>
              </a:rPr>
              <a:t>resultMessage</a:t>
            </a:r>
            <a:r>
              <a:rPr lang="en-US" altLang="ko-KR" sz="1200" b="1" dirty="0">
                <a:solidFill>
                  <a:srgbClr val="92D050"/>
                </a:solidFill>
                <a:latin typeface="+mj-ea"/>
                <a:ea typeface="+mj-ea"/>
              </a:rPr>
              <a:t>" : "</a:t>
            </a:r>
            <a:r>
              <a:rPr lang="ko-KR" altLang="en-US" sz="1200" b="1" dirty="0">
                <a:solidFill>
                  <a:srgbClr val="92D050"/>
                </a:solidFill>
                <a:latin typeface="+mj-ea"/>
                <a:ea typeface="+mj-ea"/>
              </a:rPr>
              <a:t>업무 처리중 오류가 발생하였습니다</a:t>
            </a:r>
            <a:r>
              <a:rPr lang="en-US" altLang="ko-KR" sz="1200" b="1">
                <a:solidFill>
                  <a:srgbClr val="92D050"/>
                </a:solidFill>
                <a:latin typeface="+mj-ea"/>
                <a:ea typeface="+mj-ea"/>
              </a:rPr>
              <a:t>."</a:t>
            </a:r>
            <a:endParaRPr lang="en-US" altLang="ko-KR" sz="1200" b="1" dirty="0">
              <a:solidFill>
                <a:srgbClr val="92D05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        "error" :  [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		        {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			   "</a:t>
            </a:r>
            <a:r>
              <a:rPr lang="en-US" altLang="ko-KR" sz="1200" b="1" dirty="0" err="1">
                <a:latin typeface="+mj-ea"/>
                <a:ea typeface="+mj-ea"/>
              </a:rPr>
              <a:t>bizErrorCode</a:t>
            </a:r>
            <a:r>
              <a:rPr lang="en-US" altLang="ko-KR" sz="1200" b="1" dirty="0">
                <a:latin typeface="+mj-ea"/>
                <a:ea typeface="+mj-ea"/>
              </a:rPr>
              <a:t>" : "join.E001"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			   "</a:t>
            </a:r>
            <a:r>
              <a:rPr lang="en-US" altLang="ko-KR" sz="1200" b="1" dirty="0" err="1">
                <a:latin typeface="+mj-ea"/>
                <a:ea typeface="+mj-ea"/>
              </a:rPr>
              <a:t>bizErrorMsg</a:t>
            </a:r>
            <a:r>
              <a:rPr lang="en-US" altLang="ko-KR" sz="1200" b="1" dirty="0">
                <a:latin typeface="+mj-ea"/>
                <a:ea typeface="+mj-ea"/>
              </a:rPr>
              <a:t>" : "</a:t>
            </a:r>
            <a:r>
              <a:rPr lang="ko-KR" altLang="en-US" sz="1200" b="1" dirty="0">
                <a:latin typeface="+mj-ea"/>
                <a:ea typeface="+mj-ea"/>
              </a:rPr>
              <a:t>이미</a:t>
            </a:r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ko-KR" altLang="en-US" sz="1200" b="1" dirty="0">
                <a:latin typeface="+mj-ea"/>
                <a:ea typeface="+mj-ea"/>
              </a:rPr>
              <a:t>등록된 유저입니다</a:t>
            </a:r>
            <a:r>
              <a:rPr lang="en-US" altLang="ko-KR" sz="1200" b="1" dirty="0">
                <a:latin typeface="+mj-ea"/>
                <a:ea typeface="+mj-ea"/>
              </a:rPr>
              <a:t>."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                          }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                      ]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 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2A2F52-0885-4D50-9F28-61758CE19BED}"/>
              </a:ext>
            </a:extLst>
          </p:cNvPr>
          <p:cNvSpPr txBox="1"/>
          <p:nvPr/>
        </p:nvSpPr>
        <p:spPr>
          <a:xfrm>
            <a:off x="871811" y="1199202"/>
            <a:ext cx="4081630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>
                <a:latin typeface="+mj-ea"/>
                <a:ea typeface="+mj-ea"/>
              </a:rPr>
              <a:t>요청에 대한 시스템 처리 결과에 대한 코드</a:t>
            </a:r>
            <a:endParaRPr lang="en-US" altLang="ko-KR" sz="1200" b="1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>
                <a:latin typeface="+mj-ea"/>
                <a:ea typeface="+mj-ea"/>
              </a:rPr>
              <a:t>응답 전문의 </a:t>
            </a:r>
            <a:r>
              <a:rPr lang="en-US" altLang="ko-KR" sz="1200" b="1" dirty="0" err="1">
                <a:solidFill>
                  <a:srgbClr val="92D050"/>
                </a:solidFill>
                <a:latin typeface="+mj-ea"/>
                <a:ea typeface="+mj-ea"/>
              </a:rPr>
              <a:t>resultCode</a:t>
            </a:r>
            <a:r>
              <a:rPr lang="en-US" altLang="ko-KR" sz="1200" b="1" dirty="0">
                <a:latin typeface="+mj-ea"/>
                <a:ea typeface="+mj-ea"/>
              </a:rPr>
              <a:t>, </a:t>
            </a:r>
            <a:r>
              <a:rPr lang="en-US" altLang="ko-KR" sz="1200" b="1" dirty="0" err="1">
                <a:solidFill>
                  <a:srgbClr val="92D050"/>
                </a:solidFill>
                <a:latin typeface="+mj-ea"/>
                <a:ea typeface="+mj-ea"/>
              </a:rPr>
              <a:t>resultMessage</a:t>
            </a:r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ko-KR" altLang="en-US" sz="1200" b="1" dirty="0">
                <a:latin typeface="+mj-ea"/>
                <a:ea typeface="+mj-ea"/>
              </a:rPr>
              <a:t>에 세팅된다</a:t>
            </a:r>
            <a:r>
              <a:rPr lang="en-US" altLang="ko-KR" sz="1200" b="1" dirty="0">
                <a:latin typeface="+mj-ea"/>
                <a:ea typeface="+mj-ea"/>
              </a:rPr>
              <a:t>.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A118936-7851-4ABD-AB97-D5B95C1B7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15239"/>
              </p:ext>
            </p:extLst>
          </p:nvPr>
        </p:nvGraphicFramePr>
        <p:xfrm>
          <a:off x="7063431" y="2376498"/>
          <a:ext cx="477024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598">
                  <a:extLst>
                    <a:ext uri="{9D8B030D-6E8A-4147-A177-3AD203B41FA5}">
                      <a16:colId xmlns:a16="http://schemas.microsoft.com/office/drawing/2014/main" val="3747055611"/>
                    </a:ext>
                  </a:extLst>
                </a:gridCol>
                <a:gridCol w="3411646">
                  <a:extLst>
                    <a:ext uri="{9D8B030D-6E8A-4147-A177-3AD203B41FA5}">
                      <a16:colId xmlns:a16="http://schemas.microsoft.com/office/drawing/2014/main" val="3387759853"/>
                    </a:ext>
                  </a:extLst>
                </a:gridCol>
              </a:tblGrid>
              <a:tr h="2299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결과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결과 메세지 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325811"/>
                  </a:ext>
                </a:extLst>
              </a:tr>
              <a:tr h="229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0000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Success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822572"/>
                  </a:ext>
                </a:extLst>
              </a:tr>
              <a:tr h="229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18449"/>
                  </a:ext>
                </a:extLst>
              </a:tr>
              <a:tr h="229951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28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102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130</TotalTime>
  <Words>581</Words>
  <Application>Microsoft Office PowerPoint</Application>
  <PresentationFormat>Widescreen</PresentationFormat>
  <Paragraphs>112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Century Gothic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SEONG HYEON</dc:creator>
  <cp:lastModifiedBy>KIM SEONG HYEON</cp:lastModifiedBy>
  <cp:revision>144</cp:revision>
  <dcterms:created xsi:type="dcterms:W3CDTF">2020-08-15T03:30:41Z</dcterms:created>
  <dcterms:modified xsi:type="dcterms:W3CDTF">2020-08-17T09:36:02Z</dcterms:modified>
</cp:coreProperties>
</file>