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2D6D-2AF8-4D53-BACB-ACA39DAC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5C65C-877C-436F-AACB-5DD345283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6FFD-2237-40A6-9BF1-B5F8643F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0443-F1EA-42B6-BA5D-E65743DC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95A0-6D06-4D4C-846C-B822045F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0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9627-6209-498E-8AD0-0F14D47C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E88B0-7438-43B7-9B9D-D1B4DCEA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144A8-DC1B-45E4-9531-A0B7479C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F4DFE-B48C-4C1C-BDE8-3F864442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0919-AF14-4A73-B99C-A68BB2B6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1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089FB-EF96-4FA7-A01B-37AB1BE07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E0410-84D5-4932-9A9F-24F0ED504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131A-DC36-45EE-889B-165AF994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7E96-0B61-4F7A-AD7A-D398DD39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E98CF-2B6F-489F-A3D3-4059120A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30D4-492A-41C9-A390-DFEC6DFE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07FF-346F-4B08-938D-891B4DEB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620C-CC26-4FC5-BEDB-2D255E65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6F6A-9D2A-443E-9B00-E1EFFB69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0C177-4194-4BC6-8526-BE23402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9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6414-6EE6-47D0-B640-20D77647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D45C-517B-4540-82DD-8848FB04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242B-FF5F-49C3-B30F-75492FEF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A00DF-A085-4340-A8AD-A47B14B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4BCF5-0F97-4F8B-9DA4-752CBCA5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1768-08B4-470D-B8DB-CEB6F81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781F-E67D-4E45-96F6-DAC26F2B9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8D2DE-FC42-4D6C-B0C6-06B02E2C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5E8C-159D-454F-A6E2-442CFAD9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AFCDA-D579-44B1-B957-9ED46F3A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6B3C-C581-4121-9EFA-1A1AC77B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9F9D-5118-4A3F-8DDF-3880B076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6B258-D0C2-45AF-8B67-BA726DCD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97161-1DDF-4FDA-8190-DDB46A34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1CD28-0AA2-4205-881E-DF2662AAD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02846-EB65-490B-BA68-315CAB16C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9B624-8049-4F5A-B574-BAF55C4A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CCFCB-7A7B-40D7-A9B3-4E37E035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9A702-3867-48BE-80FD-DE6CFFC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5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BBD4-D0EF-453A-B7D9-22F3EEB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86E99-E69B-4870-B4C8-52F28A62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4A126-83DD-4DB1-8318-53F471D7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C8545-6841-4D64-AE14-2F9D559B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7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A18CC-CB2D-4464-90FF-36422C46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5DF17-D817-47D0-964E-3D4FF945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3C8C9-5700-4867-8205-5F592770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E1C0-FB83-4E97-9C74-AD79AAB4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0292-9579-4107-8210-D74B9A90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5BF0-8C3E-480E-BC75-B807B31CB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F6A1C-1BE4-401D-9522-28073B8D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D581-5D39-4446-88E6-950631DA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2F1A-7787-48E6-A48B-5BBE7305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4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7C16-1DAE-4E37-B81F-837129E7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9225F-545D-4032-878E-8300C2F8B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CBA8-BE93-49F9-99F4-D565EF1C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2DE87-2ACB-4B30-9547-35CE0019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2812F-0567-4D88-B300-8DCB244A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389C3-8651-4AD8-9EC2-98A2512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9917F-02FA-4BDD-8432-3BE8C6F4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6983B-E18F-4F67-AD6E-39E37F858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BFB8-3D36-41FB-B04B-A27F3E0DB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45A1-25C1-4ADE-8129-E71EACBBEFBE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955F-1765-46BC-BE54-A92FB82CD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B09B-39C5-4B3B-ACE5-7BE0EA531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F2FF-FFF1-4CA6-A82B-0A3624FD6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C798DA6-378A-476A-9CAB-6D8854D82368}"/>
              </a:ext>
            </a:extLst>
          </p:cNvPr>
          <p:cNvSpPr/>
          <p:nvPr/>
        </p:nvSpPr>
        <p:spPr>
          <a:xfrm>
            <a:off x="6441901" y="1990426"/>
            <a:ext cx="1532202" cy="1077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06126-8898-4317-9E56-6AFA76406546}"/>
              </a:ext>
            </a:extLst>
          </p:cNvPr>
          <p:cNvSpPr/>
          <p:nvPr/>
        </p:nvSpPr>
        <p:spPr>
          <a:xfrm>
            <a:off x="6529678" y="2376893"/>
            <a:ext cx="1051848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RequestProcessor</a:t>
            </a:r>
            <a:endParaRPr lang="ko-KR" alt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B617C-B004-4048-A067-B1F93AD057F8}"/>
              </a:ext>
            </a:extLst>
          </p:cNvPr>
          <p:cNvSpPr/>
          <p:nvPr/>
        </p:nvSpPr>
        <p:spPr>
          <a:xfrm>
            <a:off x="6682078" y="2529293"/>
            <a:ext cx="1051848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RequestProcessor</a:t>
            </a:r>
            <a:endParaRPr lang="ko-KR" alt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0E3E0-7E23-4FE1-B093-D45AA1A86B72}"/>
              </a:ext>
            </a:extLst>
          </p:cNvPr>
          <p:cNvSpPr/>
          <p:nvPr/>
        </p:nvSpPr>
        <p:spPr>
          <a:xfrm>
            <a:off x="6834478" y="2681693"/>
            <a:ext cx="1051848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RequestProcessor</a:t>
            </a:r>
            <a:endParaRPr lang="ko-KR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48AEDD-397F-4B34-A2CD-00EC138FD614}"/>
              </a:ext>
            </a:extLst>
          </p:cNvPr>
          <p:cNvSpPr/>
          <p:nvPr/>
        </p:nvSpPr>
        <p:spPr>
          <a:xfrm>
            <a:off x="2340771" y="469160"/>
            <a:ext cx="1532202" cy="1077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9AC4BB-4A75-4EE3-8EA3-8652AD0A1D5B}"/>
              </a:ext>
            </a:extLst>
          </p:cNvPr>
          <p:cNvSpPr/>
          <p:nvPr/>
        </p:nvSpPr>
        <p:spPr>
          <a:xfrm>
            <a:off x="530549" y="2417699"/>
            <a:ext cx="869295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HttpServer</a:t>
            </a:r>
            <a:endParaRPr lang="ko-KR" alt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520C0-F753-4BE2-8BC1-2AF431F76D45}"/>
              </a:ext>
            </a:extLst>
          </p:cNvPr>
          <p:cNvSpPr/>
          <p:nvPr/>
        </p:nvSpPr>
        <p:spPr>
          <a:xfrm>
            <a:off x="2476360" y="855627"/>
            <a:ext cx="956225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RequestReader</a:t>
            </a:r>
            <a:endParaRPr lang="ko-KR" alt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E7C743-3F11-4F5D-A806-DE2DFD4E8CEC}"/>
              </a:ext>
            </a:extLst>
          </p:cNvPr>
          <p:cNvSpPr/>
          <p:nvPr/>
        </p:nvSpPr>
        <p:spPr>
          <a:xfrm>
            <a:off x="2628760" y="1008027"/>
            <a:ext cx="956225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RequestReader</a:t>
            </a:r>
            <a:endParaRPr lang="ko-KR" altLang="en-US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10772-5A1B-4697-8713-43898D1DEDC3}"/>
              </a:ext>
            </a:extLst>
          </p:cNvPr>
          <p:cNvSpPr/>
          <p:nvPr/>
        </p:nvSpPr>
        <p:spPr>
          <a:xfrm>
            <a:off x="2781160" y="1160427"/>
            <a:ext cx="956225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RequestReader</a:t>
            </a:r>
            <a:endParaRPr lang="ko-KR" altLang="en-US" sz="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23BB5-B6BA-4C61-9C92-AE0CA0F1F471}"/>
              </a:ext>
            </a:extLst>
          </p:cNvPr>
          <p:cNvSpPr/>
          <p:nvPr/>
        </p:nvSpPr>
        <p:spPr>
          <a:xfrm>
            <a:off x="2340771" y="3553381"/>
            <a:ext cx="1532202" cy="1077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Thread Pool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2606B3-A6A1-4A78-A657-27EA7D90A466}"/>
              </a:ext>
            </a:extLst>
          </p:cNvPr>
          <p:cNvSpPr/>
          <p:nvPr/>
        </p:nvSpPr>
        <p:spPr>
          <a:xfrm>
            <a:off x="2476360" y="3939848"/>
            <a:ext cx="956225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ResponseWriter</a:t>
            </a:r>
            <a:endParaRPr lang="ko-KR" altLang="en-US" sz="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9B3B4-E5B1-4448-8ABD-9EFC8A72D879}"/>
              </a:ext>
            </a:extLst>
          </p:cNvPr>
          <p:cNvSpPr/>
          <p:nvPr/>
        </p:nvSpPr>
        <p:spPr>
          <a:xfrm>
            <a:off x="2628760" y="4092248"/>
            <a:ext cx="956225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ResponseWriter</a:t>
            </a:r>
            <a:endParaRPr lang="ko-KR" altLang="en-US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D3D788-D28E-49CF-BDF0-EB04FF1945AE}"/>
              </a:ext>
            </a:extLst>
          </p:cNvPr>
          <p:cNvSpPr/>
          <p:nvPr/>
        </p:nvSpPr>
        <p:spPr>
          <a:xfrm>
            <a:off x="2781160" y="4244648"/>
            <a:ext cx="956225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ResponseWriter</a:t>
            </a:r>
            <a:endParaRPr lang="ko-KR" altLang="en-US" sz="8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F120FE-B569-4274-927B-990C5B831B4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399844" y="1008027"/>
            <a:ext cx="940927" cy="15203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64264D-A1A0-4563-BFAD-5D6D56BEF4F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2973" y="1008027"/>
            <a:ext cx="2610135" cy="15219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2B3C1F-88AB-4ADE-AAEE-A475F0C8B9F3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3872973" y="2529293"/>
            <a:ext cx="2568928" cy="15629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678FB9-6061-4421-A3C8-4F7EFC71554F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 flipV="1">
            <a:off x="1399844" y="2528411"/>
            <a:ext cx="940927" cy="15638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0EB2B08-79EF-4B5D-BF89-B2940BC7C6C2}"/>
              </a:ext>
            </a:extLst>
          </p:cNvPr>
          <p:cNvSpPr/>
          <p:nvPr/>
        </p:nvSpPr>
        <p:spPr>
          <a:xfrm>
            <a:off x="4457712" y="1583990"/>
            <a:ext cx="1111225" cy="2514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6">
                    <a:lumMod val="50000"/>
                  </a:schemeClr>
                </a:solidFill>
              </a:rPr>
              <a:t>HttpRequest</a:t>
            </a:r>
            <a:endParaRPr lang="en-US" altLang="ko-K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E8116E-1F03-431D-A740-6CBDBC3CBD14}"/>
              </a:ext>
            </a:extLst>
          </p:cNvPr>
          <p:cNvSpPr/>
          <p:nvPr/>
        </p:nvSpPr>
        <p:spPr>
          <a:xfrm>
            <a:off x="9210394" y="1808601"/>
            <a:ext cx="1157033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SecurityFilter</a:t>
            </a:r>
            <a:endParaRPr lang="ko-KR" altLang="en-US" sz="9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FA2E898-7CF6-4E85-8B3D-5A5484C63B49}"/>
              </a:ext>
            </a:extLst>
          </p:cNvPr>
          <p:cNvSpPr/>
          <p:nvPr/>
        </p:nvSpPr>
        <p:spPr>
          <a:xfrm>
            <a:off x="4484113" y="3243465"/>
            <a:ext cx="1180261" cy="2645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accent6">
                    <a:lumMod val="50000"/>
                  </a:schemeClr>
                </a:solidFill>
              </a:rPr>
              <a:t>HttpResponse</a:t>
            </a:r>
            <a:endParaRPr lang="en-US" altLang="ko-KR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598CE1-8582-4676-B51F-848A2E1105D2}"/>
              </a:ext>
            </a:extLst>
          </p:cNvPr>
          <p:cNvSpPr/>
          <p:nvPr/>
        </p:nvSpPr>
        <p:spPr>
          <a:xfrm>
            <a:off x="4148641" y="5466582"/>
            <a:ext cx="1157033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ConfigManager</a:t>
            </a:r>
            <a:endParaRPr lang="ko-KR" altLang="en-US" sz="900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6310F6A6-7CC3-4078-811D-6556193AD308}"/>
              </a:ext>
            </a:extLst>
          </p:cNvPr>
          <p:cNvSpPr/>
          <p:nvPr/>
        </p:nvSpPr>
        <p:spPr>
          <a:xfrm>
            <a:off x="5961900" y="5304614"/>
            <a:ext cx="791387" cy="5453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Config File</a:t>
            </a:r>
            <a:endParaRPr lang="ko-KR" altLang="en-US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60BAEB-F0D8-49A9-901F-B77D98CE1FEE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5305674" y="5577294"/>
            <a:ext cx="65622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EA7526AD-2F99-4190-8C45-F0D5711EED16}"/>
              </a:ext>
            </a:extLst>
          </p:cNvPr>
          <p:cNvSpPr/>
          <p:nvPr/>
        </p:nvSpPr>
        <p:spPr>
          <a:xfrm>
            <a:off x="10742596" y="2238800"/>
            <a:ext cx="791387" cy="5453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HTML</a:t>
            </a:r>
          </a:p>
          <a:p>
            <a:pPr algn="ctr"/>
            <a:r>
              <a:rPr lang="en-US" altLang="ko-KR" sz="1000" dirty="0"/>
              <a:t>Files</a:t>
            </a:r>
            <a:endParaRPr lang="ko-KR" altLang="en-US" sz="1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6517E6-E541-47C2-A45A-AC7C9A480D3D}"/>
              </a:ext>
            </a:extLst>
          </p:cNvPr>
          <p:cNvCxnSpPr>
            <a:cxnSpLocks/>
            <a:stCxn id="38" idx="1"/>
            <a:endCxn id="77" idx="3"/>
          </p:cNvCxnSpPr>
          <p:nvPr/>
        </p:nvCxnSpPr>
        <p:spPr>
          <a:xfrm flipH="1">
            <a:off x="10367426" y="2511480"/>
            <a:ext cx="37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0351DA33-07D8-40F3-8EEA-DD39B97E8B10}"/>
              </a:ext>
            </a:extLst>
          </p:cNvPr>
          <p:cNvSpPr/>
          <p:nvPr/>
        </p:nvSpPr>
        <p:spPr>
          <a:xfrm>
            <a:off x="597800" y="5505488"/>
            <a:ext cx="1157033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LogBack</a:t>
            </a:r>
            <a:endParaRPr lang="ko-KR" altLang="en-US" sz="900" dirty="0"/>
          </a:p>
        </p:txBody>
      </p:sp>
      <p:sp>
        <p:nvSpPr>
          <p:cNvPr id="22" name="Flowchart: Document 37">
            <a:extLst>
              <a:ext uri="{FF2B5EF4-FFF2-40B4-BE49-F238E27FC236}">
                <a16:creationId xmlns:a16="http://schemas.microsoft.com/office/drawing/2014/main" id="{CDB794D8-9E22-4DC6-AE2D-EF7766E5774C}"/>
              </a:ext>
            </a:extLst>
          </p:cNvPr>
          <p:cNvSpPr/>
          <p:nvPr/>
        </p:nvSpPr>
        <p:spPr>
          <a:xfrm>
            <a:off x="2467885" y="5343520"/>
            <a:ext cx="791387" cy="5453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LogFiles</a:t>
            </a:r>
            <a:endParaRPr lang="ko-KR" alt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62963-8012-47FD-89E6-C3BA0CE1E2E9}"/>
              </a:ext>
            </a:extLst>
          </p:cNvPr>
          <p:cNvSpPr/>
          <p:nvPr/>
        </p:nvSpPr>
        <p:spPr>
          <a:xfrm>
            <a:off x="3434331" y="2444894"/>
            <a:ext cx="956225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ProcessHandler</a:t>
            </a:r>
            <a:endParaRPr lang="ko-KR" altLang="en-US" sz="8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E5200A-4569-47FA-B04E-5B8D4BB90B8F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H="1" flipV="1">
            <a:off x="3106872" y="1546894"/>
            <a:ext cx="805572" cy="898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5B83BC-9EE0-4477-B9CB-D828B60F347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390556" y="2529293"/>
            <a:ext cx="2051345" cy="263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931410-7427-4887-8AE5-7C261329D7D5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3106872" y="2666318"/>
            <a:ext cx="805572" cy="8870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2AD1E35-2052-4526-84A7-7D56E171F390}"/>
              </a:ext>
            </a:extLst>
          </p:cNvPr>
          <p:cNvSpPr/>
          <p:nvPr/>
        </p:nvSpPr>
        <p:spPr>
          <a:xfrm>
            <a:off x="9210393" y="2400768"/>
            <a:ext cx="1157033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FileUtils</a:t>
            </a:r>
            <a:endParaRPr lang="ko-KR" altLang="en-US" sz="9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0C56936-D2F2-406B-B536-4142FC3968D2}"/>
              </a:ext>
            </a:extLst>
          </p:cNvPr>
          <p:cNvCxnSpPr>
            <a:cxnSpLocks/>
            <a:stCxn id="17" idx="3"/>
            <a:endCxn id="49" idx="1"/>
          </p:cNvCxnSpPr>
          <p:nvPr/>
        </p:nvCxnSpPr>
        <p:spPr>
          <a:xfrm flipV="1">
            <a:off x="7974103" y="1919313"/>
            <a:ext cx="1236291" cy="6099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6F22C11-EECB-4E5C-9517-DCCB51EBE81E}"/>
              </a:ext>
            </a:extLst>
          </p:cNvPr>
          <p:cNvCxnSpPr>
            <a:cxnSpLocks/>
            <a:stCxn id="17" idx="3"/>
            <a:endCxn id="77" idx="1"/>
          </p:cNvCxnSpPr>
          <p:nvPr/>
        </p:nvCxnSpPr>
        <p:spPr>
          <a:xfrm flipV="1">
            <a:off x="7974103" y="2511480"/>
            <a:ext cx="1236290" cy="17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8CE73E7-9EC6-4EC5-932F-9ABD17FFF6A0}"/>
              </a:ext>
            </a:extLst>
          </p:cNvPr>
          <p:cNvSpPr/>
          <p:nvPr/>
        </p:nvSpPr>
        <p:spPr>
          <a:xfrm>
            <a:off x="8366680" y="2036388"/>
            <a:ext cx="500934" cy="251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1A529DD-EA28-4A1C-9212-5405F0BD853E}"/>
              </a:ext>
            </a:extLst>
          </p:cNvPr>
          <p:cNvSpPr/>
          <p:nvPr/>
        </p:nvSpPr>
        <p:spPr>
          <a:xfrm>
            <a:off x="8369124" y="2381086"/>
            <a:ext cx="500934" cy="251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F2C96E3-A8EC-45C0-8281-6230324D989A}"/>
              </a:ext>
            </a:extLst>
          </p:cNvPr>
          <p:cNvSpPr/>
          <p:nvPr/>
        </p:nvSpPr>
        <p:spPr>
          <a:xfrm>
            <a:off x="4975211" y="2411390"/>
            <a:ext cx="500934" cy="251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561B15D-2DDB-4744-B1CD-CF3E17960860}"/>
              </a:ext>
            </a:extLst>
          </p:cNvPr>
          <p:cNvSpPr/>
          <p:nvPr/>
        </p:nvSpPr>
        <p:spPr>
          <a:xfrm>
            <a:off x="3346112" y="1933361"/>
            <a:ext cx="500934" cy="251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8E2DEF2-6FDD-44A4-8FF7-FBBC4099B343}"/>
              </a:ext>
            </a:extLst>
          </p:cNvPr>
          <p:cNvSpPr/>
          <p:nvPr/>
        </p:nvSpPr>
        <p:spPr>
          <a:xfrm>
            <a:off x="3259191" y="2953690"/>
            <a:ext cx="500934" cy="251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B80D45D-F5E2-40DE-BC1B-435DB1012EF5}"/>
              </a:ext>
            </a:extLst>
          </p:cNvPr>
          <p:cNvSpPr/>
          <p:nvPr/>
        </p:nvSpPr>
        <p:spPr>
          <a:xfrm>
            <a:off x="9210393" y="2992935"/>
            <a:ext cx="1157033" cy="22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SimpleServlet</a:t>
            </a:r>
            <a:endParaRPr lang="ko-KR" altLang="en-US" sz="9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0AAAA8A-5118-4D8A-AE9F-66899A0572EF}"/>
              </a:ext>
            </a:extLst>
          </p:cNvPr>
          <p:cNvCxnSpPr>
            <a:cxnSpLocks/>
            <a:stCxn id="17" idx="3"/>
            <a:endCxn id="112" idx="1"/>
          </p:cNvCxnSpPr>
          <p:nvPr/>
        </p:nvCxnSpPr>
        <p:spPr>
          <a:xfrm>
            <a:off x="7974103" y="2529293"/>
            <a:ext cx="1236290" cy="5743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DC9F44B-BE61-4230-9675-382A5EA864EA}"/>
              </a:ext>
            </a:extLst>
          </p:cNvPr>
          <p:cNvSpPr/>
          <p:nvPr/>
        </p:nvSpPr>
        <p:spPr>
          <a:xfrm>
            <a:off x="8368315" y="2715651"/>
            <a:ext cx="500934" cy="251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Use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Arrow: Curved Down 121">
            <a:extLst>
              <a:ext uri="{FF2B5EF4-FFF2-40B4-BE49-F238E27FC236}">
                <a16:creationId xmlns:a16="http://schemas.microsoft.com/office/drawing/2014/main" id="{77654C78-2976-4725-B887-6AB9369231DB}"/>
              </a:ext>
            </a:extLst>
          </p:cNvPr>
          <p:cNvSpPr/>
          <p:nvPr/>
        </p:nvSpPr>
        <p:spPr>
          <a:xfrm rot="5400000">
            <a:off x="3797342" y="2243424"/>
            <a:ext cx="1186430" cy="7913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3B70920-0CE2-4009-89A3-A1A844B8AD0B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1754833" y="5616200"/>
            <a:ext cx="71305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6AC97-A68C-4C53-8AA7-50B1655BA290}"/>
              </a:ext>
            </a:extLst>
          </p:cNvPr>
          <p:cNvSpPr txBox="1"/>
          <p:nvPr/>
        </p:nvSpPr>
        <p:spPr>
          <a:xfrm>
            <a:off x="7097661" y="4161272"/>
            <a:ext cx="49311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HttpServer</a:t>
            </a:r>
            <a:r>
              <a:rPr lang="en-US" altLang="ko-KR" sz="1000" dirty="0"/>
              <a:t> : </a:t>
            </a:r>
            <a:r>
              <a:rPr lang="ko-KR" altLang="en-US" sz="1000" dirty="0"/>
              <a:t>서버 실행 </a:t>
            </a:r>
            <a:r>
              <a:rPr lang="en-US" altLang="ko-KR" sz="1000" dirty="0"/>
              <a:t>Main class. Socket bind</a:t>
            </a:r>
            <a:r>
              <a:rPr lang="ko-KR" altLang="en-US" sz="1000" dirty="0"/>
              <a:t>후 </a:t>
            </a:r>
            <a:r>
              <a:rPr lang="en-US" altLang="ko-KR" sz="1000" dirty="0"/>
              <a:t>accept </a:t>
            </a:r>
            <a:r>
              <a:rPr lang="ko-KR" altLang="en-US" sz="1000" dirty="0"/>
              <a:t>수행</a:t>
            </a:r>
            <a:endParaRPr lang="en-US" altLang="ko-KR" sz="1000" dirty="0"/>
          </a:p>
          <a:p>
            <a:r>
              <a:rPr lang="en-US" altLang="ko-KR" sz="1000" dirty="0" err="1"/>
              <a:t>RequestReader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accep</a:t>
            </a:r>
            <a:r>
              <a:rPr lang="ko-KR" altLang="en-US" sz="1000" dirty="0"/>
              <a:t>후 </a:t>
            </a:r>
            <a:r>
              <a:rPr lang="en-US" altLang="ko-KR" sz="1000" dirty="0" err="1"/>
              <a:t>InputStream</a:t>
            </a:r>
            <a:r>
              <a:rPr lang="ko-KR" altLang="en-US" sz="1000" dirty="0"/>
              <a:t>을 넘겨 받아 </a:t>
            </a:r>
            <a:r>
              <a:rPr lang="en-US" altLang="ko-KR" sz="1000" dirty="0"/>
              <a:t>Read/Http</a:t>
            </a:r>
            <a:r>
              <a:rPr lang="ko-KR" altLang="en-US" sz="1000" dirty="0"/>
              <a:t>파싱 수행</a:t>
            </a:r>
            <a:endParaRPr lang="en-US" altLang="ko-KR" sz="1000" dirty="0"/>
          </a:p>
          <a:p>
            <a:r>
              <a:rPr lang="en-US" altLang="ko-KR" sz="1000" dirty="0" err="1"/>
              <a:t>RequestProcessor</a:t>
            </a:r>
            <a:r>
              <a:rPr lang="en-US" altLang="ko-KR" sz="1000" dirty="0"/>
              <a:t> : </a:t>
            </a:r>
            <a:r>
              <a:rPr lang="ko-KR" altLang="en-US" sz="1000" dirty="0"/>
              <a:t>요청 데이터에 따라 필터링</a:t>
            </a:r>
            <a:r>
              <a:rPr lang="en-US" altLang="ko-KR" sz="1000" dirty="0"/>
              <a:t>/</a:t>
            </a:r>
            <a:r>
              <a:rPr lang="ko-KR" altLang="en-US" sz="1000" dirty="0"/>
              <a:t>정적</a:t>
            </a:r>
            <a:r>
              <a:rPr lang="en-US" altLang="ko-KR" sz="1000" dirty="0"/>
              <a:t>,</a:t>
            </a:r>
            <a:r>
              <a:rPr lang="ko-KR" altLang="en-US" sz="1000" dirty="0"/>
              <a:t>동적 리소스 분석 후 분기처리</a:t>
            </a:r>
            <a:endParaRPr lang="en-US" altLang="ko-KR" sz="1000" dirty="0"/>
          </a:p>
          <a:p>
            <a:r>
              <a:rPr lang="en-US" altLang="ko-KR" sz="1000" dirty="0" err="1"/>
              <a:t>ResponseWriter</a:t>
            </a:r>
            <a:r>
              <a:rPr lang="en-US" altLang="ko-KR" sz="1000" dirty="0"/>
              <a:t> : </a:t>
            </a:r>
            <a:r>
              <a:rPr lang="ko-KR" altLang="en-US" sz="1000" dirty="0"/>
              <a:t>응답 데이터 작성</a:t>
            </a:r>
            <a:r>
              <a:rPr lang="en-US" altLang="ko-KR" sz="1000" dirty="0"/>
              <a:t>. </a:t>
            </a:r>
            <a:r>
              <a:rPr lang="ko-KR" altLang="en-US" sz="1000" dirty="0"/>
              <a:t>자동 </a:t>
            </a:r>
            <a:r>
              <a:rPr lang="en-US" altLang="ko-KR" sz="1000" dirty="0"/>
              <a:t>Header </a:t>
            </a:r>
            <a:r>
              <a:rPr lang="ko-KR" altLang="en-US" sz="1000" dirty="0"/>
              <a:t>출력 등 수행</a:t>
            </a:r>
            <a:endParaRPr lang="en-US" altLang="ko-KR" sz="1000" dirty="0"/>
          </a:p>
          <a:p>
            <a:r>
              <a:rPr lang="en-US" altLang="ko-KR" sz="1000" dirty="0" err="1"/>
              <a:t>ProcessHandler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각 </a:t>
            </a:r>
            <a:r>
              <a:rPr lang="en-US" altLang="ko-KR" sz="1000" dirty="0" err="1"/>
              <a:t>RequestReader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RequestProcessor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ResponseWriter</a:t>
            </a:r>
            <a:r>
              <a:rPr lang="ko-KR" altLang="en-US" sz="1000" dirty="0"/>
              <a:t>의 </a:t>
            </a:r>
            <a:endParaRPr lang="en-US" altLang="ko-KR" sz="1000" dirty="0"/>
          </a:p>
          <a:p>
            <a:r>
              <a:rPr lang="en-US" altLang="ko-KR" sz="1000" dirty="0"/>
              <a:t>                      </a:t>
            </a:r>
            <a:r>
              <a:rPr lang="ko-KR" altLang="en-US" sz="1000" dirty="0"/>
              <a:t>주기 관리와 콜백 처리 수행 각 스레드 풀 관리</a:t>
            </a:r>
            <a:endParaRPr lang="en-US" altLang="ko-KR" sz="1000" dirty="0"/>
          </a:p>
          <a:p>
            <a:r>
              <a:rPr lang="en-US" altLang="ko-KR" sz="1000" dirty="0" err="1"/>
              <a:t>SecurityFilter</a:t>
            </a:r>
            <a:r>
              <a:rPr lang="en-US" altLang="ko-KR" sz="1000" dirty="0"/>
              <a:t> : </a:t>
            </a:r>
            <a:r>
              <a:rPr lang="ko-KR" altLang="en-US" sz="1000" dirty="0"/>
              <a:t>요청에 대한 전처리 필터</a:t>
            </a:r>
            <a:r>
              <a:rPr lang="en-US" altLang="ko-KR" sz="1000" dirty="0"/>
              <a:t>. </a:t>
            </a:r>
            <a:r>
              <a:rPr lang="ko-KR" altLang="en-US" sz="1000" dirty="0"/>
              <a:t>보안사항 체크 등 수행</a:t>
            </a:r>
            <a:endParaRPr lang="en-US" altLang="ko-KR" sz="1000" dirty="0"/>
          </a:p>
          <a:p>
            <a:r>
              <a:rPr lang="en-US" altLang="ko-KR" sz="1000" dirty="0" err="1"/>
              <a:t>FileUtils</a:t>
            </a:r>
            <a:r>
              <a:rPr lang="en-US" altLang="ko-KR" sz="1000" dirty="0"/>
              <a:t> : </a:t>
            </a:r>
            <a:r>
              <a:rPr lang="ko-KR" altLang="en-US" sz="1000" dirty="0"/>
              <a:t>파일처리 관련 유틸 클래스</a:t>
            </a:r>
            <a:endParaRPr lang="en-US" altLang="ko-KR" sz="1000" dirty="0"/>
          </a:p>
          <a:p>
            <a:r>
              <a:rPr lang="en-US" altLang="ko-KR" sz="1000" dirty="0" err="1"/>
              <a:t>SimpleServlet</a:t>
            </a:r>
            <a:r>
              <a:rPr lang="en-US" altLang="ko-KR" sz="1000" dirty="0"/>
              <a:t> : </a:t>
            </a:r>
            <a:r>
              <a:rPr lang="ko-KR" altLang="en-US" sz="1000" dirty="0"/>
              <a:t>유저 서블릿</a:t>
            </a:r>
            <a:r>
              <a:rPr lang="en-US" altLang="ko-KR" sz="1000" dirty="0"/>
              <a:t>. </a:t>
            </a:r>
            <a:r>
              <a:rPr lang="ko-KR" altLang="en-US" sz="1000" dirty="0"/>
              <a:t>실제로는 </a:t>
            </a:r>
            <a:r>
              <a:rPr lang="en-US" altLang="ko-KR" sz="1000" dirty="0" err="1"/>
              <a:t>SImpleServlet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implements </a:t>
            </a:r>
            <a:r>
              <a:rPr lang="ko-KR" altLang="en-US" sz="1000" dirty="0"/>
              <a:t>하여 구현함</a:t>
            </a:r>
            <a:endParaRPr lang="en-US" altLang="ko-KR" sz="1000" dirty="0"/>
          </a:p>
          <a:p>
            <a:r>
              <a:rPr lang="en-US" altLang="ko-KR" sz="1000" dirty="0" err="1"/>
              <a:t>ConfigManager</a:t>
            </a:r>
            <a:r>
              <a:rPr lang="en-US" altLang="ko-KR" sz="1000" dirty="0"/>
              <a:t> : </a:t>
            </a:r>
            <a:r>
              <a:rPr lang="ko-KR" altLang="en-US" sz="1000" dirty="0"/>
              <a:t>설정파일 파싱</a:t>
            </a:r>
            <a:r>
              <a:rPr lang="en-US" altLang="ko-KR" sz="1000" dirty="0"/>
              <a:t>/</a:t>
            </a:r>
            <a:r>
              <a:rPr lang="ko-KR" altLang="en-US" sz="1000" dirty="0"/>
              <a:t>속성값 제공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9509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738EB2FC-CF4E-4941-98C7-2E6B91949C11}"/>
              </a:ext>
            </a:extLst>
          </p:cNvPr>
          <p:cNvSpPr txBox="1"/>
          <p:nvPr/>
        </p:nvSpPr>
        <p:spPr>
          <a:xfrm>
            <a:off x="1176829" y="701176"/>
            <a:ext cx="9593204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[1] </a:t>
            </a:r>
            <a:r>
              <a:rPr lang="en-US" altLang="ko-KR" sz="1200" dirty="0"/>
              <a:t>HTTP/1.1 </a:t>
            </a:r>
            <a:r>
              <a:rPr lang="ko-KR" altLang="en-US" sz="1200" dirty="0"/>
              <a:t>의 </a:t>
            </a:r>
            <a:r>
              <a:rPr lang="en-US" altLang="ko-KR" sz="1200" dirty="0"/>
              <a:t>Host </a:t>
            </a:r>
            <a:r>
              <a:rPr lang="ko-KR" altLang="en-US" sz="1200" dirty="0"/>
              <a:t>헤더 해석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[1.1] </a:t>
            </a:r>
            <a:r>
              <a:rPr lang="en-US" altLang="ko-KR" sz="1200" dirty="0"/>
              <a:t>1.1 .com </a:t>
            </a:r>
            <a:r>
              <a:rPr lang="ko-KR" altLang="en-US" sz="1200" dirty="0"/>
              <a:t>과 </a:t>
            </a:r>
            <a:r>
              <a:rPr lang="en-US" altLang="ko-KR" sz="1200" dirty="0"/>
              <a:t>b.com </a:t>
            </a:r>
            <a:r>
              <a:rPr lang="ko-KR" altLang="en-US" sz="1200" dirty="0"/>
              <a:t>의 </a:t>
            </a:r>
            <a:r>
              <a:rPr lang="en-US" altLang="ko-KR" sz="1200" dirty="0"/>
              <a:t>IP </a:t>
            </a:r>
            <a:r>
              <a:rPr lang="ko-KR" altLang="en-US" sz="1200" dirty="0"/>
              <a:t>가 같을지라도 설정에 따라 서버에서 다른 데이터를 제공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[2] </a:t>
            </a:r>
            <a:r>
              <a:rPr lang="ko-KR" altLang="en-US" sz="1200" dirty="0"/>
              <a:t>설정 파일 관리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[2.1]</a:t>
            </a:r>
            <a:r>
              <a:rPr lang="en-US" altLang="ko-KR" sz="1200" dirty="0"/>
              <a:t> </a:t>
            </a:r>
            <a:r>
              <a:rPr lang="ko-KR" altLang="en-US" sz="1200" dirty="0"/>
              <a:t>파일 포맷은 </a:t>
            </a:r>
            <a:r>
              <a:rPr lang="en-US" altLang="ko-KR" sz="1200" dirty="0"/>
              <a:t>JSON</a:t>
            </a:r>
          </a:p>
          <a:p>
            <a:r>
              <a:rPr lang="en-US" altLang="ko-KR" sz="1200" dirty="0"/>
              <a:t>	</a:t>
            </a:r>
            <a:r>
              <a:rPr lang="en-US" altLang="ko-KR" sz="1200" b="1" dirty="0"/>
              <a:t>[2.2]</a:t>
            </a:r>
            <a:r>
              <a:rPr lang="en-US" altLang="ko-KR" sz="1200" dirty="0"/>
              <a:t> Listen Port </a:t>
            </a:r>
            <a:r>
              <a:rPr lang="ko-KR" altLang="en-US" sz="1200" dirty="0"/>
              <a:t>설정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[2.3]</a:t>
            </a:r>
            <a:r>
              <a:rPr lang="en-US" altLang="ko-KR" sz="1200" dirty="0"/>
              <a:t> HTTP/1.1 </a:t>
            </a:r>
            <a:r>
              <a:rPr lang="ko-KR" altLang="en-US" sz="1200" dirty="0"/>
              <a:t>의 </a:t>
            </a:r>
            <a:r>
              <a:rPr lang="en-US" altLang="ko-KR" sz="1200" dirty="0"/>
              <a:t>Host </a:t>
            </a:r>
            <a:r>
              <a:rPr lang="ko-KR" altLang="en-US" sz="1200" dirty="0"/>
              <a:t>별로 </a:t>
            </a:r>
            <a:r>
              <a:rPr lang="en-US" altLang="ko-KR" sz="1200" dirty="0"/>
              <a:t>HTTP_ROOT </a:t>
            </a:r>
            <a:r>
              <a:rPr lang="ko-KR" altLang="en-US" sz="1200" dirty="0"/>
              <a:t>디렉터리를 다르게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[2.4]</a:t>
            </a:r>
            <a:r>
              <a:rPr lang="en-US" altLang="ko-KR" sz="1200" dirty="0"/>
              <a:t> 403, 404, 500 </a:t>
            </a:r>
            <a:r>
              <a:rPr lang="ko-KR" altLang="en-US" sz="1200" dirty="0"/>
              <a:t>오류일 때 출력할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 이름 정의 및 처리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[3] </a:t>
            </a:r>
            <a:r>
              <a:rPr lang="ko-KR" altLang="en-US" sz="1200" dirty="0"/>
              <a:t>보안 규칙 적용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[3.1]</a:t>
            </a:r>
            <a:r>
              <a:rPr lang="en-US" altLang="ko-KR" sz="1200" dirty="0"/>
              <a:t> HTTP_ROOT </a:t>
            </a:r>
            <a:r>
              <a:rPr lang="ko-KR" altLang="en-US" sz="1200" dirty="0"/>
              <a:t>디렉터리의 상위 디렉터리에 접근할 때 </a:t>
            </a:r>
            <a:r>
              <a:rPr lang="en-US" altLang="ko-KR" sz="1200" dirty="0"/>
              <a:t>403 </a:t>
            </a:r>
            <a:r>
              <a:rPr lang="ko-KR" altLang="en-US" sz="1200" dirty="0"/>
              <a:t>에러 처리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[3.2]</a:t>
            </a:r>
            <a:r>
              <a:rPr lang="en-US" altLang="ko-KR" sz="1200" dirty="0"/>
              <a:t> </a:t>
            </a:r>
            <a:r>
              <a:rPr lang="ko-KR" altLang="en-US" sz="1200" dirty="0"/>
              <a:t>확장자가 </a:t>
            </a:r>
            <a:r>
              <a:rPr lang="en-US" altLang="ko-KR" sz="1200" dirty="0"/>
              <a:t>.exe </a:t>
            </a:r>
            <a:r>
              <a:rPr lang="ko-KR" altLang="en-US" sz="1200" dirty="0"/>
              <a:t>인 파일을 요청받았을 때 </a:t>
            </a:r>
            <a:r>
              <a:rPr lang="en-US" altLang="ko-KR" sz="1200" dirty="0"/>
              <a:t>403 </a:t>
            </a:r>
            <a:r>
              <a:rPr lang="ko-KR" altLang="en-US" sz="1200" dirty="0"/>
              <a:t>에러 처리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[3.3]</a:t>
            </a:r>
            <a:r>
              <a:rPr lang="en-US" altLang="ko-KR" sz="1200" dirty="0"/>
              <a:t> </a:t>
            </a:r>
            <a:r>
              <a:rPr lang="ko-KR" altLang="en-US" sz="1200" dirty="0"/>
              <a:t>추가 규칙 설정을 위해 확장성 적용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[4] </a:t>
            </a:r>
            <a:r>
              <a:rPr lang="ko-KR" altLang="en-US" sz="1200" dirty="0"/>
              <a:t>로그 파일 적용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[4.1]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logback</a:t>
            </a:r>
            <a:r>
              <a:rPr lang="en-US" altLang="ko-KR" sz="1200" dirty="0"/>
              <a:t> </a:t>
            </a:r>
            <a:r>
              <a:rPr lang="ko-KR" altLang="en-US" sz="1200" dirty="0"/>
              <a:t>프레임워크 </a:t>
            </a:r>
            <a:r>
              <a:rPr lang="en-US" altLang="ko-KR" sz="1200" dirty="0"/>
              <a:t>http://logback.qos.ch/</a:t>
            </a:r>
            <a:r>
              <a:rPr lang="ko-KR" altLang="en-US" sz="1200" dirty="0"/>
              <a:t>를 이용하여 다음의 로깅 작업을 합니다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[4.2]</a:t>
            </a:r>
            <a:r>
              <a:rPr lang="en-US" altLang="ko-KR" sz="1200" dirty="0"/>
              <a:t> </a:t>
            </a:r>
            <a:r>
              <a:rPr lang="ko-KR" altLang="en-US" sz="1200" dirty="0"/>
              <a:t>로그 파일을 하루 단위로 분리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[4.3]</a:t>
            </a:r>
            <a:r>
              <a:rPr lang="en-US" altLang="ko-KR" sz="1200" dirty="0"/>
              <a:t> </a:t>
            </a:r>
            <a:r>
              <a:rPr lang="ko-KR" altLang="en-US" sz="1200" dirty="0"/>
              <a:t>로그 내용에 따라 적절한 로그 레벨을 적용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[4.4]</a:t>
            </a:r>
            <a:r>
              <a:rPr lang="en-US" altLang="ko-KR" sz="1200" dirty="0"/>
              <a:t> </a:t>
            </a:r>
            <a:r>
              <a:rPr lang="ko-KR" altLang="en-US" sz="1200" dirty="0"/>
              <a:t>오류 발생 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StackTrace</a:t>
            </a:r>
            <a:r>
              <a:rPr lang="en-US" altLang="ko-KR" sz="1200" dirty="0"/>
              <a:t> </a:t>
            </a:r>
            <a:r>
              <a:rPr lang="ko-KR" altLang="en-US" sz="1200" dirty="0"/>
              <a:t>전체를 로그 파일에 남깁니다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[5] </a:t>
            </a:r>
            <a:r>
              <a:rPr lang="ko-KR" altLang="en-US" sz="1200" dirty="0"/>
              <a:t>간단한 </a:t>
            </a:r>
            <a:r>
              <a:rPr lang="en-US" altLang="ko-KR" sz="1200" dirty="0"/>
              <a:t>WAS </a:t>
            </a:r>
            <a:r>
              <a:rPr lang="ko-KR" altLang="en-US" sz="1200" dirty="0"/>
              <a:t>구현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[5.1]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SimpleServlet</a:t>
            </a:r>
            <a:r>
              <a:rPr lang="en-US" altLang="ko-KR" sz="1200" dirty="0"/>
              <a:t> </a:t>
            </a:r>
            <a:r>
              <a:rPr lang="ko-KR" altLang="en-US" sz="1200" dirty="0"/>
              <a:t>구현체 동작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[5.2]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SimpleServlet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HttpRequet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HttpResponse</a:t>
            </a:r>
            <a:r>
              <a:rPr lang="en-US" altLang="ko-KR" sz="1200" dirty="0"/>
              <a:t> </a:t>
            </a:r>
            <a:r>
              <a:rPr lang="ko-KR" altLang="en-US" sz="1200" dirty="0"/>
              <a:t>인터페이스나 객체는 여러분이 보다 구체적인 인터페이스나 구현체를 제공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[5.3]</a:t>
            </a:r>
            <a:r>
              <a:rPr lang="en-US" altLang="ko-KR" sz="1200" dirty="0"/>
              <a:t> URL 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SimpleServlet</a:t>
            </a:r>
            <a:r>
              <a:rPr lang="en-US" altLang="ko-KR" sz="1200" dirty="0"/>
              <a:t> </a:t>
            </a:r>
            <a:r>
              <a:rPr lang="ko-KR" altLang="en-US" sz="1200" dirty="0"/>
              <a:t>구현체로 매핑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[5.4] </a:t>
            </a:r>
            <a:r>
              <a:rPr lang="ko-KR" altLang="en-US" sz="1200" dirty="0"/>
              <a:t>과제는 </a:t>
            </a:r>
            <a:r>
              <a:rPr lang="en-US" altLang="ko-KR" sz="1200" dirty="0"/>
              <a:t>URL</a:t>
            </a:r>
            <a:r>
              <a:rPr lang="ko-KR" altLang="en-US" sz="1200" dirty="0"/>
              <a:t>을 바로 매핑하지만 설정파일로도 관리 가능하도록 확장성 고려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[6] </a:t>
            </a:r>
            <a:r>
              <a:rPr lang="ko-KR" altLang="en-US" sz="1200" dirty="0"/>
              <a:t>현재 시각을 출력하는 </a:t>
            </a:r>
            <a:r>
              <a:rPr lang="en-US" altLang="ko-KR" sz="1200" dirty="0" err="1"/>
              <a:t>SimpleServlet</a:t>
            </a:r>
            <a:r>
              <a:rPr lang="en-US" altLang="ko-KR" sz="1200" dirty="0"/>
              <a:t> </a:t>
            </a:r>
            <a:r>
              <a:rPr lang="ko-KR" altLang="en-US" sz="1200" dirty="0"/>
              <a:t>구현체를 작성</a:t>
            </a:r>
          </a:p>
          <a:p>
            <a:r>
              <a:rPr lang="ko-KR" altLang="en-US" sz="1200" dirty="0"/>
              <a:t>	</a:t>
            </a:r>
            <a:r>
              <a:rPr lang="en-US" altLang="ko-KR" sz="1200" b="1" dirty="0"/>
              <a:t>[6.1] </a:t>
            </a:r>
            <a:r>
              <a:rPr lang="ko-KR" altLang="en-US" sz="1200" dirty="0"/>
              <a:t>앞서 구현한 </a:t>
            </a:r>
            <a:r>
              <a:rPr lang="en-US" altLang="ko-KR" sz="1200" dirty="0"/>
              <a:t>WAS </a:t>
            </a:r>
            <a:r>
              <a:rPr lang="ko-KR" altLang="en-US" sz="1200" dirty="0"/>
              <a:t>를 이용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[7] </a:t>
            </a:r>
            <a:r>
              <a:rPr lang="ko-KR" altLang="en-US" sz="1200" dirty="0"/>
              <a:t>앞에서 구현한 여러 스펙을 검증하는 테스트 케이스를 </a:t>
            </a:r>
            <a:r>
              <a:rPr lang="en-US" altLang="ko-KR" sz="1200" dirty="0"/>
              <a:t>JUnit4 </a:t>
            </a:r>
            <a:r>
              <a:rPr lang="ko-KR" altLang="en-US" sz="1200" dirty="0"/>
              <a:t>를 이용해서 작성</a:t>
            </a:r>
          </a:p>
        </p:txBody>
      </p:sp>
    </p:spTree>
    <p:extLst>
      <p:ext uri="{BB962C8B-B14F-4D97-AF65-F5344CB8AC3E}">
        <p14:creationId xmlns:p14="http://schemas.microsoft.com/office/powerpoint/2010/main" val="52306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412</Words>
  <Application>Microsoft Office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SEONG HYEON</dc:creator>
  <cp:lastModifiedBy>n10623</cp:lastModifiedBy>
  <cp:revision>93</cp:revision>
  <dcterms:created xsi:type="dcterms:W3CDTF">2020-10-23T06:08:50Z</dcterms:created>
  <dcterms:modified xsi:type="dcterms:W3CDTF">2020-10-27T12:55:21Z</dcterms:modified>
</cp:coreProperties>
</file>