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6E9B89-5B44-4ABB-9F53-DBCE7E031D25}"/>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79E738CA-1235-407E-91BA-4F5D5F5795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20AD9F5D-D538-469A-9FF9-3CF273F72AA8}"/>
              </a:ext>
            </a:extLst>
          </p:cNvPr>
          <p:cNvSpPr>
            <a:spLocks noGrp="1"/>
          </p:cNvSpPr>
          <p:nvPr>
            <p:ph type="dt" sz="half" idx="10"/>
          </p:nvPr>
        </p:nvSpPr>
        <p:spPr/>
        <p:txBody>
          <a:bodyPr/>
          <a:lstStyle/>
          <a:p>
            <a:fld id="{04FD5B6A-BB5C-41ED-A9D9-B9DA2BA8D8D0}" type="datetimeFigureOut">
              <a:rPr lang="fr-FR" smtClean="0"/>
              <a:t>22/04/2018</a:t>
            </a:fld>
            <a:endParaRPr lang="fr-FR"/>
          </a:p>
        </p:txBody>
      </p:sp>
      <p:sp>
        <p:nvSpPr>
          <p:cNvPr id="5" name="Espace réservé du pied de page 4">
            <a:extLst>
              <a:ext uri="{FF2B5EF4-FFF2-40B4-BE49-F238E27FC236}">
                <a16:creationId xmlns:a16="http://schemas.microsoft.com/office/drawing/2014/main" id="{54EF59D2-83BB-4692-A43B-501FD4D4A3B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E708DAF-3034-4D03-9C4E-229CC26DAB46}"/>
              </a:ext>
            </a:extLst>
          </p:cNvPr>
          <p:cNvSpPr>
            <a:spLocks noGrp="1"/>
          </p:cNvSpPr>
          <p:nvPr>
            <p:ph type="sldNum" sz="quarter" idx="12"/>
          </p:nvPr>
        </p:nvSpPr>
        <p:spPr/>
        <p:txBody>
          <a:bodyPr/>
          <a:lstStyle/>
          <a:p>
            <a:fld id="{F7D99E60-7BEF-4459-8CF9-12BF94939CFC}" type="slidenum">
              <a:rPr lang="fr-FR" smtClean="0"/>
              <a:t>‹N°›</a:t>
            </a:fld>
            <a:endParaRPr lang="fr-FR"/>
          </a:p>
        </p:txBody>
      </p:sp>
    </p:spTree>
    <p:extLst>
      <p:ext uri="{BB962C8B-B14F-4D97-AF65-F5344CB8AC3E}">
        <p14:creationId xmlns:p14="http://schemas.microsoft.com/office/powerpoint/2010/main" val="3856150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06BDB17-5E09-4F2E-98E5-670AC8AA03EB}"/>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EE371DB8-60D8-455D-848B-FA16A1D05018}"/>
              </a:ext>
            </a:extLst>
          </p:cNvPr>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AEE2991-E9F1-4151-B798-2FE42344B3EB}"/>
              </a:ext>
            </a:extLst>
          </p:cNvPr>
          <p:cNvSpPr>
            <a:spLocks noGrp="1"/>
          </p:cNvSpPr>
          <p:nvPr>
            <p:ph type="dt" sz="half" idx="10"/>
          </p:nvPr>
        </p:nvSpPr>
        <p:spPr/>
        <p:txBody>
          <a:bodyPr/>
          <a:lstStyle/>
          <a:p>
            <a:fld id="{04FD5B6A-BB5C-41ED-A9D9-B9DA2BA8D8D0}" type="datetimeFigureOut">
              <a:rPr lang="fr-FR" smtClean="0"/>
              <a:t>22/04/2018</a:t>
            </a:fld>
            <a:endParaRPr lang="fr-FR"/>
          </a:p>
        </p:txBody>
      </p:sp>
      <p:sp>
        <p:nvSpPr>
          <p:cNvPr id="5" name="Espace réservé du pied de page 4">
            <a:extLst>
              <a:ext uri="{FF2B5EF4-FFF2-40B4-BE49-F238E27FC236}">
                <a16:creationId xmlns:a16="http://schemas.microsoft.com/office/drawing/2014/main" id="{3DCFE397-9AFD-43A6-A846-093472F9406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3B19CDE-14D2-427D-8EC4-F998D3DD5A25}"/>
              </a:ext>
            </a:extLst>
          </p:cNvPr>
          <p:cNvSpPr>
            <a:spLocks noGrp="1"/>
          </p:cNvSpPr>
          <p:nvPr>
            <p:ph type="sldNum" sz="quarter" idx="12"/>
          </p:nvPr>
        </p:nvSpPr>
        <p:spPr/>
        <p:txBody>
          <a:bodyPr/>
          <a:lstStyle/>
          <a:p>
            <a:fld id="{F7D99E60-7BEF-4459-8CF9-12BF94939CFC}" type="slidenum">
              <a:rPr lang="fr-FR" smtClean="0"/>
              <a:t>‹N°›</a:t>
            </a:fld>
            <a:endParaRPr lang="fr-FR"/>
          </a:p>
        </p:txBody>
      </p:sp>
    </p:spTree>
    <p:extLst>
      <p:ext uri="{BB962C8B-B14F-4D97-AF65-F5344CB8AC3E}">
        <p14:creationId xmlns:p14="http://schemas.microsoft.com/office/powerpoint/2010/main" val="3101279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0EEABBAE-1A6D-4B21-94B1-C7F19AC7E5C6}"/>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86DBFD87-D6E3-4BB0-8664-9E50082E19F3}"/>
              </a:ext>
            </a:extLst>
          </p:cNvPr>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8989538-78D2-4AA5-AE60-64A4CA91B715}"/>
              </a:ext>
            </a:extLst>
          </p:cNvPr>
          <p:cNvSpPr>
            <a:spLocks noGrp="1"/>
          </p:cNvSpPr>
          <p:nvPr>
            <p:ph type="dt" sz="half" idx="10"/>
          </p:nvPr>
        </p:nvSpPr>
        <p:spPr/>
        <p:txBody>
          <a:bodyPr/>
          <a:lstStyle/>
          <a:p>
            <a:fld id="{04FD5B6A-BB5C-41ED-A9D9-B9DA2BA8D8D0}" type="datetimeFigureOut">
              <a:rPr lang="fr-FR" smtClean="0"/>
              <a:t>22/04/2018</a:t>
            </a:fld>
            <a:endParaRPr lang="fr-FR"/>
          </a:p>
        </p:txBody>
      </p:sp>
      <p:sp>
        <p:nvSpPr>
          <p:cNvPr id="5" name="Espace réservé du pied de page 4">
            <a:extLst>
              <a:ext uri="{FF2B5EF4-FFF2-40B4-BE49-F238E27FC236}">
                <a16:creationId xmlns:a16="http://schemas.microsoft.com/office/drawing/2014/main" id="{B606D7F8-E883-49DE-B496-41C0D1F5B33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AC0F44B-6583-4744-A5C2-40EE33A45A1F}"/>
              </a:ext>
            </a:extLst>
          </p:cNvPr>
          <p:cNvSpPr>
            <a:spLocks noGrp="1"/>
          </p:cNvSpPr>
          <p:nvPr>
            <p:ph type="sldNum" sz="quarter" idx="12"/>
          </p:nvPr>
        </p:nvSpPr>
        <p:spPr/>
        <p:txBody>
          <a:bodyPr/>
          <a:lstStyle/>
          <a:p>
            <a:fld id="{F7D99E60-7BEF-4459-8CF9-12BF94939CFC}" type="slidenum">
              <a:rPr lang="fr-FR" smtClean="0"/>
              <a:t>‹N°›</a:t>
            </a:fld>
            <a:endParaRPr lang="fr-FR"/>
          </a:p>
        </p:txBody>
      </p:sp>
    </p:spTree>
    <p:extLst>
      <p:ext uri="{BB962C8B-B14F-4D97-AF65-F5344CB8AC3E}">
        <p14:creationId xmlns:p14="http://schemas.microsoft.com/office/powerpoint/2010/main" val="3610095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8B3A03B-E901-4286-84C3-B6274B371E79}"/>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5D4DC917-2A4B-4DB7-A826-5EB4C421331C}"/>
              </a:ext>
            </a:extLst>
          </p:cNvPr>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DD69F3F-9F72-442E-81C2-0D9EE36982E2}"/>
              </a:ext>
            </a:extLst>
          </p:cNvPr>
          <p:cNvSpPr>
            <a:spLocks noGrp="1"/>
          </p:cNvSpPr>
          <p:nvPr>
            <p:ph type="dt" sz="half" idx="10"/>
          </p:nvPr>
        </p:nvSpPr>
        <p:spPr/>
        <p:txBody>
          <a:bodyPr/>
          <a:lstStyle/>
          <a:p>
            <a:fld id="{04FD5B6A-BB5C-41ED-A9D9-B9DA2BA8D8D0}" type="datetimeFigureOut">
              <a:rPr lang="fr-FR" smtClean="0"/>
              <a:t>22/04/2018</a:t>
            </a:fld>
            <a:endParaRPr lang="fr-FR"/>
          </a:p>
        </p:txBody>
      </p:sp>
      <p:sp>
        <p:nvSpPr>
          <p:cNvPr id="5" name="Espace réservé du pied de page 4">
            <a:extLst>
              <a:ext uri="{FF2B5EF4-FFF2-40B4-BE49-F238E27FC236}">
                <a16:creationId xmlns:a16="http://schemas.microsoft.com/office/drawing/2014/main" id="{B8D8AC3E-ABB4-4CE6-AD82-53F90591D57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004EDEF-350D-4D7D-8F93-4986C99D2438}"/>
              </a:ext>
            </a:extLst>
          </p:cNvPr>
          <p:cNvSpPr>
            <a:spLocks noGrp="1"/>
          </p:cNvSpPr>
          <p:nvPr>
            <p:ph type="sldNum" sz="quarter" idx="12"/>
          </p:nvPr>
        </p:nvSpPr>
        <p:spPr/>
        <p:txBody>
          <a:bodyPr/>
          <a:lstStyle/>
          <a:p>
            <a:fld id="{F7D99E60-7BEF-4459-8CF9-12BF94939CFC}" type="slidenum">
              <a:rPr lang="fr-FR" smtClean="0"/>
              <a:t>‹N°›</a:t>
            </a:fld>
            <a:endParaRPr lang="fr-FR"/>
          </a:p>
        </p:txBody>
      </p:sp>
    </p:spTree>
    <p:extLst>
      <p:ext uri="{BB962C8B-B14F-4D97-AF65-F5344CB8AC3E}">
        <p14:creationId xmlns:p14="http://schemas.microsoft.com/office/powerpoint/2010/main" val="3094491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85F55E-073E-4E02-95BB-B1083BFEB538}"/>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E624C72F-C3F2-4185-BAA7-CA91F3715B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a:extLst>
              <a:ext uri="{FF2B5EF4-FFF2-40B4-BE49-F238E27FC236}">
                <a16:creationId xmlns:a16="http://schemas.microsoft.com/office/drawing/2014/main" id="{EA177EA2-FAC1-42DF-982C-E14D9D073664}"/>
              </a:ext>
            </a:extLst>
          </p:cNvPr>
          <p:cNvSpPr>
            <a:spLocks noGrp="1"/>
          </p:cNvSpPr>
          <p:nvPr>
            <p:ph type="dt" sz="half" idx="10"/>
          </p:nvPr>
        </p:nvSpPr>
        <p:spPr/>
        <p:txBody>
          <a:bodyPr/>
          <a:lstStyle/>
          <a:p>
            <a:fld id="{04FD5B6A-BB5C-41ED-A9D9-B9DA2BA8D8D0}" type="datetimeFigureOut">
              <a:rPr lang="fr-FR" smtClean="0"/>
              <a:t>22/04/2018</a:t>
            </a:fld>
            <a:endParaRPr lang="fr-FR"/>
          </a:p>
        </p:txBody>
      </p:sp>
      <p:sp>
        <p:nvSpPr>
          <p:cNvPr id="5" name="Espace réservé du pied de page 4">
            <a:extLst>
              <a:ext uri="{FF2B5EF4-FFF2-40B4-BE49-F238E27FC236}">
                <a16:creationId xmlns:a16="http://schemas.microsoft.com/office/drawing/2014/main" id="{B189F77A-EF14-421C-84B4-F398A4316C3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6E19F41-49AA-4AD1-BAA1-96FB4DC79FAD}"/>
              </a:ext>
            </a:extLst>
          </p:cNvPr>
          <p:cNvSpPr>
            <a:spLocks noGrp="1"/>
          </p:cNvSpPr>
          <p:nvPr>
            <p:ph type="sldNum" sz="quarter" idx="12"/>
          </p:nvPr>
        </p:nvSpPr>
        <p:spPr/>
        <p:txBody>
          <a:bodyPr/>
          <a:lstStyle/>
          <a:p>
            <a:fld id="{F7D99E60-7BEF-4459-8CF9-12BF94939CFC}" type="slidenum">
              <a:rPr lang="fr-FR" smtClean="0"/>
              <a:t>‹N°›</a:t>
            </a:fld>
            <a:endParaRPr lang="fr-FR"/>
          </a:p>
        </p:txBody>
      </p:sp>
    </p:spTree>
    <p:extLst>
      <p:ext uri="{BB962C8B-B14F-4D97-AF65-F5344CB8AC3E}">
        <p14:creationId xmlns:p14="http://schemas.microsoft.com/office/powerpoint/2010/main" val="2968929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E12503-25F1-412F-A66D-E21C0714632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A707295-A117-41B4-886E-3C28A2CBBB7A}"/>
              </a:ext>
            </a:extLst>
          </p:cNvPr>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50B2B6D0-7B66-4DDF-8209-94FBAE6654EF}"/>
              </a:ext>
            </a:extLst>
          </p:cNvPr>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B05EF81F-0C47-42E2-A65D-9BFAFEDC466E}"/>
              </a:ext>
            </a:extLst>
          </p:cNvPr>
          <p:cNvSpPr>
            <a:spLocks noGrp="1"/>
          </p:cNvSpPr>
          <p:nvPr>
            <p:ph type="dt" sz="half" idx="10"/>
          </p:nvPr>
        </p:nvSpPr>
        <p:spPr/>
        <p:txBody>
          <a:bodyPr/>
          <a:lstStyle/>
          <a:p>
            <a:fld id="{04FD5B6A-BB5C-41ED-A9D9-B9DA2BA8D8D0}" type="datetimeFigureOut">
              <a:rPr lang="fr-FR" smtClean="0"/>
              <a:t>22/04/2018</a:t>
            </a:fld>
            <a:endParaRPr lang="fr-FR"/>
          </a:p>
        </p:txBody>
      </p:sp>
      <p:sp>
        <p:nvSpPr>
          <p:cNvPr id="6" name="Espace réservé du pied de page 5">
            <a:extLst>
              <a:ext uri="{FF2B5EF4-FFF2-40B4-BE49-F238E27FC236}">
                <a16:creationId xmlns:a16="http://schemas.microsoft.com/office/drawing/2014/main" id="{F81FCC3E-CF0F-4789-AD68-A747070470D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5848CEE-945E-4E11-85E6-6DD42908B7A0}"/>
              </a:ext>
            </a:extLst>
          </p:cNvPr>
          <p:cNvSpPr>
            <a:spLocks noGrp="1"/>
          </p:cNvSpPr>
          <p:nvPr>
            <p:ph type="sldNum" sz="quarter" idx="12"/>
          </p:nvPr>
        </p:nvSpPr>
        <p:spPr/>
        <p:txBody>
          <a:bodyPr/>
          <a:lstStyle/>
          <a:p>
            <a:fld id="{F7D99E60-7BEF-4459-8CF9-12BF94939CFC}" type="slidenum">
              <a:rPr lang="fr-FR" smtClean="0"/>
              <a:t>‹N°›</a:t>
            </a:fld>
            <a:endParaRPr lang="fr-FR"/>
          </a:p>
        </p:txBody>
      </p:sp>
    </p:spTree>
    <p:extLst>
      <p:ext uri="{BB962C8B-B14F-4D97-AF65-F5344CB8AC3E}">
        <p14:creationId xmlns:p14="http://schemas.microsoft.com/office/powerpoint/2010/main" val="3766051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61BCB7-F23A-4195-8D6B-13C73F82D407}"/>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0E0D5735-3239-4059-9F17-B683A68007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a16="http://schemas.microsoft.com/office/drawing/2014/main" id="{8014DEF1-DE79-4A43-9FB3-FB4330B163F0}"/>
              </a:ext>
            </a:extLst>
          </p:cNvPr>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278E7BFD-366F-458D-989C-BDE4E69C79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a16="http://schemas.microsoft.com/office/drawing/2014/main" id="{C5D1A70B-619E-4068-AC7F-DC865EEC4370}"/>
              </a:ext>
            </a:extLst>
          </p:cNvPr>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45806FA0-9FE9-4582-8CD2-6C7704681050}"/>
              </a:ext>
            </a:extLst>
          </p:cNvPr>
          <p:cNvSpPr>
            <a:spLocks noGrp="1"/>
          </p:cNvSpPr>
          <p:nvPr>
            <p:ph type="dt" sz="half" idx="10"/>
          </p:nvPr>
        </p:nvSpPr>
        <p:spPr/>
        <p:txBody>
          <a:bodyPr/>
          <a:lstStyle/>
          <a:p>
            <a:fld id="{04FD5B6A-BB5C-41ED-A9D9-B9DA2BA8D8D0}" type="datetimeFigureOut">
              <a:rPr lang="fr-FR" smtClean="0"/>
              <a:t>22/04/2018</a:t>
            </a:fld>
            <a:endParaRPr lang="fr-FR"/>
          </a:p>
        </p:txBody>
      </p:sp>
      <p:sp>
        <p:nvSpPr>
          <p:cNvPr id="8" name="Espace réservé du pied de page 7">
            <a:extLst>
              <a:ext uri="{FF2B5EF4-FFF2-40B4-BE49-F238E27FC236}">
                <a16:creationId xmlns:a16="http://schemas.microsoft.com/office/drawing/2014/main" id="{40391669-363E-418E-BC24-E929C74D854C}"/>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85F9A021-F929-49C1-87EA-A1226E7604FA}"/>
              </a:ext>
            </a:extLst>
          </p:cNvPr>
          <p:cNvSpPr>
            <a:spLocks noGrp="1"/>
          </p:cNvSpPr>
          <p:nvPr>
            <p:ph type="sldNum" sz="quarter" idx="12"/>
          </p:nvPr>
        </p:nvSpPr>
        <p:spPr/>
        <p:txBody>
          <a:bodyPr/>
          <a:lstStyle/>
          <a:p>
            <a:fld id="{F7D99E60-7BEF-4459-8CF9-12BF94939CFC}" type="slidenum">
              <a:rPr lang="fr-FR" smtClean="0"/>
              <a:t>‹N°›</a:t>
            </a:fld>
            <a:endParaRPr lang="fr-FR"/>
          </a:p>
        </p:txBody>
      </p:sp>
    </p:spTree>
    <p:extLst>
      <p:ext uri="{BB962C8B-B14F-4D97-AF65-F5344CB8AC3E}">
        <p14:creationId xmlns:p14="http://schemas.microsoft.com/office/powerpoint/2010/main" val="790359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78FBEC7-2EF5-4359-9142-284F5600463A}"/>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8F565274-2D33-40BB-9DAC-F31EED42CCB9}"/>
              </a:ext>
            </a:extLst>
          </p:cNvPr>
          <p:cNvSpPr>
            <a:spLocks noGrp="1"/>
          </p:cNvSpPr>
          <p:nvPr>
            <p:ph type="dt" sz="half" idx="10"/>
          </p:nvPr>
        </p:nvSpPr>
        <p:spPr/>
        <p:txBody>
          <a:bodyPr/>
          <a:lstStyle/>
          <a:p>
            <a:fld id="{04FD5B6A-BB5C-41ED-A9D9-B9DA2BA8D8D0}" type="datetimeFigureOut">
              <a:rPr lang="fr-FR" smtClean="0"/>
              <a:t>22/04/2018</a:t>
            </a:fld>
            <a:endParaRPr lang="fr-FR"/>
          </a:p>
        </p:txBody>
      </p:sp>
      <p:sp>
        <p:nvSpPr>
          <p:cNvPr id="4" name="Espace réservé du pied de page 3">
            <a:extLst>
              <a:ext uri="{FF2B5EF4-FFF2-40B4-BE49-F238E27FC236}">
                <a16:creationId xmlns:a16="http://schemas.microsoft.com/office/drawing/2014/main" id="{B7B9C9E5-63FE-49EE-9A4B-125D6D96A349}"/>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D543B36D-815D-4EF4-AD80-A54E734DBF66}"/>
              </a:ext>
            </a:extLst>
          </p:cNvPr>
          <p:cNvSpPr>
            <a:spLocks noGrp="1"/>
          </p:cNvSpPr>
          <p:nvPr>
            <p:ph type="sldNum" sz="quarter" idx="12"/>
          </p:nvPr>
        </p:nvSpPr>
        <p:spPr/>
        <p:txBody>
          <a:bodyPr/>
          <a:lstStyle/>
          <a:p>
            <a:fld id="{F7D99E60-7BEF-4459-8CF9-12BF94939CFC}" type="slidenum">
              <a:rPr lang="fr-FR" smtClean="0"/>
              <a:t>‹N°›</a:t>
            </a:fld>
            <a:endParaRPr lang="fr-FR"/>
          </a:p>
        </p:txBody>
      </p:sp>
    </p:spTree>
    <p:extLst>
      <p:ext uri="{BB962C8B-B14F-4D97-AF65-F5344CB8AC3E}">
        <p14:creationId xmlns:p14="http://schemas.microsoft.com/office/powerpoint/2010/main" val="1889440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D7F445D9-D3A8-4AC0-A6A6-33174DB1520D}"/>
              </a:ext>
            </a:extLst>
          </p:cNvPr>
          <p:cNvSpPr>
            <a:spLocks noGrp="1"/>
          </p:cNvSpPr>
          <p:nvPr>
            <p:ph type="dt" sz="half" idx="10"/>
          </p:nvPr>
        </p:nvSpPr>
        <p:spPr/>
        <p:txBody>
          <a:bodyPr/>
          <a:lstStyle/>
          <a:p>
            <a:fld id="{04FD5B6A-BB5C-41ED-A9D9-B9DA2BA8D8D0}" type="datetimeFigureOut">
              <a:rPr lang="fr-FR" smtClean="0"/>
              <a:t>22/04/2018</a:t>
            </a:fld>
            <a:endParaRPr lang="fr-FR"/>
          </a:p>
        </p:txBody>
      </p:sp>
      <p:sp>
        <p:nvSpPr>
          <p:cNvPr id="3" name="Espace réservé du pied de page 2">
            <a:extLst>
              <a:ext uri="{FF2B5EF4-FFF2-40B4-BE49-F238E27FC236}">
                <a16:creationId xmlns:a16="http://schemas.microsoft.com/office/drawing/2014/main" id="{99BC46FB-BC6D-468D-9DEA-860D474FECF7}"/>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29D1BE2F-B99A-40AF-8D6B-D2FC2DD71621}"/>
              </a:ext>
            </a:extLst>
          </p:cNvPr>
          <p:cNvSpPr>
            <a:spLocks noGrp="1"/>
          </p:cNvSpPr>
          <p:nvPr>
            <p:ph type="sldNum" sz="quarter" idx="12"/>
          </p:nvPr>
        </p:nvSpPr>
        <p:spPr/>
        <p:txBody>
          <a:bodyPr/>
          <a:lstStyle/>
          <a:p>
            <a:fld id="{F7D99E60-7BEF-4459-8CF9-12BF94939CFC}" type="slidenum">
              <a:rPr lang="fr-FR" smtClean="0"/>
              <a:t>‹N°›</a:t>
            </a:fld>
            <a:endParaRPr lang="fr-FR"/>
          </a:p>
        </p:txBody>
      </p:sp>
    </p:spTree>
    <p:extLst>
      <p:ext uri="{BB962C8B-B14F-4D97-AF65-F5344CB8AC3E}">
        <p14:creationId xmlns:p14="http://schemas.microsoft.com/office/powerpoint/2010/main" val="2735122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5B3894-1589-4E36-B239-618EF7273382}"/>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71B4C0E0-B61D-47FF-A700-90E9B23D30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30D319E2-5A12-4193-AF11-E26F6D3DDF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5C97ABC1-4AB7-439A-A60D-92A1ECCF7F55}"/>
              </a:ext>
            </a:extLst>
          </p:cNvPr>
          <p:cNvSpPr>
            <a:spLocks noGrp="1"/>
          </p:cNvSpPr>
          <p:nvPr>
            <p:ph type="dt" sz="half" idx="10"/>
          </p:nvPr>
        </p:nvSpPr>
        <p:spPr/>
        <p:txBody>
          <a:bodyPr/>
          <a:lstStyle/>
          <a:p>
            <a:fld id="{04FD5B6A-BB5C-41ED-A9D9-B9DA2BA8D8D0}" type="datetimeFigureOut">
              <a:rPr lang="fr-FR" smtClean="0"/>
              <a:t>22/04/2018</a:t>
            </a:fld>
            <a:endParaRPr lang="fr-FR"/>
          </a:p>
        </p:txBody>
      </p:sp>
      <p:sp>
        <p:nvSpPr>
          <p:cNvPr id="6" name="Espace réservé du pied de page 5">
            <a:extLst>
              <a:ext uri="{FF2B5EF4-FFF2-40B4-BE49-F238E27FC236}">
                <a16:creationId xmlns:a16="http://schemas.microsoft.com/office/drawing/2014/main" id="{9AD1799F-2CE6-47F4-AF39-DA332E2FB00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61CCB9B-A401-4C32-A34A-45BE0F8A3A0A}"/>
              </a:ext>
            </a:extLst>
          </p:cNvPr>
          <p:cNvSpPr>
            <a:spLocks noGrp="1"/>
          </p:cNvSpPr>
          <p:nvPr>
            <p:ph type="sldNum" sz="quarter" idx="12"/>
          </p:nvPr>
        </p:nvSpPr>
        <p:spPr/>
        <p:txBody>
          <a:bodyPr/>
          <a:lstStyle/>
          <a:p>
            <a:fld id="{F7D99E60-7BEF-4459-8CF9-12BF94939CFC}" type="slidenum">
              <a:rPr lang="fr-FR" smtClean="0"/>
              <a:t>‹N°›</a:t>
            </a:fld>
            <a:endParaRPr lang="fr-FR"/>
          </a:p>
        </p:txBody>
      </p:sp>
    </p:spTree>
    <p:extLst>
      <p:ext uri="{BB962C8B-B14F-4D97-AF65-F5344CB8AC3E}">
        <p14:creationId xmlns:p14="http://schemas.microsoft.com/office/powerpoint/2010/main" val="3016410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13A555-ED97-43BB-BB40-A21A1460D54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57E0D08A-96DF-464D-8ABC-98266656CE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267366A6-3F0F-421A-85FD-28496C3FE5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674DBE41-8A45-4F04-8BE7-773704238EA2}"/>
              </a:ext>
            </a:extLst>
          </p:cNvPr>
          <p:cNvSpPr>
            <a:spLocks noGrp="1"/>
          </p:cNvSpPr>
          <p:nvPr>
            <p:ph type="dt" sz="half" idx="10"/>
          </p:nvPr>
        </p:nvSpPr>
        <p:spPr/>
        <p:txBody>
          <a:bodyPr/>
          <a:lstStyle/>
          <a:p>
            <a:fld id="{04FD5B6A-BB5C-41ED-A9D9-B9DA2BA8D8D0}" type="datetimeFigureOut">
              <a:rPr lang="fr-FR" smtClean="0"/>
              <a:t>22/04/2018</a:t>
            </a:fld>
            <a:endParaRPr lang="fr-FR"/>
          </a:p>
        </p:txBody>
      </p:sp>
      <p:sp>
        <p:nvSpPr>
          <p:cNvPr id="6" name="Espace réservé du pied de page 5">
            <a:extLst>
              <a:ext uri="{FF2B5EF4-FFF2-40B4-BE49-F238E27FC236}">
                <a16:creationId xmlns:a16="http://schemas.microsoft.com/office/drawing/2014/main" id="{C4F061D1-2EA3-4781-9A7D-2A7C87131AB6}"/>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A409D48B-735B-4823-BBF4-83E2AD4A810B}"/>
              </a:ext>
            </a:extLst>
          </p:cNvPr>
          <p:cNvSpPr>
            <a:spLocks noGrp="1"/>
          </p:cNvSpPr>
          <p:nvPr>
            <p:ph type="sldNum" sz="quarter" idx="12"/>
          </p:nvPr>
        </p:nvSpPr>
        <p:spPr/>
        <p:txBody>
          <a:bodyPr/>
          <a:lstStyle/>
          <a:p>
            <a:fld id="{F7D99E60-7BEF-4459-8CF9-12BF94939CFC}" type="slidenum">
              <a:rPr lang="fr-FR" smtClean="0"/>
              <a:t>‹N°›</a:t>
            </a:fld>
            <a:endParaRPr lang="fr-FR"/>
          </a:p>
        </p:txBody>
      </p:sp>
    </p:spTree>
    <p:extLst>
      <p:ext uri="{BB962C8B-B14F-4D97-AF65-F5344CB8AC3E}">
        <p14:creationId xmlns:p14="http://schemas.microsoft.com/office/powerpoint/2010/main" val="20199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58D4AEF2-63CD-48A3-BBBE-D9E70FCA6E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82B02261-3361-49EA-B979-A001584C57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6E76B1B-88C4-40AA-BD09-9BF97C8CC9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FD5B6A-BB5C-41ED-A9D9-B9DA2BA8D8D0}" type="datetimeFigureOut">
              <a:rPr lang="fr-FR" smtClean="0"/>
              <a:t>22/04/2018</a:t>
            </a:fld>
            <a:endParaRPr lang="fr-FR"/>
          </a:p>
        </p:txBody>
      </p:sp>
      <p:sp>
        <p:nvSpPr>
          <p:cNvPr id="5" name="Espace réservé du pied de page 4">
            <a:extLst>
              <a:ext uri="{FF2B5EF4-FFF2-40B4-BE49-F238E27FC236}">
                <a16:creationId xmlns:a16="http://schemas.microsoft.com/office/drawing/2014/main" id="{2A27CC0B-A9CE-4039-90ED-6CB264A3A9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DAE71D7D-04FA-456F-8DA4-4148D31392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D99E60-7BEF-4459-8CF9-12BF94939CFC}" type="slidenum">
              <a:rPr lang="fr-FR" smtClean="0"/>
              <a:t>‹N°›</a:t>
            </a:fld>
            <a:endParaRPr lang="fr-FR"/>
          </a:p>
        </p:txBody>
      </p:sp>
    </p:spTree>
    <p:extLst>
      <p:ext uri="{BB962C8B-B14F-4D97-AF65-F5344CB8AC3E}">
        <p14:creationId xmlns:p14="http://schemas.microsoft.com/office/powerpoint/2010/main" val="42360074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0BBB7EE2-3032-4E0D-981A-E11D291E789B}"/>
              </a:ext>
            </a:extLst>
          </p:cNvPr>
          <p:cNvSpPr>
            <a:spLocks noGrp="1"/>
          </p:cNvSpPr>
          <p:nvPr>
            <p:ph type="subTitle" idx="1"/>
          </p:nvPr>
        </p:nvSpPr>
        <p:spPr>
          <a:xfrm>
            <a:off x="566556" y="1765049"/>
            <a:ext cx="11058888" cy="1864864"/>
          </a:xfrm>
        </p:spPr>
        <p:txBody>
          <a:bodyPr>
            <a:normAutofit/>
          </a:bodyPr>
          <a:lstStyle/>
          <a:p>
            <a:endParaRPr lang="fr-FR" dirty="0"/>
          </a:p>
          <a:p>
            <a:r>
              <a:rPr lang="fr-FR" sz="4300" dirty="0"/>
              <a:t>Projet Java ING3 2018 </a:t>
            </a:r>
          </a:p>
          <a:p>
            <a:r>
              <a:rPr lang="fr-FR" sz="4300" dirty="0"/>
              <a:t>Gestion informatique d’un centre hospitalier</a:t>
            </a:r>
          </a:p>
        </p:txBody>
      </p:sp>
      <p:sp>
        <p:nvSpPr>
          <p:cNvPr id="4" name="ZoneTexte 3">
            <a:extLst>
              <a:ext uri="{FF2B5EF4-FFF2-40B4-BE49-F238E27FC236}">
                <a16:creationId xmlns:a16="http://schemas.microsoft.com/office/drawing/2014/main" id="{163CFF3B-8264-416A-9F75-D4D9FF18F18F}"/>
              </a:ext>
            </a:extLst>
          </p:cNvPr>
          <p:cNvSpPr txBox="1"/>
          <p:nvPr/>
        </p:nvSpPr>
        <p:spPr>
          <a:xfrm>
            <a:off x="271721" y="278294"/>
            <a:ext cx="3147849" cy="1292662"/>
          </a:xfrm>
          <a:prstGeom prst="rect">
            <a:avLst/>
          </a:prstGeom>
          <a:noFill/>
        </p:spPr>
        <p:txBody>
          <a:bodyPr wrap="none" rtlCol="0">
            <a:spAutoFit/>
          </a:bodyPr>
          <a:lstStyle/>
          <a:p>
            <a:r>
              <a:rPr lang="fr-FR" sz="2000" dirty="0"/>
              <a:t>Quentin </a:t>
            </a:r>
            <a:r>
              <a:rPr lang="fr-FR" sz="2000" dirty="0" err="1"/>
              <a:t>Fasquelle</a:t>
            </a:r>
            <a:endParaRPr lang="fr-FR" sz="2000" dirty="0"/>
          </a:p>
          <a:p>
            <a:r>
              <a:rPr lang="fr-FR" sz="2000" dirty="0"/>
              <a:t>Albéric de Monts de Savasse</a:t>
            </a:r>
          </a:p>
          <a:p>
            <a:r>
              <a:rPr lang="fr-FR" sz="2000" dirty="0"/>
              <a:t>Leroy </a:t>
            </a:r>
            <a:r>
              <a:rPr lang="fr-FR" sz="2000" dirty="0" err="1"/>
              <a:t>Ramkalia</a:t>
            </a:r>
            <a:endParaRPr lang="fr-FR" sz="2000" dirty="0"/>
          </a:p>
          <a:p>
            <a:endParaRPr lang="fr-FR" dirty="0"/>
          </a:p>
        </p:txBody>
      </p:sp>
      <p:sp>
        <p:nvSpPr>
          <p:cNvPr id="5" name="ZoneTexte 4">
            <a:extLst>
              <a:ext uri="{FF2B5EF4-FFF2-40B4-BE49-F238E27FC236}">
                <a16:creationId xmlns:a16="http://schemas.microsoft.com/office/drawing/2014/main" id="{3D32AB5B-C83B-4CD6-8F32-40D261BED649}"/>
              </a:ext>
            </a:extLst>
          </p:cNvPr>
          <p:cNvSpPr txBox="1"/>
          <p:nvPr/>
        </p:nvSpPr>
        <p:spPr>
          <a:xfrm>
            <a:off x="10045148" y="416793"/>
            <a:ext cx="1942263" cy="707886"/>
          </a:xfrm>
          <a:prstGeom prst="rect">
            <a:avLst/>
          </a:prstGeom>
          <a:noFill/>
        </p:spPr>
        <p:txBody>
          <a:bodyPr wrap="none" rtlCol="0">
            <a:spAutoFit/>
          </a:bodyPr>
          <a:lstStyle/>
          <a:p>
            <a:r>
              <a:rPr lang="fr-FR" sz="2000" dirty="0"/>
              <a:t>Groupe de TD 08</a:t>
            </a:r>
          </a:p>
          <a:p>
            <a:r>
              <a:rPr lang="fr-FR" sz="2000" dirty="0"/>
              <a:t>Equipe 300</a:t>
            </a:r>
          </a:p>
        </p:txBody>
      </p:sp>
      <p:pic>
        <p:nvPicPr>
          <p:cNvPr id="2" name="Image 1">
            <a:extLst>
              <a:ext uri="{FF2B5EF4-FFF2-40B4-BE49-F238E27FC236}">
                <a16:creationId xmlns:a16="http://schemas.microsoft.com/office/drawing/2014/main" id="{5B60F990-D05E-4B3A-BF51-17FB5325DF34}"/>
              </a:ext>
            </a:extLst>
          </p:cNvPr>
          <p:cNvPicPr>
            <a:picLocks noChangeAspect="1"/>
          </p:cNvPicPr>
          <p:nvPr/>
        </p:nvPicPr>
        <p:blipFill>
          <a:blip r:embed="rId2"/>
          <a:stretch>
            <a:fillRect/>
          </a:stretch>
        </p:blipFill>
        <p:spPr>
          <a:xfrm>
            <a:off x="4806544" y="3824006"/>
            <a:ext cx="2578911" cy="2583105"/>
          </a:xfrm>
          <a:prstGeom prst="rect">
            <a:avLst/>
          </a:prstGeom>
        </p:spPr>
      </p:pic>
      <p:pic>
        <p:nvPicPr>
          <p:cNvPr id="1026" name="Picture 2" descr="RÃ©sultat de recherche d'images pour &quot;ece paris&quot;">
            <a:extLst>
              <a:ext uri="{FF2B5EF4-FFF2-40B4-BE49-F238E27FC236}">
                <a16:creationId xmlns:a16="http://schemas.microsoft.com/office/drawing/2014/main" id="{48D134FC-EAA4-470B-AEEF-E1902B64CE0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4633" b="19501"/>
          <a:stretch/>
        </p:blipFill>
        <p:spPr bwMode="auto">
          <a:xfrm>
            <a:off x="8530296" y="5598943"/>
            <a:ext cx="3619500" cy="12238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3115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986C9262-0F1E-44C7-A512-962B8E050FC3}"/>
              </a:ext>
            </a:extLst>
          </p:cNvPr>
          <p:cNvSpPr txBox="1"/>
          <p:nvPr/>
        </p:nvSpPr>
        <p:spPr>
          <a:xfrm>
            <a:off x="3963845" y="405357"/>
            <a:ext cx="4264309" cy="1107996"/>
          </a:xfrm>
          <a:prstGeom prst="rect">
            <a:avLst/>
          </a:prstGeom>
          <a:noFill/>
        </p:spPr>
        <p:txBody>
          <a:bodyPr wrap="none" rtlCol="0">
            <a:spAutoFit/>
          </a:bodyPr>
          <a:lstStyle/>
          <a:p>
            <a:r>
              <a:rPr lang="fr-FR" sz="6600" b="1" dirty="0"/>
              <a:t>SOMMAIRE</a:t>
            </a:r>
            <a:endParaRPr lang="fr-FR" sz="3600" b="1" dirty="0"/>
          </a:p>
        </p:txBody>
      </p:sp>
      <p:sp>
        <p:nvSpPr>
          <p:cNvPr id="5" name="ZoneTexte 4">
            <a:extLst>
              <a:ext uri="{FF2B5EF4-FFF2-40B4-BE49-F238E27FC236}">
                <a16:creationId xmlns:a16="http://schemas.microsoft.com/office/drawing/2014/main" id="{6664CF00-E322-4EC8-AE17-3C186AE1C309}"/>
              </a:ext>
            </a:extLst>
          </p:cNvPr>
          <p:cNvSpPr txBox="1"/>
          <p:nvPr/>
        </p:nvSpPr>
        <p:spPr>
          <a:xfrm>
            <a:off x="768626" y="1669773"/>
            <a:ext cx="8435771" cy="5078313"/>
          </a:xfrm>
          <a:prstGeom prst="rect">
            <a:avLst/>
          </a:prstGeom>
          <a:noFill/>
        </p:spPr>
        <p:txBody>
          <a:bodyPr wrap="none" rtlCol="0">
            <a:spAutoFit/>
          </a:bodyPr>
          <a:lstStyle/>
          <a:p>
            <a:pPr marL="342900" indent="-342900">
              <a:buFont typeface="+mj-lt"/>
              <a:buAutoNum type="arabicParenR"/>
            </a:pPr>
            <a:r>
              <a:rPr lang="fr-FR" sz="4800" dirty="0"/>
              <a:t> Diagramme de Classes</a:t>
            </a:r>
          </a:p>
          <a:p>
            <a:pPr marL="342900" indent="-342900">
              <a:buFont typeface="+mj-lt"/>
              <a:buAutoNum type="arabicParenR"/>
            </a:pPr>
            <a:r>
              <a:rPr lang="fr-FR" sz="4800" dirty="0"/>
              <a:t> Conception Technique</a:t>
            </a:r>
          </a:p>
          <a:p>
            <a:pPr marL="342900" indent="-342900">
              <a:buFont typeface="+mj-lt"/>
              <a:buAutoNum type="arabicParenR"/>
            </a:pPr>
            <a:r>
              <a:rPr lang="fr-FR" sz="4800" dirty="0"/>
              <a:t> Maquette Interface Graphique</a:t>
            </a:r>
          </a:p>
          <a:p>
            <a:pPr marL="342900" indent="-342900">
              <a:buFont typeface="+mj-lt"/>
              <a:buAutoNum type="arabicParenR"/>
            </a:pPr>
            <a:r>
              <a:rPr lang="fr-FR" sz="4800" dirty="0"/>
              <a:t> Versioning GIT</a:t>
            </a:r>
          </a:p>
          <a:p>
            <a:pPr marL="342900" indent="-342900">
              <a:buFont typeface="+mj-lt"/>
              <a:buAutoNum type="arabicParenR"/>
            </a:pPr>
            <a:r>
              <a:rPr lang="fr-FR" sz="4800" dirty="0"/>
              <a:t> Bilans individuels et Collectif</a:t>
            </a:r>
          </a:p>
          <a:p>
            <a:pPr marL="342900" indent="-342900">
              <a:buFont typeface="+mj-lt"/>
              <a:buAutoNum type="arabicParenR"/>
            </a:pPr>
            <a:r>
              <a:rPr lang="fr-FR" sz="4800" dirty="0"/>
              <a:t> Bibliographie</a:t>
            </a:r>
          </a:p>
          <a:p>
            <a:pPr marL="342900" indent="-342900">
              <a:buFont typeface="+mj-lt"/>
              <a:buAutoNum type="arabicParenR"/>
            </a:pPr>
            <a:endParaRPr lang="fr-FR" dirty="0"/>
          </a:p>
          <a:p>
            <a:pPr marL="342900" indent="-342900">
              <a:buFont typeface="+mj-lt"/>
              <a:buAutoNum type="arabicParenR"/>
            </a:pPr>
            <a:endParaRPr lang="fr-FR" dirty="0"/>
          </a:p>
        </p:txBody>
      </p:sp>
      <p:pic>
        <p:nvPicPr>
          <p:cNvPr id="6" name="Image 5">
            <a:extLst>
              <a:ext uri="{FF2B5EF4-FFF2-40B4-BE49-F238E27FC236}">
                <a16:creationId xmlns:a16="http://schemas.microsoft.com/office/drawing/2014/main" id="{46B92559-BE60-4A9A-B5DB-7F1290DBEC0B}"/>
              </a:ext>
            </a:extLst>
          </p:cNvPr>
          <p:cNvPicPr>
            <a:picLocks noChangeAspect="1"/>
          </p:cNvPicPr>
          <p:nvPr/>
        </p:nvPicPr>
        <p:blipFill>
          <a:blip r:embed="rId2"/>
          <a:stretch>
            <a:fillRect/>
          </a:stretch>
        </p:blipFill>
        <p:spPr>
          <a:xfrm>
            <a:off x="10958732" y="5606451"/>
            <a:ext cx="1113276" cy="1141635"/>
          </a:xfrm>
          <a:prstGeom prst="rect">
            <a:avLst/>
          </a:prstGeom>
        </p:spPr>
      </p:pic>
    </p:spTree>
    <p:extLst>
      <p:ext uri="{BB962C8B-B14F-4D97-AF65-F5344CB8AC3E}">
        <p14:creationId xmlns:p14="http://schemas.microsoft.com/office/powerpoint/2010/main" val="881739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D15546C-8A72-4D11-89EB-834D798EAD31}"/>
              </a:ext>
            </a:extLst>
          </p:cNvPr>
          <p:cNvSpPr/>
          <p:nvPr/>
        </p:nvSpPr>
        <p:spPr>
          <a:xfrm>
            <a:off x="3165292" y="147609"/>
            <a:ext cx="6147132" cy="830997"/>
          </a:xfrm>
          <a:prstGeom prst="rect">
            <a:avLst/>
          </a:prstGeom>
        </p:spPr>
        <p:txBody>
          <a:bodyPr wrap="none">
            <a:spAutoFit/>
          </a:bodyPr>
          <a:lstStyle/>
          <a:p>
            <a:r>
              <a:rPr lang="fr-FR" sz="4800" b="1" dirty="0"/>
              <a:t>DIAGRAME DE CLASSES</a:t>
            </a:r>
          </a:p>
        </p:txBody>
      </p:sp>
      <p:sp>
        <p:nvSpPr>
          <p:cNvPr id="5" name="ZoneTexte 4">
            <a:extLst>
              <a:ext uri="{FF2B5EF4-FFF2-40B4-BE49-F238E27FC236}">
                <a16:creationId xmlns:a16="http://schemas.microsoft.com/office/drawing/2014/main" id="{58E8F125-D9E6-485A-91CA-05AF6452747B}"/>
              </a:ext>
            </a:extLst>
          </p:cNvPr>
          <p:cNvSpPr txBox="1"/>
          <p:nvPr/>
        </p:nvSpPr>
        <p:spPr>
          <a:xfrm>
            <a:off x="5090916" y="793940"/>
            <a:ext cx="2010166" cy="369332"/>
          </a:xfrm>
          <a:prstGeom prst="rect">
            <a:avLst/>
          </a:prstGeom>
          <a:noFill/>
        </p:spPr>
        <p:txBody>
          <a:bodyPr wrap="none" rtlCol="0">
            <a:spAutoFit/>
          </a:bodyPr>
          <a:lstStyle/>
          <a:p>
            <a:r>
              <a:rPr lang="fr-FR" dirty="0"/>
              <a:t>Réalisé sous Eclipse</a:t>
            </a:r>
          </a:p>
        </p:txBody>
      </p:sp>
      <p:pic>
        <p:nvPicPr>
          <p:cNvPr id="6" name="Image 5">
            <a:extLst>
              <a:ext uri="{FF2B5EF4-FFF2-40B4-BE49-F238E27FC236}">
                <a16:creationId xmlns:a16="http://schemas.microsoft.com/office/drawing/2014/main" id="{85049FFC-79E3-44FD-BC92-95D429A2D68A}"/>
              </a:ext>
            </a:extLst>
          </p:cNvPr>
          <p:cNvPicPr>
            <a:picLocks noChangeAspect="1"/>
          </p:cNvPicPr>
          <p:nvPr/>
        </p:nvPicPr>
        <p:blipFill>
          <a:blip r:embed="rId2"/>
          <a:stretch>
            <a:fillRect/>
          </a:stretch>
        </p:blipFill>
        <p:spPr>
          <a:xfrm>
            <a:off x="10958732" y="5606451"/>
            <a:ext cx="1113276" cy="1141635"/>
          </a:xfrm>
          <a:prstGeom prst="rect">
            <a:avLst/>
          </a:prstGeom>
        </p:spPr>
      </p:pic>
      <p:pic>
        <p:nvPicPr>
          <p:cNvPr id="3" name="Image 2">
            <a:extLst>
              <a:ext uri="{FF2B5EF4-FFF2-40B4-BE49-F238E27FC236}">
                <a16:creationId xmlns:a16="http://schemas.microsoft.com/office/drawing/2014/main" id="{2639B71E-5C54-4BEE-A054-BF0110ED04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596" y="793940"/>
            <a:ext cx="3265654" cy="5731786"/>
          </a:xfrm>
          <a:prstGeom prst="rect">
            <a:avLst/>
          </a:prstGeom>
        </p:spPr>
      </p:pic>
      <p:sp>
        <p:nvSpPr>
          <p:cNvPr id="7" name="ZoneTexte 6">
            <a:extLst>
              <a:ext uri="{FF2B5EF4-FFF2-40B4-BE49-F238E27FC236}">
                <a16:creationId xmlns:a16="http://schemas.microsoft.com/office/drawing/2014/main" id="{41B2D1B9-A1E5-498D-A991-855344289C2A}"/>
              </a:ext>
            </a:extLst>
          </p:cNvPr>
          <p:cNvSpPr txBox="1"/>
          <p:nvPr/>
        </p:nvSpPr>
        <p:spPr>
          <a:xfrm>
            <a:off x="2079269" y="3996776"/>
            <a:ext cx="790601" cy="369332"/>
          </a:xfrm>
          <a:prstGeom prst="rect">
            <a:avLst/>
          </a:prstGeom>
          <a:noFill/>
        </p:spPr>
        <p:txBody>
          <a:bodyPr wrap="none" rtlCol="0">
            <a:spAutoFit/>
          </a:bodyPr>
          <a:lstStyle/>
          <a:p>
            <a:r>
              <a:rPr lang="fr-FR" dirty="0"/>
              <a:t>Global</a:t>
            </a:r>
          </a:p>
        </p:txBody>
      </p:sp>
      <p:pic>
        <p:nvPicPr>
          <p:cNvPr id="9" name="Image 8">
            <a:extLst>
              <a:ext uri="{FF2B5EF4-FFF2-40B4-BE49-F238E27FC236}">
                <a16:creationId xmlns:a16="http://schemas.microsoft.com/office/drawing/2014/main" id="{C15685DE-7D70-4E5E-8515-B7D0471AD83E}"/>
              </a:ext>
            </a:extLst>
          </p:cNvPr>
          <p:cNvPicPr>
            <a:picLocks noChangeAspect="1"/>
          </p:cNvPicPr>
          <p:nvPr/>
        </p:nvPicPr>
        <p:blipFill rotWithShape="1">
          <a:blip r:embed="rId3">
            <a:extLst>
              <a:ext uri="{28A0092B-C50C-407E-A947-70E740481C1C}">
                <a14:useLocalDpi xmlns:a14="http://schemas.microsoft.com/office/drawing/2010/main" val="0"/>
              </a:ext>
            </a:extLst>
          </a:blip>
          <a:srcRect b="72513"/>
          <a:stretch/>
        </p:blipFill>
        <p:spPr>
          <a:xfrm>
            <a:off x="4674874" y="1809603"/>
            <a:ext cx="7397134" cy="3568729"/>
          </a:xfrm>
          <a:prstGeom prst="rect">
            <a:avLst/>
          </a:prstGeom>
        </p:spPr>
      </p:pic>
      <p:sp>
        <p:nvSpPr>
          <p:cNvPr id="10" name="ZoneTexte 9">
            <a:extLst>
              <a:ext uri="{FF2B5EF4-FFF2-40B4-BE49-F238E27FC236}">
                <a16:creationId xmlns:a16="http://schemas.microsoft.com/office/drawing/2014/main" id="{C3F456C2-7C0E-4F45-BF85-52DD804C1871}"/>
              </a:ext>
            </a:extLst>
          </p:cNvPr>
          <p:cNvSpPr txBox="1"/>
          <p:nvPr/>
        </p:nvSpPr>
        <p:spPr>
          <a:xfrm>
            <a:off x="6238858" y="3475167"/>
            <a:ext cx="716799" cy="369332"/>
          </a:xfrm>
          <a:prstGeom prst="rect">
            <a:avLst/>
          </a:prstGeom>
          <a:noFill/>
        </p:spPr>
        <p:txBody>
          <a:bodyPr wrap="none" rtlCol="0">
            <a:spAutoFit/>
          </a:bodyPr>
          <a:lstStyle/>
          <a:p>
            <a:r>
              <a:rPr lang="fr-FR" dirty="0"/>
              <a:t>Zoom</a:t>
            </a:r>
          </a:p>
        </p:txBody>
      </p:sp>
    </p:spTree>
    <p:extLst>
      <p:ext uri="{BB962C8B-B14F-4D97-AF65-F5344CB8AC3E}">
        <p14:creationId xmlns:p14="http://schemas.microsoft.com/office/powerpoint/2010/main" val="1523275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4B0B098A-719B-4A6D-BD49-B7A83A874E9D}"/>
              </a:ext>
            </a:extLst>
          </p:cNvPr>
          <p:cNvPicPr>
            <a:picLocks noChangeAspect="1"/>
          </p:cNvPicPr>
          <p:nvPr/>
        </p:nvPicPr>
        <p:blipFill>
          <a:blip r:embed="rId2"/>
          <a:stretch>
            <a:fillRect/>
          </a:stretch>
        </p:blipFill>
        <p:spPr>
          <a:xfrm>
            <a:off x="10958732" y="5606451"/>
            <a:ext cx="1113276" cy="1141635"/>
          </a:xfrm>
          <a:prstGeom prst="rect">
            <a:avLst/>
          </a:prstGeom>
        </p:spPr>
      </p:pic>
      <p:sp>
        <p:nvSpPr>
          <p:cNvPr id="5" name="Rectangle 4">
            <a:extLst>
              <a:ext uri="{FF2B5EF4-FFF2-40B4-BE49-F238E27FC236}">
                <a16:creationId xmlns:a16="http://schemas.microsoft.com/office/drawing/2014/main" id="{B814D1EE-DBAF-4B51-9774-978F319647DA}"/>
              </a:ext>
            </a:extLst>
          </p:cNvPr>
          <p:cNvSpPr/>
          <p:nvPr/>
        </p:nvSpPr>
        <p:spPr>
          <a:xfrm>
            <a:off x="3011469" y="66260"/>
            <a:ext cx="6169061" cy="769441"/>
          </a:xfrm>
          <a:prstGeom prst="rect">
            <a:avLst/>
          </a:prstGeom>
        </p:spPr>
        <p:txBody>
          <a:bodyPr wrap="none">
            <a:spAutoFit/>
          </a:bodyPr>
          <a:lstStyle/>
          <a:p>
            <a:r>
              <a:rPr lang="fr-FR" sz="4400" b="1" dirty="0"/>
              <a:t>CONCEPTION TECHNIQUE</a:t>
            </a:r>
          </a:p>
        </p:txBody>
      </p:sp>
      <p:sp>
        <p:nvSpPr>
          <p:cNvPr id="6" name="ZoneTexte 5">
            <a:extLst>
              <a:ext uri="{FF2B5EF4-FFF2-40B4-BE49-F238E27FC236}">
                <a16:creationId xmlns:a16="http://schemas.microsoft.com/office/drawing/2014/main" id="{DD2B7153-4BC8-4252-8A71-C367C1C52C57}"/>
              </a:ext>
            </a:extLst>
          </p:cNvPr>
          <p:cNvSpPr txBox="1"/>
          <p:nvPr/>
        </p:nvSpPr>
        <p:spPr>
          <a:xfrm>
            <a:off x="477079" y="1086679"/>
            <a:ext cx="5044522" cy="369332"/>
          </a:xfrm>
          <a:prstGeom prst="rect">
            <a:avLst/>
          </a:prstGeom>
          <a:noFill/>
        </p:spPr>
        <p:txBody>
          <a:bodyPr wrap="none" rtlCol="0">
            <a:spAutoFit/>
          </a:bodyPr>
          <a:lstStyle/>
          <a:p>
            <a:pPr marL="285750" indent="-285750">
              <a:buFont typeface="Arial" panose="020B0604020202020204" pitchFamily="34" charset="0"/>
              <a:buChar char="•"/>
            </a:pPr>
            <a:r>
              <a:rPr lang="fr-FR" dirty="0"/>
              <a:t>Utilisation de l’approche Modèle-Vue-Contrôleur</a:t>
            </a:r>
          </a:p>
        </p:txBody>
      </p:sp>
      <p:pic>
        <p:nvPicPr>
          <p:cNvPr id="7" name="Image 6">
            <a:extLst>
              <a:ext uri="{FF2B5EF4-FFF2-40B4-BE49-F238E27FC236}">
                <a16:creationId xmlns:a16="http://schemas.microsoft.com/office/drawing/2014/main" id="{5D25807D-A191-4507-B3AC-0464F9DF5F74}"/>
              </a:ext>
            </a:extLst>
          </p:cNvPr>
          <p:cNvPicPr>
            <a:picLocks noChangeAspect="1"/>
          </p:cNvPicPr>
          <p:nvPr/>
        </p:nvPicPr>
        <p:blipFill>
          <a:blip r:embed="rId3"/>
          <a:stretch>
            <a:fillRect/>
          </a:stretch>
        </p:blipFill>
        <p:spPr>
          <a:xfrm>
            <a:off x="2010711" y="1706989"/>
            <a:ext cx="8170578" cy="4827202"/>
          </a:xfrm>
          <a:prstGeom prst="rect">
            <a:avLst/>
          </a:prstGeom>
        </p:spPr>
      </p:pic>
    </p:spTree>
    <p:extLst>
      <p:ext uri="{BB962C8B-B14F-4D97-AF65-F5344CB8AC3E}">
        <p14:creationId xmlns:p14="http://schemas.microsoft.com/office/powerpoint/2010/main" val="3323330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2970DF0-98D2-419E-89DB-5E7211108F5E}"/>
              </a:ext>
            </a:extLst>
          </p:cNvPr>
          <p:cNvSpPr/>
          <p:nvPr/>
        </p:nvSpPr>
        <p:spPr>
          <a:xfrm>
            <a:off x="2968316" y="143325"/>
            <a:ext cx="6255367" cy="584775"/>
          </a:xfrm>
          <a:prstGeom prst="rect">
            <a:avLst/>
          </a:prstGeom>
        </p:spPr>
        <p:txBody>
          <a:bodyPr wrap="none">
            <a:spAutoFit/>
          </a:bodyPr>
          <a:lstStyle/>
          <a:p>
            <a:r>
              <a:rPr lang="fr-FR" sz="3200" b="1" dirty="0"/>
              <a:t>MAQUETTE INTERFACE GRAPHIQUE</a:t>
            </a:r>
          </a:p>
        </p:txBody>
      </p:sp>
      <p:pic>
        <p:nvPicPr>
          <p:cNvPr id="6" name="Image 5">
            <a:extLst>
              <a:ext uri="{FF2B5EF4-FFF2-40B4-BE49-F238E27FC236}">
                <a16:creationId xmlns:a16="http://schemas.microsoft.com/office/drawing/2014/main" id="{723AC66D-7218-443D-807D-9BC9FFCA45EB}"/>
              </a:ext>
            </a:extLst>
          </p:cNvPr>
          <p:cNvPicPr>
            <a:picLocks noChangeAspect="1"/>
          </p:cNvPicPr>
          <p:nvPr/>
        </p:nvPicPr>
        <p:blipFill>
          <a:blip r:embed="rId2"/>
          <a:stretch>
            <a:fillRect/>
          </a:stretch>
        </p:blipFill>
        <p:spPr>
          <a:xfrm>
            <a:off x="10958732" y="5606451"/>
            <a:ext cx="1113276" cy="1141635"/>
          </a:xfrm>
          <a:prstGeom prst="rect">
            <a:avLst/>
          </a:prstGeom>
        </p:spPr>
      </p:pic>
      <p:pic>
        <p:nvPicPr>
          <p:cNvPr id="1026" name="Picture 2" descr="https://scontent-cdg2-1.xx.fbcdn.net/v/t1.15752-9/31195503_2060201454194021_8997801385261006848_n.png?_nc_cat=0&amp;_nc_eui2=v1%3AAeEvzgoOXS8l9_NQZmqdSYSU31Mk9jPx3z4sVRGX7VNFeGmGvhK5oRRBAqMGw9LPrZOJ4z6LndMJAui7vH9DNeijnqJmBOS7RLX0j-Hnzg7ycA&amp;oh=c20235f5c2f11fa9540df0c40b76f214&amp;oe=5B6E9195">
            <a:extLst>
              <a:ext uri="{FF2B5EF4-FFF2-40B4-BE49-F238E27FC236}">
                <a16:creationId xmlns:a16="http://schemas.microsoft.com/office/drawing/2014/main" id="{69794C74-3621-48C9-96A5-E233F975DA4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564" t="13145" r="6667" b="22581"/>
          <a:stretch/>
        </p:blipFill>
        <p:spPr bwMode="auto">
          <a:xfrm>
            <a:off x="415413" y="1944474"/>
            <a:ext cx="10205694" cy="4457878"/>
          </a:xfrm>
          <a:prstGeom prst="rect">
            <a:avLst/>
          </a:prstGeom>
          <a:noFill/>
          <a:extLst>
            <a:ext uri="{909E8E84-426E-40DD-AFC4-6F175D3DCCD1}">
              <a14:hiddenFill xmlns:a14="http://schemas.microsoft.com/office/drawing/2010/main">
                <a:solidFill>
                  <a:srgbClr val="FFFFFF"/>
                </a:solidFill>
              </a14:hiddenFill>
            </a:ext>
          </a:extLst>
        </p:spPr>
      </p:pic>
      <p:sp>
        <p:nvSpPr>
          <p:cNvPr id="2" name="ZoneTexte 1">
            <a:extLst>
              <a:ext uri="{FF2B5EF4-FFF2-40B4-BE49-F238E27FC236}">
                <a16:creationId xmlns:a16="http://schemas.microsoft.com/office/drawing/2014/main" id="{8082B89C-F734-44C5-AF3F-C70EFC454810}"/>
              </a:ext>
            </a:extLst>
          </p:cNvPr>
          <p:cNvSpPr txBox="1"/>
          <p:nvPr/>
        </p:nvSpPr>
        <p:spPr>
          <a:xfrm>
            <a:off x="415413" y="966955"/>
            <a:ext cx="4255011" cy="369332"/>
          </a:xfrm>
          <a:prstGeom prst="rect">
            <a:avLst/>
          </a:prstGeom>
          <a:noFill/>
        </p:spPr>
        <p:txBody>
          <a:bodyPr wrap="none" rtlCol="0">
            <a:spAutoFit/>
          </a:bodyPr>
          <a:lstStyle/>
          <a:p>
            <a:pPr marL="285750" indent="-285750">
              <a:buFont typeface="Arial" panose="020B0604020202020204" pitchFamily="34" charset="0"/>
              <a:buChar char="•"/>
            </a:pPr>
            <a:r>
              <a:rPr lang="fr-FR" dirty="0"/>
              <a:t>Utilisation des composants graphiques : </a:t>
            </a:r>
          </a:p>
        </p:txBody>
      </p:sp>
      <p:sp>
        <p:nvSpPr>
          <p:cNvPr id="3" name="ZoneTexte 2">
            <a:extLst>
              <a:ext uri="{FF2B5EF4-FFF2-40B4-BE49-F238E27FC236}">
                <a16:creationId xmlns:a16="http://schemas.microsoft.com/office/drawing/2014/main" id="{DDF8FE59-DDED-4226-959F-771124149620}"/>
              </a:ext>
            </a:extLst>
          </p:cNvPr>
          <p:cNvSpPr txBox="1"/>
          <p:nvPr/>
        </p:nvSpPr>
        <p:spPr>
          <a:xfrm>
            <a:off x="4501662" y="966955"/>
            <a:ext cx="1364348" cy="646331"/>
          </a:xfrm>
          <a:prstGeom prst="rect">
            <a:avLst/>
          </a:prstGeom>
          <a:noFill/>
        </p:spPr>
        <p:txBody>
          <a:bodyPr wrap="none" rtlCol="0">
            <a:spAutoFit/>
          </a:bodyPr>
          <a:lstStyle/>
          <a:p>
            <a:pPr marL="285750" indent="-285750">
              <a:buFontTx/>
              <a:buChar char="-"/>
            </a:pPr>
            <a:r>
              <a:rPr lang="fr-FR" dirty="0" err="1"/>
              <a:t>javaFXML</a:t>
            </a:r>
            <a:endParaRPr lang="fr-FR" dirty="0"/>
          </a:p>
          <a:p>
            <a:pPr marL="285750" indent="-285750">
              <a:buFontTx/>
              <a:buChar char="-"/>
            </a:pPr>
            <a:r>
              <a:rPr lang="fr-FR" dirty="0" err="1"/>
              <a:t>jFrame</a:t>
            </a:r>
            <a:endParaRPr lang="fr-FR" dirty="0"/>
          </a:p>
        </p:txBody>
      </p:sp>
      <p:sp>
        <p:nvSpPr>
          <p:cNvPr id="7" name="ZoneTexte 6">
            <a:extLst>
              <a:ext uri="{FF2B5EF4-FFF2-40B4-BE49-F238E27FC236}">
                <a16:creationId xmlns:a16="http://schemas.microsoft.com/office/drawing/2014/main" id="{405C023C-5069-4818-A4BC-67553684F779}"/>
              </a:ext>
            </a:extLst>
          </p:cNvPr>
          <p:cNvSpPr txBox="1"/>
          <p:nvPr/>
        </p:nvSpPr>
        <p:spPr>
          <a:xfrm>
            <a:off x="6157230" y="965025"/>
            <a:ext cx="1182631" cy="646331"/>
          </a:xfrm>
          <a:prstGeom prst="rect">
            <a:avLst/>
          </a:prstGeom>
          <a:noFill/>
        </p:spPr>
        <p:txBody>
          <a:bodyPr wrap="none" rtlCol="0">
            <a:spAutoFit/>
          </a:bodyPr>
          <a:lstStyle/>
          <a:p>
            <a:pPr marL="285750" indent="-285750">
              <a:buFontTx/>
              <a:buChar char="-"/>
            </a:pPr>
            <a:r>
              <a:rPr lang="fr-FR" dirty="0" err="1"/>
              <a:t>Jpanel</a:t>
            </a:r>
            <a:endParaRPr lang="fr-FR" dirty="0"/>
          </a:p>
          <a:p>
            <a:pPr marL="285750" indent="-285750">
              <a:buFontTx/>
              <a:buChar char="-"/>
            </a:pPr>
            <a:r>
              <a:rPr lang="fr-FR" dirty="0" err="1"/>
              <a:t>Jbutton</a:t>
            </a:r>
            <a:endParaRPr lang="fr-FR" dirty="0"/>
          </a:p>
        </p:txBody>
      </p:sp>
      <p:sp>
        <p:nvSpPr>
          <p:cNvPr id="8" name="ZoneTexte 7">
            <a:extLst>
              <a:ext uri="{FF2B5EF4-FFF2-40B4-BE49-F238E27FC236}">
                <a16:creationId xmlns:a16="http://schemas.microsoft.com/office/drawing/2014/main" id="{0828ECC3-33EF-4BA5-867F-1BF8263EB233}"/>
              </a:ext>
            </a:extLst>
          </p:cNvPr>
          <p:cNvSpPr txBox="1"/>
          <p:nvPr/>
        </p:nvSpPr>
        <p:spPr>
          <a:xfrm>
            <a:off x="7644036" y="965024"/>
            <a:ext cx="1304716" cy="369332"/>
          </a:xfrm>
          <a:prstGeom prst="rect">
            <a:avLst/>
          </a:prstGeom>
          <a:noFill/>
        </p:spPr>
        <p:txBody>
          <a:bodyPr wrap="none" rtlCol="0">
            <a:spAutoFit/>
          </a:bodyPr>
          <a:lstStyle/>
          <a:p>
            <a:pPr marL="285750" indent="-285750">
              <a:buFontTx/>
              <a:buChar char="-"/>
            </a:pPr>
            <a:r>
              <a:rPr lang="fr-FR" dirty="0" err="1"/>
              <a:t>jtextfield</a:t>
            </a:r>
            <a:endParaRPr lang="fr-FR" dirty="0"/>
          </a:p>
        </p:txBody>
      </p:sp>
    </p:spTree>
    <p:extLst>
      <p:ext uri="{BB962C8B-B14F-4D97-AF65-F5344CB8AC3E}">
        <p14:creationId xmlns:p14="http://schemas.microsoft.com/office/powerpoint/2010/main" val="3156370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5CF7826-B497-43A5-9B26-BEA210F6FEA1}"/>
              </a:ext>
            </a:extLst>
          </p:cNvPr>
          <p:cNvSpPr/>
          <p:nvPr/>
        </p:nvSpPr>
        <p:spPr>
          <a:xfrm>
            <a:off x="4058775" y="169831"/>
            <a:ext cx="4074449" cy="769441"/>
          </a:xfrm>
          <a:prstGeom prst="rect">
            <a:avLst/>
          </a:prstGeom>
        </p:spPr>
        <p:txBody>
          <a:bodyPr wrap="none">
            <a:spAutoFit/>
          </a:bodyPr>
          <a:lstStyle/>
          <a:p>
            <a:r>
              <a:rPr lang="fr-FR" sz="4400" b="1" dirty="0"/>
              <a:t>VERSIONING GIT</a:t>
            </a:r>
          </a:p>
        </p:txBody>
      </p:sp>
      <p:pic>
        <p:nvPicPr>
          <p:cNvPr id="5" name="Image 4">
            <a:extLst>
              <a:ext uri="{FF2B5EF4-FFF2-40B4-BE49-F238E27FC236}">
                <a16:creationId xmlns:a16="http://schemas.microsoft.com/office/drawing/2014/main" id="{6270D30E-D044-4629-AE3C-D2BF2054164A}"/>
              </a:ext>
            </a:extLst>
          </p:cNvPr>
          <p:cNvPicPr>
            <a:picLocks noChangeAspect="1"/>
          </p:cNvPicPr>
          <p:nvPr/>
        </p:nvPicPr>
        <p:blipFill>
          <a:blip r:embed="rId2"/>
          <a:stretch>
            <a:fillRect/>
          </a:stretch>
        </p:blipFill>
        <p:spPr>
          <a:xfrm>
            <a:off x="10958732" y="5606451"/>
            <a:ext cx="1113276" cy="1141635"/>
          </a:xfrm>
          <a:prstGeom prst="rect">
            <a:avLst/>
          </a:prstGeom>
        </p:spPr>
      </p:pic>
      <p:sp>
        <p:nvSpPr>
          <p:cNvPr id="2" name="Rectangle 1">
            <a:extLst>
              <a:ext uri="{FF2B5EF4-FFF2-40B4-BE49-F238E27FC236}">
                <a16:creationId xmlns:a16="http://schemas.microsoft.com/office/drawing/2014/main" id="{2A1C3C3A-BDCB-4E16-8720-7797357718CA}"/>
              </a:ext>
            </a:extLst>
          </p:cNvPr>
          <p:cNvSpPr/>
          <p:nvPr/>
        </p:nvSpPr>
        <p:spPr>
          <a:xfrm>
            <a:off x="378784" y="782742"/>
            <a:ext cx="7932813" cy="369332"/>
          </a:xfrm>
          <a:prstGeom prst="rect">
            <a:avLst/>
          </a:prstGeom>
        </p:spPr>
        <p:txBody>
          <a:bodyPr wrap="none">
            <a:spAutoFit/>
          </a:bodyPr>
          <a:lstStyle/>
          <a:p>
            <a:r>
              <a:rPr lang="fr-FR" dirty="0"/>
              <a:t>Utilisation de </a:t>
            </a:r>
            <a:r>
              <a:rPr lang="fr-FR" dirty="0" err="1"/>
              <a:t>Github</a:t>
            </a:r>
            <a:r>
              <a:rPr lang="fr-FR" dirty="0"/>
              <a:t> :    https://github.com/albedmds/projet_java_bdd_hopital.git</a:t>
            </a:r>
          </a:p>
        </p:txBody>
      </p:sp>
      <p:pic>
        <p:nvPicPr>
          <p:cNvPr id="3" name="Image 2">
            <a:extLst>
              <a:ext uri="{FF2B5EF4-FFF2-40B4-BE49-F238E27FC236}">
                <a16:creationId xmlns:a16="http://schemas.microsoft.com/office/drawing/2014/main" id="{810CF9BF-FA20-4392-8815-416FF03D22A0}"/>
              </a:ext>
            </a:extLst>
          </p:cNvPr>
          <p:cNvPicPr>
            <a:picLocks noChangeAspect="1"/>
          </p:cNvPicPr>
          <p:nvPr/>
        </p:nvPicPr>
        <p:blipFill rotWithShape="1">
          <a:blip r:embed="rId3"/>
          <a:srcRect l="22038" t="11673" r="24884" b="13400"/>
          <a:stretch/>
        </p:blipFill>
        <p:spPr>
          <a:xfrm>
            <a:off x="2608368" y="1152074"/>
            <a:ext cx="6975263" cy="5536096"/>
          </a:xfrm>
          <a:prstGeom prst="rect">
            <a:avLst/>
          </a:prstGeom>
        </p:spPr>
      </p:pic>
    </p:spTree>
    <p:extLst>
      <p:ext uri="{BB962C8B-B14F-4D97-AF65-F5344CB8AC3E}">
        <p14:creationId xmlns:p14="http://schemas.microsoft.com/office/powerpoint/2010/main" val="1680761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0BBFA9D-7610-41F0-9633-1B21A4D6A9CE}"/>
              </a:ext>
            </a:extLst>
          </p:cNvPr>
          <p:cNvSpPr/>
          <p:nvPr/>
        </p:nvSpPr>
        <p:spPr>
          <a:xfrm>
            <a:off x="2960686" y="196334"/>
            <a:ext cx="6270627" cy="584775"/>
          </a:xfrm>
          <a:prstGeom prst="rect">
            <a:avLst/>
          </a:prstGeom>
        </p:spPr>
        <p:txBody>
          <a:bodyPr wrap="none">
            <a:spAutoFit/>
          </a:bodyPr>
          <a:lstStyle/>
          <a:p>
            <a:r>
              <a:rPr lang="fr-FR" sz="3200" b="1" dirty="0"/>
              <a:t>BILANS INDIVIDUELS ET COLLECTIF</a:t>
            </a:r>
          </a:p>
        </p:txBody>
      </p:sp>
      <p:pic>
        <p:nvPicPr>
          <p:cNvPr id="5" name="Image 4">
            <a:extLst>
              <a:ext uri="{FF2B5EF4-FFF2-40B4-BE49-F238E27FC236}">
                <a16:creationId xmlns:a16="http://schemas.microsoft.com/office/drawing/2014/main" id="{592A3156-FAB9-4F79-A59B-7DA9A6CA5ECF}"/>
              </a:ext>
            </a:extLst>
          </p:cNvPr>
          <p:cNvPicPr>
            <a:picLocks noChangeAspect="1"/>
          </p:cNvPicPr>
          <p:nvPr/>
        </p:nvPicPr>
        <p:blipFill>
          <a:blip r:embed="rId2"/>
          <a:stretch>
            <a:fillRect/>
          </a:stretch>
        </p:blipFill>
        <p:spPr>
          <a:xfrm>
            <a:off x="10958732" y="5606451"/>
            <a:ext cx="1113276" cy="1141635"/>
          </a:xfrm>
          <a:prstGeom prst="rect">
            <a:avLst/>
          </a:prstGeom>
        </p:spPr>
      </p:pic>
      <p:sp>
        <p:nvSpPr>
          <p:cNvPr id="2" name="Rectangle 1">
            <a:extLst>
              <a:ext uri="{FF2B5EF4-FFF2-40B4-BE49-F238E27FC236}">
                <a16:creationId xmlns:a16="http://schemas.microsoft.com/office/drawing/2014/main" id="{2CDEFE28-AE56-4B60-BA69-678C3A4522E0}"/>
              </a:ext>
            </a:extLst>
          </p:cNvPr>
          <p:cNvSpPr/>
          <p:nvPr/>
        </p:nvSpPr>
        <p:spPr>
          <a:xfrm>
            <a:off x="560261" y="896813"/>
            <a:ext cx="10849860" cy="1260345"/>
          </a:xfrm>
          <a:prstGeom prst="rect">
            <a:avLst/>
          </a:prstGeom>
        </p:spPr>
        <p:txBody>
          <a:bodyPr wrap="square">
            <a:spAutoFit/>
          </a:bodyPr>
          <a:lstStyle/>
          <a:p>
            <a:pPr marL="342900" lvl="0" indent="-342900">
              <a:lnSpc>
                <a:spcPct val="107000"/>
              </a:lnSpc>
              <a:spcBef>
                <a:spcPts val="1200"/>
              </a:spcBef>
              <a:spcAft>
                <a:spcPts val="0"/>
              </a:spcAft>
              <a:buFont typeface="Symbol" panose="05050102010706020507" pitchFamily="18" charset="2"/>
              <a:buChar char=""/>
            </a:pPr>
            <a:r>
              <a:rPr lang="fr-FR" sz="2400" b="1" dirty="0"/>
              <a:t>Bilan Collectif :</a:t>
            </a:r>
          </a:p>
          <a:p>
            <a:pPr>
              <a:lnSpc>
                <a:spcPct val="107000"/>
              </a:lnSpc>
              <a:spcAft>
                <a:spcPts val="0"/>
              </a:spcAft>
            </a:pPr>
            <a:r>
              <a:rPr lang="fr-FR" sz="2400" dirty="0"/>
              <a:t>La collaboration a été bonne. Nous avons réussi à résoudre en équipe les problèmes majeurs que nous avons rencontrés. La gestion du temps a été un peu difficile.</a:t>
            </a:r>
          </a:p>
        </p:txBody>
      </p:sp>
      <p:sp>
        <p:nvSpPr>
          <p:cNvPr id="6" name="Rectangle 5">
            <a:extLst>
              <a:ext uri="{FF2B5EF4-FFF2-40B4-BE49-F238E27FC236}">
                <a16:creationId xmlns:a16="http://schemas.microsoft.com/office/drawing/2014/main" id="{E453D34F-24F8-418C-BB50-2B32CB269ADC}"/>
              </a:ext>
            </a:extLst>
          </p:cNvPr>
          <p:cNvSpPr/>
          <p:nvPr/>
        </p:nvSpPr>
        <p:spPr>
          <a:xfrm>
            <a:off x="560261" y="2088030"/>
            <a:ext cx="10849860" cy="1655518"/>
          </a:xfrm>
          <a:prstGeom prst="rect">
            <a:avLst/>
          </a:prstGeom>
        </p:spPr>
        <p:txBody>
          <a:bodyPr wrap="square">
            <a:spAutoFit/>
          </a:bodyPr>
          <a:lstStyle/>
          <a:p>
            <a:pPr marL="342900" lvl="0" indent="-342900">
              <a:lnSpc>
                <a:spcPct val="107000"/>
              </a:lnSpc>
              <a:spcBef>
                <a:spcPts val="1200"/>
              </a:spcBef>
              <a:spcAft>
                <a:spcPts val="0"/>
              </a:spcAft>
              <a:buFont typeface="Symbol" panose="05050102010706020507" pitchFamily="18" charset="2"/>
              <a:buChar char=""/>
            </a:pPr>
            <a:r>
              <a:rPr lang="fr-FR" sz="2400" b="1" dirty="0"/>
              <a:t>Bilan de Quentin </a:t>
            </a:r>
            <a:r>
              <a:rPr lang="fr-FR" sz="2400" b="1" dirty="0" err="1"/>
              <a:t>Fasquelle</a:t>
            </a:r>
            <a:r>
              <a:rPr lang="fr-FR" sz="2400" b="1" dirty="0"/>
              <a:t> :</a:t>
            </a:r>
          </a:p>
          <a:p>
            <a:pPr>
              <a:lnSpc>
                <a:spcPct val="107000"/>
              </a:lnSpc>
              <a:spcAft>
                <a:spcPts val="0"/>
              </a:spcAft>
            </a:pPr>
            <a:r>
              <a:rPr lang="fr-FR" sz="2400" dirty="0"/>
              <a:t>Ce projet m’a permis d’appréhender de manière plus concrète la programmation JAVA avec utilisation d’une base de données. L’écoute de l’autre mais aussi l’entraide m’ont paru importantes dans cette réalisation en équipe.</a:t>
            </a:r>
          </a:p>
        </p:txBody>
      </p:sp>
      <p:sp>
        <p:nvSpPr>
          <p:cNvPr id="7" name="Rectangle 6">
            <a:extLst>
              <a:ext uri="{FF2B5EF4-FFF2-40B4-BE49-F238E27FC236}">
                <a16:creationId xmlns:a16="http://schemas.microsoft.com/office/drawing/2014/main" id="{1D4198A0-1A21-4FD8-B8DD-F4D7B45DB608}"/>
              </a:ext>
            </a:extLst>
          </p:cNvPr>
          <p:cNvSpPr/>
          <p:nvPr/>
        </p:nvSpPr>
        <p:spPr>
          <a:xfrm>
            <a:off x="460870" y="3743548"/>
            <a:ext cx="10849860" cy="1655518"/>
          </a:xfrm>
          <a:prstGeom prst="rect">
            <a:avLst/>
          </a:prstGeom>
        </p:spPr>
        <p:txBody>
          <a:bodyPr wrap="square">
            <a:spAutoFit/>
          </a:bodyPr>
          <a:lstStyle/>
          <a:p>
            <a:pPr marL="342900" lvl="0" indent="-342900">
              <a:lnSpc>
                <a:spcPct val="107000"/>
              </a:lnSpc>
              <a:spcBef>
                <a:spcPts val="1200"/>
              </a:spcBef>
              <a:spcAft>
                <a:spcPts val="0"/>
              </a:spcAft>
              <a:buFont typeface="Symbol" panose="05050102010706020507" pitchFamily="18" charset="2"/>
              <a:buChar char=""/>
            </a:pPr>
            <a:r>
              <a:rPr lang="fr-FR" sz="2400" b="1" dirty="0"/>
              <a:t>Bilan d’Albéric de Monts de Savasse :</a:t>
            </a:r>
          </a:p>
          <a:p>
            <a:pPr>
              <a:lnSpc>
                <a:spcPct val="107000"/>
              </a:lnSpc>
              <a:spcAft>
                <a:spcPts val="0"/>
              </a:spcAft>
            </a:pPr>
            <a:r>
              <a:rPr lang="fr-FR" sz="2400" dirty="0"/>
              <a:t>Ce projet m’a permis de mieux cerner les difficultés du code qui sont liées à l’utilisation d’un composant graphique. En effet avant ce projet, je savais utiliser les différents composants graphiques mais séparément. </a:t>
            </a:r>
          </a:p>
        </p:txBody>
      </p:sp>
      <p:sp>
        <p:nvSpPr>
          <p:cNvPr id="8" name="Rectangle 7">
            <a:extLst>
              <a:ext uri="{FF2B5EF4-FFF2-40B4-BE49-F238E27FC236}">
                <a16:creationId xmlns:a16="http://schemas.microsoft.com/office/drawing/2014/main" id="{AE87EA66-54E8-4D1F-ABE5-7E495AE8ED58}"/>
              </a:ext>
            </a:extLst>
          </p:cNvPr>
          <p:cNvSpPr/>
          <p:nvPr/>
        </p:nvSpPr>
        <p:spPr>
          <a:xfrm>
            <a:off x="460870" y="5399066"/>
            <a:ext cx="10849860" cy="1260345"/>
          </a:xfrm>
          <a:prstGeom prst="rect">
            <a:avLst/>
          </a:prstGeom>
        </p:spPr>
        <p:txBody>
          <a:bodyPr wrap="square">
            <a:spAutoFit/>
          </a:bodyPr>
          <a:lstStyle/>
          <a:p>
            <a:pPr marL="342900" lvl="0" indent="-342900">
              <a:lnSpc>
                <a:spcPct val="107000"/>
              </a:lnSpc>
              <a:spcBef>
                <a:spcPts val="1200"/>
              </a:spcBef>
              <a:spcAft>
                <a:spcPts val="0"/>
              </a:spcAft>
              <a:buFont typeface="Symbol" panose="05050102010706020507" pitchFamily="18" charset="2"/>
              <a:buChar char=""/>
            </a:pPr>
            <a:r>
              <a:rPr lang="fr-FR" sz="2400" b="1" dirty="0"/>
              <a:t>Bilan de Leroy </a:t>
            </a:r>
            <a:r>
              <a:rPr lang="fr-FR" sz="2400" b="1" dirty="0" err="1"/>
              <a:t>Ramkalia</a:t>
            </a:r>
            <a:r>
              <a:rPr lang="fr-FR" sz="2400" b="1" dirty="0"/>
              <a:t> :</a:t>
            </a:r>
          </a:p>
          <a:p>
            <a:pPr>
              <a:lnSpc>
                <a:spcPct val="107000"/>
              </a:lnSpc>
              <a:spcAft>
                <a:spcPts val="0"/>
              </a:spcAft>
            </a:pPr>
            <a:r>
              <a:rPr lang="fr-FR" sz="2400" dirty="0"/>
              <a:t>Ce projet m’a permis de comprendre l’importance de la programmation objet en Java avec l’utilisation des classes.</a:t>
            </a:r>
          </a:p>
        </p:txBody>
      </p:sp>
    </p:spTree>
    <p:extLst>
      <p:ext uri="{BB962C8B-B14F-4D97-AF65-F5344CB8AC3E}">
        <p14:creationId xmlns:p14="http://schemas.microsoft.com/office/powerpoint/2010/main" val="4264574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6D27C40-20A6-4351-B485-C8F20E62484F}"/>
              </a:ext>
            </a:extLst>
          </p:cNvPr>
          <p:cNvSpPr/>
          <p:nvPr/>
        </p:nvSpPr>
        <p:spPr>
          <a:xfrm>
            <a:off x="4177045" y="145774"/>
            <a:ext cx="3837910" cy="769441"/>
          </a:xfrm>
          <a:prstGeom prst="rect">
            <a:avLst/>
          </a:prstGeom>
        </p:spPr>
        <p:txBody>
          <a:bodyPr wrap="none">
            <a:spAutoFit/>
          </a:bodyPr>
          <a:lstStyle/>
          <a:p>
            <a:r>
              <a:rPr lang="fr-FR" sz="4400" b="1" dirty="0"/>
              <a:t>BIBLIOGRAPHIE</a:t>
            </a:r>
          </a:p>
        </p:txBody>
      </p:sp>
      <p:pic>
        <p:nvPicPr>
          <p:cNvPr id="5" name="Image 4">
            <a:extLst>
              <a:ext uri="{FF2B5EF4-FFF2-40B4-BE49-F238E27FC236}">
                <a16:creationId xmlns:a16="http://schemas.microsoft.com/office/drawing/2014/main" id="{35540EBF-3FEB-4590-B22E-66DB43C1DA6D}"/>
              </a:ext>
            </a:extLst>
          </p:cNvPr>
          <p:cNvPicPr>
            <a:picLocks noChangeAspect="1"/>
          </p:cNvPicPr>
          <p:nvPr/>
        </p:nvPicPr>
        <p:blipFill>
          <a:blip r:embed="rId2"/>
          <a:stretch>
            <a:fillRect/>
          </a:stretch>
        </p:blipFill>
        <p:spPr>
          <a:xfrm>
            <a:off x="10958732" y="5606451"/>
            <a:ext cx="1113276" cy="1141635"/>
          </a:xfrm>
          <a:prstGeom prst="rect">
            <a:avLst/>
          </a:prstGeom>
        </p:spPr>
      </p:pic>
      <p:sp>
        <p:nvSpPr>
          <p:cNvPr id="2" name="Rectangle 1">
            <a:extLst>
              <a:ext uri="{FF2B5EF4-FFF2-40B4-BE49-F238E27FC236}">
                <a16:creationId xmlns:a16="http://schemas.microsoft.com/office/drawing/2014/main" id="{4AD9CC49-92B3-4A3C-9D1B-4AD105157AAC}"/>
              </a:ext>
            </a:extLst>
          </p:cNvPr>
          <p:cNvSpPr/>
          <p:nvPr/>
        </p:nvSpPr>
        <p:spPr>
          <a:xfrm>
            <a:off x="390939" y="1197523"/>
            <a:ext cx="10800522" cy="646331"/>
          </a:xfrm>
          <a:prstGeom prst="rect">
            <a:avLst/>
          </a:prstGeom>
        </p:spPr>
        <p:txBody>
          <a:bodyPr wrap="square">
            <a:spAutoFit/>
          </a:bodyPr>
          <a:lstStyle/>
          <a:p>
            <a:r>
              <a:rPr lang="fr-FR" dirty="0"/>
              <a:t>Document du Projet Java</a:t>
            </a:r>
          </a:p>
          <a:p>
            <a:r>
              <a:rPr lang="fr-FR" dirty="0"/>
              <a:t>http://campus.ece.fr/pluginfile.php/157049/mod_resource/content/10/2017-2018-Projet-Java-ING3-Hopital.pdf</a:t>
            </a:r>
          </a:p>
        </p:txBody>
      </p:sp>
    </p:spTree>
    <p:extLst>
      <p:ext uri="{BB962C8B-B14F-4D97-AF65-F5344CB8AC3E}">
        <p14:creationId xmlns:p14="http://schemas.microsoft.com/office/powerpoint/2010/main" val="2263125841"/>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TotalTime>
  <Words>144</Words>
  <Application>Microsoft Office PowerPoint</Application>
  <PresentationFormat>Grand écran</PresentationFormat>
  <Paragraphs>42</Paragraphs>
  <Slides>8</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8</vt:i4>
      </vt:variant>
    </vt:vector>
  </HeadingPairs>
  <TitlesOfParts>
    <vt:vector size="13" baseType="lpstr">
      <vt:lpstr>Arial</vt:lpstr>
      <vt:lpstr>Calibri</vt:lpstr>
      <vt:lpstr>Calibri Light</vt:lpstr>
      <vt:lpstr>Symbol</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Albéric DE MONTS DE SAVASSE</dc:creator>
  <cp:lastModifiedBy>Albéric DE MONTS DE SAVASSE</cp:lastModifiedBy>
  <cp:revision>12</cp:revision>
  <dcterms:created xsi:type="dcterms:W3CDTF">2018-04-22T15:55:35Z</dcterms:created>
  <dcterms:modified xsi:type="dcterms:W3CDTF">2018-04-22T21:19:27Z</dcterms:modified>
</cp:coreProperties>
</file>