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61" r:id="rId2"/>
    <p:sldId id="260" r:id="rId3"/>
    <p:sldId id="262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2" r:id="rId12"/>
    <p:sldId id="271" r:id="rId13"/>
    <p:sldId id="274" r:id="rId14"/>
    <p:sldId id="275" r:id="rId15"/>
    <p:sldId id="276" r:id="rId16"/>
    <p:sldId id="273" r:id="rId17"/>
    <p:sldId id="280" r:id="rId18"/>
    <p:sldId id="279" r:id="rId19"/>
    <p:sldId id="277" r:id="rId20"/>
    <p:sldId id="278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24" autoAdjust="0"/>
  </p:normalViewPr>
  <p:slideViewPr>
    <p:cSldViewPr>
      <p:cViewPr varScale="1">
        <p:scale>
          <a:sx n="81" d="100"/>
          <a:sy n="81" d="100"/>
        </p:scale>
        <p:origin x="-124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59E658-34E1-42A7-BF46-40869371C885}" type="datetimeFigureOut">
              <a:rPr lang="zh-CN" altLang="en-US" smtClean="0"/>
              <a:pPr/>
              <a:t>2015/1/15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63BBE5-7752-4C7A-9D7E-8716CB61C2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552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3BBE5-7752-4C7A-9D7E-8716CB61C260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dirty="0" smtClean="0"/>
              <a:t>作业执行流程描述：</a:t>
            </a:r>
          </a:p>
          <a:p>
            <a:pPr>
              <a:spcBef>
                <a:spcPct val="0"/>
              </a:spcBef>
            </a:pPr>
            <a:r>
              <a:rPr lang="en-US" altLang="zh-CN" dirty="0" smtClean="0"/>
              <a:t>1. </a:t>
            </a:r>
            <a:r>
              <a:rPr lang="zh-CN" altLang="en-US" dirty="0" smtClean="0"/>
              <a:t>客户端提交作业给</a:t>
            </a:r>
            <a:r>
              <a:rPr lang="en-US" altLang="zh-CN" dirty="0" smtClean="0"/>
              <a:t>Master</a:t>
            </a:r>
          </a:p>
          <a:p>
            <a:pPr>
              <a:spcBef>
                <a:spcPct val="0"/>
              </a:spcBef>
            </a:pPr>
            <a:r>
              <a:rPr lang="en-US" altLang="zh-CN" dirty="0" smtClean="0"/>
              <a:t>2. Master</a:t>
            </a:r>
            <a:r>
              <a:rPr lang="zh-CN" altLang="en-US" dirty="0" smtClean="0"/>
              <a:t>让一个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启动</a:t>
            </a:r>
            <a:r>
              <a:rPr lang="en-US" altLang="zh-CN" dirty="0" smtClean="0"/>
              <a:t>Driver</a:t>
            </a:r>
            <a:r>
              <a:rPr lang="zh-CN" altLang="en-US" dirty="0" smtClean="0"/>
              <a:t>，即</a:t>
            </a:r>
            <a:r>
              <a:rPr lang="en-US" altLang="zh-CN" dirty="0" err="1" smtClean="0"/>
              <a:t>SchedulerBackend</a:t>
            </a:r>
            <a:r>
              <a:rPr lang="zh-CN" altLang="en-US" dirty="0" smtClean="0"/>
              <a:t>。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创建一个</a:t>
            </a:r>
            <a:r>
              <a:rPr lang="en-US" altLang="zh-CN" dirty="0" err="1" smtClean="0"/>
              <a:t>DriverRunner</a:t>
            </a:r>
            <a:r>
              <a:rPr lang="zh-CN" altLang="en-US" dirty="0" smtClean="0"/>
              <a:t>线程，</a:t>
            </a:r>
            <a:r>
              <a:rPr lang="en-US" altLang="zh-CN" dirty="0" err="1" smtClean="0"/>
              <a:t>DriverRunner</a:t>
            </a:r>
            <a:r>
              <a:rPr lang="zh-CN" altLang="en-US" dirty="0" smtClean="0"/>
              <a:t>启动</a:t>
            </a:r>
            <a:r>
              <a:rPr lang="en-US" altLang="zh-CN" dirty="0" err="1" smtClean="0"/>
              <a:t>SchedulerBackend</a:t>
            </a:r>
            <a:r>
              <a:rPr lang="zh-CN" altLang="en-US" dirty="0" smtClean="0"/>
              <a:t>进程。</a:t>
            </a:r>
            <a:endParaRPr lang="en-US" altLang="zh-CN" dirty="0" smtClean="0"/>
          </a:p>
          <a:p>
            <a:pPr>
              <a:spcBef>
                <a:spcPct val="0"/>
              </a:spcBef>
            </a:pPr>
            <a:r>
              <a:rPr lang="en-US" altLang="zh-CN" dirty="0" smtClean="0"/>
              <a:t>3. </a:t>
            </a:r>
            <a:r>
              <a:rPr lang="zh-CN" altLang="en-US" dirty="0" smtClean="0"/>
              <a:t>另外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还会让其余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启动</a:t>
            </a:r>
            <a:r>
              <a:rPr lang="en-US" altLang="zh-CN" dirty="0" err="1" smtClean="0"/>
              <a:t>Exeuctor</a:t>
            </a:r>
            <a:r>
              <a:rPr lang="zh-CN" altLang="en-US" dirty="0" smtClean="0"/>
              <a:t>，即</a:t>
            </a:r>
            <a:r>
              <a:rPr lang="en-US" altLang="zh-CN" dirty="0" err="1" smtClean="0"/>
              <a:t>ExecutorBackend</a:t>
            </a:r>
            <a:r>
              <a:rPr lang="zh-CN" altLang="en-US" dirty="0" smtClean="0"/>
              <a:t>。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创建一个</a:t>
            </a:r>
            <a:r>
              <a:rPr lang="en-US" altLang="zh-CN" dirty="0" err="1" smtClean="0"/>
              <a:t>ExecutorRunner</a:t>
            </a:r>
            <a:r>
              <a:rPr lang="zh-CN" altLang="en-US" dirty="0" smtClean="0"/>
              <a:t>线程，</a:t>
            </a:r>
            <a:r>
              <a:rPr lang="en-US" altLang="zh-CN" dirty="0" err="1" smtClean="0"/>
              <a:t>ExecutorRunner</a:t>
            </a:r>
            <a:r>
              <a:rPr lang="zh-CN" altLang="en-US" dirty="0" smtClean="0"/>
              <a:t>会启动</a:t>
            </a:r>
            <a:r>
              <a:rPr lang="en-US" altLang="zh-CN" dirty="0" err="1" smtClean="0"/>
              <a:t>ExecutorBackend</a:t>
            </a:r>
            <a:r>
              <a:rPr lang="zh-CN" altLang="en-US" dirty="0" smtClean="0"/>
              <a:t>进程。</a:t>
            </a:r>
            <a:endParaRPr lang="en-US" altLang="zh-CN" dirty="0" smtClean="0"/>
          </a:p>
          <a:p>
            <a:pPr>
              <a:spcBef>
                <a:spcPct val="0"/>
              </a:spcBef>
            </a:pPr>
            <a:r>
              <a:rPr lang="en-US" altLang="zh-CN" dirty="0" smtClean="0"/>
              <a:t>4. </a:t>
            </a:r>
            <a:r>
              <a:rPr lang="en-US" altLang="zh-CN" dirty="0" err="1" smtClean="0"/>
              <a:t>ExecutorBackend</a:t>
            </a:r>
            <a:r>
              <a:rPr lang="zh-CN" altLang="en-US" dirty="0" smtClean="0"/>
              <a:t>启动后会向</a:t>
            </a:r>
            <a:r>
              <a:rPr lang="en-US" altLang="zh-CN" dirty="0" smtClean="0"/>
              <a:t>Driver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SchedulerBackend</a:t>
            </a:r>
            <a:r>
              <a:rPr lang="zh-CN" altLang="en-US" dirty="0" smtClean="0"/>
              <a:t>注册。</a:t>
            </a:r>
            <a:r>
              <a:rPr lang="en-US" altLang="zh-CN" dirty="0" err="1" smtClean="0"/>
              <a:t>SchedulerBackend</a:t>
            </a:r>
            <a:r>
              <a:rPr lang="zh-CN" altLang="en-US" dirty="0" smtClean="0"/>
              <a:t>进程中包含</a:t>
            </a:r>
            <a:r>
              <a:rPr lang="en-US" altLang="zh-CN" dirty="0" err="1" smtClean="0"/>
              <a:t>DAGScheduler</a:t>
            </a:r>
            <a:r>
              <a:rPr lang="zh-CN" altLang="en-US" dirty="0" smtClean="0"/>
              <a:t>，它会根据用户程序，生成执行计划，并调度执行。对于每个</a:t>
            </a:r>
            <a:r>
              <a:rPr lang="en-US" altLang="zh-CN" dirty="0" smtClean="0"/>
              <a:t>stage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，都会被存放到</a:t>
            </a:r>
            <a:r>
              <a:rPr lang="en-US" altLang="zh-CN" dirty="0" err="1" smtClean="0"/>
              <a:t>TaskScheduler</a:t>
            </a:r>
            <a:r>
              <a:rPr lang="zh-CN" altLang="en-US" dirty="0" smtClean="0"/>
              <a:t>中，</a:t>
            </a:r>
            <a:r>
              <a:rPr lang="en-US" altLang="zh-CN" dirty="0" err="1" smtClean="0"/>
              <a:t>ExecutorBackend</a:t>
            </a:r>
            <a:r>
              <a:rPr lang="zh-CN" altLang="en-US" dirty="0" smtClean="0"/>
              <a:t>向</a:t>
            </a:r>
            <a:r>
              <a:rPr lang="en-US" altLang="zh-CN" dirty="0" err="1" smtClean="0"/>
              <a:t>SchedulerBackend</a:t>
            </a:r>
            <a:r>
              <a:rPr lang="zh-CN" altLang="en-US" dirty="0" smtClean="0"/>
              <a:t>汇报的时候把</a:t>
            </a:r>
            <a:r>
              <a:rPr lang="en-US" altLang="zh-CN" dirty="0" err="1" smtClean="0"/>
              <a:t>TaskScheduler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调度到</a:t>
            </a:r>
            <a:r>
              <a:rPr lang="en-US" altLang="zh-CN" dirty="0" err="1" smtClean="0"/>
              <a:t>ExecutorBackend</a:t>
            </a:r>
            <a:r>
              <a:rPr lang="zh-CN" altLang="en-US" dirty="0" smtClean="0"/>
              <a:t>执行。</a:t>
            </a:r>
            <a:endParaRPr lang="en-US" altLang="zh-CN" dirty="0" smtClean="0"/>
          </a:p>
          <a:p>
            <a:pPr>
              <a:spcBef>
                <a:spcPct val="0"/>
              </a:spcBef>
            </a:pPr>
            <a:r>
              <a:rPr lang="en-US" altLang="zh-CN" dirty="0" smtClean="0"/>
              <a:t>5. </a:t>
            </a:r>
            <a:r>
              <a:rPr lang="zh-CN" altLang="en-US" dirty="0" smtClean="0"/>
              <a:t>所有</a:t>
            </a:r>
            <a:r>
              <a:rPr lang="en-US" altLang="zh-CN" dirty="0" smtClean="0"/>
              <a:t>stage</a:t>
            </a:r>
            <a:r>
              <a:rPr lang="zh-CN" altLang="en-US" dirty="0" smtClean="0"/>
              <a:t>都完成后作业结束。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3BBE5-7752-4C7A-9D7E-8716CB61C26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3BBE5-7752-4C7A-9D7E-8716CB61C260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172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>
            <a:spLocks noChangeArrowheads="1"/>
          </p:cNvSpPr>
          <p:nvPr userDrawn="1"/>
        </p:nvSpPr>
        <p:spPr bwMode="auto">
          <a:xfrm>
            <a:off x="2019299" y="1516590"/>
            <a:ext cx="5105400" cy="3279247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422" y="1627696"/>
            <a:ext cx="9160422" cy="3000918"/>
          </a:xfrm>
          <a:prstGeom prst="rect">
            <a:avLst/>
          </a:prstGeom>
          <a:effectLst/>
        </p:spPr>
      </p:pic>
      <p:grpSp>
        <p:nvGrpSpPr>
          <p:cNvPr id="9" name="组合 8"/>
          <p:cNvGrpSpPr/>
          <p:nvPr userDrawn="1"/>
        </p:nvGrpSpPr>
        <p:grpSpPr>
          <a:xfrm>
            <a:off x="0" y="6280678"/>
            <a:ext cx="9144000" cy="592666"/>
            <a:chOff x="0" y="6280678"/>
            <a:chExt cx="9144000" cy="592666"/>
          </a:xfrm>
        </p:grpSpPr>
        <p:sp>
          <p:nvSpPr>
            <p:cNvPr id="7" name="矩形 6"/>
            <p:cNvSpPr>
              <a:spLocks noChangeArrowheads="1"/>
            </p:cNvSpPr>
            <p:nvPr userDrawn="1"/>
          </p:nvSpPr>
          <p:spPr bwMode="auto">
            <a:xfrm>
              <a:off x="0" y="6280678"/>
              <a:ext cx="9144000" cy="59266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8" name="Picture 5" descr="E:\BNRC－SKL－BUPT\研院国重\室徽\黑色(1).png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55" y="6310842"/>
              <a:ext cx="502672" cy="501649"/>
            </a:xfrm>
            <a:prstGeom prst="rect">
              <a:avLst/>
            </a:prstGeom>
            <a:noFill/>
            <a:ln>
              <a:noFill/>
            </a:ln>
            <a:effectLst>
              <a:softEdge rad="127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20233" y="2667000"/>
            <a:ext cx="7103534" cy="685800"/>
          </a:xfrm>
          <a:prstGeom prst="rect">
            <a:avLst/>
          </a:prstGeom>
        </p:spPr>
        <p:txBody>
          <a:bodyPr anchor="b"/>
          <a:lstStyle>
            <a:lvl1pPr algn="ctr">
              <a:defRPr sz="4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2999" y="5217582"/>
            <a:ext cx="6858000" cy="31115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buNone/>
              <a:defRPr sz="1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94274" y="6379102"/>
            <a:ext cx="151026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fld id="{C58B62C3-EF12-4F6B-BB9E-53551D9036F1}" type="datetime1">
              <a:rPr lang="zh-CN" altLang="en-US" smtClean="0"/>
              <a:pPr/>
              <a:t>2015/1/15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536688" y="6379103"/>
            <a:ext cx="3691467" cy="36512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1E19FB6-D2C1-407D-A531-80E92703BD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43211" y="6379103"/>
            <a:ext cx="212725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pPr algn="ctr"/>
            <a:r>
              <a:rPr lang="zh-CN" altLang="en-US" dirty="0" smtClean="0"/>
              <a:t>无线新技术研究所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4717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列表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"/>
          <p:cNvGrpSpPr/>
          <p:nvPr userDrawn="1"/>
        </p:nvGrpSpPr>
        <p:grpSpPr>
          <a:xfrm>
            <a:off x="0" y="6280678"/>
            <a:ext cx="9144000" cy="592666"/>
            <a:chOff x="0" y="6280678"/>
            <a:chExt cx="9144000" cy="592666"/>
          </a:xfrm>
        </p:grpSpPr>
        <p:sp>
          <p:nvSpPr>
            <p:cNvPr id="7" name="矩形 6"/>
            <p:cNvSpPr>
              <a:spLocks noChangeArrowheads="1"/>
            </p:cNvSpPr>
            <p:nvPr userDrawn="1"/>
          </p:nvSpPr>
          <p:spPr bwMode="auto">
            <a:xfrm>
              <a:off x="0" y="6280678"/>
              <a:ext cx="9144000" cy="59266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8" name="Picture 5" descr="E:\BNRC－SKL－BUPT\研院国重\室徽\黑色(1)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55" y="6310842"/>
              <a:ext cx="502672" cy="501649"/>
            </a:xfrm>
            <a:prstGeom prst="rect">
              <a:avLst/>
            </a:prstGeom>
            <a:noFill/>
            <a:ln>
              <a:noFill/>
            </a:ln>
            <a:effectLst>
              <a:softEdge rad="127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894274" y="6379102"/>
            <a:ext cx="151026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fld id="{3A911008-7B80-43D6-9B80-821ED7670D7A}" type="datetime1">
              <a:rPr lang="zh-CN" altLang="en-US" smtClean="0"/>
              <a:pPr/>
              <a:t>2015/1/15</a:t>
            </a:fld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536688" y="6379103"/>
            <a:ext cx="3691467" cy="36512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 dirty="0" smtClean="0"/>
              <a:t>无线新技术研究所</a:t>
            </a:r>
            <a:endParaRPr lang="zh-CN" altLang="en-US" dirty="0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43211" y="6379103"/>
            <a:ext cx="212725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‹#›</a:t>
            </a:r>
            <a:endParaRPr lang="zh-CN" altLang="en-US" dirty="0"/>
          </a:p>
        </p:txBody>
      </p:sp>
      <p:grpSp>
        <p:nvGrpSpPr>
          <p:cNvPr id="3" name="组合 12"/>
          <p:cNvGrpSpPr/>
          <p:nvPr userDrawn="1"/>
        </p:nvGrpSpPr>
        <p:grpSpPr>
          <a:xfrm>
            <a:off x="0" y="276045"/>
            <a:ext cx="8660921" cy="630270"/>
            <a:chOff x="0" y="276045"/>
            <a:chExt cx="8660921" cy="630270"/>
          </a:xfrm>
        </p:grpSpPr>
        <p:grpSp>
          <p:nvGrpSpPr>
            <p:cNvPr id="4" name="组合 13"/>
            <p:cNvGrpSpPr/>
            <p:nvPr userDrawn="1"/>
          </p:nvGrpSpPr>
          <p:grpSpPr>
            <a:xfrm>
              <a:off x="0" y="276045"/>
              <a:ext cx="1587260" cy="411512"/>
              <a:chOff x="0" y="3439711"/>
              <a:chExt cx="1587260" cy="592667"/>
            </a:xfrm>
          </p:grpSpPr>
          <p:sp>
            <p:nvSpPr>
              <p:cNvPr id="16" name="矩形 15"/>
              <p:cNvSpPr>
                <a:spLocks noChangeArrowheads="1"/>
              </p:cNvSpPr>
              <p:nvPr userDrawn="1"/>
            </p:nvSpPr>
            <p:spPr bwMode="auto">
              <a:xfrm>
                <a:off x="0" y="3439712"/>
                <a:ext cx="1061049" cy="59266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7" name="矩形 16"/>
              <p:cNvSpPr>
                <a:spLocks noChangeArrowheads="1"/>
              </p:cNvSpPr>
              <p:nvPr/>
            </p:nvSpPr>
            <p:spPr bwMode="auto">
              <a:xfrm>
                <a:off x="1197842" y="3439711"/>
                <a:ext cx="130626" cy="59266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8" name="矩形 17"/>
              <p:cNvSpPr>
                <a:spLocks noChangeArrowheads="1"/>
              </p:cNvSpPr>
              <p:nvPr/>
            </p:nvSpPr>
            <p:spPr bwMode="auto">
              <a:xfrm>
                <a:off x="1465261" y="3674852"/>
                <a:ext cx="121999" cy="357525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15" name="矩形 14"/>
            <p:cNvSpPr>
              <a:spLocks noChangeArrowheads="1"/>
            </p:cNvSpPr>
            <p:nvPr userDrawn="1"/>
          </p:nvSpPr>
          <p:spPr bwMode="auto">
            <a:xfrm>
              <a:off x="1328468" y="860596"/>
              <a:ext cx="7332453" cy="4571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9" name="标题 1"/>
          <p:cNvSpPr>
            <a:spLocks noGrp="1"/>
          </p:cNvSpPr>
          <p:nvPr>
            <p:ph type="title"/>
          </p:nvPr>
        </p:nvSpPr>
        <p:spPr>
          <a:xfrm>
            <a:off x="1649403" y="397935"/>
            <a:ext cx="3608397" cy="323490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zh-CN" alt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grpSp>
        <p:nvGrpSpPr>
          <p:cNvPr id="5" name="组合 1"/>
          <p:cNvGrpSpPr/>
          <p:nvPr userDrawn="1"/>
        </p:nvGrpSpPr>
        <p:grpSpPr>
          <a:xfrm>
            <a:off x="198168" y="1369300"/>
            <a:ext cx="8747664" cy="4583910"/>
            <a:chOff x="84155" y="1369300"/>
            <a:chExt cx="8747664" cy="4583910"/>
          </a:xfrm>
        </p:grpSpPr>
        <p:pic>
          <p:nvPicPr>
            <p:cNvPr id="20" name="图片 19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55" y="1369300"/>
              <a:ext cx="8747664" cy="873036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55" y="2606258"/>
              <a:ext cx="8747664" cy="873036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55" y="3843216"/>
              <a:ext cx="8747664" cy="873036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55" y="5080174"/>
              <a:ext cx="8747664" cy="873036"/>
            </a:xfrm>
            <a:prstGeom prst="rect">
              <a:avLst/>
            </a:prstGeom>
          </p:spPr>
        </p:pic>
      </p:grpSp>
      <p:sp>
        <p:nvSpPr>
          <p:cNvPr id="32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2817656" y="1523045"/>
            <a:ext cx="3508687" cy="6105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3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817656" y="2763650"/>
            <a:ext cx="3508687" cy="6105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817655" y="4025768"/>
            <a:ext cx="3508687" cy="6105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5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2843211" y="5239190"/>
            <a:ext cx="3508687" cy="6105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0252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346100"/>
            <a:ext cx="2949178" cy="4522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组合 7"/>
          <p:cNvGrpSpPr/>
          <p:nvPr userDrawn="1"/>
        </p:nvGrpSpPr>
        <p:grpSpPr>
          <a:xfrm>
            <a:off x="0" y="6280678"/>
            <a:ext cx="9144000" cy="592666"/>
            <a:chOff x="0" y="6280678"/>
            <a:chExt cx="9144000" cy="592666"/>
          </a:xfrm>
        </p:grpSpPr>
        <p:sp>
          <p:nvSpPr>
            <p:cNvPr id="9" name="矩形 8"/>
            <p:cNvSpPr>
              <a:spLocks noChangeArrowheads="1"/>
            </p:cNvSpPr>
            <p:nvPr userDrawn="1"/>
          </p:nvSpPr>
          <p:spPr bwMode="auto">
            <a:xfrm>
              <a:off x="0" y="6280678"/>
              <a:ext cx="9144000" cy="59266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10" name="Picture 5" descr="E:\BNRC－SKL－BUPT\研院国重\室徽\黑色(1)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55" y="6310842"/>
              <a:ext cx="502672" cy="501649"/>
            </a:xfrm>
            <a:prstGeom prst="rect">
              <a:avLst/>
            </a:prstGeom>
            <a:noFill/>
            <a:ln>
              <a:noFill/>
            </a:ln>
            <a:effectLst>
              <a:softEdge rad="127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>
          <a:xfrm>
            <a:off x="894274" y="6379102"/>
            <a:ext cx="151026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fld id="{1DF85757-7638-4793-83F1-4AC71CCFF2C4}" type="datetime1">
              <a:rPr lang="zh-CN" altLang="en-US" smtClean="0"/>
              <a:pPr/>
              <a:t>2015/1/15</a:t>
            </a:fld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536688" y="6379103"/>
            <a:ext cx="3691467" cy="36512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 dirty="0" smtClean="0"/>
              <a:t>无线新技术研究所</a:t>
            </a:r>
            <a:endParaRPr lang="zh-CN" altLang="en-US" dirty="0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43211" y="6379103"/>
            <a:ext cx="212725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‹#›</a:t>
            </a:r>
            <a:endParaRPr lang="zh-CN" altLang="en-US" dirty="0"/>
          </a:p>
        </p:txBody>
      </p:sp>
      <p:grpSp>
        <p:nvGrpSpPr>
          <p:cNvPr id="5" name="组合 13"/>
          <p:cNvGrpSpPr/>
          <p:nvPr userDrawn="1"/>
        </p:nvGrpSpPr>
        <p:grpSpPr>
          <a:xfrm>
            <a:off x="0" y="630244"/>
            <a:ext cx="3579018" cy="578590"/>
            <a:chOff x="0" y="630244"/>
            <a:chExt cx="3579018" cy="578590"/>
          </a:xfrm>
        </p:grpSpPr>
        <p:grpSp>
          <p:nvGrpSpPr>
            <p:cNvPr id="6" name="组合 14"/>
            <p:cNvGrpSpPr/>
            <p:nvPr userDrawn="1"/>
          </p:nvGrpSpPr>
          <p:grpSpPr>
            <a:xfrm>
              <a:off x="0" y="630244"/>
              <a:ext cx="1143000" cy="395606"/>
              <a:chOff x="0" y="3439711"/>
              <a:chExt cx="1587260" cy="592667"/>
            </a:xfrm>
          </p:grpSpPr>
          <p:sp>
            <p:nvSpPr>
              <p:cNvPr id="17" name="矩形 16"/>
              <p:cNvSpPr>
                <a:spLocks noChangeArrowheads="1"/>
              </p:cNvSpPr>
              <p:nvPr userDrawn="1"/>
            </p:nvSpPr>
            <p:spPr bwMode="auto">
              <a:xfrm>
                <a:off x="0" y="3439712"/>
                <a:ext cx="1061049" cy="59266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8" name="矩形 17"/>
              <p:cNvSpPr>
                <a:spLocks noChangeArrowheads="1"/>
              </p:cNvSpPr>
              <p:nvPr/>
            </p:nvSpPr>
            <p:spPr bwMode="auto">
              <a:xfrm>
                <a:off x="1197842" y="3439711"/>
                <a:ext cx="130626" cy="59266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9" name="矩形 18"/>
              <p:cNvSpPr>
                <a:spLocks noChangeArrowheads="1"/>
              </p:cNvSpPr>
              <p:nvPr/>
            </p:nvSpPr>
            <p:spPr bwMode="auto">
              <a:xfrm>
                <a:off x="1465261" y="3674852"/>
                <a:ext cx="121999" cy="357525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16" name="矩形 15"/>
            <p:cNvSpPr>
              <a:spLocks noChangeArrowheads="1"/>
            </p:cNvSpPr>
            <p:nvPr userDrawn="1"/>
          </p:nvSpPr>
          <p:spPr bwMode="auto">
            <a:xfrm>
              <a:off x="1055147" y="1163115"/>
              <a:ext cx="2523871" cy="4571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1265014" y="702359"/>
            <a:ext cx="2243448" cy="323490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zh-CN" alt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5492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346100"/>
            <a:ext cx="2949178" cy="4522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组合 7"/>
          <p:cNvGrpSpPr/>
          <p:nvPr userDrawn="1"/>
        </p:nvGrpSpPr>
        <p:grpSpPr>
          <a:xfrm>
            <a:off x="0" y="6280678"/>
            <a:ext cx="9144000" cy="592666"/>
            <a:chOff x="0" y="6280678"/>
            <a:chExt cx="9144000" cy="592666"/>
          </a:xfrm>
        </p:grpSpPr>
        <p:sp>
          <p:nvSpPr>
            <p:cNvPr id="9" name="矩形 8"/>
            <p:cNvSpPr>
              <a:spLocks noChangeArrowheads="1"/>
            </p:cNvSpPr>
            <p:nvPr userDrawn="1"/>
          </p:nvSpPr>
          <p:spPr bwMode="auto">
            <a:xfrm>
              <a:off x="0" y="6280678"/>
              <a:ext cx="9144000" cy="59266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10" name="Picture 5" descr="E:\BNRC－SKL－BUPT\研院国重\室徽\黑色(1)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55" y="6310842"/>
              <a:ext cx="502672" cy="501649"/>
            </a:xfrm>
            <a:prstGeom prst="rect">
              <a:avLst/>
            </a:prstGeom>
            <a:noFill/>
            <a:ln>
              <a:noFill/>
            </a:ln>
            <a:effectLst>
              <a:softEdge rad="127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>
          <a:xfrm>
            <a:off x="894274" y="6379102"/>
            <a:ext cx="151026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fld id="{B48E721C-2B35-4356-95F3-8994509D7841}" type="datetime1">
              <a:rPr lang="zh-CN" altLang="en-US" smtClean="0"/>
              <a:pPr/>
              <a:t>2015/1/15</a:t>
            </a:fld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536688" y="6379103"/>
            <a:ext cx="3691467" cy="36512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 dirty="0" smtClean="0"/>
              <a:t>无线新技术研究所</a:t>
            </a:r>
            <a:endParaRPr lang="zh-CN" altLang="en-US" dirty="0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43211" y="6379103"/>
            <a:ext cx="212725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‹#›</a:t>
            </a:r>
            <a:endParaRPr lang="zh-CN" altLang="en-US" dirty="0"/>
          </a:p>
        </p:txBody>
      </p:sp>
      <p:grpSp>
        <p:nvGrpSpPr>
          <p:cNvPr id="5" name="组合 26"/>
          <p:cNvGrpSpPr/>
          <p:nvPr userDrawn="1"/>
        </p:nvGrpSpPr>
        <p:grpSpPr>
          <a:xfrm>
            <a:off x="0" y="630244"/>
            <a:ext cx="3579018" cy="578590"/>
            <a:chOff x="0" y="630244"/>
            <a:chExt cx="3579018" cy="578590"/>
          </a:xfrm>
        </p:grpSpPr>
        <p:grpSp>
          <p:nvGrpSpPr>
            <p:cNvPr id="6" name="组合 14"/>
            <p:cNvGrpSpPr/>
            <p:nvPr userDrawn="1"/>
          </p:nvGrpSpPr>
          <p:grpSpPr>
            <a:xfrm>
              <a:off x="0" y="630244"/>
              <a:ext cx="1143000" cy="395606"/>
              <a:chOff x="0" y="3439711"/>
              <a:chExt cx="1587260" cy="592667"/>
            </a:xfrm>
          </p:grpSpPr>
          <p:sp>
            <p:nvSpPr>
              <p:cNvPr id="17" name="矩形 16"/>
              <p:cNvSpPr>
                <a:spLocks noChangeArrowheads="1"/>
              </p:cNvSpPr>
              <p:nvPr userDrawn="1"/>
            </p:nvSpPr>
            <p:spPr bwMode="auto">
              <a:xfrm>
                <a:off x="0" y="3439712"/>
                <a:ext cx="1061049" cy="59266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8" name="矩形 17"/>
              <p:cNvSpPr>
                <a:spLocks noChangeArrowheads="1"/>
              </p:cNvSpPr>
              <p:nvPr/>
            </p:nvSpPr>
            <p:spPr bwMode="auto">
              <a:xfrm>
                <a:off x="1197842" y="3439711"/>
                <a:ext cx="130626" cy="59266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9" name="矩形 18"/>
              <p:cNvSpPr>
                <a:spLocks noChangeArrowheads="1"/>
              </p:cNvSpPr>
              <p:nvPr/>
            </p:nvSpPr>
            <p:spPr bwMode="auto">
              <a:xfrm>
                <a:off x="1465261" y="3674852"/>
                <a:ext cx="121999" cy="357525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16" name="矩形 15"/>
            <p:cNvSpPr>
              <a:spLocks noChangeArrowheads="1"/>
            </p:cNvSpPr>
            <p:nvPr userDrawn="1"/>
          </p:nvSpPr>
          <p:spPr bwMode="auto">
            <a:xfrm>
              <a:off x="1055147" y="1163115"/>
              <a:ext cx="2523871" cy="4571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6" name="标题 1"/>
          <p:cNvSpPr>
            <a:spLocks noGrp="1"/>
          </p:cNvSpPr>
          <p:nvPr>
            <p:ph type="title" hasCustomPrompt="1"/>
          </p:nvPr>
        </p:nvSpPr>
        <p:spPr>
          <a:xfrm>
            <a:off x="1265014" y="702359"/>
            <a:ext cx="2243448" cy="323490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zh-CN" alt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3991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grpSp>
        <p:nvGrpSpPr>
          <p:cNvPr id="2" name="组合 6"/>
          <p:cNvGrpSpPr/>
          <p:nvPr userDrawn="1"/>
        </p:nvGrpSpPr>
        <p:grpSpPr>
          <a:xfrm>
            <a:off x="0" y="6280678"/>
            <a:ext cx="9144000" cy="592666"/>
            <a:chOff x="0" y="6280678"/>
            <a:chExt cx="9144000" cy="592666"/>
          </a:xfrm>
        </p:grpSpPr>
        <p:sp>
          <p:nvSpPr>
            <p:cNvPr id="8" name="矩形 7"/>
            <p:cNvSpPr>
              <a:spLocks noChangeArrowheads="1"/>
            </p:cNvSpPr>
            <p:nvPr userDrawn="1"/>
          </p:nvSpPr>
          <p:spPr bwMode="auto">
            <a:xfrm>
              <a:off x="0" y="6280678"/>
              <a:ext cx="9144000" cy="59266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9" name="Picture 5" descr="E:\BNRC－SKL－BUPT\研院国重\室徽\黑色(1)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55" y="6310842"/>
              <a:ext cx="502672" cy="501649"/>
            </a:xfrm>
            <a:prstGeom prst="rect">
              <a:avLst/>
            </a:prstGeom>
            <a:noFill/>
            <a:ln>
              <a:noFill/>
            </a:ln>
            <a:effectLst>
              <a:softEdge rad="127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894274" y="6379102"/>
            <a:ext cx="151026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fld id="{9145F363-909E-44F2-B5A4-A71FE2D8A452}" type="datetime1">
              <a:rPr lang="zh-CN" altLang="en-US" smtClean="0"/>
              <a:pPr/>
              <a:t>2015/1/15</a:t>
            </a:fld>
            <a:endParaRPr lang="zh-CN" altLang="en-US" dirty="0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536688" y="6379103"/>
            <a:ext cx="3691467" cy="36512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 dirty="0" smtClean="0"/>
              <a:t>无线新技术研究所</a:t>
            </a:r>
            <a:endParaRPr lang="zh-CN" altLang="en-US" dirty="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43211" y="6379103"/>
            <a:ext cx="212725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‹#›</a:t>
            </a:r>
            <a:endParaRPr lang="zh-CN" altLang="en-US" dirty="0"/>
          </a:p>
        </p:txBody>
      </p:sp>
      <p:sp>
        <p:nvSpPr>
          <p:cNvPr id="13" name="标题 1"/>
          <p:cNvSpPr txBox="1">
            <a:spLocks/>
          </p:cNvSpPr>
          <p:nvPr userDrawn="1"/>
        </p:nvSpPr>
        <p:spPr>
          <a:xfrm>
            <a:off x="1649403" y="397935"/>
            <a:ext cx="3608397" cy="323490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grpSp>
        <p:nvGrpSpPr>
          <p:cNvPr id="4" name="组合 13"/>
          <p:cNvGrpSpPr/>
          <p:nvPr userDrawn="1"/>
        </p:nvGrpSpPr>
        <p:grpSpPr>
          <a:xfrm>
            <a:off x="0" y="276045"/>
            <a:ext cx="8660921" cy="630270"/>
            <a:chOff x="0" y="276045"/>
            <a:chExt cx="8660921" cy="630270"/>
          </a:xfrm>
        </p:grpSpPr>
        <p:grpSp>
          <p:nvGrpSpPr>
            <p:cNvPr id="5" name="组合 14"/>
            <p:cNvGrpSpPr/>
            <p:nvPr userDrawn="1"/>
          </p:nvGrpSpPr>
          <p:grpSpPr>
            <a:xfrm>
              <a:off x="0" y="276045"/>
              <a:ext cx="1587260" cy="411512"/>
              <a:chOff x="0" y="3439711"/>
              <a:chExt cx="1587260" cy="592667"/>
            </a:xfrm>
          </p:grpSpPr>
          <p:sp>
            <p:nvSpPr>
              <p:cNvPr id="17" name="矩形 16"/>
              <p:cNvSpPr>
                <a:spLocks noChangeArrowheads="1"/>
              </p:cNvSpPr>
              <p:nvPr userDrawn="1"/>
            </p:nvSpPr>
            <p:spPr bwMode="auto">
              <a:xfrm>
                <a:off x="0" y="3439712"/>
                <a:ext cx="1061049" cy="59266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8" name="矩形 17"/>
              <p:cNvSpPr>
                <a:spLocks noChangeArrowheads="1"/>
              </p:cNvSpPr>
              <p:nvPr/>
            </p:nvSpPr>
            <p:spPr bwMode="auto">
              <a:xfrm>
                <a:off x="1197842" y="3439711"/>
                <a:ext cx="130626" cy="59266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9" name="矩形 18"/>
              <p:cNvSpPr>
                <a:spLocks noChangeArrowheads="1"/>
              </p:cNvSpPr>
              <p:nvPr/>
            </p:nvSpPr>
            <p:spPr bwMode="auto">
              <a:xfrm>
                <a:off x="1465261" y="3674852"/>
                <a:ext cx="121999" cy="357525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16" name="矩形 15"/>
            <p:cNvSpPr>
              <a:spLocks noChangeArrowheads="1"/>
            </p:cNvSpPr>
            <p:nvPr userDrawn="1"/>
          </p:nvSpPr>
          <p:spPr bwMode="auto">
            <a:xfrm>
              <a:off x="1328468" y="860596"/>
              <a:ext cx="7332453" cy="4571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6775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119744" y="1606551"/>
            <a:ext cx="395606" cy="4570412"/>
          </a:xfrm>
          <a:prstGeom prst="rect">
            <a:avLst/>
          </a:prstGeom>
        </p:spPr>
        <p:txBody>
          <a:bodyPr vert="eaVert"/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714375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grpSp>
        <p:nvGrpSpPr>
          <p:cNvPr id="4" name="组合 6"/>
          <p:cNvGrpSpPr/>
          <p:nvPr userDrawn="1"/>
        </p:nvGrpSpPr>
        <p:grpSpPr>
          <a:xfrm>
            <a:off x="0" y="6280678"/>
            <a:ext cx="9144000" cy="592666"/>
            <a:chOff x="0" y="6280678"/>
            <a:chExt cx="9144000" cy="592666"/>
          </a:xfrm>
        </p:grpSpPr>
        <p:sp>
          <p:nvSpPr>
            <p:cNvPr id="8" name="矩形 7"/>
            <p:cNvSpPr>
              <a:spLocks noChangeArrowheads="1"/>
            </p:cNvSpPr>
            <p:nvPr userDrawn="1"/>
          </p:nvSpPr>
          <p:spPr bwMode="auto">
            <a:xfrm>
              <a:off x="0" y="6280678"/>
              <a:ext cx="9144000" cy="59266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9" name="Picture 5" descr="E:\BNRC－SKL－BUPT\研院国重\室徽\黑色(1)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55" y="6310842"/>
              <a:ext cx="502672" cy="501649"/>
            </a:xfrm>
            <a:prstGeom prst="rect">
              <a:avLst/>
            </a:prstGeom>
            <a:noFill/>
            <a:ln>
              <a:noFill/>
            </a:ln>
            <a:effectLst>
              <a:softEdge rad="127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894274" y="6379102"/>
            <a:ext cx="151026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fld id="{5A17FA47-4AAA-47F8-A235-C1B63E1B81E5}" type="datetime1">
              <a:rPr lang="zh-CN" altLang="en-US" smtClean="0"/>
              <a:pPr/>
              <a:t>2015/1/15</a:t>
            </a:fld>
            <a:endParaRPr lang="zh-CN" altLang="en-US" dirty="0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536688" y="6379103"/>
            <a:ext cx="3691467" cy="36512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 dirty="0" smtClean="0"/>
              <a:t>无线新技术研究所</a:t>
            </a:r>
            <a:endParaRPr lang="zh-CN" altLang="en-US" dirty="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43211" y="6379103"/>
            <a:ext cx="212725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‹#›</a:t>
            </a:r>
            <a:endParaRPr lang="zh-CN" altLang="en-US" dirty="0"/>
          </a:p>
        </p:txBody>
      </p:sp>
      <p:grpSp>
        <p:nvGrpSpPr>
          <p:cNvPr id="5" name="组合 12"/>
          <p:cNvGrpSpPr/>
          <p:nvPr userDrawn="1"/>
        </p:nvGrpSpPr>
        <p:grpSpPr>
          <a:xfrm rot="5400000">
            <a:off x="7746047" y="738822"/>
            <a:ext cx="1143000" cy="395606"/>
            <a:chOff x="0" y="3439711"/>
            <a:chExt cx="1587260" cy="592667"/>
          </a:xfrm>
        </p:grpSpPr>
        <p:sp>
          <p:nvSpPr>
            <p:cNvPr id="14" name="矩形 13"/>
            <p:cNvSpPr>
              <a:spLocks noChangeArrowheads="1"/>
            </p:cNvSpPr>
            <p:nvPr userDrawn="1"/>
          </p:nvSpPr>
          <p:spPr bwMode="auto">
            <a:xfrm>
              <a:off x="0" y="3439712"/>
              <a:ext cx="1061049" cy="59266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" name="矩形 14"/>
            <p:cNvSpPr>
              <a:spLocks noChangeArrowheads="1"/>
            </p:cNvSpPr>
            <p:nvPr/>
          </p:nvSpPr>
          <p:spPr bwMode="auto">
            <a:xfrm>
              <a:off x="1197842" y="3439711"/>
              <a:ext cx="130626" cy="59266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矩形 15"/>
            <p:cNvSpPr>
              <a:spLocks noChangeArrowheads="1"/>
            </p:cNvSpPr>
            <p:nvPr/>
          </p:nvSpPr>
          <p:spPr bwMode="auto">
            <a:xfrm>
              <a:off x="1465261" y="3674852"/>
              <a:ext cx="121999" cy="35752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7" name="矩形 16"/>
          <p:cNvSpPr>
            <a:spLocks noChangeArrowheads="1"/>
          </p:cNvSpPr>
          <p:nvPr userDrawn="1"/>
        </p:nvSpPr>
        <p:spPr bwMode="auto">
          <a:xfrm rot="5400000">
            <a:off x="5728085" y="3682078"/>
            <a:ext cx="4574128" cy="45719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8269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>
            <a:spLocks noChangeArrowheads="1"/>
          </p:cNvSpPr>
          <p:nvPr userDrawn="1"/>
        </p:nvSpPr>
        <p:spPr bwMode="auto">
          <a:xfrm>
            <a:off x="0" y="1447800"/>
            <a:ext cx="9143999" cy="350520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7606"/>
            <a:ext cx="9144000" cy="3000918"/>
          </a:xfrm>
          <a:prstGeom prst="rect">
            <a:avLst/>
          </a:prstGeom>
          <a:effectLst/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639483" y="3086100"/>
            <a:ext cx="3865034" cy="685800"/>
          </a:xfrm>
          <a:prstGeom prst="rect">
            <a:avLst/>
          </a:prstGeom>
        </p:spPr>
        <p:txBody>
          <a:bodyPr anchor="b"/>
          <a:lstStyle>
            <a:lvl1pPr algn="ctr">
              <a:defRPr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Thank You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7417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"/>
          <p:cNvGrpSpPr/>
          <p:nvPr userDrawn="1"/>
        </p:nvGrpSpPr>
        <p:grpSpPr>
          <a:xfrm>
            <a:off x="0" y="6280678"/>
            <a:ext cx="9144000" cy="592666"/>
            <a:chOff x="0" y="6280678"/>
            <a:chExt cx="9144000" cy="592666"/>
          </a:xfrm>
        </p:grpSpPr>
        <p:sp>
          <p:nvSpPr>
            <p:cNvPr id="4" name="矩形 3"/>
            <p:cNvSpPr>
              <a:spLocks noChangeArrowheads="1"/>
            </p:cNvSpPr>
            <p:nvPr userDrawn="1"/>
          </p:nvSpPr>
          <p:spPr bwMode="auto">
            <a:xfrm>
              <a:off x="0" y="6280678"/>
              <a:ext cx="9144000" cy="59266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5" name="Picture 5" descr="E:\BNRC－SKL－BUPT\研院国重\室徽\黑色(1)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55" y="6310842"/>
              <a:ext cx="502672" cy="501649"/>
            </a:xfrm>
            <a:prstGeom prst="rect">
              <a:avLst/>
            </a:prstGeom>
            <a:noFill/>
            <a:ln>
              <a:noFill/>
            </a:ln>
            <a:effectLst>
              <a:softEdge rad="127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894274" y="6379102"/>
            <a:ext cx="151026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fld id="{F8FD72F8-158C-4CF6-8163-1930638C1F3F}" type="datetime1">
              <a:rPr lang="zh-CN" altLang="en-US" smtClean="0"/>
              <a:pPr/>
              <a:t>2015/1/15</a:t>
            </a:fld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536688" y="6379103"/>
            <a:ext cx="3691467" cy="36512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110130F-BA66-4A25-98DD-AAC44F922C8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43211" y="6379103"/>
            <a:ext cx="212725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pPr algn="ctr"/>
            <a:r>
              <a:rPr lang="zh-CN" altLang="en-US" dirty="0" smtClean="0"/>
              <a:t>无线新技术研究所</a:t>
            </a:r>
            <a:endParaRPr lang="zh-CN" altLang="en-US" dirty="0"/>
          </a:p>
        </p:txBody>
      </p:sp>
      <p:sp>
        <p:nvSpPr>
          <p:cNvPr id="9" name="矩形 5"/>
          <p:cNvSpPr/>
          <p:nvPr userDrawn="1"/>
        </p:nvSpPr>
        <p:spPr>
          <a:xfrm>
            <a:off x="967572" y="1390379"/>
            <a:ext cx="8176428" cy="4097833"/>
          </a:xfrm>
          <a:custGeom>
            <a:avLst/>
            <a:gdLst>
              <a:gd name="connsiteX0" fmla="*/ 0 w 7884368"/>
              <a:gd name="connsiteY0" fmla="*/ 0 h 3744416"/>
              <a:gd name="connsiteX1" fmla="*/ 7884368 w 7884368"/>
              <a:gd name="connsiteY1" fmla="*/ 0 h 3744416"/>
              <a:gd name="connsiteX2" fmla="*/ 7884368 w 7884368"/>
              <a:gd name="connsiteY2" fmla="*/ 3744416 h 3744416"/>
              <a:gd name="connsiteX3" fmla="*/ 0 w 7884368"/>
              <a:gd name="connsiteY3" fmla="*/ 3744416 h 3744416"/>
              <a:gd name="connsiteX4" fmla="*/ 0 w 7884368"/>
              <a:gd name="connsiteY4" fmla="*/ 0 h 3744416"/>
              <a:gd name="connsiteX0" fmla="*/ 0 w 7884368"/>
              <a:gd name="connsiteY0" fmla="*/ 0 h 3744416"/>
              <a:gd name="connsiteX1" fmla="*/ 7884368 w 7884368"/>
              <a:gd name="connsiteY1" fmla="*/ 0 h 3744416"/>
              <a:gd name="connsiteX2" fmla="*/ 7884368 w 7884368"/>
              <a:gd name="connsiteY2" fmla="*/ 3744416 h 3744416"/>
              <a:gd name="connsiteX3" fmla="*/ 750771 w 7884368"/>
              <a:gd name="connsiteY3" fmla="*/ 2916644 h 3744416"/>
              <a:gd name="connsiteX4" fmla="*/ 0 w 7884368"/>
              <a:gd name="connsiteY4" fmla="*/ 0 h 3744416"/>
              <a:gd name="connsiteX0" fmla="*/ 0 w 7884368"/>
              <a:gd name="connsiteY0" fmla="*/ 0 h 3744416"/>
              <a:gd name="connsiteX1" fmla="*/ 7884368 w 7884368"/>
              <a:gd name="connsiteY1" fmla="*/ 0 h 3744416"/>
              <a:gd name="connsiteX2" fmla="*/ 7884368 w 7884368"/>
              <a:gd name="connsiteY2" fmla="*/ 3744416 h 3744416"/>
              <a:gd name="connsiteX3" fmla="*/ 721895 w 7884368"/>
              <a:gd name="connsiteY3" fmla="*/ 3426783 h 3744416"/>
              <a:gd name="connsiteX4" fmla="*/ 0 w 7884368"/>
              <a:gd name="connsiteY4" fmla="*/ 0 h 3744416"/>
              <a:gd name="connsiteX0" fmla="*/ 0 w 7566734"/>
              <a:gd name="connsiteY0" fmla="*/ 134753 h 3744416"/>
              <a:gd name="connsiteX1" fmla="*/ 7566734 w 7566734"/>
              <a:gd name="connsiteY1" fmla="*/ 0 h 3744416"/>
              <a:gd name="connsiteX2" fmla="*/ 7566734 w 7566734"/>
              <a:gd name="connsiteY2" fmla="*/ 3744416 h 3744416"/>
              <a:gd name="connsiteX3" fmla="*/ 404261 w 7566734"/>
              <a:gd name="connsiteY3" fmla="*/ 3426783 h 3744416"/>
              <a:gd name="connsiteX4" fmla="*/ 0 w 7566734"/>
              <a:gd name="connsiteY4" fmla="*/ 134753 h 3744416"/>
              <a:gd name="connsiteX0" fmla="*/ 0 w 7566734"/>
              <a:gd name="connsiteY0" fmla="*/ 134753 h 3744416"/>
              <a:gd name="connsiteX1" fmla="*/ 7566734 w 7566734"/>
              <a:gd name="connsiteY1" fmla="*/ 0 h 3744416"/>
              <a:gd name="connsiteX2" fmla="*/ 7566734 w 7566734"/>
              <a:gd name="connsiteY2" fmla="*/ 3744416 h 3744416"/>
              <a:gd name="connsiteX3" fmla="*/ 592873 w 7566734"/>
              <a:gd name="connsiteY3" fmla="*/ 3426783 h 3744416"/>
              <a:gd name="connsiteX4" fmla="*/ 0 w 7566734"/>
              <a:gd name="connsiteY4" fmla="*/ 134753 h 3744416"/>
              <a:gd name="connsiteX0" fmla="*/ 0 w 7919354"/>
              <a:gd name="connsiteY0" fmla="*/ 204381 h 3744416"/>
              <a:gd name="connsiteX1" fmla="*/ 7919354 w 7919354"/>
              <a:gd name="connsiteY1" fmla="*/ 0 h 3744416"/>
              <a:gd name="connsiteX2" fmla="*/ 7919354 w 7919354"/>
              <a:gd name="connsiteY2" fmla="*/ 3744416 h 3744416"/>
              <a:gd name="connsiteX3" fmla="*/ 945493 w 7919354"/>
              <a:gd name="connsiteY3" fmla="*/ 3426783 h 3744416"/>
              <a:gd name="connsiteX4" fmla="*/ 0 w 7919354"/>
              <a:gd name="connsiteY4" fmla="*/ 204381 h 374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19354" h="3744416">
                <a:moveTo>
                  <a:pt x="0" y="204381"/>
                </a:moveTo>
                <a:lnTo>
                  <a:pt x="7919354" y="0"/>
                </a:lnTo>
                <a:lnTo>
                  <a:pt x="7919354" y="3744416"/>
                </a:lnTo>
                <a:lnTo>
                  <a:pt x="945493" y="3426783"/>
                </a:lnTo>
                <a:lnTo>
                  <a:pt x="0" y="204381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600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967572" y="624607"/>
            <a:ext cx="723275" cy="902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kern="1200" spc="3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目录</a:t>
            </a:r>
            <a:endParaRPr lang="en-US" altLang="zh-CN" sz="1800" b="1" kern="1200" spc="3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algn="l" defTabSz="914400" rtl="0" eaLnBrk="1" latinLnBrk="0" hangingPunct="1">
              <a:lnSpc>
                <a:spcPts val="2000"/>
              </a:lnSpc>
            </a:pPr>
            <a:r>
              <a:rPr lang="en-US" altLang="zh-CN" sz="900" kern="1200" dirty="0" smtClean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  <a:cs typeface="+mn-cs"/>
              </a:rPr>
              <a:t>   CONTENTS</a:t>
            </a:r>
            <a:endParaRPr lang="zh-CN" altLang="en-US" sz="900" kern="1200" dirty="0" smtClean="0">
              <a:solidFill>
                <a:schemeClr val="bg1">
                  <a:lumMod val="65000"/>
                </a:schemeClr>
              </a:solidFill>
              <a:latin typeface="Hiragino Sans GB W3" panose="020B0300000000000000" pitchFamily="34" charset="-122"/>
              <a:ea typeface="Hiragino Sans GB W3" panose="020B0300000000000000" pitchFamily="34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1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175421" y="2356619"/>
            <a:ext cx="6858000" cy="218228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buNone/>
              <a:defRPr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lvl="0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1		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400" b="1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</a:p>
          <a:p>
            <a:pPr marL="0" lvl="0" algn="l" defTabSz="914400" rtl="0" eaLnBrk="1" latinLnBrk="0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2		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		</a:t>
            </a:r>
            <a:r>
              <a:rPr lang="en-US" altLang="zh-CN" sz="2400" b="1" kern="12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07</a:t>
            </a:r>
          </a:p>
          <a:p>
            <a:pPr marL="0" lvl="0" algn="l" defTabSz="914400" rtl="0" eaLnBrk="1" latinLnBrk="0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3 	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		</a:t>
            </a:r>
            <a:r>
              <a:rPr lang="en-US" altLang="zh-CN" sz="2400" b="1" kern="12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15</a:t>
            </a:r>
          </a:p>
          <a:p>
            <a:pPr marL="0" lvl="0" algn="l" defTabSz="914400" rtl="0" eaLnBrk="1" latinLnBrk="0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4		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		</a:t>
            </a:r>
            <a:r>
              <a:rPr lang="en-US" altLang="zh-CN" sz="2400" b="1" kern="12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27</a:t>
            </a:r>
          </a:p>
          <a:p>
            <a:pPr lvl="0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5		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		</a:t>
            </a:r>
            <a:r>
              <a:rPr lang="en-US" altLang="zh-CN" sz="2400" b="1" kern="12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39</a:t>
            </a:r>
            <a:endParaRPr lang="zh-CN" altLang="en-US" dirty="0"/>
          </a:p>
        </p:txBody>
      </p:sp>
      <p:sp>
        <p:nvSpPr>
          <p:cNvPr id="19" name="矩形 18"/>
          <p:cNvSpPr>
            <a:spLocks noChangeArrowheads="1"/>
          </p:cNvSpPr>
          <p:nvPr userDrawn="1"/>
        </p:nvSpPr>
        <p:spPr bwMode="auto">
          <a:xfrm>
            <a:off x="1075870" y="971287"/>
            <a:ext cx="483690" cy="45719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209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9403" y="397935"/>
            <a:ext cx="3608397" cy="323490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zh-CN" alt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grpSp>
        <p:nvGrpSpPr>
          <p:cNvPr id="4" name="组合 9"/>
          <p:cNvGrpSpPr/>
          <p:nvPr userDrawn="1"/>
        </p:nvGrpSpPr>
        <p:grpSpPr>
          <a:xfrm>
            <a:off x="0" y="6280678"/>
            <a:ext cx="9144000" cy="592666"/>
            <a:chOff x="0" y="6280678"/>
            <a:chExt cx="9144000" cy="592666"/>
          </a:xfrm>
        </p:grpSpPr>
        <p:sp>
          <p:nvSpPr>
            <p:cNvPr id="11" name="矩形 10"/>
            <p:cNvSpPr>
              <a:spLocks noChangeArrowheads="1"/>
            </p:cNvSpPr>
            <p:nvPr userDrawn="1"/>
          </p:nvSpPr>
          <p:spPr bwMode="auto">
            <a:xfrm>
              <a:off x="0" y="6280678"/>
              <a:ext cx="9144000" cy="59266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12" name="Picture 5" descr="E:\BNRC－SKL－BUPT\研院国重\室徽\黑色(1)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55" y="6310842"/>
              <a:ext cx="502672" cy="501649"/>
            </a:xfrm>
            <a:prstGeom prst="rect">
              <a:avLst/>
            </a:prstGeom>
            <a:noFill/>
            <a:ln>
              <a:noFill/>
            </a:ln>
            <a:effectLst>
              <a:softEdge rad="127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日期占位符 3"/>
          <p:cNvSpPr>
            <a:spLocks noGrp="1"/>
          </p:cNvSpPr>
          <p:nvPr>
            <p:ph type="dt" sz="half" idx="10"/>
          </p:nvPr>
        </p:nvSpPr>
        <p:spPr>
          <a:xfrm>
            <a:off x="894274" y="6379102"/>
            <a:ext cx="151026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fld id="{7FE1C518-DF98-42B9-AA6D-15FE4022F847}" type="datetime1">
              <a:rPr lang="zh-CN" altLang="en-US" smtClean="0"/>
              <a:pPr/>
              <a:t>2015/1/15</a:t>
            </a:fld>
            <a:endParaRPr lang="zh-CN" altLang="en-US" dirty="0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536688" y="6379103"/>
            <a:ext cx="3691467" cy="36512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A1D1E01-A3F3-4092-A6CA-6B146DC762F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43211" y="6379103"/>
            <a:ext cx="212725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pPr algn="ctr"/>
            <a:r>
              <a:rPr lang="zh-CN" altLang="en-US" dirty="0" smtClean="0"/>
              <a:t>无线新技术研究所</a:t>
            </a:r>
            <a:endParaRPr lang="zh-CN" altLang="en-US" dirty="0"/>
          </a:p>
        </p:txBody>
      </p:sp>
      <p:grpSp>
        <p:nvGrpSpPr>
          <p:cNvPr id="5" name="组合 20"/>
          <p:cNvGrpSpPr/>
          <p:nvPr userDrawn="1"/>
        </p:nvGrpSpPr>
        <p:grpSpPr>
          <a:xfrm>
            <a:off x="0" y="276045"/>
            <a:ext cx="8660921" cy="630270"/>
            <a:chOff x="0" y="276045"/>
            <a:chExt cx="8660921" cy="630270"/>
          </a:xfrm>
        </p:grpSpPr>
        <p:grpSp>
          <p:nvGrpSpPr>
            <p:cNvPr id="6" name="组合 15"/>
            <p:cNvGrpSpPr/>
            <p:nvPr userDrawn="1"/>
          </p:nvGrpSpPr>
          <p:grpSpPr>
            <a:xfrm>
              <a:off x="0" y="276045"/>
              <a:ext cx="1587260" cy="411512"/>
              <a:chOff x="0" y="3439711"/>
              <a:chExt cx="1587260" cy="592667"/>
            </a:xfrm>
          </p:grpSpPr>
          <p:sp>
            <p:nvSpPr>
              <p:cNvPr id="17" name="矩形 16"/>
              <p:cNvSpPr>
                <a:spLocks noChangeArrowheads="1"/>
              </p:cNvSpPr>
              <p:nvPr userDrawn="1"/>
            </p:nvSpPr>
            <p:spPr bwMode="auto">
              <a:xfrm>
                <a:off x="0" y="3439712"/>
                <a:ext cx="1061049" cy="59266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8" name="矩形 17"/>
              <p:cNvSpPr>
                <a:spLocks noChangeArrowheads="1"/>
              </p:cNvSpPr>
              <p:nvPr/>
            </p:nvSpPr>
            <p:spPr bwMode="auto">
              <a:xfrm>
                <a:off x="1197842" y="3439711"/>
                <a:ext cx="130626" cy="59266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9" name="矩形 18"/>
              <p:cNvSpPr>
                <a:spLocks noChangeArrowheads="1"/>
              </p:cNvSpPr>
              <p:nvPr/>
            </p:nvSpPr>
            <p:spPr bwMode="auto">
              <a:xfrm>
                <a:off x="1465261" y="3674852"/>
                <a:ext cx="121999" cy="357525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20" name="矩形 19"/>
            <p:cNvSpPr>
              <a:spLocks noChangeArrowheads="1"/>
            </p:cNvSpPr>
            <p:nvPr userDrawn="1"/>
          </p:nvSpPr>
          <p:spPr bwMode="auto">
            <a:xfrm>
              <a:off x="1328468" y="860596"/>
              <a:ext cx="7332453" cy="4571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7322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>
            <a:spLocks noChangeArrowheads="1"/>
          </p:cNvSpPr>
          <p:nvPr userDrawn="1"/>
        </p:nvSpPr>
        <p:spPr bwMode="auto">
          <a:xfrm>
            <a:off x="2019299" y="2277533"/>
            <a:ext cx="5105400" cy="2518304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422" y="2437345"/>
            <a:ext cx="9160422" cy="2198681"/>
          </a:xfrm>
          <a:prstGeom prst="rect">
            <a:avLst/>
          </a:prstGeom>
          <a:effectLst/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5020733"/>
            <a:ext cx="7886700" cy="106891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组合 9"/>
          <p:cNvGrpSpPr/>
          <p:nvPr userDrawn="1"/>
        </p:nvGrpSpPr>
        <p:grpSpPr>
          <a:xfrm>
            <a:off x="0" y="6280678"/>
            <a:ext cx="9144000" cy="592666"/>
            <a:chOff x="0" y="6280678"/>
            <a:chExt cx="9144000" cy="592666"/>
          </a:xfrm>
        </p:grpSpPr>
        <p:sp>
          <p:nvSpPr>
            <p:cNvPr id="11" name="矩形 10"/>
            <p:cNvSpPr>
              <a:spLocks noChangeArrowheads="1"/>
            </p:cNvSpPr>
            <p:nvPr userDrawn="1"/>
          </p:nvSpPr>
          <p:spPr bwMode="auto">
            <a:xfrm>
              <a:off x="0" y="6280678"/>
              <a:ext cx="9144000" cy="59266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12" name="Picture 5" descr="E:\BNRC－SKL－BUPT\研院国重\室徽\黑色(1)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55" y="6310842"/>
              <a:ext cx="502672" cy="501649"/>
            </a:xfrm>
            <a:prstGeom prst="rect">
              <a:avLst/>
            </a:prstGeom>
            <a:noFill/>
            <a:ln>
              <a:noFill/>
            </a:ln>
            <a:effectLst>
              <a:softEdge rad="127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日期占位符 3"/>
          <p:cNvSpPr>
            <a:spLocks noGrp="1"/>
          </p:cNvSpPr>
          <p:nvPr>
            <p:ph type="dt" sz="half" idx="10"/>
          </p:nvPr>
        </p:nvSpPr>
        <p:spPr>
          <a:xfrm>
            <a:off x="894274" y="6379102"/>
            <a:ext cx="151026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fld id="{E1996171-3F07-4D6C-BF8B-AB8CA30D1010}" type="datetime1">
              <a:rPr lang="zh-CN" altLang="en-US" smtClean="0"/>
              <a:pPr/>
              <a:t>2015/1/15</a:t>
            </a:fld>
            <a:endParaRPr lang="zh-CN" altLang="en-US" dirty="0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536688" y="6379103"/>
            <a:ext cx="3691467" cy="36512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 dirty="0" smtClean="0"/>
              <a:t>无线新技术研究所</a:t>
            </a:r>
            <a:endParaRPr lang="zh-CN" altLang="en-US" dirty="0"/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43211" y="6379103"/>
            <a:ext cx="212725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‹#›</a:t>
            </a:r>
            <a:endParaRPr lang="zh-CN" altLang="en-US" dirty="0"/>
          </a:p>
        </p:txBody>
      </p:sp>
      <p:sp>
        <p:nvSpPr>
          <p:cNvPr id="18" name="标题 1"/>
          <p:cNvSpPr>
            <a:spLocks noGrp="1"/>
          </p:cNvSpPr>
          <p:nvPr>
            <p:ph type="ctrTitle" hasCustomPrompt="1"/>
          </p:nvPr>
        </p:nvSpPr>
        <p:spPr>
          <a:xfrm>
            <a:off x="1012022" y="3295650"/>
            <a:ext cx="7103534" cy="556948"/>
          </a:xfrm>
          <a:prstGeom prst="rect">
            <a:avLst/>
          </a:prstGeom>
        </p:spPr>
        <p:txBody>
          <a:bodyPr anchor="b"/>
          <a:lstStyle>
            <a:lvl1pPr algn="ctr"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节标题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746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/>
          <p:cNvGrpSpPr/>
          <p:nvPr userDrawn="1"/>
        </p:nvGrpSpPr>
        <p:grpSpPr>
          <a:xfrm>
            <a:off x="0" y="6280678"/>
            <a:ext cx="9144000" cy="592666"/>
            <a:chOff x="0" y="6280678"/>
            <a:chExt cx="9144000" cy="592666"/>
          </a:xfrm>
        </p:grpSpPr>
        <p:sp>
          <p:nvSpPr>
            <p:cNvPr id="6" name="矩形 5"/>
            <p:cNvSpPr>
              <a:spLocks noChangeArrowheads="1"/>
            </p:cNvSpPr>
            <p:nvPr userDrawn="1"/>
          </p:nvSpPr>
          <p:spPr bwMode="auto">
            <a:xfrm>
              <a:off x="0" y="6280678"/>
              <a:ext cx="9144000" cy="59266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7" name="Picture 5" descr="E:\BNRC－SKL－BUPT\研院国重\室徽\黑色(1)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55" y="6310842"/>
              <a:ext cx="502672" cy="501649"/>
            </a:xfrm>
            <a:prstGeom prst="rect">
              <a:avLst/>
            </a:prstGeom>
            <a:noFill/>
            <a:ln>
              <a:noFill/>
            </a:ln>
            <a:effectLst>
              <a:softEdge rad="127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894274" y="6379102"/>
            <a:ext cx="151026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fld id="{F539725B-D5BC-4CFE-81AD-7CD15DF280B4}" type="datetime1">
              <a:rPr lang="zh-CN" altLang="en-US" smtClean="0"/>
              <a:pPr/>
              <a:t>2015/1/15</a:t>
            </a:fld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536688" y="6379103"/>
            <a:ext cx="3691467" cy="36512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 dirty="0" smtClean="0"/>
              <a:t>无线新技术研究所</a:t>
            </a:r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43211" y="6379103"/>
            <a:ext cx="212725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‹#›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2157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grpSp>
        <p:nvGrpSpPr>
          <p:cNvPr id="2" name="组合 10"/>
          <p:cNvGrpSpPr/>
          <p:nvPr userDrawn="1"/>
        </p:nvGrpSpPr>
        <p:grpSpPr>
          <a:xfrm>
            <a:off x="0" y="6280678"/>
            <a:ext cx="9144000" cy="592666"/>
            <a:chOff x="0" y="6280678"/>
            <a:chExt cx="9144000" cy="592666"/>
          </a:xfrm>
        </p:grpSpPr>
        <p:sp>
          <p:nvSpPr>
            <p:cNvPr id="12" name="矩形 11"/>
            <p:cNvSpPr>
              <a:spLocks noChangeArrowheads="1"/>
            </p:cNvSpPr>
            <p:nvPr userDrawn="1"/>
          </p:nvSpPr>
          <p:spPr bwMode="auto">
            <a:xfrm>
              <a:off x="0" y="6280678"/>
              <a:ext cx="9144000" cy="59266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13" name="Picture 5" descr="E:\BNRC－SKL－BUPT\研院国重\室徽\黑色(1)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55" y="6310842"/>
              <a:ext cx="502672" cy="501649"/>
            </a:xfrm>
            <a:prstGeom prst="rect">
              <a:avLst/>
            </a:prstGeom>
            <a:noFill/>
            <a:ln>
              <a:noFill/>
            </a:ln>
            <a:effectLst>
              <a:softEdge rad="127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日期占位符 3"/>
          <p:cNvSpPr>
            <a:spLocks noGrp="1"/>
          </p:cNvSpPr>
          <p:nvPr>
            <p:ph type="dt" sz="half" idx="10"/>
          </p:nvPr>
        </p:nvSpPr>
        <p:spPr>
          <a:xfrm>
            <a:off x="894274" y="6379102"/>
            <a:ext cx="151026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fld id="{C839F606-FD09-49BA-A600-0BD5D57544F9}" type="datetime1">
              <a:rPr lang="zh-CN" altLang="en-US" smtClean="0"/>
              <a:pPr/>
              <a:t>2015/1/15</a:t>
            </a:fld>
            <a:endParaRPr lang="zh-CN" altLang="en-US" dirty="0"/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536688" y="6379103"/>
            <a:ext cx="3691467" cy="36512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 dirty="0" smtClean="0"/>
              <a:t>无线新技术研究所</a:t>
            </a:r>
            <a:endParaRPr lang="zh-CN" altLang="en-US" dirty="0"/>
          </a:p>
        </p:txBody>
      </p:sp>
      <p:sp>
        <p:nvSpPr>
          <p:cNvPr id="1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43211" y="6379103"/>
            <a:ext cx="212725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‹#›</a:t>
            </a:r>
            <a:endParaRPr lang="zh-CN" altLang="en-US" dirty="0"/>
          </a:p>
        </p:txBody>
      </p:sp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1649403" y="397935"/>
            <a:ext cx="3608397" cy="323490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zh-CN" alt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grpSp>
        <p:nvGrpSpPr>
          <p:cNvPr id="5" name="组合 17"/>
          <p:cNvGrpSpPr/>
          <p:nvPr userDrawn="1"/>
        </p:nvGrpSpPr>
        <p:grpSpPr>
          <a:xfrm>
            <a:off x="0" y="276045"/>
            <a:ext cx="8660921" cy="630270"/>
            <a:chOff x="0" y="276045"/>
            <a:chExt cx="8660921" cy="630270"/>
          </a:xfrm>
        </p:grpSpPr>
        <p:grpSp>
          <p:nvGrpSpPr>
            <p:cNvPr id="6" name="组合 18"/>
            <p:cNvGrpSpPr/>
            <p:nvPr userDrawn="1"/>
          </p:nvGrpSpPr>
          <p:grpSpPr>
            <a:xfrm>
              <a:off x="0" y="276045"/>
              <a:ext cx="1587260" cy="411512"/>
              <a:chOff x="0" y="3439711"/>
              <a:chExt cx="1587260" cy="592667"/>
            </a:xfrm>
          </p:grpSpPr>
          <p:sp>
            <p:nvSpPr>
              <p:cNvPr id="21" name="矩形 20"/>
              <p:cNvSpPr>
                <a:spLocks noChangeArrowheads="1"/>
              </p:cNvSpPr>
              <p:nvPr userDrawn="1"/>
            </p:nvSpPr>
            <p:spPr bwMode="auto">
              <a:xfrm>
                <a:off x="0" y="3439712"/>
                <a:ext cx="1061049" cy="59266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2" name="矩形 21"/>
              <p:cNvSpPr>
                <a:spLocks noChangeArrowheads="1"/>
              </p:cNvSpPr>
              <p:nvPr/>
            </p:nvSpPr>
            <p:spPr bwMode="auto">
              <a:xfrm>
                <a:off x="1197842" y="3439711"/>
                <a:ext cx="130626" cy="59266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3" name="矩形 22"/>
              <p:cNvSpPr>
                <a:spLocks noChangeArrowheads="1"/>
              </p:cNvSpPr>
              <p:nvPr/>
            </p:nvSpPr>
            <p:spPr bwMode="auto">
              <a:xfrm>
                <a:off x="1465261" y="3674852"/>
                <a:ext cx="121999" cy="357525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20" name="矩形 19"/>
            <p:cNvSpPr>
              <a:spLocks noChangeArrowheads="1"/>
            </p:cNvSpPr>
            <p:nvPr userDrawn="1"/>
          </p:nvSpPr>
          <p:spPr bwMode="auto">
            <a:xfrm>
              <a:off x="1328468" y="860596"/>
              <a:ext cx="7332453" cy="4571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867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grpSp>
        <p:nvGrpSpPr>
          <p:cNvPr id="2" name="组合 12"/>
          <p:cNvGrpSpPr/>
          <p:nvPr userDrawn="1"/>
        </p:nvGrpSpPr>
        <p:grpSpPr>
          <a:xfrm>
            <a:off x="0" y="6280678"/>
            <a:ext cx="9144000" cy="592666"/>
            <a:chOff x="0" y="6280678"/>
            <a:chExt cx="9144000" cy="592666"/>
          </a:xfrm>
        </p:grpSpPr>
        <p:sp>
          <p:nvSpPr>
            <p:cNvPr id="14" name="矩形 13"/>
            <p:cNvSpPr>
              <a:spLocks noChangeArrowheads="1"/>
            </p:cNvSpPr>
            <p:nvPr userDrawn="1"/>
          </p:nvSpPr>
          <p:spPr bwMode="auto">
            <a:xfrm>
              <a:off x="0" y="6280678"/>
              <a:ext cx="9144000" cy="59266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15" name="Picture 5" descr="E:\BNRC－SKL－BUPT\研院国重\室徽\黑色(1)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55" y="6310842"/>
              <a:ext cx="502672" cy="501649"/>
            </a:xfrm>
            <a:prstGeom prst="rect">
              <a:avLst/>
            </a:prstGeom>
            <a:noFill/>
            <a:ln>
              <a:noFill/>
            </a:ln>
            <a:effectLst>
              <a:softEdge rad="127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日期占位符 3"/>
          <p:cNvSpPr>
            <a:spLocks noGrp="1"/>
          </p:cNvSpPr>
          <p:nvPr>
            <p:ph type="dt" sz="half" idx="10"/>
          </p:nvPr>
        </p:nvSpPr>
        <p:spPr>
          <a:xfrm>
            <a:off x="894274" y="6379102"/>
            <a:ext cx="151026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fld id="{E50F61F2-0BF1-4224-AF9A-AC68B6FD721A}" type="datetime1">
              <a:rPr lang="zh-CN" altLang="en-US" smtClean="0"/>
              <a:pPr/>
              <a:t>2015/1/15</a:t>
            </a:fld>
            <a:endParaRPr lang="zh-CN" altLang="en-US" dirty="0"/>
          </a:p>
        </p:txBody>
      </p:sp>
      <p:sp>
        <p:nvSpPr>
          <p:cNvPr id="1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536688" y="6379103"/>
            <a:ext cx="3691467" cy="36512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 dirty="0" smtClean="0"/>
              <a:t>无线新技术研究所</a:t>
            </a:r>
            <a:endParaRPr lang="zh-CN" altLang="en-US" dirty="0"/>
          </a:p>
        </p:txBody>
      </p:sp>
      <p:sp>
        <p:nvSpPr>
          <p:cNvPr id="1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43211" y="6379103"/>
            <a:ext cx="212725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‹#›</a:t>
            </a:r>
            <a:endParaRPr lang="zh-CN" altLang="en-US" dirty="0"/>
          </a:p>
        </p:txBody>
      </p:sp>
      <p:grpSp>
        <p:nvGrpSpPr>
          <p:cNvPr id="7" name="组合 18"/>
          <p:cNvGrpSpPr/>
          <p:nvPr userDrawn="1"/>
        </p:nvGrpSpPr>
        <p:grpSpPr>
          <a:xfrm>
            <a:off x="0" y="276045"/>
            <a:ext cx="8660921" cy="630270"/>
            <a:chOff x="0" y="276045"/>
            <a:chExt cx="8660921" cy="630270"/>
          </a:xfrm>
        </p:grpSpPr>
        <p:grpSp>
          <p:nvGrpSpPr>
            <p:cNvPr id="8" name="组合 19"/>
            <p:cNvGrpSpPr/>
            <p:nvPr userDrawn="1"/>
          </p:nvGrpSpPr>
          <p:grpSpPr>
            <a:xfrm>
              <a:off x="0" y="276045"/>
              <a:ext cx="1587260" cy="411512"/>
              <a:chOff x="0" y="3439711"/>
              <a:chExt cx="1587260" cy="592667"/>
            </a:xfrm>
          </p:grpSpPr>
          <p:sp>
            <p:nvSpPr>
              <p:cNvPr id="22" name="矩形 21"/>
              <p:cNvSpPr>
                <a:spLocks noChangeArrowheads="1"/>
              </p:cNvSpPr>
              <p:nvPr userDrawn="1"/>
            </p:nvSpPr>
            <p:spPr bwMode="auto">
              <a:xfrm>
                <a:off x="0" y="3439712"/>
                <a:ext cx="1061049" cy="59266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3" name="矩形 22"/>
              <p:cNvSpPr>
                <a:spLocks noChangeArrowheads="1"/>
              </p:cNvSpPr>
              <p:nvPr/>
            </p:nvSpPr>
            <p:spPr bwMode="auto">
              <a:xfrm>
                <a:off x="1197842" y="3439711"/>
                <a:ext cx="130626" cy="59266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4" name="矩形 23"/>
              <p:cNvSpPr>
                <a:spLocks noChangeArrowheads="1"/>
              </p:cNvSpPr>
              <p:nvPr/>
            </p:nvSpPr>
            <p:spPr bwMode="auto">
              <a:xfrm>
                <a:off x="1465261" y="3674852"/>
                <a:ext cx="121999" cy="357525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21" name="矩形 20"/>
            <p:cNvSpPr>
              <a:spLocks noChangeArrowheads="1"/>
            </p:cNvSpPr>
            <p:nvPr userDrawn="1"/>
          </p:nvSpPr>
          <p:spPr bwMode="auto">
            <a:xfrm>
              <a:off x="1328468" y="860596"/>
              <a:ext cx="7332453" cy="4571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1649403" y="397935"/>
            <a:ext cx="3608397" cy="323490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zh-CN" alt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6309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"/>
          <p:cNvGrpSpPr/>
          <p:nvPr userDrawn="1"/>
        </p:nvGrpSpPr>
        <p:grpSpPr>
          <a:xfrm>
            <a:off x="0" y="6280678"/>
            <a:ext cx="9144000" cy="592666"/>
            <a:chOff x="0" y="6280678"/>
            <a:chExt cx="9144000" cy="592666"/>
          </a:xfrm>
        </p:grpSpPr>
        <p:sp>
          <p:nvSpPr>
            <p:cNvPr id="7" name="矩形 6"/>
            <p:cNvSpPr>
              <a:spLocks noChangeArrowheads="1"/>
            </p:cNvSpPr>
            <p:nvPr userDrawn="1"/>
          </p:nvSpPr>
          <p:spPr bwMode="auto">
            <a:xfrm>
              <a:off x="0" y="6280678"/>
              <a:ext cx="9144000" cy="59266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8" name="Picture 5" descr="E:\BNRC－SKL－BUPT\研院国重\室徽\黑色(1)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55" y="6310842"/>
              <a:ext cx="502672" cy="501649"/>
            </a:xfrm>
            <a:prstGeom prst="rect">
              <a:avLst/>
            </a:prstGeom>
            <a:noFill/>
            <a:ln>
              <a:noFill/>
            </a:ln>
            <a:effectLst>
              <a:softEdge rad="127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894274" y="6379102"/>
            <a:ext cx="151026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fld id="{254B3339-49AE-4F14-A3C4-5319744025D9}" type="datetime1">
              <a:rPr lang="zh-CN" altLang="en-US" smtClean="0"/>
              <a:pPr/>
              <a:t>2015/1/15</a:t>
            </a:fld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536688" y="6379103"/>
            <a:ext cx="3691467" cy="36512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 dirty="0" smtClean="0"/>
              <a:t>无线新技术研究所</a:t>
            </a:r>
            <a:endParaRPr lang="zh-CN" altLang="en-US" dirty="0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43211" y="6379103"/>
            <a:ext cx="212725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‹#›</a:t>
            </a:r>
            <a:endParaRPr lang="zh-CN" altLang="en-US" dirty="0"/>
          </a:p>
        </p:txBody>
      </p:sp>
      <p:grpSp>
        <p:nvGrpSpPr>
          <p:cNvPr id="3" name="组合 12"/>
          <p:cNvGrpSpPr/>
          <p:nvPr userDrawn="1"/>
        </p:nvGrpSpPr>
        <p:grpSpPr>
          <a:xfrm>
            <a:off x="0" y="276045"/>
            <a:ext cx="8660921" cy="630270"/>
            <a:chOff x="0" y="276045"/>
            <a:chExt cx="8660921" cy="630270"/>
          </a:xfrm>
        </p:grpSpPr>
        <p:grpSp>
          <p:nvGrpSpPr>
            <p:cNvPr id="4" name="组合 13"/>
            <p:cNvGrpSpPr/>
            <p:nvPr userDrawn="1"/>
          </p:nvGrpSpPr>
          <p:grpSpPr>
            <a:xfrm>
              <a:off x="0" y="276045"/>
              <a:ext cx="1587260" cy="411512"/>
              <a:chOff x="0" y="3439711"/>
              <a:chExt cx="1587260" cy="592667"/>
            </a:xfrm>
          </p:grpSpPr>
          <p:sp>
            <p:nvSpPr>
              <p:cNvPr id="16" name="矩形 15"/>
              <p:cNvSpPr>
                <a:spLocks noChangeArrowheads="1"/>
              </p:cNvSpPr>
              <p:nvPr userDrawn="1"/>
            </p:nvSpPr>
            <p:spPr bwMode="auto">
              <a:xfrm>
                <a:off x="0" y="3439712"/>
                <a:ext cx="1061049" cy="59266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7" name="矩形 16"/>
              <p:cNvSpPr>
                <a:spLocks noChangeArrowheads="1"/>
              </p:cNvSpPr>
              <p:nvPr/>
            </p:nvSpPr>
            <p:spPr bwMode="auto">
              <a:xfrm>
                <a:off x="1197842" y="3439711"/>
                <a:ext cx="130626" cy="59266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8" name="矩形 17"/>
              <p:cNvSpPr>
                <a:spLocks noChangeArrowheads="1"/>
              </p:cNvSpPr>
              <p:nvPr/>
            </p:nvSpPr>
            <p:spPr bwMode="auto">
              <a:xfrm>
                <a:off x="1465261" y="3674852"/>
                <a:ext cx="121999" cy="357525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15" name="矩形 14"/>
            <p:cNvSpPr>
              <a:spLocks noChangeArrowheads="1"/>
            </p:cNvSpPr>
            <p:nvPr userDrawn="1"/>
          </p:nvSpPr>
          <p:spPr bwMode="auto">
            <a:xfrm>
              <a:off x="1328468" y="860596"/>
              <a:ext cx="7332453" cy="4571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9" name="标题 1"/>
          <p:cNvSpPr>
            <a:spLocks noGrp="1"/>
          </p:cNvSpPr>
          <p:nvPr>
            <p:ph type="title"/>
          </p:nvPr>
        </p:nvSpPr>
        <p:spPr>
          <a:xfrm>
            <a:off x="1649403" y="397935"/>
            <a:ext cx="3608397" cy="323490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zh-CN" alt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2419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/>
          <p:cNvGrpSpPr/>
          <p:nvPr userDrawn="1"/>
        </p:nvGrpSpPr>
        <p:grpSpPr>
          <a:xfrm>
            <a:off x="0" y="6280678"/>
            <a:ext cx="9144000" cy="592666"/>
            <a:chOff x="0" y="6280678"/>
            <a:chExt cx="9144000" cy="592666"/>
          </a:xfrm>
        </p:grpSpPr>
        <p:sp>
          <p:nvSpPr>
            <p:cNvPr id="6" name="矩形 5"/>
            <p:cNvSpPr>
              <a:spLocks noChangeArrowheads="1"/>
            </p:cNvSpPr>
            <p:nvPr userDrawn="1"/>
          </p:nvSpPr>
          <p:spPr bwMode="auto">
            <a:xfrm>
              <a:off x="0" y="6280678"/>
              <a:ext cx="9144000" cy="59266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7" name="Picture 5" descr="E:\BNRC－SKL－BUPT\研院国重\室徽\黑色(1)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55" y="6310842"/>
              <a:ext cx="502672" cy="501649"/>
            </a:xfrm>
            <a:prstGeom prst="rect">
              <a:avLst/>
            </a:prstGeom>
            <a:noFill/>
            <a:ln>
              <a:noFill/>
            </a:ln>
            <a:effectLst>
              <a:softEdge rad="127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894274" y="6379102"/>
            <a:ext cx="151026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fld id="{EEBE2288-C30F-4FE2-8765-FEE575456905}" type="datetime1">
              <a:rPr lang="zh-CN" altLang="en-US" smtClean="0"/>
              <a:pPr/>
              <a:t>2015/1/15</a:t>
            </a:fld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536688" y="6379103"/>
            <a:ext cx="3691467" cy="36512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 dirty="0" smtClean="0"/>
              <a:t>无线新技术研究所</a:t>
            </a:r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43211" y="6379103"/>
            <a:ext cx="212725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‹#›</a:t>
            </a:r>
            <a:endParaRPr lang="zh-CN" altLang="en-US" dirty="0"/>
          </a:p>
        </p:txBody>
      </p:sp>
      <p:grpSp>
        <p:nvGrpSpPr>
          <p:cNvPr id="3" name="组合 1"/>
          <p:cNvGrpSpPr/>
          <p:nvPr userDrawn="1"/>
        </p:nvGrpSpPr>
        <p:grpSpPr>
          <a:xfrm>
            <a:off x="1197842" y="1371839"/>
            <a:ext cx="6825088" cy="4588482"/>
            <a:chOff x="617111" y="783505"/>
            <a:chExt cx="6835209" cy="5320510"/>
          </a:xfrm>
        </p:grpSpPr>
        <p:sp>
          <p:nvSpPr>
            <p:cNvPr id="11" name="圆角矩形 10"/>
            <p:cNvSpPr/>
            <p:nvPr userDrawn="1"/>
          </p:nvSpPr>
          <p:spPr>
            <a:xfrm>
              <a:off x="617111" y="804240"/>
              <a:ext cx="6835209" cy="1175656"/>
            </a:xfrm>
            <a:prstGeom prst="roundRect">
              <a:avLst>
                <a:gd name="adj" fmla="val 11699"/>
              </a:avLst>
            </a:prstGeom>
            <a:solidFill>
              <a:sysClr val="window" lastClr="FFFFFF">
                <a:lumMod val="85000"/>
              </a:sysClr>
            </a:solidFill>
            <a:ln w="57150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圆角矩形 11"/>
            <p:cNvSpPr/>
            <p:nvPr userDrawn="1"/>
          </p:nvSpPr>
          <p:spPr>
            <a:xfrm>
              <a:off x="668712" y="845696"/>
              <a:ext cx="6696585" cy="1105115"/>
            </a:xfrm>
            <a:prstGeom prst="roundRect">
              <a:avLst>
                <a:gd name="adj" fmla="val 11699"/>
              </a:avLst>
            </a:prstGeom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lumMod val="95000"/>
                    <a:shade val="100000"/>
                    <a:satMod val="115000"/>
                  </a:sysClr>
                </a:gs>
              </a:gsLst>
              <a:path path="circl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>
              <a:outerShdw blurRad="50800" dist="38100" algn="l" rotWithShape="0">
                <a:prstClr val="black">
                  <a:alpha val="33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燕尾形 12"/>
            <p:cNvSpPr/>
            <p:nvPr userDrawn="1"/>
          </p:nvSpPr>
          <p:spPr>
            <a:xfrm>
              <a:off x="1443806" y="881804"/>
              <a:ext cx="326692" cy="458339"/>
            </a:xfrm>
            <a:prstGeom prst="chevron">
              <a:avLst>
                <a:gd name="adj" fmla="val 73506"/>
              </a:avLst>
            </a:prstGeom>
            <a:gradFill flip="none" rotWithShape="1">
              <a:gsLst>
                <a:gs pos="13000">
                  <a:srgbClr val="0070C0">
                    <a:shade val="30000"/>
                    <a:satMod val="115000"/>
                  </a:srgbClr>
                </a:gs>
                <a:gs pos="43000">
                  <a:srgbClr val="0070C0">
                    <a:shade val="67500"/>
                    <a:satMod val="115000"/>
                  </a:srgbClr>
                </a:gs>
                <a:gs pos="77000">
                  <a:srgbClr val="0089FA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圆角矩形 13"/>
            <p:cNvSpPr/>
            <p:nvPr userDrawn="1"/>
          </p:nvSpPr>
          <p:spPr>
            <a:xfrm>
              <a:off x="668712" y="830117"/>
              <a:ext cx="897058" cy="1149778"/>
            </a:xfrm>
            <a:prstGeom prst="roundRect">
              <a:avLst/>
            </a:prstGeom>
            <a:gradFill flip="none" rotWithShape="1">
              <a:gsLst>
                <a:gs pos="38000">
                  <a:srgbClr val="0070C0"/>
                </a:gs>
                <a:gs pos="89000">
                  <a:srgbClr val="0062AC"/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椭圆 14"/>
            <p:cNvSpPr/>
            <p:nvPr userDrawn="1"/>
          </p:nvSpPr>
          <p:spPr>
            <a:xfrm>
              <a:off x="736375" y="783505"/>
              <a:ext cx="764160" cy="1243003"/>
            </a:xfrm>
            <a:prstGeom prst="ellipse">
              <a:avLst/>
            </a:prstGeom>
            <a:gradFill flip="none" rotWithShape="1">
              <a:gsLst>
                <a:gs pos="0">
                  <a:srgbClr val="00ADEA"/>
                </a:gs>
                <a:gs pos="53000">
                  <a:srgbClr val="0070C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圆角矩形 15"/>
            <p:cNvSpPr/>
            <p:nvPr userDrawn="1"/>
          </p:nvSpPr>
          <p:spPr>
            <a:xfrm>
              <a:off x="708616" y="850888"/>
              <a:ext cx="813907" cy="1103166"/>
            </a:xfrm>
            <a:prstGeom prst="roundRect">
              <a:avLst/>
            </a:prstGeom>
            <a:noFill/>
            <a:ln w="57150" cap="flat" cmpd="sng" algn="ctr">
              <a:solidFill>
                <a:srgbClr val="009AD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5400000">
              <a:off x="1477447" y="1051650"/>
              <a:ext cx="248602" cy="116286"/>
            </a:xfrm>
            <a:prstGeom prst="triangle">
              <a:avLst/>
            </a:prstGeom>
            <a:solidFill>
              <a:srgbClr val="009AD0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TextBox 47"/>
            <p:cNvSpPr txBox="1"/>
            <p:nvPr userDrawn="1"/>
          </p:nvSpPr>
          <p:spPr>
            <a:xfrm>
              <a:off x="780960" y="1180708"/>
              <a:ext cx="823855" cy="563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圆角矩形 19"/>
            <p:cNvSpPr/>
            <p:nvPr userDrawn="1"/>
          </p:nvSpPr>
          <p:spPr>
            <a:xfrm>
              <a:off x="617111" y="2163409"/>
              <a:ext cx="6835209" cy="1175656"/>
            </a:xfrm>
            <a:prstGeom prst="roundRect">
              <a:avLst>
                <a:gd name="adj" fmla="val 11699"/>
              </a:avLst>
            </a:prstGeom>
            <a:solidFill>
              <a:sysClr val="window" lastClr="FFFFFF">
                <a:lumMod val="85000"/>
              </a:sysClr>
            </a:solidFill>
            <a:ln w="57150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圆角矩形 20"/>
            <p:cNvSpPr/>
            <p:nvPr userDrawn="1"/>
          </p:nvSpPr>
          <p:spPr>
            <a:xfrm>
              <a:off x="668712" y="2204864"/>
              <a:ext cx="6696585" cy="1105116"/>
            </a:xfrm>
            <a:prstGeom prst="roundRect">
              <a:avLst>
                <a:gd name="adj" fmla="val 11699"/>
              </a:avLst>
            </a:prstGeom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lumMod val="95000"/>
                    <a:shade val="100000"/>
                    <a:satMod val="115000"/>
                  </a:sysClr>
                </a:gs>
              </a:gsLst>
              <a:path path="circl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>
              <a:outerShdw blurRad="50800" dist="38100" algn="l" rotWithShape="0">
                <a:prstClr val="black">
                  <a:alpha val="33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燕尾形 21"/>
            <p:cNvSpPr/>
            <p:nvPr userDrawn="1"/>
          </p:nvSpPr>
          <p:spPr>
            <a:xfrm>
              <a:off x="1443806" y="2240973"/>
              <a:ext cx="326692" cy="458339"/>
            </a:xfrm>
            <a:prstGeom prst="chevron">
              <a:avLst>
                <a:gd name="adj" fmla="val 73506"/>
              </a:avLst>
            </a:prstGeom>
            <a:gradFill flip="none" rotWithShape="1">
              <a:gsLst>
                <a:gs pos="13000">
                  <a:srgbClr val="0070C0">
                    <a:shade val="30000"/>
                    <a:satMod val="115000"/>
                  </a:srgbClr>
                </a:gs>
                <a:gs pos="43000">
                  <a:srgbClr val="0070C0">
                    <a:shade val="67500"/>
                    <a:satMod val="115000"/>
                  </a:srgbClr>
                </a:gs>
                <a:gs pos="77000">
                  <a:srgbClr val="0089FA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圆角矩形 22"/>
            <p:cNvSpPr/>
            <p:nvPr userDrawn="1"/>
          </p:nvSpPr>
          <p:spPr>
            <a:xfrm>
              <a:off x="668712" y="2189286"/>
              <a:ext cx="897058" cy="1149778"/>
            </a:xfrm>
            <a:prstGeom prst="roundRect">
              <a:avLst/>
            </a:prstGeom>
            <a:gradFill flip="none" rotWithShape="1">
              <a:gsLst>
                <a:gs pos="38000">
                  <a:srgbClr val="0070C0"/>
                </a:gs>
                <a:gs pos="89000">
                  <a:srgbClr val="0062AC"/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椭圆 23"/>
            <p:cNvSpPr/>
            <p:nvPr userDrawn="1"/>
          </p:nvSpPr>
          <p:spPr>
            <a:xfrm>
              <a:off x="736375" y="2142674"/>
              <a:ext cx="764160" cy="1243003"/>
            </a:xfrm>
            <a:prstGeom prst="ellipse">
              <a:avLst/>
            </a:prstGeom>
            <a:gradFill flip="none" rotWithShape="1">
              <a:gsLst>
                <a:gs pos="0">
                  <a:srgbClr val="00ADEA"/>
                </a:gs>
                <a:gs pos="53000">
                  <a:srgbClr val="0070C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圆角矩形 24"/>
            <p:cNvSpPr/>
            <p:nvPr userDrawn="1"/>
          </p:nvSpPr>
          <p:spPr>
            <a:xfrm>
              <a:off x="708616" y="2210057"/>
              <a:ext cx="813907" cy="1103166"/>
            </a:xfrm>
            <a:prstGeom prst="roundRect">
              <a:avLst/>
            </a:prstGeom>
            <a:noFill/>
            <a:ln w="57150" cap="flat" cmpd="sng" algn="ctr">
              <a:solidFill>
                <a:srgbClr val="009AD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等腰三角形 25"/>
            <p:cNvSpPr/>
            <p:nvPr userDrawn="1"/>
          </p:nvSpPr>
          <p:spPr>
            <a:xfrm rot="5400000">
              <a:off x="1477447" y="2410819"/>
              <a:ext cx="248602" cy="116286"/>
            </a:xfrm>
            <a:prstGeom prst="triangle">
              <a:avLst/>
            </a:prstGeom>
            <a:solidFill>
              <a:srgbClr val="009AD0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TextBox 56"/>
            <p:cNvSpPr txBox="1"/>
            <p:nvPr userDrawn="1"/>
          </p:nvSpPr>
          <p:spPr>
            <a:xfrm>
              <a:off x="780959" y="2520369"/>
              <a:ext cx="823855" cy="563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02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9" name="圆角矩形 28"/>
            <p:cNvSpPr/>
            <p:nvPr userDrawn="1"/>
          </p:nvSpPr>
          <p:spPr>
            <a:xfrm>
              <a:off x="617111" y="3522578"/>
              <a:ext cx="6835209" cy="1175656"/>
            </a:xfrm>
            <a:prstGeom prst="roundRect">
              <a:avLst>
                <a:gd name="adj" fmla="val 11699"/>
              </a:avLst>
            </a:prstGeom>
            <a:solidFill>
              <a:sysClr val="window" lastClr="FFFFFF">
                <a:lumMod val="85000"/>
              </a:sysClr>
            </a:solidFill>
            <a:ln w="57150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圆角矩形 29"/>
            <p:cNvSpPr/>
            <p:nvPr userDrawn="1"/>
          </p:nvSpPr>
          <p:spPr>
            <a:xfrm>
              <a:off x="668712" y="3564033"/>
              <a:ext cx="6696585" cy="1105116"/>
            </a:xfrm>
            <a:prstGeom prst="roundRect">
              <a:avLst>
                <a:gd name="adj" fmla="val 11699"/>
              </a:avLst>
            </a:prstGeom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lumMod val="95000"/>
                    <a:shade val="100000"/>
                    <a:satMod val="115000"/>
                  </a:sysClr>
                </a:gs>
              </a:gsLst>
              <a:path path="circl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>
              <a:outerShdw blurRad="50800" dist="38100" algn="l" rotWithShape="0">
                <a:prstClr val="black">
                  <a:alpha val="33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燕尾形 30"/>
            <p:cNvSpPr/>
            <p:nvPr userDrawn="1"/>
          </p:nvSpPr>
          <p:spPr>
            <a:xfrm>
              <a:off x="1443806" y="3600142"/>
              <a:ext cx="326692" cy="458339"/>
            </a:xfrm>
            <a:prstGeom prst="chevron">
              <a:avLst>
                <a:gd name="adj" fmla="val 73506"/>
              </a:avLst>
            </a:prstGeom>
            <a:gradFill flip="none" rotWithShape="1">
              <a:gsLst>
                <a:gs pos="13000">
                  <a:srgbClr val="0070C0">
                    <a:shade val="30000"/>
                    <a:satMod val="115000"/>
                  </a:srgbClr>
                </a:gs>
                <a:gs pos="43000">
                  <a:srgbClr val="0070C0">
                    <a:shade val="67500"/>
                    <a:satMod val="115000"/>
                  </a:srgbClr>
                </a:gs>
                <a:gs pos="77000">
                  <a:srgbClr val="0089FA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圆角矩形 31"/>
            <p:cNvSpPr/>
            <p:nvPr userDrawn="1"/>
          </p:nvSpPr>
          <p:spPr>
            <a:xfrm>
              <a:off x="668712" y="3548455"/>
              <a:ext cx="897058" cy="1149778"/>
            </a:xfrm>
            <a:prstGeom prst="roundRect">
              <a:avLst/>
            </a:prstGeom>
            <a:gradFill flip="none" rotWithShape="1">
              <a:gsLst>
                <a:gs pos="38000">
                  <a:srgbClr val="0070C0"/>
                </a:gs>
                <a:gs pos="89000">
                  <a:srgbClr val="0062AC"/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椭圆 32"/>
            <p:cNvSpPr/>
            <p:nvPr userDrawn="1"/>
          </p:nvSpPr>
          <p:spPr>
            <a:xfrm>
              <a:off x="736375" y="3501843"/>
              <a:ext cx="764160" cy="1243003"/>
            </a:xfrm>
            <a:prstGeom prst="ellipse">
              <a:avLst/>
            </a:prstGeom>
            <a:gradFill flip="none" rotWithShape="1">
              <a:gsLst>
                <a:gs pos="0">
                  <a:srgbClr val="00ADEA"/>
                </a:gs>
                <a:gs pos="53000">
                  <a:srgbClr val="0070C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圆角矩形 33"/>
            <p:cNvSpPr/>
            <p:nvPr userDrawn="1"/>
          </p:nvSpPr>
          <p:spPr>
            <a:xfrm>
              <a:off x="708616" y="3569226"/>
              <a:ext cx="813907" cy="1103166"/>
            </a:xfrm>
            <a:prstGeom prst="roundRect">
              <a:avLst/>
            </a:prstGeom>
            <a:noFill/>
            <a:ln w="57150" cap="flat" cmpd="sng" algn="ctr">
              <a:solidFill>
                <a:srgbClr val="009AD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等腰三角形 34"/>
            <p:cNvSpPr/>
            <p:nvPr userDrawn="1"/>
          </p:nvSpPr>
          <p:spPr>
            <a:xfrm rot="5400000">
              <a:off x="1477447" y="3769988"/>
              <a:ext cx="248602" cy="116286"/>
            </a:xfrm>
            <a:prstGeom prst="triangle">
              <a:avLst/>
            </a:prstGeom>
            <a:solidFill>
              <a:srgbClr val="009AD0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TextBox 65"/>
            <p:cNvSpPr txBox="1"/>
            <p:nvPr userDrawn="1"/>
          </p:nvSpPr>
          <p:spPr>
            <a:xfrm>
              <a:off x="788975" y="3828472"/>
              <a:ext cx="823855" cy="563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8" name="圆角矩形 37"/>
            <p:cNvSpPr/>
            <p:nvPr userDrawn="1"/>
          </p:nvSpPr>
          <p:spPr>
            <a:xfrm>
              <a:off x="617111" y="4881747"/>
              <a:ext cx="6835209" cy="1175656"/>
            </a:xfrm>
            <a:prstGeom prst="roundRect">
              <a:avLst>
                <a:gd name="adj" fmla="val 11699"/>
              </a:avLst>
            </a:prstGeom>
            <a:solidFill>
              <a:sysClr val="window" lastClr="FFFFFF">
                <a:lumMod val="85000"/>
              </a:sysClr>
            </a:solidFill>
            <a:ln w="57150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圆角矩形 38"/>
            <p:cNvSpPr/>
            <p:nvPr userDrawn="1"/>
          </p:nvSpPr>
          <p:spPr>
            <a:xfrm>
              <a:off x="668712" y="4923202"/>
              <a:ext cx="6696585" cy="1105116"/>
            </a:xfrm>
            <a:prstGeom prst="roundRect">
              <a:avLst>
                <a:gd name="adj" fmla="val 11699"/>
              </a:avLst>
            </a:prstGeom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lumMod val="95000"/>
                    <a:shade val="100000"/>
                    <a:satMod val="115000"/>
                  </a:sysClr>
                </a:gs>
              </a:gsLst>
              <a:path path="circl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>
              <a:outerShdw blurRad="50800" dist="38100" algn="l" rotWithShape="0">
                <a:prstClr val="black">
                  <a:alpha val="33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燕尾形 39"/>
            <p:cNvSpPr/>
            <p:nvPr userDrawn="1"/>
          </p:nvSpPr>
          <p:spPr>
            <a:xfrm>
              <a:off x="1443806" y="4959311"/>
              <a:ext cx="326692" cy="458339"/>
            </a:xfrm>
            <a:prstGeom prst="chevron">
              <a:avLst>
                <a:gd name="adj" fmla="val 73506"/>
              </a:avLst>
            </a:prstGeom>
            <a:gradFill flip="none" rotWithShape="1">
              <a:gsLst>
                <a:gs pos="13000">
                  <a:srgbClr val="0070C0">
                    <a:shade val="30000"/>
                    <a:satMod val="115000"/>
                  </a:srgbClr>
                </a:gs>
                <a:gs pos="43000">
                  <a:srgbClr val="0070C0">
                    <a:shade val="67500"/>
                    <a:satMod val="115000"/>
                  </a:srgbClr>
                </a:gs>
                <a:gs pos="77000">
                  <a:srgbClr val="0089FA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圆角矩形 40"/>
            <p:cNvSpPr/>
            <p:nvPr userDrawn="1"/>
          </p:nvSpPr>
          <p:spPr>
            <a:xfrm>
              <a:off x="668712" y="4907624"/>
              <a:ext cx="897058" cy="1149778"/>
            </a:xfrm>
            <a:prstGeom prst="roundRect">
              <a:avLst/>
            </a:prstGeom>
            <a:gradFill flip="none" rotWithShape="1">
              <a:gsLst>
                <a:gs pos="38000">
                  <a:srgbClr val="0070C0"/>
                </a:gs>
                <a:gs pos="89000">
                  <a:srgbClr val="0062AC"/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椭圆 41"/>
            <p:cNvSpPr/>
            <p:nvPr userDrawn="1"/>
          </p:nvSpPr>
          <p:spPr>
            <a:xfrm>
              <a:off x="736375" y="4861012"/>
              <a:ext cx="764160" cy="1243003"/>
            </a:xfrm>
            <a:prstGeom prst="ellipse">
              <a:avLst/>
            </a:prstGeom>
            <a:gradFill flip="none" rotWithShape="1">
              <a:gsLst>
                <a:gs pos="0">
                  <a:srgbClr val="00ADEA"/>
                </a:gs>
                <a:gs pos="53000">
                  <a:srgbClr val="0070C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圆角矩形 42"/>
            <p:cNvSpPr/>
            <p:nvPr userDrawn="1"/>
          </p:nvSpPr>
          <p:spPr>
            <a:xfrm>
              <a:off x="708616" y="4928395"/>
              <a:ext cx="813907" cy="1103166"/>
            </a:xfrm>
            <a:prstGeom prst="roundRect">
              <a:avLst/>
            </a:prstGeom>
            <a:noFill/>
            <a:ln w="57150" cap="flat" cmpd="sng" algn="ctr">
              <a:solidFill>
                <a:srgbClr val="009AD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等腰三角形 43"/>
            <p:cNvSpPr/>
            <p:nvPr userDrawn="1"/>
          </p:nvSpPr>
          <p:spPr>
            <a:xfrm rot="5400000">
              <a:off x="1477447" y="5129157"/>
              <a:ext cx="248602" cy="116286"/>
            </a:xfrm>
            <a:prstGeom prst="triangle">
              <a:avLst/>
            </a:prstGeom>
            <a:solidFill>
              <a:srgbClr val="009AD0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TextBox 74"/>
            <p:cNvSpPr txBox="1"/>
            <p:nvPr userDrawn="1"/>
          </p:nvSpPr>
          <p:spPr>
            <a:xfrm>
              <a:off x="752456" y="5281520"/>
              <a:ext cx="823855" cy="563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5" name="组合 46"/>
          <p:cNvGrpSpPr/>
          <p:nvPr userDrawn="1"/>
        </p:nvGrpSpPr>
        <p:grpSpPr>
          <a:xfrm>
            <a:off x="0" y="276045"/>
            <a:ext cx="8660921" cy="630270"/>
            <a:chOff x="0" y="276045"/>
            <a:chExt cx="8660921" cy="630270"/>
          </a:xfrm>
        </p:grpSpPr>
        <p:grpSp>
          <p:nvGrpSpPr>
            <p:cNvPr id="19" name="组合 47"/>
            <p:cNvGrpSpPr/>
            <p:nvPr userDrawn="1"/>
          </p:nvGrpSpPr>
          <p:grpSpPr>
            <a:xfrm>
              <a:off x="0" y="276045"/>
              <a:ext cx="1587260" cy="411512"/>
              <a:chOff x="0" y="3439711"/>
              <a:chExt cx="1587260" cy="592667"/>
            </a:xfrm>
          </p:grpSpPr>
          <p:sp>
            <p:nvSpPr>
              <p:cNvPr id="50" name="矩形 49"/>
              <p:cNvSpPr>
                <a:spLocks noChangeArrowheads="1"/>
              </p:cNvSpPr>
              <p:nvPr userDrawn="1"/>
            </p:nvSpPr>
            <p:spPr bwMode="auto">
              <a:xfrm>
                <a:off x="0" y="3439712"/>
                <a:ext cx="1061049" cy="59266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1" name="矩形 50"/>
              <p:cNvSpPr>
                <a:spLocks noChangeArrowheads="1"/>
              </p:cNvSpPr>
              <p:nvPr/>
            </p:nvSpPr>
            <p:spPr bwMode="auto">
              <a:xfrm>
                <a:off x="1197842" y="3439711"/>
                <a:ext cx="130626" cy="59266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2" name="矩形 51"/>
              <p:cNvSpPr>
                <a:spLocks noChangeArrowheads="1"/>
              </p:cNvSpPr>
              <p:nvPr/>
            </p:nvSpPr>
            <p:spPr bwMode="auto">
              <a:xfrm>
                <a:off x="1465261" y="3674852"/>
                <a:ext cx="121999" cy="357525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49" name="矩形 48"/>
            <p:cNvSpPr>
              <a:spLocks noChangeArrowheads="1"/>
            </p:cNvSpPr>
            <p:nvPr userDrawn="1"/>
          </p:nvSpPr>
          <p:spPr bwMode="auto">
            <a:xfrm>
              <a:off x="1328468" y="860596"/>
              <a:ext cx="7332453" cy="4571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53" name="标题 1"/>
          <p:cNvSpPr>
            <a:spLocks noGrp="1"/>
          </p:cNvSpPr>
          <p:nvPr>
            <p:ph type="title"/>
          </p:nvPr>
        </p:nvSpPr>
        <p:spPr>
          <a:xfrm>
            <a:off x="1649403" y="397935"/>
            <a:ext cx="3608397" cy="323490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zh-CN" alt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2401046" y="1470298"/>
            <a:ext cx="5345954" cy="7838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411036" y="2692615"/>
            <a:ext cx="5345954" cy="7838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5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11036" y="3849079"/>
            <a:ext cx="5345954" cy="7838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6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2411036" y="5055692"/>
            <a:ext cx="5345954" cy="7838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26505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7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884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1" Type="http://schemas.openxmlformats.org/officeDocument/2006/relationships/audio" Target="../media/audio8.wav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1" Type="http://schemas.openxmlformats.org/officeDocument/2006/relationships/audio" Target="../media/audio9.wav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3.xml"/><Relationship Id="rId1" Type="http://schemas.openxmlformats.org/officeDocument/2006/relationships/audio" Target="../media/audio10.wav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3.xml"/><Relationship Id="rId1" Type="http://schemas.openxmlformats.org/officeDocument/2006/relationships/audio" Target="../media/audio11.wav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3.xml"/><Relationship Id="rId1" Type="http://schemas.openxmlformats.org/officeDocument/2006/relationships/audio" Target="../media/audio12.wav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1" Type="http://schemas.openxmlformats.org/officeDocument/2006/relationships/audio" Target="../media/audio13.wav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1" Type="http://schemas.openxmlformats.org/officeDocument/2006/relationships/audio" Target="../media/audio14.wav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1" Type="http://schemas.openxmlformats.org/officeDocument/2006/relationships/audio" Target="../media/audio15.wav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1" Type="http://schemas.openxmlformats.org/officeDocument/2006/relationships/audio" Target="../media/audio16.wav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1" Type="http://schemas.openxmlformats.org/officeDocument/2006/relationships/audio" Target="../media/audio17.wav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audio" Target="../media/audio18.wav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1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3.xml"/><Relationship Id="rId1" Type="http://schemas.openxmlformats.org/officeDocument/2006/relationships/audio" Target="../media/audio2.wav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3.xml"/><Relationship Id="rId1" Type="http://schemas.openxmlformats.org/officeDocument/2006/relationships/audio" Target="../media/audio3.wav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audio" Target="../media/audio4.wav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audio" Target="../media/audio5.wav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audio6.wav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13.png"/><Relationship Id="rId4" Type="http://schemas.openxmlformats.org/officeDocument/2006/relationships/hyperlink" Target="http://www.csdn.net/article/2013-12-04/2817706--YAR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3.xml"/><Relationship Id="rId1" Type="http://schemas.openxmlformats.org/officeDocument/2006/relationships/audio" Target="../media/audio7.wav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平台分享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陈 汉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72F8-158C-4CF6-8163-1930638C1F3F}" type="datetime1">
              <a:rPr lang="zh-CN" altLang="en-US" smtClean="0"/>
              <a:pPr/>
              <a:t>2015/1/15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0130F-BA66-4A25-98DD-AAC44F922C8E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zh-CN" altLang="en-US" smtClean="0"/>
              <a:t>无线新技术研究所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9403" y="285728"/>
            <a:ext cx="6994563" cy="571503"/>
          </a:xfrm>
        </p:spPr>
        <p:txBody>
          <a:bodyPr/>
          <a:lstStyle/>
          <a:p>
            <a:r>
              <a:rPr lang="en-US" altLang="zh-CN" sz="2800" dirty="0" smtClean="0"/>
              <a:t>Computational Model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C518-DF98-42B9-AA6D-15FE4022F847}" type="datetime1">
              <a:rPr lang="zh-CN" altLang="en-US" smtClean="0"/>
              <a:pPr/>
              <a:t>2015/1/15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1E01-A3F3-4092-A6CA-6B146DC762FE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zh-CN" altLang="en-US" smtClean="0"/>
              <a:t>无线新技术研究所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85786" y="1164134"/>
            <a:ext cx="81439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dirty="0" smtClean="0"/>
              <a:t>弹性分布式数据集 </a:t>
            </a:r>
            <a:r>
              <a:rPr lang="en-US" altLang="zh-CN" sz="2800" dirty="0" smtClean="0"/>
              <a:t>RDD(Resilient Distributed Datasets)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zh-CN" altLang="en-US" sz="2800" dirty="0" smtClean="0"/>
              <a:t>由</a:t>
            </a:r>
            <a:r>
              <a:rPr lang="en-US" altLang="zh-CN" sz="2800" dirty="0" smtClean="0"/>
              <a:t>partitions</a:t>
            </a:r>
            <a:r>
              <a:rPr lang="zh-CN" altLang="en-US" sz="2800" dirty="0" smtClean="0"/>
              <a:t>组成</a:t>
            </a:r>
            <a:r>
              <a:rPr lang="en-US" altLang="zh-CN" sz="2800" dirty="0" smtClean="0"/>
              <a:t>;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zh-CN" altLang="en-US" sz="2800" dirty="0" smtClean="0"/>
              <a:t>支持很多</a:t>
            </a:r>
            <a:r>
              <a:rPr lang="en-US" altLang="zh-CN" sz="2800" dirty="0" smtClean="0"/>
              <a:t>functions;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altLang="zh-CN" sz="2800" dirty="0" smtClean="0"/>
              <a:t>RDD</a:t>
            </a:r>
            <a:r>
              <a:rPr lang="zh-CN" altLang="en-US" sz="2800" dirty="0" smtClean="0"/>
              <a:t>有很多类型（</a:t>
            </a:r>
            <a:r>
              <a:rPr lang="en-US" altLang="zh-CN" sz="2800" dirty="0" err="1" smtClean="0"/>
              <a:t>HadoopRDD,ShuffledRDD</a:t>
            </a:r>
            <a:r>
              <a:rPr lang="en-US" altLang="zh-CN" sz="2800" dirty="0" smtClean="0"/>
              <a:t>,…</a:t>
            </a:r>
            <a:r>
              <a:rPr lang="zh-CN" altLang="en-US" sz="2800" dirty="0" smtClean="0"/>
              <a:t>），</a:t>
            </a:r>
            <a:endParaRPr lang="en-US" altLang="zh-CN" sz="2800" dirty="0" smtClean="0"/>
          </a:p>
          <a:p>
            <a:pPr lvl="1">
              <a:defRPr/>
            </a:pPr>
            <a:r>
              <a:rPr lang="zh-CN" altLang="en-US" sz="2800" dirty="0" smtClean="0"/>
              <a:t>相互依赖</a:t>
            </a:r>
            <a:endParaRPr lang="en-US" altLang="zh-CN" sz="2800" dirty="0" smtClean="0"/>
          </a:p>
          <a:p>
            <a:pPr>
              <a:buFont typeface="Arial" pitchFamily="34" charset="0"/>
              <a:buChar char="•"/>
            </a:pPr>
            <a:endParaRPr lang="en-US" altLang="zh-CN" sz="2800" dirty="0" smtClean="0"/>
          </a:p>
          <a:p>
            <a:pPr>
              <a:buFont typeface="Arial" pitchFamily="34" charset="0"/>
              <a:buChar char="•"/>
            </a:pPr>
            <a:endParaRPr lang="en-US" altLang="zh-CN" sz="2800" dirty="0" smtClean="0"/>
          </a:p>
          <a:p>
            <a:pPr>
              <a:buFont typeface="Arial" pitchFamily="34" charset="0"/>
              <a:buChar char="•"/>
            </a:pPr>
            <a:endParaRPr lang="en-US" altLang="zh-CN" sz="2800" dirty="0" smtClean="0"/>
          </a:p>
          <a:p>
            <a:pPr>
              <a:buFont typeface="Arial" pitchFamily="34" charset="0"/>
              <a:buChar char="•"/>
            </a:pPr>
            <a:endParaRPr lang="en-US" altLang="zh-CN" sz="2800" dirty="0" smtClean="0"/>
          </a:p>
        </p:txBody>
      </p:sp>
      <p:pic>
        <p:nvPicPr>
          <p:cNvPr id="9" name="~PP1839.WAV">
            <a:hlinkClick r:id="" action="ppaction://media"/>
          </p:cNvPr>
          <p:cNvPicPr>
            <a:picLocks noRot="1" noChangeAspect="1"/>
          </p:cNvPicPr>
          <p:nvPr>
            <a:wavAudioFile r:embed="rId1" name="~PP1839.WAV"/>
          </p:nvPr>
        </p:nvPicPr>
        <p:blipFill>
          <a:blip r:embed="rId3"/>
          <a:stretch>
            <a:fillRect/>
          </a:stretch>
        </p:blipFill>
        <p:spPr>
          <a:xfrm>
            <a:off x="8632825" y="63468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9403" y="285728"/>
            <a:ext cx="6994563" cy="571503"/>
          </a:xfrm>
        </p:spPr>
        <p:txBody>
          <a:bodyPr/>
          <a:lstStyle/>
          <a:p>
            <a:r>
              <a:rPr lang="en-US" altLang="zh-CN" sz="2800" dirty="0" smtClean="0"/>
              <a:t>Computational Model</a:t>
            </a:r>
            <a:endParaRPr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C518-DF98-42B9-AA6D-15FE4022F847}" type="datetime1">
              <a:rPr lang="zh-CN" altLang="en-US" smtClean="0"/>
              <a:pPr/>
              <a:t>2015/1/15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1E01-A3F3-4092-A6CA-6B146DC762FE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zh-CN" altLang="en-US" smtClean="0"/>
              <a:t>无线新技术研究所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000100" y="1071546"/>
            <a:ext cx="785818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/>
              <a:t>算子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zh-CN" altLang="en-US" sz="2800" dirty="0" smtClean="0"/>
              <a:t>输入算子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从文件系统导入数据到</a:t>
            </a:r>
            <a:r>
              <a:rPr lang="en-US" altLang="zh-CN" sz="2800" dirty="0" smtClean="0"/>
              <a:t>RDD)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lvl="1">
              <a:defRPr/>
            </a:pPr>
            <a:r>
              <a:rPr lang="en-US" altLang="zh-CN" sz="2800" dirty="0" smtClean="0"/>
              <a:t>	</a:t>
            </a:r>
            <a:r>
              <a:rPr lang="en-US" altLang="zh-CN" sz="2800" dirty="0" err="1" smtClean="0"/>
              <a:t>val</a:t>
            </a:r>
            <a:r>
              <a:rPr lang="en-US" altLang="zh-CN" sz="2800" dirty="0" smtClean="0"/>
              <a:t> lines = </a:t>
            </a:r>
            <a:r>
              <a:rPr lang="en-US" altLang="zh-CN" sz="2800" dirty="0" err="1" smtClean="0"/>
              <a:t>sc.textFile</a:t>
            </a:r>
            <a:r>
              <a:rPr lang="en-US" altLang="zh-CN" sz="2800" dirty="0" smtClean="0"/>
              <a:t>("data.txt")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zh-CN" altLang="en-US" sz="2800" dirty="0" smtClean="0"/>
              <a:t>缓存算子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缓存结果到内存或硬盘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	</a:t>
            </a:r>
            <a:r>
              <a:rPr lang="en-US" altLang="zh-CN" sz="2800" dirty="0" err="1" smtClean="0"/>
              <a:t>lines.cache</a:t>
            </a:r>
            <a:r>
              <a:rPr lang="en-US" altLang="zh-CN" sz="2800" dirty="0" smtClean="0"/>
              <a:t>(), </a:t>
            </a:r>
            <a:r>
              <a:rPr lang="en-US" altLang="zh-CN" sz="2800" dirty="0" err="1" smtClean="0"/>
              <a:t>lines.persist</a:t>
            </a:r>
            <a:r>
              <a:rPr lang="en-US" altLang="zh-CN" sz="2800" dirty="0" smtClean="0"/>
              <a:t>()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zh-CN" altLang="en-US" sz="2800" dirty="0" smtClean="0"/>
              <a:t>变换算子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将</a:t>
            </a:r>
            <a:r>
              <a:rPr lang="en-US" altLang="zh-CN" sz="2800" dirty="0" smtClean="0"/>
              <a:t>RDD</a:t>
            </a:r>
            <a:r>
              <a:rPr lang="zh-CN" altLang="en-US" sz="2800" dirty="0" smtClean="0"/>
              <a:t>变换为另一种</a:t>
            </a:r>
            <a:r>
              <a:rPr lang="en-US" altLang="zh-CN" sz="2800" dirty="0" smtClean="0"/>
              <a:t>RDD)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lvl="1">
              <a:defRPr/>
            </a:pPr>
            <a:r>
              <a:rPr lang="en-US" altLang="zh-CN" sz="2800" dirty="0" smtClean="0"/>
              <a:t>	map(), filter(), group(), </a:t>
            </a:r>
            <a:r>
              <a:rPr lang="en-US" altLang="zh-CN" sz="2800" dirty="0" err="1" smtClean="0"/>
              <a:t>flatmap</a:t>
            </a:r>
            <a:r>
              <a:rPr lang="en-US" altLang="zh-CN" sz="2800" dirty="0" smtClean="0"/>
              <a:t>()…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zh-CN" altLang="en-US" sz="2800" dirty="0" smtClean="0"/>
              <a:t>行动算子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返回一个值给</a:t>
            </a:r>
            <a:r>
              <a:rPr lang="en-US" altLang="zh-CN" sz="2800" dirty="0" err="1" smtClean="0"/>
              <a:t>dirver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lvl="1">
              <a:defRPr/>
            </a:pPr>
            <a:r>
              <a:rPr lang="en-US" altLang="zh-CN" sz="2800" dirty="0" smtClean="0"/>
              <a:t>	count()…</a:t>
            </a:r>
          </a:p>
          <a:p>
            <a:pPr>
              <a:defRPr/>
            </a:pPr>
            <a:endParaRPr lang="en-US" altLang="zh-CN" sz="2800" dirty="0" smtClean="0"/>
          </a:p>
        </p:txBody>
      </p:sp>
      <p:pic>
        <p:nvPicPr>
          <p:cNvPr id="7" name="~PP1388.WAV">
            <a:hlinkClick r:id="" action="ppaction://media"/>
          </p:cNvPr>
          <p:cNvPicPr>
            <a:picLocks noRot="1" noChangeAspect="1"/>
          </p:cNvPicPr>
          <p:nvPr>
            <a:wavAudioFile r:embed="rId1" name="~PP1388.WAV"/>
          </p:nvPr>
        </p:nvPicPr>
        <p:blipFill>
          <a:blip r:embed="rId3"/>
          <a:stretch>
            <a:fillRect/>
          </a:stretch>
        </p:blipFill>
        <p:spPr>
          <a:xfrm>
            <a:off x="8632825" y="63468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9403" y="285728"/>
            <a:ext cx="6994563" cy="571503"/>
          </a:xfrm>
        </p:spPr>
        <p:txBody>
          <a:bodyPr/>
          <a:lstStyle/>
          <a:p>
            <a:r>
              <a:rPr lang="en-US" altLang="zh-CN" sz="2800" dirty="0" smtClean="0"/>
              <a:t>Computational Model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C518-DF98-42B9-AA6D-15FE4022F847}" type="datetime1">
              <a:rPr lang="zh-CN" altLang="en-US" smtClean="0"/>
              <a:pPr/>
              <a:t>2015/1/15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1E01-A3F3-4092-A6CA-6B146DC762FE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zh-CN" altLang="en-US" smtClean="0"/>
              <a:t>无线新技术研究所</a:t>
            </a:r>
            <a:endParaRPr lang="zh-CN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1071546"/>
            <a:ext cx="4848225" cy="500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~PP1369.WAV">
            <a:hlinkClick r:id="" action="ppaction://media"/>
          </p:cNvPr>
          <p:cNvPicPr>
            <a:picLocks noRot="1" noChangeAspect="1"/>
          </p:cNvPicPr>
          <p:nvPr>
            <a:wavAudioFile r:embed="rId1" name="~PP1369.WAV"/>
          </p:nvPr>
        </p:nvPicPr>
        <p:blipFill>
          <a:blip r:embed="rId4"/>
          <a:stretch>
            <a:fillRect/>
          </a:stretch>
        </p:blipFill>
        <p:spPr>
          <a:xfrm>
            <a:off x="8632825" y="63468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9403" y="285728"/>
            <a:ext cx="6994563" cy="571503"/>
          </a:xfrm>
        </p:spPr>
        <p:txBody>
          <a:bodyPr/>
          <a:lstStyle/>
          <a:p>
            <a:r>
              <a:rPr lang="en-US" altLang="zh-CN" sz="2800" dirty="0" smtClean="0"/>
              <a:t>Computational Model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C518-DF98-42B9-AA6D-15FE4022F847}" type="datetime1">
              <a:rPr lang="zh-CN" altLang="en-US" smtClean="0"/>
              <a:pPr/>
              <a:t>2015/1/15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1E01-A3F3-4092-A6CA-6B146DC762FE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zh-CN" altLang="en-US" smtClean="0"/>
              <a:t>无线新技术研究所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928662" y="1357298"/>
            <a:ext cx="59765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宽依赖与窄依赖：</a:t>
            </a:r>
            <a:r>
              <a:rPr lang="zh-CN" altLang="en-US" sz="2400" dirty="0" smtClean="0"/>
              <a:t>关键在于是否需要</a:t>
            </a:r>
            <a:r>
              <a:rPr lang="en-US" altLang="zh-CN" sz="2400" dirty="0" smtClean="0"/>
              <a:t>shuffle</a:t>
            </a:r>
            <a:endParaRPr lang="zh-CN" altLang="en-US" sz="2400" dirty="0" smtClean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2071678"/>
            <a:ext cx="5973762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~PP1191.WAV">
            <a:hlinkClick r:id="" action="ppaction://media"/>
          </p:cNvPr>
          <p:cNvPicPr>
            <a:picLocks noRot="1" noChangeAspect="1"/>
          </p:cNvPicPr>
          <p:nvPr>
            <a:wavAudioFile r:embed="rId1" name="~PP1191.WAV"/>
          </p:nvPr>
        </p:nvPicPr>
        <p:blipFill>
          <a:blip r:embed="rId4"/>
          <a:stretch>
            <a:fillRect/>
          </a:stretch>
        </p:blipFill>
        <p:spPr>
          <a:xfrm>
            <a:off x="8632825" y="63468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9403" y="285728"/>
            <a:ext cx="6994563" cy="571503"/>
          </a:xfrm>
        </p:spPr>
        <p:txBody>
          <a:bodyPr/>
          <a:lstStyle/>
          <a:p>
            <a:r>
              <a:rPr lang="en-US" altLang="zh-CN" sz="2800" dirty="0" smtClean="0"/>
              <a:t>Computational Model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C518-DF98-42B9-AA6D-15FE4022F847}" type="datetime1">
              <a:rPr lang="zh-CN" altLang="en-US" smtClean="0"/>
              <a:pPr/>
              <a:t>2015/1/15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1E01-A3F3-4092-A6CA-6B146DC762FE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zh-CN" altLang="en-US" smtClean="0"/>
              <a:t>无线新技术研究所</a:t>
            </a:r>
            <a:endParaRPr lang="zh-CN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 b="34407"/>
          <a:stretch>
            <a:fillRect/>
          </a:stretch>
        </p:blipFill>
        <p:spPr bwMode="auto">
          <a:xfrm>
            <a:off x="2571736" y="1142984"/>
            <a:ext cx="6206947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428596" y="1357298"/>
            <a:ext cx="285752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Stage</a:t>
            </a:r>
            <a:r>
              <a:rPr lang="zh-CN" altLang="en-US" sz="2400" dirty="0" smtClean="0"/>
              <a:t>：任务规划的粒度，同一个</a:t>
            </a:r>
            <a:r>
              <a:rPr lang="en-US" altLang="zh-CN" sz="2400" dirty="0" smtClean="0"/>
              <a:t>stage</a:t>
            </a:r>
            <a:r>
              <a:rPr lang="zh-CN" altLang="en-US" sz="2400" dirty="0" smtClean="0"/>
              <a:t>任意并发，没有依赖关系的</a:t>
            </a:r>
            <a:r>
              <a:rPr lang="en-US" altLang="zh-CN" sz="2400" dirty="0" smtClean="0"/>
              <a:t>stage</a:t>
            </a:r>
            <a:r>
              <a:rPr lang="zh-CN" altLang="en-US" sz="2400" dirty="0" smtClean="0"/>
              <a:t>任意并发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stage</a:t>
            </a:r>
            <a:r>
              <a:rPr lang="zh-CN" altLang="en-US" sz="2400" dirty="0" smtClean="0"/>
              <a:t>的边界就是需要</a:t>
            </a:r>
            <a:r>
              <a:rPr lang="en-US" altLang="zh-CN" sz="2400" dirty="0" smtClean="0"/>
              <a:t>shuffle</a:t>
            </a:r>
            <a:r>
              <a:rPr lang="zh-CN" altLang="en-US" sz="2400" dirty="0" smtClean="0"/>
              <a:t>的地方</a:t>
            </a:r>
            <a:endParaRPr lang="zh-CN" altLang="en-US" sz="2400" dirty="0"/>
          </a:p>
        </p:txBody>
      </p:sp>
      <p:pic>
        <p:nvPicPr>
          <p:cNvPr id="10" name="~PP30.WAV">
            <a:hlinkClick r:id="" action="ppaction://media"/>
          </p:cNvPr>
          <p:cNvPicPr>
            <a:picLocks noRot="1" noChangeAspect="1"/>
          </p:cNvPicPr>
          <p:nvPr>
            <a:wavAudioFile r:embed="rId1" name="~PP30.WAV"/>
          </p:nvPr>
        </p:nvPicPr>
        <p:blipFill>
          <a:blip r:embed="rId4"/>
          <a:stretch>
            <a:fillRect/>
          </a:stretch>
        </p:blipFill>
        <p:spPr>
          <a:xfrm>
            <a:off x="8632825" y="63468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9403" y="285728"/>
            <a:ext cx="6994563" cy="571503"/>
          </a:xfrm>
        </p:spPr>
        <p:txBody>
          <a:bodyPr/>
          <a:lstStyle/>
          <a:p>
            <a:r>
              <a:rPr lang="en-US" altLang="zh-CN" sz="2800" dirty="0" smtClean="0"/>
              <a:t>Computational Model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C518-DF98-42B9-AA6D-15FE4022F847}" type="datetime1">
              <a:rPr lang="zh-CN" altLang="en-US" smtClean="0"/>
              <a:pPr/>
              <a:t>2015/1/15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1E01-A3F3-4092-A6CA-6B146DC762FE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zh-CN" altLang="en-US" smtClean="0"/>
              <a:t>无线新技术研究所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71538" y="1357298"/>
            <a:ext cx="635798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b="1" dirty="0" smtClean="0"/>
              <a:t>shuffle</a:t>
            </a:r>
            <a:r>
              <a:rPr lang="zh-CN" altLang="en-US" sz="2400" b="1" dirty="0" smtClean="0"/>
              <a:t>类操作</a:t>
            </a:r>
            <a:endParaRPr lang="en-US" altLang="zh-CN" sz="2400" b="1" dirty="0" smtClean="0"/>
          </a:p>
          <a:p>
            <a:pPr lvl="1">
              <a:buFont typeface="Arial" pitchFamily="34" charset="0"/>
              <a:buChar char="•"/>
              <a:defRPr/>
            </a:pPr>
            <a:r>
              <a:rPr lang="zh-CN" altLang="en-US" sz="2400" dirty="0" smtClean="0"/>
              <a:t>对单个</a:t>
            </a:r>
            <a:r>
              <a:rPr lang="en-US" altLang="zh-CN" sz="2400" dirty="0" smtClean="0"/>
              <a:t>RDD</a:t>
            </a:r>
            <a:r>
              <a:rPr lang="zh-CN" altLang="en-US" sz="2400" dirty="0" smtClean="0"/>
              <a:t>重排，如</a:t>
            </a:r>
            <a:r>
              <a:rPr lang="en-US" altLang="zh-CN" sz="2400" dirty="0" smtClean="0"/>
              <a:t>sort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partitionBy</a:t>
            </a:r>
            <a:r>
              <a:rPr lang="zh-CN" altLang="en-US" sz="2400" dirty="0" smtClean="0"/>
              <a:t>（实现一致性的分区划分，这个对数据本地性优化很重要，后面会讲）；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zh-CN" altLang="en-US" sz="2400" dirty="0" smtClean="0"/>
              <a:t>对单个</a:t>
            </a:r>
            <a:r>
              <a:rPr lang="en-US" altLang="zh-CN" sz="2400" dirty="0" smtClean="0"/>
              <a:t>RDD</a:t>
            </a:r>
            <a:r>
              <a:rPr lang="zh-CN" altLang="en-US" sz="2400" dirty="0" smtClean="0"/>
              <a:t>基于</a:t>
            </a:r>
            <a:r>
              <a:rPr lang="en-US" altLang="zh-CN" sz="2400" dirty="0" smtClean="0"/>
              <a:t>key</a:t>
            </a:r>
            <a:r>
              <a:rPr lang="zh-CN" altLang="en-US" sz="2400" dirty="0" smtClean="0"/>
              <a:t>进行重组，如</a:t>
            </a:r>
            <a:r>
              <a:rPr lang="en-US" altLang="zh-CN" sz="2400" dirty="0" err="1" smtClean="0"/>
              <a:t>groupByKey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reduceByKey</a:t>
            </a:r>
            <a:r>
              <a:rPr lang="zh-CN" altLang="en-US" sz="2400" dirty="0" smtClean="0"/>
              <a:t>；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zh-CN" altLang="en-US" sz="2400" dirty="0" smtClean="0"/>
              <a:t>对两个</a:t>
            </a:r>
            <a:r>
              <a:rPr lang="en-US" altLang="zh-CN" sz="2400" dirty="0" smtClean="0"/>
              <a:t>RDD</a:t>
            </a:r>
            <a:r>
              <a:rPr lang="zh-CN" altLang="en-US" sz="2400" dirty="0" smtClean="0"/>
              <a:t>基于</a:t>
            </a:r>
            <a:r>
              <a:rPr lang="en-US" altLang="zh-CN" sz="2400" dirty="0" smtClean="0"/>
              <a:t>key</a:t>
            </a:r>
            <a:r>
              <a:rPr lang="zh-CN" altLang="en-US" sz="2400" dirty="0" smtClean="0"/>
              <a:t>进行</a:t>
            </a:r>
            <a:r>
              <a:rPr lang="en-US" altLang="zh-CN" sz="2400" dirty="0" smtClean="0"/>
              <a:t>join</a:t>
            </a:r>
            <a:r>
              <a:rPr lang="zh-CN" altLang="en-US" sz="2400" dirty="0" smtClean="0"/>
              <a:t>和重组，如</a:t>
            </a:r>
            <a:r>
              <a:rPr lang="en-US" altLang="zh-CN" sz="2400" dirty="0" smtClean="0"/>
              <a:t>join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cogroup</a:t>
            </a:r>
            <a:r>
              <a:rPr lang="zh-CN" altLang="en-US" sz="2400" dirty="0" smtClean="0"/>
              <a:t>。</a:t>
            </a:r>
          </a:p>
        </p:txBody>
      </p:sp>
      <p:pic>
        <p:nvPicPr>
          <p:cNvPr id="8" name="~PP3404.WAV">
            <a:hlinkClick r:id="" action="ppaction://media"/>
          </p:cNvPr>
          <p:cNvPicPr>
            <a:picLocks noRot="1" noChangeAspect="1"/>
          </p:cNvPicPr>
          <p:nvPr>
            <a:wavAudioFile r:embed="rId1" name="~PP3404.WAV"/>
          </p:nvPr>
        </p:nvPicPr>
        <p:blipFill>
          <a:blip r:embed="rId3"/>
          <a:stretch>
            <a:fillRect/>
          </a:stretch>
        </p:blipFill>
        <p:spPr>
          <a:xfrm>
            <a:off x="8632825" y="63468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9403" y="285728"/>
            <a:ext cx="3608397" cy="323490"/>
          </a:xfrm>
        </p:spPr>
        <p:txBody>
          <a:bodyPr/>
          <a:lstStyle/>
          <a:p>
            <a:r>
              <a:rPr lang="en-US" altLang="zh-CN" sz="2800" dirty="0" smtClean="0"/>
              <a:t>Deploying</a:t>
            </a:r>
            <a:endParaRPr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C518-DF98-42B9-AA6D-15FE4022F847}" type="datetime1">
              <a:rPr lang="zh-CN" altLang="en-US" smtClean="0"/>
              <a:pPr/>
              <a:t>2015/1/15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1E01-A3F3-4092-A6CA-6B146DC762FE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zh-CN" altLang="en-US" smtClean="0"/>
              <a:t>无线新技术研究所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28662" y="1571612"/>
            <a:ext cx="67151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b="1" dirty="0" smtClean="0"/>
              <a:t>Standalone</a:t>
            </a:r>
            <a:r>
              <a:rPr lang="zh-CN" altLang="en-US" sz="2400" b="1" dirty="0" smtClean="0"/>
              <a:t>模式</a:t>
            </a:r>
            <a:endParaRPr lang="en-US" altLang="zh-CN" sz="2400" b="1" dirty="0" smtClean="0"/>
          </a:p>
          <a:p>
            <a:pPr>
              <a:defRPr/>
            </a:pPr>
            <a:r>
              <a:rPr lang="zh-CN" altLang="en-US" sz="2400" dirty="0" smtClean="0"/>
              <a:t>配置文件：</a:t>
            </a:r>
            <a:r>
              <a:rPr lang="en-US" altLang="zh-CN" sz="2400" dirty="0" smtClean="0"/>
              <a:t>$SPARK_HOME/conf/slaves</a:t>
            </a:r>
          </a:p>
          <a:p>
            <a:pPr>
              <a:defRPr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非主节点</a:t>
            </a:r>
            <a:endParaRPr lang="en-US" altLang="zh-CN" sz="2400" dirty="0" smtClean="0"/>
          </a:p>
          <a:p>
            <a:pPr>
              <a:defRPr/>
            </a:pPr>
            <a:endParaRPr lang="en-US" altLang="zh-CN" sz="2400" dirty="0" smtClean="0"/>
          </a:p>
        </p:txBody>
      </p:sp>
      <p:pic>
        <p:nvPicPr>
          <p:cNvPr id="8" name="~PP2248.WAV">
            <a:hlinkClick r:id="" action="ppaction://media"/>
          </p:cNvPr>
          <p:cNvPicPr>
            <a:picLocks noRot="1" noChangeAspect="1"/>
          </p:cNvPicPr>
          <p:nvPr>
            <a:wavAudioFile r:embed="rId1" name="~PP2248.WAV"/>
          </p:nvPr>
        </p:nvPicPr>
        <p:blipFill>
          <a:blip r:embed="rId3"/>
          <a:stretch>
            <a:fillRect/>
          </a:stretch>
        </p:blipFill>
        <p:spPr>
          <a:xfrm>
            <a:off x="8632825" y="63468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9403" y="285728"/>
            <a:ext cx="3608397" cy="323490"/>
          </a:xfrm>
        </p:spPr>
        <p:txBody>
          <a:bodyPr/>
          <a:lstStyle/>
          <a:p>
            <a:r>
              <a:rPr lang="en-US" altLang="zh-CN" sz="2800" dirty="0" smtClean="0"/>
              <a:t>Deploying</a:t>
            </a:r>
            <a:endParaRPr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C518-DF98-42B9-AA6D-15FE4022F847}" type="datetime1">
              <a:rPr lang="zh-CN" altLang="en-US" smtClean="0"/>
              <a:pPr/>
              <a:t>2015/1/15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1E01-A3F3-4092-A6CA-6B146DC762FE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zh-CN" altLang="en-US" smtClean="0"/>
              <a:t>无线新技术研究所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28662" y="1571612"/>
            <a:ext cx="6715172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dirty="0" smtClean="0"/>
              <a:t>配置文件：</a:t>
            </a:r>
            <a:r>
              <a:rPr lang="en-US" altLang="zh-CN" sz="2400" dirty="0" smtClean="0"/>
              <a:t>$SPARK_HOME/conf/spark-env.sh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b="1" dirty="0" smtClean="0"/>
              <a:t>SPARK_MASTER_IP</a:t>
            </a:r>
            <a:r>
              <a:rPr lang="en-US" altLang="zh-CN" dirty="0" smtClean="0"/>
              <a:t>, to bind the master to a different IP address or hostname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b="1" dirty="0" smtClean="0"/>
              <a:t>SPARK_WORKER_CORES</a:t>
            </a:r>
            <a:r>
              <a:rPr lang="en-US" altLang="zh-CN" dirty="0" smtClean="0"/>
              <a:t>, to set the number of cores to use on this machine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b="1" dirty="0" smtClean="0"/>
              <a:t>SPARK_WORKER_MEMORY</a:t>
            </a:r>
            <a:r>
              <a:rPr lang="en-US" altLang="zh-CN" dirty="0" smtClean="0"/>
              <a:t>, to set how much total memory workers have to give executors (e.g. 1000m, 2g)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b="1" dirty="0" smtClean="0"/>
              <a:t>SPARK_WORKER_INSTANCES</a:t>
            </a:r>
            <a:r>
              <a:rPr lang="en-US" altLang="zh-CN" dirty="0" smtClean="0"/>
              <a:t>, to set the number of worker processes per node</a:t>
            </a:r>
          </a:p>
          <a:p>
            <a:pPr>
              <a:defRPr/>
            </a:pPr>
            <a:r>
              <a:rPr lang="zh-CN" altLang="en-US" dirty="0" smtClean="0"/>
              <a:t>举例：一共</a:t>
            </a:r>
            <a:r>
              <a:rPr lang="en-US" altLang="zh-CN" dirty="0" smtClean="0"/>
              <a:t>5</a:t>
            </a:r>
            <a:r>
              <a:rPr lang="zh-CN" altLang="en-US" dirty="0" smtClean="0"/>
              <a:t>台机器，每台</a:t>
            </a:r>
            <a:r>
              <a:rPr lang="en-US" altLang="zh-CN" dirty="0" smtClean="0"/>
              <a:t>24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cpu</a:t>
            </a:r>
            <a:r>
              <a:rPr lang="en-US" altLang="zh-CN" dirty="0" smtClean="0"/>
              <a:t> cores</a:t>
            </a:r>
            <a:r>
              <a:rPr lang="zh-CN" altLang="en-US" dirty="0" smtClean="0"/>
              <a:t>，每台机器上有</a:t>
            </a:r>
            <a:r>
              <a:rPr lang="en-US" altLang="zh-CN" dirty="0" smtClean="0"/>
              <a:t>90GB</a:t>
            </a:r>
            <a:r>
              <a:rPr lang="zh-CN" altLang="en-US" dirty="0" smtClean="0"/>
              <a:t>内存：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	export SPARK_WORKER_MEMORY=30000m</a:t>
            </a:r>
          </a:p>
          <a:p>
            <a:pPr>
              <a:defRPr/>
            </a:pPr>
            <a:r>
              <a:rPr lang="en-US" altLang="zh-CN" dirty="0" smtClean="0"/>
              <a:t>	export SPARK_WORKER_CORES=8</a:t>
            </a:r>
          </a:p>
          <a:p>
            <a:pPr>
              <a:defRPr/>
            </a:pPr>
            <a:r>
              <a:rPr lang="en-US" altLang="zh-CN" dirty="0" smtClean="0"/>
              <a:t>	export SPARK_WORKER_INSTANCES=3</a:t>
            </a:r>
          </a:p>
        </p:txBody>
      </p:sp>
      <p:pic>
        <p:nvPicPr>
          <p:cNvPr id="8" name="~PP424.WAV">
            <a:hlinkClick r:id="" action="ppaction://media"/>
          </p:cNvPr>
          <p:cNvPicPr>
            <a:picLocks noRot="1" noChangeAspect="1"/>
          </p:cNvPicPr>
          <p:nvPr>
            <a:wavAudioFile r:embed="rId1" name="~PP424.WAV"/>
          </p:nvPr>
        </p:nvPicPr>
        <p:blipFill>
          <a:blip r:embed="rId3"/>
          <a:stretch>
            <a:fillRect/>
          </a:stretch>
        </p:blipFill>
        <p:spPr>
          <a:xfrm>
            <a:off x="8632825" y="63468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9403" y="285728"/>
            <a:ext cx="3608397" cy="323490"/>
          </a:xfrm>
        </p:spPr>
        <p:txBody>
          <a:bodyPr/>
          <a:lstStyle/>
          <a:p>
            <a:r>
              <a:rPr lang="en-US" altLang="zh-CN" sz="2800" dirty="0" smtClean="0"/>
              <a:t>Deploying</a:t>
            </a:r>
            <a:endParaRPr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C518-DF98-42B9-AA6D-15FE4022F847}" type="datetime1">
              <a:rPr lang="zh-CN" altLang="en-US" smtClean="0"/>
              <a:pPr/>
              <a:t>2015/1/15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1E01-A3F3-4092-A6CA-6B146DC762FE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zh-CN" altLang="en-US" smtClean="0"/>
              <a:t>无线新技术研究所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28662" y="1571612"/>
            <a:ext cx="6715172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000" dirty="0" smtClean="0"/>
              <a:t>在</a:t>
            </a:r>
            <a:r>
              <a:rPr lang="en-US" altLang="zh-CN" sz="2000" dirty="0" smtClean="0"/>
              <a:t>Spark1.0.x</a:t>
            </a:r>
            <a:r>
              <a:rPr lang="zh-CN" altLang="en-US" sz="2000" dirty="0" smtClean="0"/>
              <a:t>提供了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种方式的应用属性配置</a:t>
            </a:r>
            <a:r>
              <a:rPr lang="en-US" altLang="zh-CN" sz="2000" dirty="0" smtClean="0"/>
              <a:t>$SPARK_HOME/conf/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000" b="1" dirty="0" err="1" smtClean="0"/>
              <a:t>SparkConf</a:t>
            </a:r>
            <a:r>
              <a:rPr lang="zh-CN" altLang="en-US" sz="2000" b="1" dirty="0" smtClean="0"/>
              <a:t>方式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sz="2000" b="1" dirty="0" smtClean="0"/>
              <a:t>命令行参数方式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spark-submit</a:t>
            </a:r>
            <a:r>
              <a:rPr lang="zh-CN" altLang="en-US" dirty="0" smtClean="0"/>
              <a:t>或</a:t>
            </a:r>
            <a:r>
              <a:rPr lang="en-US" altLang="zh-CN" dirty="0" smtClean="0"/>
              <a:t>spark-shell</a:t>
            </a:r>
            <a:r>
              <a:rPr lang="zh-CN" altLang="en-US" dirty="0" smtClean="0"/>
              <a:t>提交应用程序时用命令行参数提交；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sz="2000" b="1" dirty="0" smtClean="0"/>
              <a:t>文件配置方式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/>
              <a:t>该方式是将属性配置项以键值对方式写入文本文件中，一个配置项占一行；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000" dirty="0" smtClean="0"/>
              <a:t>优先权：</a:t>
            </a:r>
          </a:p>
          <a:p>
            <a:pPr lvl="1">
              <a:defRPr/>
            </a:pPr>
            <a:r>
              <a:rPr lang="en-US" altLang="zh-CN" sz="2000" dirty="0" smtClean="0"/>
              <a:t>	</a:t>
            </a:r>
            <a:r>
              <a:rPr lang="en-US" altLang="zh-CN" sz="2000" b="1" dirty="0" err="1" smtClean="0"/>
              <a:t>SparkConf</a:t>
            </a:r>
            <a:r>
              <a:rPr lang="zh-CN" altLang="en-US" sz="2000" b="1" dirty="0" smtClean="0"/>
              <a:t>方式 </a:t>
            </a:r>
            <a:r>
              <a:rPr lang="en-US" altLang="zh-CN" sz="2000" b="1" dirty="0" smtClean="0"/>
              <a:t>&gt; </a:t>
            </a:r>
            <a:r>
              <a:rPr lang="zh-CN" altLang="en-US" sz="2000" b="1" dirty="0" smtClean="0"/>
              <a:t>命令行参数方式 </a:t>
            </a:r>
            <a:r>
              <a:rPr lang="en-US" altLang="zh-CN" sz="2000" b="1" dirty="0" smtClean="0"/>
              <a:t>&gt;</a:t>
            </a:r>
            <a:r>
              <a:rPr lang="zh-CN" altLang="en-US" sz="2000" b="1" dirty="0" smtClean="0"/>
              <a:t>文件配置方式</a:t>
            </a:r>
            <a:endParaRPr lang="zh-CN" altLang="en-US" sz="2000" b="1" dirty="0"/>
          </a:p>
        </p:txBody>
      </p:sp>
      <p:pic>
        <p:nvPicPr>
          <p:cNvPr id="8" name="~PP2877.WAV">
            <a:hlinkClick r:id="" action="ppaction://media"/>
          </p:cNvPr>
          <p:cNvPicPr>
            <a:picLocks noRot="1" noChangeAspect="1"/>
          </p:cNvPicPr>
          <p:nvPr>
            <a:wavAudioFile r:embed="rId1" name="~PP2877.WAV"/>
          </p:nvPr>
        </p:nvPicPr>
        <p:blipFill>
          <a:blip r:embed="rId3"/>
          <a:stretch>
            <a:fillRect/>
          </a:stretch>
        </p:blipFill>
        <p:spPr>
          <a:xfrm>
            <a:off x="8632825" y="63468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9403" y="285728"/>
            <a:ext cx="3608397" cy="323490"/>
          </a:xfrm>
        </p:spPr>
        <p:txBody>
          <a:bodyPr/>
          <a:lstStyle/>
          <a:p>
            <a:r>
              <a:rPr lang="en-US" altLang="zh-CN" sz="2800" dirty="0" smtClean="0"/>
              <a:t>Example</a:t>
            </a:r>
            <a:endParaRPr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C518-DF98-42B9-AA6D-15FE4022F847}" type="datetime1">
              <a:rPr lang="zh-CN" altLang="en-US" smtClean="0"/>
              <a:pPr/>
              <a:t>2015/1/15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1E01-A3F3-4092-A6CA-6B146DC762FE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zh-CN" altLang="en-US" smtClean="0"/>
              <a:t>无线新技术研究所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14282" y="1643050"/>
            <a:ext cx="850112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/>
              <a:t>Word count</a:t>
            </a:r>
            <a:r>
              <a:rPr lang="zh-CN" altLang="en-US" sz="2800" b="1" dirty="0" smtClean="0"/>
              <a:t>：</a:t>
            </a:r>
            <a:endParaRPr lang="en-US" sz="2800" b="1" dirty="0" smtClean="0"/>
          </a:p>
          <a:p>
            <a:r>
              <a:rPr lang="en-US" sz="2800" dirty="0" err="1" smtClean="0"/>
              <a:t>val</a:t>
            </a:r>
            <a:r>
              <a:rPr lang="en-US" sz="2800" dirty="0" smtClean="0"/>
              <a:t> a= </a:t>
            </a:r>
            <a:r>
              <a:rPr lang="en-US" sz="2800" dirty="0" err="1" smtClean="0"/>
              <a:t>sc.textFile</a:t>
            </a:r>
            <a:r>
              <a:rPr lang="en-US" sz="2800" dirty="0" smtClean="0"/>
              <a:t>(“bible.txt”) ;</a:t>
            </a:r>
          </a:p>
          <a:p>
            <a:r>
              <a:rPr lang="en-US" sz="2800" dirty="0" err="1" smtClean="0"/>
              <a:t>val</a:t>
            </a:r>
            <a:r>
              <a:rPr lang="en-US" sz="2800" dirty="0" smtClean="0"/>
              <a:t> result = </a:t>
            </a:r>
            <a:r>
              <a:rPr lang="en-US" sz="2800" dirty="0" err="1" smtClean="0"/>
              <a:t>a.flatMap</a:t>
            </a:r>
            <a:r>
              <a:rPr lang="en-US" sz="2800" dirty="0" smtClean="0"/>
              <a:t>(_.split(" ")) .map(word =&gt; (word, 1)).</a:t>
            </a:r>
            <a:r>
              <a:rPr lang="en-US" sz="2800" dirty="0" err="1" smtClean="0"/>
              <a:t>reduceByKey</a:t>
            </a:r>
            <a:r>
              <a:rPr lang="en-US" sz="2800" dirty="0" smtClean="0"/>
              <a:t>(_ + _) ;</a:t>
            </a:r>
          </a:p>
          <a:p>
            <a:r>
              <a:rPr lang="en-US" sz="2800" dirty="0" smtClean="0"/>
              <a:t> </a:t>
            </a:r>
            <a:r>
              <a:rPr lang="en-US" sz="2800" dirty="0" err="1" smtClean="0"/>
              <a:t>result.saveAsTextFile</a:t>
            </a:r>
            <a:r>
              <a:rPr lang="en-US" sz="2800" dirty="0" smtClean="0"/>
              <a:t>(“count”);</a:t>
            </a:r>
            <a:endParaRPr lang="en-US" sz="2800" dirty="0"/>
          </a:p>
        </p:txBody>
      </p:sp>
      <p:pic>
        <p:nvPicPr>
          <p:cNvPr id="8" name="~PP1654.WAV">
            <a:hlinkClick r:id="" action="ppaction://media"/>
          </p:cNvPr>
          <p:cNvPicPr>
            <a:picLocks noRot="1" noChangeAspect="1"/>
          </p:cNvPicPr>
          <p:nvPr>
            <a:wavAudioFile r:embed="rId1" name="~PP1654.WAV"/>
          </p:nvPr>
        </p:nvPicPr>
        <p:blipFill>
          <a:blip r:embed="rId3"/>
          <a:stretch>
            <a:fillRect/>
          </a:stretch>
        </p:blipFill>
        <p:spPr>
          <a:xfrm>
            <a:off x="8632825" y="63468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72F8-158C-4CF6-8163-1930638C1F3F}" type="datetime1">
              <a:rPr lang="zh-CN" altLang="en-US" smtClean="0"/>
              <a:pPr/>
              <a:t>2015/1/15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0130F-BA66-4A25-98DD-AAC44F922C8E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zh-CN" altLang="en-US" smtClean="0"/>
              <a:t>无线新技术研究所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Part 1	Why Spark?</a:t>
            </a:r>
          </a:p>
          <a:p>
            <a:r>
              <a:rPr lang="en-US" altLang="zh-CN" dirty="0" smtClean="0"/>
              <a:t>Part 2	Architecture</a:t>
            </a:r>
          </a:p>
          <a:p>
            <a:r>
              <a:rPr lang="en-US" altLang="zh-CN" dirty="0" smtClean="0"/>
              <a:t>Part 3	Computational Model</a:t>
            </a:r>
          </a:p>
          <a:p>
            <a:r>
              <a:rPr lang="en-US" altLang="zh-CN" dirty="0" smtClean="0"/>
              <a:t>Part4	Deploying</a:t>
            </a:r>
          </a:p>
          <a:p>
            <a:r>
              <a:rPr lang="en-US" altLang="zh-CN" dirty="0" smtClean="0"/>
              <a:t>Part5	Example 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C518-DF98-42B9-AA6D-15FE4022F847}" type="datetime1">
              <a:rPr lang="zh-CN" altLang="en-US" smtClean="0"/>
              <a:pPr/>
              <a:t>2015/1/15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1E01-A3F3-4092-A6CA-6B146DC762FE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zh-CN" altLang="en-US" smtClean="0"/>
              <a:t>无线新技术研究所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372251" y="2375452"/>
            <a:ext cx="8399495" cy="1782419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0070C0"/>
                </a:solidFill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Thank You!</a:t>
            </a:r>
            <a:endParaRPr lang="zh-CN" altLang="en-US" sz="2800" b="1" dirty="0">
              <a:solidFill>
                <a:srgbClr val="0070C0"/>
              </a:solidFill>
              <a:latin typeface="Kozuka Gothic Pro B" panose="020B0800000000000000" pitchFamily="34" charset="-128"/>
              <a:ea typeface="Kozuka Gothic Pro B" panose="020B0800000000000000" pitchFamily="34" charset="-128"/>
            </a:endParaRPr>
          </a:p>
        </p:txBody>
      </p:sp>
      <p:pic>
        <p:nvPicPr>
          <p:cNvPr id="8" name="~PP747.WAV">
            <a:hlinkClick r:id="" action="ppaction://media"/>
          </p:cNvPr>
          <p:cNvPicPr>
            <a:picLocks noRot="1" noChangeAspect="1"/>
          </p:cNvPicPr>
          <p:nvPr>
            <a:wavAudioFile r:embed="rId1" name="~PP747.WAV"/>
          </p:nvPr>
        </p:nvPicPr>
        <p:blipFill>
          <a:blip r:embed="rId4"/>
          <a:stretch>
            <a:fillRect/>
          </a:stretch>
        </p:blipFill>
        <p:spPr>
          <a:xfrm>
            <a:off x="8632825" y="63468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9403" y="285728"/>
            <a:ext cx="3608397" cy="571503"/>
          </a:xfrm>
        </p:spPr>
        <p:txBody>
          <a:bodyPr/>
          <a:lstStyle/>
          <a:p>
            <a:r>
              <a:rPr lang="en-US" altLang="zh-CN" sz="2800" dirty="0" smtClean="0"/>
              <a:t>Why Spark?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910" y="1357298"/>
            <a:ext cx="7886700" cy="4351338"/>
          </a:xfrm>
        </p:spPr>
        <p:txBody>
          <a:bodyPr/>
          <a:lstStyle/>
          <a:p>
            <a:pPr>
              <a:buNone/>
            </a:pPr>
            <a:r>
              <a:rPr lang="zh-CN" altLang="en-US" sz="2800" dirty="0" smtClean="0"/>
              <a:t>基于内存的分布式并行计算框架，采用</a:t>
            </a:r>
            <a:r>
              <a:rPr lang="en-US" altLang="zh-CN" sz="2800" dirty="0" err="1" smtClean="0"/>
              <a:t>scala</a:t>
            </a:r>
            <a:r>
              <a:rPr lang="zh-CN" altLang="en-US" sz="2800" dirty="0" smtClean="0"/>
              <a:t>语言编写，核心代码两万行，轻量级分布式系统</a:t>
            </a:r>
            <a:endParaRPr lang="en-US" altLang="zh-CN" sz="2800" dirty="0" smtClean="0"/>
          </a:p>
          <a:p>
            <a:r>
              <a:rPr lang="zh-CN" altLang="en-US" sz="2800" dirty="0" smtClean="0"/>
              <a:t>更快速的计算（内存计算比</a:t>
            </a:r>
            <a:r>
              <a:rPr lang="en-US" altLang="zh-CN" sz="2800" dirty="0" err="1" smtClean="0"/>
              <a:t>hadoop</a:t>
            </a:r>
            <a:r>
              <a:rPr lang="zh-CN" altLang="en-US" sz="2800" dirty="0" smtClean="0"/>
              <a:t>快</a:t>
            </a:r>
            <a:r>
              <a:rPr lang="en-US" altLang="zh-CN" sz="2800" dirty="0" smtClean="0"/>
              <a:t>100</a:t>
            </a:r>
            <a:r>
              <a:rPr lang="zh-CN" altLang="en-US" sz="2800" dirty="0" smtClean="0"/>
              <a:t>倍，磁</a:t>
            </a:r>
            <a:r>
              <a:rPr lang="en-US" altLang="zh-CN" sz="2800" dirty="0" smtClean="0"/>
              <a:t>					</a:t>
            </a:r>
            <a:r>
              <a:rPr lang="zh-CN" altLang="en-US" sz="2800" dirty="0" smtClean="0"/>
              <a:t>盘计算快</a:t>
            </a:r>
            <a:r>
              <a:rPr lang="en-US" altLang="zh-CN" sz="2800" dirty="0" smtClean="0"/>
              <a:t>10</a:t>
            </a:r>
            <a:r>
              <a:rPr lang="zh-CN" altLang="en-US" sz="2800" dirty="0" smtClean="0"/>
              <a:t>倍）</a:t>
            </a:r>
            <a:endParaRPr lang="en-US" altLang="zh-CN" sz="2800" dirty="0" smtClean="0"/>
          </a:p>
          <a:p>
            <a:r>
              <a:rPr lang="zh-CN" altLang="en-US" sz="2800" dirty="0" smtClean="0"/>
              <a:t>更简洁的程序（</a:t>
            </a:r>
            <a:r>
              <a:rPr lang="en-US" altLang="zh-CN" sz="2800" dirty="0" err="1" smtClean="0"/>
              <a:t>Wordcount</a:t>
            </a:r>
            <a:r>
              <a:rPr lang="zh-CN" altLang="en-US" sz="2800" dirty="0" smtClean="0"/>
              <a:t>：</a:t>
            </a:r>
            <a:r>
              <a:rPr lang="en-US" altLang="zh-CN" sz="2800" dirty="0" err="1" smtClean="0"/>
              <a:t>hadoop</a:t>
            </a:r>
            <a:r>
              <a:rPr lang="en-US" altLang="zh-CN" sz="2800" dirty="0" smtClean="0"/>
              <a:t> 30+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spark 				3</a:t>
            </a:r>
            <a:r>
              <a:rPr lang="zh-CN" altLang="en-US" sz="2800" dirty="0" smtClean="0"/>
              <a:t>行）</a:t>
            </a:r>
            <a:endParaRPr lang="en-US" altLang="zh-CN" sz="2800" dirty="0" smtClean="0"/>
          </a:p>
          <a:p>
            <a:r>
              <a:rPr lang="zh-CN" altLang="en-US" sz="2800" dirty="0" smtClean="0"/>
              <a:t>更广泛的支持（</a:t>
            </a:r>
            <a:r>
              <a:rPr lang="en-US" altLang="zh-CN" sz="2800" dirty="0" smtClean="0"/>
              <a:t> Spark SQL, </a:t>
            </a:r>
            <a:r>
              <a:rPr lang="en-US" altLang="zh-CN" sz="2800" dirty="0" err="1" smtClean="0"/>
              <a:t>MLlib</a:t>
            </a:r>
            <a:r>
              <a:rPr lang="en-US" altLang="zh-CN" sz="2800" dirty="0" smtClean="0"/>
              <a:t> , </a:t>
            </a:r>
            <a:r>
              <a:rPr lang="en-US" altLang="zh-CN" sz="2800" dirty="0" err="1" smtClean="0"/>
              <a:t>GraphX</a:t>
            </a:r>
            <a:r>
              <a:rPr lang="en-US" altLang="zh-CN" sz="2800" dirty="0" smtClean="0"/>
              <a:t>, Spark 					Streaming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C518-DF98-42B9-AA6D-15FE4022F847}" type="datetime1">
              <a:rPr lang="zh-CN" altLang="en-US" smtClean="0"/>
              <a:pPr/>
              <a:t>2015/1/15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1E01-A3F3-4092-A6CA-6B146DC762FE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zh-CN" altLang="en-US" smtClean="0"/>
              <a:t>无线新技术研究所</a:t>
            </a:r>
            <a:endParaRPr lang="zh-CN" altLang="en-US" dirty="0"/>
          </a:p>
        </p:txBody>
      </p:sp>
      <p:pic>
        <p:nvPicPr>
          <p:cNvPr id="7" name="~PP858.WAV">
            <a:hlinkClick r:id="" action="ppaction://media"/>
          </p:cNvPr>
          <p:cNvPicPr>
            <a:picLocks noRot="1" noChangeAspect="1"/>
          </p:cNvPicPr>
          <p:nvPr>
            <a:wavAudioFile r:embed="rId1" name="~PP858.WAV"/>
          </p:nvPr>
        </p:nvPicPr>
        <p:blipFill>
          <a:blip r:embed="rId3"/>
          <a:stretch>
            <a:fillRect/>
          </a:stretch>
        </p:blipFill>
        <p:spPr>
          <a:xfrm>
            <a:off x="8632825" y="63468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9403" y="285728"/>
            <a:ext cx="6994563" cy="571503"/>
          </a:xfrm>
        </p:spPr>
        <p:txBody>
          <a:bodyPr/>
          <a:lstStyle/>
          <a:p>
            <a:r>
              <a:rPr lang="en-US" altLang="zh-CN" sz="2800" dirty="0" smtClean="0"/>
              <a:t>Architecture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C518-DF98-42B9-AA6D-15FE4022F847}" type="datetime1">
              <a:rPr lang="zh-CN" altLang="en-US" smtClean="0"/>
              <a:pPr/>
              <a:t>2015/1/15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1E01-A3F3-4092-A6CA-6B146DC762FE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zh-CN" altLang="en-US" smtClean="0"/>
              <a:t>无线新技术研究所</a:t>
            </a:r>
            <a:endParaRPr lang="zh-CN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357298"/>
            <a:ext cx="8397875" cy="393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~PP1153.WAV">
            <a:hlinkClick r:id="" action="ppaction://media"/>
          </p:cNvPr>
          <p:cNvPicPr>
            <a:picLocks noRot="1" noChangeAspect="1"/>
          </p:cNvPicPr>
          <p:nvPr>
            <a:wavAudioFile r:embed="rId1" name="~PP1153.WAV"/>
          </p:nvPr>
        </p:nvPicPr>
        <p:blipFill>
          <a:blip r:embed="rId4"/>
          <a:stretch>
            <a:fillRect/>
          </a:stretch>
        </p:blipFill>
        <p:spPr>
          <a:xfrm>
            <a:off x="8632825" y="63468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9403" y="285728"/>
            <a:ext cx="6994563" cy="571503"/>
          </a:xfrm>
        </p:spPr>
        <p:txBody>
          <a:bodyPr/>
          <a:lstStyle/>
          <a:p>
            <a:r>
              <a:rPr lang="en-US" altLang="zh-CN" sz="2800" dirty="0" smtClean="0"/>
              <a:t>Architecture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C518-DF98-42B9-AA6D-15FE4022F847}" type="datetime1">
              <a:rPr lang="zh-CN" altLang="en-US" smtClean="0"/>
              <a:pPr/>
              <a:t>2015/1/15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1E01-A3F3-4092-A6CA-6B146DC762FE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zh-CN" altLang="en-US" smtClean="0"/>
              <a:t>无线新技术研究所</a:t>
            </a:r>
            <a:endParaRPr lang="zh-CN" altLang="en-US" dirty="0"/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000108"/>
            <a:ext cx="8245472" cy="5203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~PP2570.WAV">
            <a:hlinkClick r:id="" action="ppaction://media"/>
          </p:cNvPr>
          <p:cNvPicPr>
            <a:picLocks noRot="1" noChangeAspect="1"/>
          </p:cNvPicPr>
          <p:nvPr>
            <a:wavAudioFile r:embed="rId1" name="~PP2570.WAV"/>
          </p:nvPr>
        </p:nvPicPr>
        <p:blipFill>
          <a:blip r:embed="rId4"/>
          <a:stretch>
            <a:fillRect/>
          </a:stretch>
        </p:blipFill>
        <p:spPr>
          <a:xfrm>
            <a:off x="8632825" y="63468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13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9403" y="285728"/>
            <a:ext cx="6994563" cy="571503"/>
          </a:xfrm>
        </p:spPr>
        <p:txBody>
          <a:bodyPr/>
          <a:lstStyle/>
          <a:p>
            <a:r>
              <a:rPr lang="en-US" altLang="zh-CN" sz="2800" dirty="0" smtClean="0"/>
              <a:t>Architecture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C518-DF98-42B9-AA6D-15FE4022F847}" type="datetime1">
              <a:rPr lang="zh-CN" altLang="en-US" smtClean="0"/>
              <a:pPr/>
              <a:t>2015/1/15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1E01-A3F3-4092-A6CA-6B146DC762FE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zh-CN" altLang="en-US" smtClean="0"/>
              <a:t>无线新技术研究所</a:t>
            </a:r>
            <a:endParaRPr lang="zh-CN" altLang="en-US" dirty="0"/>
          </a:p>
        </p:txBody>
      </p:sp>
      <p:pic>
        <p:nvPicPr>
          <p:cNvPr id="8" name="Picture 2" descr="http://images.cnitblog.com/blog/287057/201404/11133448778842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5852" y="2357430"/>
            <a:ext cx="6673850" cy="387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285720" y="928670"/>
            <a:ext cx="964413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基于</a:t>
            </a:r>
            <a:r>
              <a:rPr lang="en-US" altLang="zh-CN" sz="2800" dirty="0" smtClean="0"/>
              <a:t>standalone</a:t>
            </a:r>
            <a:r>
              <a:rPr lang="zh-CN" altLang="en-US" sz="2800" dirty="0" smtClean="0"/>
              <a:t>的</a:t>
            </a:r>
            <a:r>
              <a:rPr lang="en-US" altLang="zh-CN" sz="2800" smtClean="0"/>
              <a:t>client</a:t>
            </a:r>
            <a:r>
              <a:rPr lang="zh-CN" altLang="en-US" sz="2800" smtClean="0"/>
              <a:t>模式</a:t>
            </a:r>
            <a:r>
              <a:rPr lang="en-US" altLang="zh-CN" sz="2800" dirty="0" smtClean="0"/>
              <a:t>:</a:t>
            </a:r>
          </a:p>
          <a:p>
            <a:r>
              <a:rPr lang="en-US" altLang="zh-CN" sz="2800" dirty="0" smtClean="0"/>
              <a:t>spark-shell --master spark://IP:PORT</a:t>
            </a:r>
          </a:p>
          <a:p>
            <a:r>
              <a:rPr lang="en-US" altLang="zh-CN" sz="2800" dirty="0" smtClean="0"/>
              <a:t>spark-submit --deploy-mode client --master spark://IP:PORT</a:t>
            </a:r>
            <a:endParaRPr lang="zh-CN" altLang="en-US" sz="2800" dirty="0" smtClean="0"/>
          </a:p>
          <a:p>
            <a:endParaRPr lang="zh-CN" altLang="en-US" sz="2800" dirty="0"/>
          </a:p>
        </p:txBody>
      </p:sp>
      <p:pic>
        <p:nvPicPr>
          <p:cNvPr id="10" name="~PP1058.WAV">
            <a:hlinkClick r:id="" action="ppaction://media"/>
          </p:cNvPr>
          <p:cNvPicPr>
            <a:picLocks noRot="1" noChangeAspect="1"/>
          </p:cNvPicPr>
          <p:nvPr>
            <a:wavAudioFile r:embed="rId1" name="~PP1058.WAV"/>
          </p:nvPr>
        </p:nvPicPr>
        <p:blipFill>
          <a:blip r:embed="rId5"/>
          <a:stretch>
            <a:fillRect/>
          </a:stretch>
        </p:blipFill>
        <p:spPr>
          <a:xfrm>
            <a:off x="8632825" y="63468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9403" y="285728"/>
            <a:ext cx="6994563" cy="571503"/>
          </a:xfrm>
        </p:spPr>
        <p:txBody>
          <a:bodyPr/>
          <a:lstStyle/>
          <a:p>
            <a:r>
              <a:rPr lang="en-US" altLang="zh-CN" sz="2800" dirty="0" smtClean="0"/>
              <a:t>Architecture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C518-DF98-42B9-AA6D-15FE4022F847}" type="datetime1">
              <a:rPr lang="zh-CN" altLang="en-US" smtClean="0"/>
              <a:pPr/>
              <a:t>2015/1/15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1E01-A3F3-4092-A6CA-6B146DC762FE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zh-CN" altLang="en-US" smtClean="0"/>
              <a:t>无线新技术研究所</a:t>
            </a:r>
            <a:endParaRPr lang="zh-CN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2643182"/>
            <a:ext cx="7416800" cy="331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0" y="1142984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2.</a:t>
            </a:r>
            <a:r>
              <a:rPr lang="zh-CN" altLang="en-US" sz="2800" dirty="0" smtClean="0"/>
              <a:t>基于</a:t>
            </a:r>
            <a:r>
              <a:rPr lang="en-US" altLang="zh-CN" sz="2800" dirty="0" smtClean="0"/>
              <a:t>standalone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cluster</a:t>
            </a:r>
            <a:r>
              <a:rPr lang="zh-CN" altLang="en-US" sz="2800" dirty="0" smtClean="0"/>
              <a:t>模式</a:t>
            </a:r>
            <a:r>
              <a:rPr lang="en-US" altLang="zh-CN" sz="2800" dirty="0" smtClean="0"/>
              <a:t>:</a:t>
            </a:r>
          </a:p>
          <a:p>
            <a:r>
              <a:rPr lang="en-US" altLang="zh-CN" sz="2800" dirty="0" smtClean="0"/>
              <a:t>spark-submit --deploy-mode cluster --master spark://IP:PORT</a:t>
            </a:r>
            <a:endParaRPr lang="zh-CN" altLang="en-US" sz="2800" dirty="0"/>
          </a:p>
        </p:txBody>
      </p:sp>
      <p:pic>
        <p:nvPicPr>
          <p:cNvPr id="9" name="~PP1940.WAV">
            <a:hlinkClick r:id="" action="ppaction://media"/>
          </p:cNvPr>
          <p:cNvPicPr>
            <a:picLocks noRot="1" noChangeAspect="1"/>
          </p:cNvPicPr>
          <p:nvPr>
            <a:wavAudioFile r:embed="rId1" name="~PP1940.WAV"/>
          </p:nvPr>
        </p:nvPicPr>
        <p:blipFill>
          <a:blip r:embed="rId5"/>
          <a:stretch>
            <a:fillRect/>
          </a:stretch>
        </p:blipFill>
        <p:spPr>
          <a:xfrm>
            <a:off x="8632825" y="63468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9403" y="285728"/>
            <a:ext cx="6994563" cy="571503"/>
          </a:xfrm>
        </p:spPr>
        <p:txBody>
          <a:bodyPr/>
          <a:lstStyle/>
          <a:p>
            <a:r>
              <a:rPr lang="en-US" altLang="zh-CN" sz="2800" dirty="0" smtClean="0"/>
              <a:t>Architecture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C518-DF98-42B9-AA6D-15FE4022F847}" type="datetime1">
              <a:rPr lang="zh-CN" altLang="en-US" smtClean="0"/>
              <a:pPr/>
              <a:t>2015/1/15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1E01-A3F3-4092-A6CA-6B146DC762FE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zh-CN" altLang="en-US" smtClean="0"/>
              <a:t>无线新技术研究所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000100" y="1142984"/>
            <a:ext cx="578647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3.</a:t>
            </a:r>
            <a:r>
              <a:rPr lang="zh-CN" altLang="en-US" sz="2800" dirty="0" smtClean="0"/>
              <a:t>基于</a:t>
            </a:r>
            <a:r>
              <a:rPr lang="en-US" altLang="zh-CN" sz="2800" dirty="0" smtClean="0"/>
              <a:t>YARN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client</a:t>
            </a:r>
            <a:r>
              <a:rPr lang="zh-CN" altLang="en-US" sz="2800" dirty="0" smtClean="0"/>
              <a:t>模式</a:t>
            </a:r>
            <a:r>
              <a:rPr lang="en-US" altLang="zh-CN" sz="2800" dirty="0" smtClean="0"/>
              <a:t>:</a:t>
            </a:r>
          </a:p>
          <a:p>
            <a:r>
              <a:rPr lang="en-US" altLang="zh-CN" sz="2800" dirty="0" smtClean="0"/>
              <a:t>spark-shell –master yarn-client</a:t>
            </a:r>
          </a:p>
          <a:p>
            <a:r>
              <a:rPr lang="en-US" altLang="zh-CN" sz="2800" dirty="0" smtClean="0"/>
              <a:t>spark-submit --master yarn-client</a:t>
            </a:r>
            <a:endParaRPr lang="zh-CN" altLang="en-US" sz="2800" dirty="0"/>
          </a:p>
        </p:txBody>
      </p:sp>
      <p:pic>
        <p:nvPicPr>
          <p:cNvPr id="9" name="Picture 5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7224" y="2428868"/>
            <a:ext cx="6816745" cy="3887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~PP2944.WAV">
            <a:hlinkClick r:id="" action="ppaction://media"/>
          </p:cNvPr>
          <p:cNvPicPr>
            <a:picLocks noRot="1" noChangeAspect="1"/>
          </p:cNvPicPr>
          <p:nvPr>
            <a:wavAudioFile r:embed="rId2" name="~PP2944.WAV"/>
          </p:nvPr>
        </p:nvPicPr>
        <p:blipFill>
          <a:blip r:embed="rId6"/>
          <a:stretch>
            <a:fillRect/>
          </a:stretch>
        </p:blipFill>
        <p:spPr>
          <a:xfrm>
            <a:off x="8632825" y="6346825"/>
            <a:ext cx="304800" cy="3048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13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9403" y="285728"/>
            <a:ext cx="6994563" cy="571503"/>
          </a:xfrm>
        </p:spPr>
        <p:txBody>
          <a:bodyPr/>
          <a:lstStyle/>
          <a:p>
            <a:r>
              <a:rPr lang="en-US" altLang="zh-CN" sz="2800" dirty="0" smtClean="0"/>
              <a:t>Architecture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C518-DF98-42B9-AA6D-15FE4022F847}" type="datetime1">
              <a:rPr lang="zh-CN" altLang="en-US" smtClean="0"/>
              <a:pPr/>
              <a:t>2015/1/15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1E01-A3F3-4092-A6CA-6B146DC762FE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zh-CN" altLang="en-US" smtClean="0"/>
              <a:t>无线新技术研究所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000100" y="1142984"/>
            <a:ext cx="578647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4.</a:t>
            </a:r>
            <a:r>
              <a:rPr lang="zh-CN" altLang="en-US" sz="2800" dirty="0" smtClean="0"/>
              <a:t>基于</a:t>
            </a:r>
            <a:r>
              <a:rPr lang="en-US" altLang="zh-CN" sz="2800" dirty="0" smtClean="0"/>
              <a:t>YARN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cluster</a:t>
            </a:r>
            <a:r>
              <a:rPr lang="zh-CN" altLang="en-US" sz="2800" dirty="0" smtClean="0"/>
              <a:t>模式</a:t>
            </a:r>
            <a:r>
              <a:rPr lang="en-US" altLang="zh-CN" sz="2800" dirty="0" smtClean="0"/>
              <a:t>:</a:t>
            </a:r>
          </a:p>
          <a:p>
            <a:r>
              <a:rPr lang="en-US" altLang="zh-CN" sz="2800" dirty="0" smtClean="0"/>
              <a:t>spark-submit --master yarn-cluster</a:t>
            </a:r>
            <a:endParaRPr lang="zh-CN" altLang="en-US" sz="2800" dirty="0"/>
          </a:p>
        </p:txBody>
      </p:sp>
      <p:pic>
        <p:nvPicPr>
          <p:cNvPr id="1026" name="Picture 2" descr="http://debugo.com/wp-content/uploads/2014/10/spark-yarn2.png"/>
          <p:cNvPicPr>
            <a:picLocks noChangeAspect="1" noChangeArrowheads="1"/>
          </p:cNvPicPr>
          <p:nvPr/>
        </p:nvPicPr>
        <p:blipFill>
          <a:blip r:embed="rId3"/>
          <a:srcRect t="21378"/>
          <a:stretch>
            <a:fillRect/>
          </a:stretch>
        </p:blipFill>
        <p:spPr bwMode="auto">
          <a:xfrm>
            <a:off x="642910" y="2071678"/>
            <a:ext cx="7879234" cy="4152902"/>
          </a:xfrm>
          <a:prstGeom prst="rect">
            <a:avLst/>
          </a:prstGeom>
          <a:noFill/>
        </p:spPr>
      </p:pic>
      <p:pic>
        <p:nvPicPr>
          <p:cNvPr id="9" name="~PP1348.WAV">
            <a:hlinkClick r:id="" action="ppaction://media"/>
          </p:cNvPr>
          <p:cNvPicPr>
            <a:picLocks noRot="1" noChangeAspect="1"/>
          </p:cNvPicPr>
          <p:nvPr>
            <a:wavAudioFile r:embed="rId1" name="~PP1348.WAV"/>
          </p:nvPr>
        </p:nvPicPr>
        <p:blipFill>
          <a:blip r:embed="rId4"/>
          <a:stretch>
            <a:fillRect/>
          </a:stretch>
        </p:blipFill>
        <p:spPr>
          <a:xfrm>
            <a:off x="8632825" y="63468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"/>
</p:tagLst>
</file>

<file path=ppt/theme/theme1.xml><?xml version="1.0" encoding="utf-8"?>
<a:theme xmlns:a="http://schemas.openxmlformats.org/drawingml/2006/main" name="1_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ti_ppt.potx" id="{D9F9E7F0-31E3-4CA7-BB6C-3CAD6C6F7743}" vid="{EF0CFC7D-92EC-4D47-96FC-6209406B676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1234</TotalTime>
  <Words>667</Words>
  <Application>Microsoft Office PowerPoint</Application>
  <PresentationFormat>全屏显示(4:3)</PresentationFormat>
  <Paragraphs>155</Paragraphs>
  <Slides>20</Slides>
  <Notes>3</Notes>
  <HiddenSlides>0</HiddenSlides>
  <MMClips>18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1_Office 主题</vt:lpstr>
      <vt:lpstr>Spark平台分享</vt:lpstr>
      <vt:lpstr>PowerPoint 演示文稿</vt:lpstr>
      <vt:lpstr>Why Spark?</vt:lpstr>
      <vt:lpstr>Architecture</vt:lpstr>
      <vt:lpstr>Architecture</vt:lpstr>
      <vt:lpstr>Architecture</vt:lpstr>
      <vt:lpstr>Architecture</vt:lpstr>
      <vt:lpstr>Architecture</vt:lpstr>
      <vt:lpstr>Architecture</vt:lpstr>
      <vt:lpstr>Computational Model</vt:lpstr>
      <vt:lpstr>Computational Model</vt:lpstr>
      <vt:lpstr>Computational Model</vt:lpstr>
      <vt:lpstr>Computational Model</vt:lpstr>
      <vt:lpstr>Computational Model</vt:lpstr>
      <vt:lpstr>Computational Model</vt:lpstr>
      <vt:lpstr>Deploying</vt:lpstr>
      <vt:lpstr>Deploying</vt:lpstr>
      <vt:lpstr>Deploying</vt:lpstr>
      <vt:lpstr>Example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Spark平台分享</dc:title>
  <dc:creator>Hanzai</dc:creator>
  <cp:lastModifiedBy>ZhaoHui</cp:lastModifiedBy>
  <cp:revision>131</cp:revision>
  <dcterms:created xsi:type="dcterms:W3CDTF">2015-01-14T06:35:28Z</dcterms:created>
  <dcterms:modified xsi:type="dcterms:W3CDTF">2015-01-15T09:09:09Z</dcterms:modified>
</cp:coreProperties>
</file>