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68574"/>
  </p:normalViewPr>
  <p:slideViewPr>
    <p:cSldViewPr snapToGrid="0" snapToObjects="1">
      <p:cViewPr varScale="1">
        <p:scale>
          <a:sx n="69" d="100"/>
          <a:sy n="69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C154B-6481-8F4E-B740-BD74FB9BB49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C871C-3CEC-F844-AF1F-3BA8294E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Function:0.5444172744127479</a:t>
            </a:r>
          </a:p>
          <a:p>
            <a:pPr latinLnBrk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Object_Type:0.12562586497405154</a:t>
            </a:r>
          </a:p>
          <a:p>
            <a:pPr latinLnBrk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Operating_Status:0.06815703676624803</a:t>
            </a:r>
          </a:p>
          <a:p>
            <a:pPr latinLnBrk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Position_Type:0.32486287814541626</a:t>
            </a:r>
          </a:p>
          <a:p>
            <a:pPr latinLnBrk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Pre_K:0.0456704909623151</a:t>
            </a:r>
          </a:p>
          <a:p>
            <a:pPr latinLnBrk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Reporting:0.11312726754702154</a:t>
            </a:r>
          </a:p>
          <a:p>
            <a:pPr latinLnBrk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Sharing:0.16476345311088206</a:t>
            </a:r>
          </a:p>
          <a:p>
            <a:pPr latinLnBrk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Student_Type:0.1604987108904824</a:t>
            </a:r>
          </a:p>
          <a:p>
            <a:pPr latinLnBrk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Use:0.2176736817876597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C871C-3CEC-F844-AF1F-3BA8294ED1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AA75-EEB5-114B-A07F-BDC449BCA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C1A9C-2DA8-7D4D-9871-869A16805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F2E8-8C6C-E342-92B8-3BDF9457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3057-1811-B74B-86C7-B7E42D92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9AA0-6EC7-4C48-B81E-81EAFBF6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6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730B-C67B-9D43-920B-0DC5FB0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962B5-E974-2845-A43C-32360C44E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6957-EACE-8744-88A8-23C13B1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9B7E-08DD-8442-AF8F-AB91C0B1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3B59A-A892-5448-B30E-F19678B4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43282-A82A-C843-9EB9-A37B47A9B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DC856-DE70-4946-B1A1-767700EA5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9458-0B8B-4A46-9D1D-086DAC32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EAC4-B622-4B49-AF94-8ABE011B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0813-4DF9-A24A-B318-2DF740C0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191A-C2F2-D04C-832B-F45930ED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0150-DE89-1B43-B83D-82E4A7C94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AC0C-AB74-2E48-8735-7CE2335E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FFC6-A028-6546-9B02-EC34D636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4AD2-ED6B-9D4C-A7DC-D8A0943F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0F26-E434-224B-BF37-BCA7172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83C4-FAD6-A346-9450-B7BAB621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E024-13FE-7940-9CB2-1C2D12E4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39CF-39AE-E049-B3E9-CD53291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971A-0D89-DD42-8C84-605508F1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83D6-F415-EC4F-80DB-156557DD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AD03-AC89-6D47-BF51-E9997FC6B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F7B74-C8D8-5847-BE87-EF71D5A12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99696-2180-7445-AB76-926DB693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7D42-2B66-B14D-849D-B4278F5B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A65E-2C8B-3F43-80C9-C58FD3E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C8D-0119-A347-A039-462DA336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5DF52-8A94-DE4A-AE33-7B83490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6F375-5F1C-8D46-9F34-9C66B8FEA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4512B-874E-5942-B63E-7633F0E99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D2644-DE8B-D343-88C5-8F0D2D64E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949A0-8B22-D04C-8071-1DB70DF4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A75C1-F199-B14D-A282-4BE218A8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AF350-D0CB-354F-8110-64707172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464D-9C99-E64B-801F-65B4DCB7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17740-75BB-804F-B8A6-E48B79EC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C968-F211-0D4A-A454-C63A5464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27CF-EEE1-1C44-B70E-96170F0F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A4642-DB09-2E48-864D-D36D722B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8C858-6F55-084F-AD38-F5587FF5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A499-E934-2B4B-83D9-CA7CA46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AB0-9CED-6343-BD34-C59F6EC4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7F1E-867D-B147-AC46-00C69288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0614-DD1F-554B-BCA5-DD33F2E3E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F8F41-F006-7641-BD85-6C0671A1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ABAE-DF46-2749-9A79-0F70F32D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30051-A0F6-E44A-8EBE-90571800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9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4B86-8665-1146-9515-CE6DCF53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99DCC-8039-2B43-A20B-31E51E802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D041E-F591-0147-8F59-4BFE579E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B5F4-7A0D-B64C-B875-BF661784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49A04-0A6C-B748-9613-80802785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58F4-9AC8-1E4C-A33B-55B29A55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8EF56-2623-B447-9E76-D8184E95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B3330-E0B2-BF42-A970-9543E971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D1AE-4D38-154F-BA9A-DE9420E73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60C9-75AA-1447-A3EF-F1B0EC83D7C6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7411-A287-7348-9EFD-68F19373D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A646-15B7-1E41-9C5B-36CA6188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99DE-79A2-BD42-8D1F-CAC9F5E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2B1F-0D2A-E14D-9EDC-B8F92066D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Labeling free-form text as budget line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225C-E5B2-394E-A10C-2EC2F6CA3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Lee</a:t>
            </a:r>
          </a:p>
        </p:txBody>
      </p:sp>
    </p:spTree>
    <p:extLst>
      <p:ext uri="{BB962C8B-B14F-4D97-AF65-F5344CB8AC3E}">
        <p14:creationId xmlns:p14="http://schemas.microsoft.com/office/powerpoint/2010/main" val="344616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0DAF-2933-2247-A321-16BD86ED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with Embeddings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258B-0325-C74D-A6A0-2A019618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Preprocessing Steps</a:t>
            </a:r>
          </a:p>
          <a:p>
            <a:pPr lvl="1"/>
            <a:r>
              <a:rPr lang="en-US" dirty="0"/>
              <a:t>Replace missing values with 0 for numerical features (FTE, Total)</a:t>
            </a:r>
          </a:p>
          <a:p>
            <a:pPr lvl="1"/>
            <a:r>
              <a:rPr lang="en-US" dirty="0"/>
              <a:t>Create Boolean features representing whether data was available for numerical features(FTE, Total)</a:t>
            </a:r>
          </a:p>
          <a:p>
            <a:pPr lvl="1"/>
            <a:r>
              <a:rPr lang="en-US" dirty="0"/>
              <a:t>Concatenate text features into a single feature</a:t>
            </a:r>
          </a:p>
          <a:p>
            <a:pPr lvl="1"/>
            <a:r>
              <a:rPr lang="en-US" dirty="0"/>
              <a:t>Remove stop words from text</a:t>
            </a:r>
          </a:p>
          <a:p>
            <a:pPr lvl="1"/>
            <a:r>
              <a:rPr lang="en-US" dirty="0"/>
              <a:t>Apply lemmatization to text</a:t>
            </a:r>
          </a:p>
          <a:p>
            <a:pPr lvl="1"/>
            <a:r>
              <a:rPr lang="en-US" dirty="0"/>
              <a:t>Convert text to sequences, and padded sequences to length 50</a:t>
            </a:r>
          </a:p>
          <a:p>
            <a:pPr lvl="1"/>
            <a:r>
              <a:rPr lang="en-US" dirty="0"/>
              <a:t>Converted sequences from integers to embedding vectors (length 8)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Sequential model for each label</a:t>
            </a:r>
          </a:p>
          <a:p>
            <a:pPr lvl="1"/>
            <a:r>
              <a:rPr lang="en-US" dirty="0"/>
              <a:t>Bidirectional gated recurrent layer (output length = # output classes) 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on hidden layers, </a:t>
            </a:r>
            <a:r>
              <a:rPr lang="en-US" dirty="0" err="1"/>
              <a:t>softmax</a:t>
            </a:r>
            <a:r>
              <a:rPr lang="en-US" dirty="0"/>
              <a:t> activation on output layer</a:t>
            </a:r>
          </a:p>
          <a:p>
            <a:r>
              <a:rPr lang="en-US" dirty="0"/>
              <a:t>Validation Performance</a:t>
            </a:r>
          </a:p>
          <a:p>
            <a:pPr lvl="1"/>
            <a:r>
              <a:rPr lang="en-US" dirty="0"/>
              <a:t>Mean log loss: 0.100</a:t>
            </a:r>
          </a:p>
        </p:txBody>
      </p:sp>
    </p:spTree>
    <p:extLst>
      <p:ext uri="{BB962C8B-B14F-4D97-AF65-F5344CB8AC3E}">
        <p14:creationId xmlns:p14="http://schemas.microsoft.com/office/powerpoint/2010/main" val="426767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AB0D-43AE-A840-8798-881C0B4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Approached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80973F-153E-4840-8935-E4A277B92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967800"/>
              </p:ext>
            </p:extLst>
          </p:nvPr>
        </p:nvGraphicFramePr>
        <p:xfrm>
          <a:off x="838200" y="1825625"/>
          <a:ext cx="10515603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1233985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506955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257147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9635548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238564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563742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15069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DataCamp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Feedforward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Feedforward NN w/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Convolutional NN w/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Recurrent NN w/ Embeddings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6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5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Object_Type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5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Operating_Status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7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Position_Type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6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6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8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8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5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0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6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DA63-61C0-CA47-B5E3-20008C02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32AC-6CA6-8541-85A6-0A935B7B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is part of a competition on </a:t>
            </a:r>
            <a:r>
              <a:rPr lang="en-US" dirty="0" err="1"/>
              <a:t>drivendata.org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Education Resource Strategies (ERS) is a non-profit that works with schools to allocate resources more strategically.</a:t>
            </a:r>
          </a:p>
          <a:p>
            <a:r>
              <a:rPr lang="en-US" dirty="0"/>
              <a:t>In order to evaluate budgets and expenditures, ERS assigns free-form text to different spending categories.</a:t>
            </a:r>
          </a:p>
          <a:p>
            <a:pPr lvl="1"/>
            <a:r>
              <a:rPr lang="en-US" dirty="0"/>
              <a:t>This is very time intensive and takes weeks to complete manually.</a:t>
            </a:r>
          </a:p>
        </p:txBody>
      </p:sp>
    </p:spTree>
    <p:extLst>
      <p:ext uri="{BB962C8B-B14F-4D97-AF65-F5344CB8AC3E}">
        <p14:creationId xmlns:p14="http://schemas.microsoft.com/office/powerpoint/2010/main" val="174576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586A-5A7E-F54C-8BBB-405F0FF9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64FF-3B28-4148-BEE8-8CA2A15E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Automate financial-coding process</a:t>
            </a:r>
          </a:p>
          <a:p>
            <a:r>
              <a:rPr lang="en-US" dirty="0"/>
              <a:t>Multi-class Multi-label Classification Problem</a:t>
            </a:r>
          </a:p>
          <a:p>
            <a:pPr lvl="1"/>
            <a:r>
              <a:rPr lang="en-US" dirty="0"/>
              <a:t>Function: 37 classes</a:t>
            </a:r>
          </a:p>
          <a:p>
            <a:pPr lvl="1"/>
            <a:r>
              <a:rPr lang="en-US" dirty="0"/>
              <a:t>Object Type: 11 classes</a:t>
            </a:r>
          </a:p>
          <a:p>
            <a:pPr lvl="1"/>
            <a:r>
              <a:rPr lang="en-US" dirty="0"/>
              <a:t>Operation Status: 3 classes</a:t>
            </a:r>
          </a:p>
          <a:p>
            <a:pPr lvl="1"/>
            <a:r>
              <a:rPr lang="en-US" dirty="0"/>
              <a:t>Position Type: 25 classes</a:t>
            </a:r>
          </a:p>
          <a:p>
            <a:pPr lvl="1"/>
            <a:r>
              <a:rPr lang="en-US" dirty="0"/>
              <a:t>Pre-K: 3 classes</a:t>
            </a:r>
          </a:p>
          <a:p>
            <a:pPr lvl="1"/>
            <a:r>
              <a:rPr lang="en-US" dirty="0"/>
              <a:t>Reporting: 3 classes</a:t>
            </a:r>
          </a:p>
          <a:p>
            <a:pPr lvl="1"/>
            <a:r>
              <a:rPr lang="en-US" dirty="0"/>
              <a:t>Sharing: 5 classes</a:t>
            </a:r>
          </a:p>
          <a:p>
            <a:pPr lvl="1"/>
            <a:r>
              <a:rPr lang="en-US" dirty="0"/>
              <a:t>Student Type: 9 classes</a:t>
            </a:r>
          </a:p>
          <a:p>
            <a:pPr lvl="1"/>
            <a:r>
              <a:rPr lang="en-US" dirty="0"/>
              <a:t>Use: 8 classes</a:t>
            </a:r>
          </a:p>
          <a:p>
            <a:endParaRPr lang="en-US" dirty="0"/>
          </a:p>
          <a:p>
            <a:r>
              <a:rPr lang="en-US" dirty="0"/>
              <a:t>Submissions evaluated based on Multi-Multiclass Log Loss</a:t>
            </a:r>
          </a:p>
          <a:p>
            <a:pPr lvl="1"/>
            <a:r>
              <a:rPr lang="en-US" dirty="0"/>
              <a:t>Cross Entropy/Log Loss averaged across multiple labels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4462-FFDC-A146-A88F-DFE6ED13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E50D-BB4C-9E4A-9B3A-78B158D3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Numerical Features</a:t>
            </a:r>
          </a:p>
          <a:p>
            <a:pPr lvl="1"/>
            <a:r>
              <a:rPr lang="en-US" dirty="0"/>
              <a:t>FTE: If an employee, the percentage of full-time that the employee works.</a:t>
            </a:r>
          </a:p>
          <a:p>
            <a:pPr lvl="1"/>
            <a:r>
              <a:rPr lang="en-US" dirty="0"/>
              <a:t>Total: The total cost of the expenditure.</a:t>
            </a:r>
          </a:p>
          <a:p>
            <a:r>
              <a:rPr lang="en-US" dirty="0"/>
              <a:t>Text Features</a:t>
            </a:r>
          </a:p>
          <a:p>
            <a:pPr lvl="1"/>
            <a:r>
              <a:rPr lang="en-US" dirty="0" err="1"/>
              <a:t>Facility_or_Department</a:t>
            </a:r>
            <a:r>
              <a:rPr lang="en-US" dirty="0"/>
              <a:t>: If expenditure is tied to a department/facility, that department/facility.</a:t>
            </a:r>
          </a:p>
          <a:p>
            <a:pPr lvl="1"/>
            <a:r>
              <a:rPr lang="en-US" dirty="0" err="1"/>
              <a:t>Function_Description</a:t>
            </a:r>
            <a:r>
              <a:rPr lang="en-US" dirty="0"/>
              <a:t>: A description of the function the expenditure was serving.</a:t>
            </a:r>
          </a:p>
          <a:p>
            <a:pPr lvl="1"/>
            <a:r>
              <a:rPr lang="en-US" dirty="0" err="1"/>
              <a:t>Fund_Description</a:t>
            </a:r>
            <a:r>
              <a:rPr lang="en-US" dirty="0"/>
              <a:t>: A description of the source of the funds.</a:t>
            </a:r>
          </a:p>
          <a:p>
            <a:pPr lvl="1"/>
            <a:r>
              <a:rPr lang="en-US" dirty="0" err="1"/>
              <a:t>Job_Title_Description</a:t>
            </a:r>
            <a:r>
              <a:rPr lang="en-US" dirty="0"/>
              <a:t>: If this is an employee, a description of that employee's job title.</a:t>
            </a:r>
          </a:p>
          <a:p>
            <a:pPr lvl="1"/>
            <a:r>
              <a:rPr lang="en-US" dirty="0" err="1"/>
              <a:t>Location_Description</a:t>
            </a:r>
            <a:r>
              <a:rPr lang="en-US" dirty="0"/>
              <a:t>: A description of where the funds were spent.</a:t>
            </a:r>
          </a:p>
          <a:p>
            <a:pPr lvl="1"/>
            <a:r>
              <a:rPr lang="en-US" dirty="0" err="1"/>
              <a:t>Object_Description</a:t>
            </a:r>
            <a:r>
              <a:rPr lang="en-US" dirty="0"/>
              <a:t>: A description of what the funds were used for.</a:t>
            </a:r>
          </a:p>
          <a:p>
            <a:pPr lvl="1"/>
            <a:r>
              <a:rPr lang="en-US" dirty="0" err="1"/>
              <a:t>Position_Extra</a:t>
            </a:r>
            <a:r>
              <a:rPr lang="en-US" dirty="0"/>
              <a:t>: Any extra information about the position that we have.</a:t>
            </a:r>
          </a:p>
          <a:p>
            <a:pPr lvl="1"/>
            <a:r>
              <a:rPr lang="en-US" dirty="0" err="1"/>
              <a:t>Program_Description</a:t>
            </a:r>
            <a:r>
              <a:rPr lang="en-US" dirty="0"/>
              <a:t>: A description of the program that the funds were used for.</a:t>
            </a:r>
          </a:p>
          <a:p>
            <a:pPr lvl="1"/>
            <a:r>
              <a:rPr lang="en-US" dirty="0" err="1"/>
              <a:t>SubFund_Description</a:t>
            </a:r>
            <a:r>
              <a:rPr lang="en-US" dirty="0"/>
              <a:t>: More detail on </a:t>
            </a:r>
            <a:r>
              <a:rPr lang="en-US" dirty="0" err="1"/>
              <a:t>Fund_Description</a:t>
            </a:r>
            <a:endParaRPr lang="en-US" dirty="0"/>
          </a:p>
          <a:p>
            <a:pPr lvl="1"/>
            <a:r>
              <a:rPr lang="en-US" dirty="0" err="1"/>
              <a:t>Sub_Object_Description</a:t>
            </a:r>
            <a:r>
              <a:rPr lang="en-US" dirty="0"/>
              <a:t>:  More detail on </a:t>
            </a:r>
            <a:r>
              <a:rPr lang="en-US" dirty="0" err="1"/>
              <a:t>Object_Description</a:t>
            </a:r>
            <a:endParaRPr lang="en-US" dirty="0"/>
          </a:p>
          <a:p>
            <a:pPr lvl="1"/>
            <a:r>
              <a:rPr lang="en-US" dirty="0"/>
              <a:t>Text_1: Any additional text supplied by the district.</a:t>
            </a:r>
          </a:p>
          <a:p>
            <a:pPr lvl="1"/>
            <a:r>
              <a:rPr lang="en-US" dirty="0"/>
              <a:t>Text_2: Any additional text supplied by the district.</a:t>
            </a:r>
          </a:p>
          <a:p>
            <a:pPr lvl="1"/>
            <a:r>
              <a:rPr lang="en-US" dirty="0"/>
              <a:t>Text_3: Any additional text supplied by the district.</a:t>
            </a:r>
          </a:p>
          <a:p>
            <a:pPr lvl="1"/>
            <a:r>
              <a:rPr lang="en-US" dirty="0"/>
              <a:t>Text_4: Any additional text supplied by the district.</a:t>
            </a:r>
          </a:p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400277 records</a:t>
            </a:r>
          </a:p>
          <a:p>
            <a:pPr lvl="1"/>
            <a:r>
              <a:rPr lang="en-US" dirty="0"/>
              <a:t>Labels included</a:t>
            </a:r>
          </a:p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50064 records</a:t>
            </a:r>
          </a:p>
          <a:p>
            <a:pPr lvl="1"/>
            <a:r>
              <a:rPr lang="en-US" dirty="0"/>
              <a:t>Labels not included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5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586A-5A7E-F54C-8BBB-405F0FF9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64FF-3B28-4148-BEE8-8CA2A15E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Replicate approach from </a:t>
            </a:r>
            <a:r>
              <a:rPr lang="en-US" dirty="0" err="1"/>
              <a:t>DataCamp</a:t>
            </a:r>
            <a:r>
              <a:rPr lang="en-US" dirty="0"/>
              <a:t> course</a:t>
            </a:r>
          </a:p>
          <a:p>
            <a:r>
              <a:rPr lang="en-US" dirty="0"/>
              <a:t>Apply Deep Learning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50283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0DAF-2933-2247-A321-16BD86ED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DataCamp</a:t>
            </a:r>
            <a:r>
              <a:rPr lang="en-US" dirty="0"/>
              <a:t> Course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258B-0325-C74D-A6A0-2A019618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 Steps</a:t>
            </a:r>
          </a:p>
          <a:p>
            <a:pPr lvl="1"/>
            <a:r>
              <a:rPr lang="en-US" dirty="0"/>
              <a:t>Impute missing values for numerical features (FTE, Total)</a:t>
            </a:r>
          </a:p>
          <a:p>
            <a:pPr lvl="1"/>
            <a:r>
              <a:rPr lang="en-US" dirty="0"/>
              <a:t>Concatenate text features</a:t>
            </a:r>
          </a:p>
          <a:p>
            <a:pPr lvl="1"/>
            <a:r>
              <a:rPr lang="en-US" dirty="0"/>
              <a:t>Vectorize text using </a:t>
            </a:r>
            <a:r>
              <a:rPr lang="en-US" dirty="0" err="1"/>
              <a:t>HashingVectorizer</a:t>
            </a:r>
            <a:endParaRPr lang="en-US" dirty="0"/>
          </a:p>
          <a:p>
            <a:pPr lvl="1"/>
            <a:r>
              <a:rPr lang="en-US" dirty="0"/>
              <a:t>Apply Chi2 to select 300 best features</a:t>
            </a:r>
          </a:p>
          <a:p>
            <a:pPr lvl="1"/>
            <a:r>
              <a:rPr lang="en-US" dirty="0"/>
              <a:t>Create interaction features (degree=2)</a:t>
            </a:r>
          </a:p>
          <a:p>
            <a:pPr lvl="1"/>
            <a:r>
              <a:rPr lang="en-US" dirty="0"/>
              <a:t>Scale all remaining features (maximum absolute scaler)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Logistic Regression</a:t>
            </a:r>
          </a:p>
          <a:p>
            <a:r>
              <a:rPr lang="en-US" dirty="0"/>
              <a:t>Validation Performance</a:t>
            </a:r>
          </a:p>
          <a:p>
            <a:pPr lvl="1"/>
            <a:r>
              <a:rPr lang="en-US" dirty="0"/>
              <a:t>Mean log loss: 0.196</a:t>
            </a:r>
          </a:p>
        </p:txBody>
      </p:sp>
    </p:spTree>
    <p:extLst>
      <p:ext uri="{BB962C8B-B14F-4D97-AF65-F5344CB8AC3E}">
        <p14:creationId xmlns:p14="http://schemas.microsoft.com/office/powerpoint/2010/main" val="64063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0DAF-2933-2247-A321-16BD86ED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Feedforward Neural Network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258B-0325-C74D-A6A0-2A019618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Preprocessing Steps</a:t>
            </a:r>
          </a:p>
          <a:p>
            <a:pPr lvl="1"/>
            <a:r>
              <a:rPr lang="en-US" dirty="0"/>
              <a:t>Replace missing values with 0 for numerical features (FTE, Total)</a:t>
            </a:r>
          </a:p>
          <a:p>
            <a:pPr lvl="1"/>
            <a:r>
              <a:rPr lang="en-US" dirty="0"/>
              <a:t>Create Boolean features representing whether data was available for numerical features(FTE, Total)</a:t>
            </a:r>
          </a:p>
          <a:p>
            <a:pPr lvl="1"/>
            <a:r>
              <a:rPr lang="en-US" dirty="0"/>
              <a:t>Concatenate text features into a single feature</a:t>
            </a:r>
          </a:p>
          <a:p>
            <a:pPr lvl="1"/>
            <a:r>
              <a:rPr lang="en-US" dirty="0"/>
              <a:t>Remove stop words from text</a:t>
            </a:r>
          </a:p>
          <a:p>
            <a:pPr lvl="1"/>
            <a:r>
              <a:rPr lang="en-US" dirty="0"/>
              <a:t>Apply lemmatization to text</a:t>
            </a:r>
          </a:p>
          <a:p>
            <a:pPr lvl="1"/>
            <a:r>
              <a:rPr lang="en-US" dirty="0"/>
              <a:t>Convert text to bag of words model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Sequential model for each label</a:t>
            </a:r>
          </a:p>
          <a:p>
            <a:pPr lvl="1"/>
            <a:r>
              <a:rPr lang="en-US" dirty="0"/>
              <a:t>Dense hidden layers with decreasing number of nodes (512, 256, … # output classes)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on hidden layers, </a:t>
            </a:r>
            <a:r>
              <a:rPr lang="en-US" dirty="0" err="1"/>
              <a:t>softmax</a:t>
            </a:r>
            <a:r>
              <a:rPr lang="en-US" dirty="0"/>
              <a:t> activation on output layer</a:t>
            </a:r>
          </a:p>
          <a:p>
            <a:r>
              <a:rPr lang="en-US" dirty="0"/>
              <a:t>Validation Performance</a:t>
            </a:r>
          </a:p>
          <a:p>
            <a:pPr lvl="1"/>
            <a:r>
              <a:rPr lang="en-US" dirty="0"/>
              <a:t>Mean log loss: 0.289</a:t>
            </a:r>
          </a:p>
        </p:txBody>
      </p:sp>
    </p:spTree>
    <p:extLst>
      <p:ext uri="{BB962C8B-B14F-4D97-AF65-F5344CB8AC3E}">
        <p14:creationId xmlns:p14="http://schemas.microsoft.com/office/powerpoint/2010/main" val="267375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0DAF-2933-2247-A321-16BD86ED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Feedforward Neural Network with Embeddings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258B-0325-C74D-A6A0-2A019618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Preprocessing Steps</a:t>
            </a:r>
          </a:p>
          <a:p>
            <a:pPr lvl="1"/>
            <a:r>
              <a:rPr lang="en-US" dirty="0"/>
              <a:t>Replace missing values with 0 for numerical features (FTE, Total)</a:t>
            </a:r>
          </a:p>
          <a:p>
            <a:pPr lvl="1"/>
            <a:r>
              <a:rPr lang="en-US" dirty="0"/>
              <a:t>Create Boolean features representing whether data was available for numerical features(FTE, Total)</a:t>
            </a:r>
          </a:p>
          <a:p>
            <a:pPr lvl="1"/>
            <a:r>
              <a:rPr lang="en-US" dirty="0"/>
              <a:t>Concatenate text features into a single feature</a:t>
            </a:r>
          </a:p>
          <a:p>
            <a:pPr lvl="1"/>
            <a:r>
              <a:rPr lang="en-US" dirty="0"/>
              <a:t>Remove stop words from text</a:t>
            </a:r>
          </a:p>
          <a:p>
            <a:pPr lvl="1"/>
            <a:r>
              <a:rPr lang="en-US" dirty="0"/>
              <a:t>Apply lemmatization to text</a:t>
            </a:r>
          </a:p>
          <a:p>
            <a:pPr lvl="1"/>
            <a:r>
              <a:rPr lang="en-US" dirty="0"/>
              <a:t>Convert text to sequences, and padded sequences to length 50</a:t>
            </a:r>
          </a:p>
          <a:p>
            <a:pPr lvl="1"/>
            <a:r>
              <a:rPr lang="en-US" dirty="0"/>
              <a:t>Converted sequences from integers to embedding vectors (length 8)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Sequential model for each label</a:t>
            </a:r>
          </a:p>
          <a:p>
            <a:pPr lvl="1"/>
            <a:r>
              <a:rPr lang="en-US" dirty="0"/>
              <a:t>Dense hidden layers with decreasing number of nodes (256, … # output classes)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on hidden layers, </a:t>
            </a:r>
            <a:r>
              <a:rPr lang="en-US" dirty="0" err="1"/>
              <a:t>softmax</a:t>
            </a:r>
            <a:r>
              <a:rPr lang="en-US" dirty="0"/>
              <a:t> activation on output layer</a:t>
            </a:r>
          </a:p>
          <a:p>
            <a:r>
              <a:rPr lang="en-US" dirty="0"/>
              <a:t>Validation Performance</a:t>
            </a:r>
          </a:p>
          <a:p>
            <a:pPr lvl="1"/>
            <a:r>
              <a:rPr lang="en-US" dirty="0"/>
              <a:t>Mean log loss: 0.655</a:t>
            </a:r>
          </a:p>
        </p:txBody>
      </p:sp>
    </p:spTree>
    <p:extLst>
      <p:ext uri="{BB962C8B-B14F-4D97-AF65-F5344CB8AC3E}">
        <p14:creationId xmlns:p14="http://schemas.microsoft.com/office/powerpoint/2010/main" val="385363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0DAF-2933-2247-A321-16BD86ED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with Embeddings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258B-0325-C74D-A6A0-2A019618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Preprocessing Steps</a:t>
            </a:r>
          </a:p>
          <a:p>
            <a:pPr lvl="1"/>
            <a:r>
              <a:rPr lang="en-US" dirty="0"/>
              <a:t>Replace missing values with 0 for numerical features (FTE, Total)</a:t>
            </a:r>
          </a:p>
          <a:p>
            <a:pPr lvl="1"/>
            <a:r>
              <a:rPr lang="en-US" dirty="0"/>
              <a:t>Create Boolean features representing whether data was available for numerical features(FTE, Total)</a:t>
            </a:r>
          </a:p>
          <a:p>
            <a:pPr lvl="1"/>
            <a:r>
              <a:rPr lang="en-US" dirty="0"/>
              <a:t>Concatenate text features into a single feature</a:t>
            </a:r>
          </a:p>
          <a:p>
            <a:pPr lvl="1"/>
            <a:r>
              <a:rPr lang="en-US" dirty="0"/>
              <a:t>Remove stop words from text</a:t>
            </a:r>
          </a:p>
          <a:p>
            <a:pPr lvl="1"/>
            <a:r>
              <a:rPr lang="en-US" dirty="0"/>
              <a:t>Apply lemmatization to text</a:t>
            </a:r>
          </a:p>
          <a:p>
            <a:pPr lvl="1"/>
            <a:r>
              <a:rPr lang="en-US" dirty="0"/>
              <a:t>Convert text to sequences, and padded sequences to length 50</a:t>
            </a:r>
          </a:p>
          <a:p>
            <a:pPr lvl="1"/>
            <a:r>
              <a:rPr lang="en-US" dirty="0"/>
              <a:t>Converted sequences from integers to embedding vectors (length 8)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Sequential model for each label</a:t>
            </a:r>
          </a:p>
          <a:p>
            <a:pPr lvl="1"/>
            <a:r>
              <a:rPr lang="en-US" dirty="0"/>
              <a:t>Convolutional hidden layers with decreasing number of nodes (256, … # output classes)</a:t>
            </a:r>
          </a:p>
          <a:p>
            <a:pPr lvl="2"/>
            <a:r>
              <a:rPr lang="en-US" dirty="0"/>
              <a:t>Conv1D -&gt; </a:t>
            </a:r>
            <a:r>
              <a:rPr lang="en-US" dirty="0" err="1"/>
              <a:t>MaxPooling</a:t>
            </a:r>
            <a:endParaRPr lang="en-US" dirty="0"/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on hidden layers, </a:t>
            </a:r>
            <a:r>
              <a:rPr lang="en-US" dirty="0" err="1"/>
              <a:t>softmax</a:t>
            </a:r>
            <a:r>
              <a:rPr lang="en-US" dirty="0"/>
              <a:t> activation on output layer</a:t>
            </a:r>
          </a:p>
          <a:p>
            <a:r>
              <a:rPr lang="en-US" dirty="0"/>
              <a:t>Validation Performance</a:t>
            </a:r>
          </a:p>
          <a:p>
            <a:pPr lvl="1"/>
            <a:r>
              <a:rPr lang="en-US" dirty="0"/>
              <a:t>Mean log loss: 0.580</a:t>
            </a:r>
          </a:p>
        </p:txBody>
      </p:sp>
    </p:spTree>
    <p:extLst>
      <p:ext uri="{BB962C8B-B14F-4D97-AF65-F5344CB8AC3E}">
        <p14:creationId xmlns:p14="http://schemas.microsoft.com/office/powerpoint/2010/main" val="112964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950</Words>
  <Application>Microsoft Macintosh PowerPoint</Application>
  <PresentationFormat>Widescreen</PresentationFormat>
  <Paragraphs>211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Labeling free-form text as budget line items</vt:lpstr>
      <vt:lpstr>Problem</vt:lpstr>
      <vt:lpstr>Challenge</vt:lpstr>
      <vt:lpstr>Data</vt:lpstr>
      <vt:lpstr> Approach</vt:lpstr>
      <vt:lpstr>DataCamp Course Approach</vt:lpstr>
      <vt:lpstr>Basic Feedforward Neural Network Approach</vt:lpstr>
      <vt:lpstr>Basic Feedforward Neural Network with Embeddings Approach</vt:lpstr>
      <vt:lpstr>Convolutional Neural Network with Embeddings Approach</vt:lpstr>
      <vt:lpstr>Recurrent Neural Network with Embeddings Approach</vt:lpstr>
      <vt:lpstr>Comparison of Approached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Labeling free-form text as budget line items</dc:title>
  <dc:creator>Albert Lee</dc:creator>
  <cp:lastModifiedBy>Albert Lee</cp:lastModifiedBy>
  <cp:revision>9</cp:revision>
  <dcterms:created xsi:type="dcterms:W3CDTF">2018-08-07T15:48:38Z</dcterms:created>
  <dcterms:modified xsi:type="dcterms:W3CDTF">2018-08-20T19:28:16Z</dcterms:modified>
</cp:coreProperties>
</file>