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13716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ACA9"/>
    <a:srgbClr val="E582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0"/>
    <p:restoredTop sz="94617"/>
  </p:normalViewPr>
  <p:slideViewPr>
    <p:cSldViewPr snapToGrid="0" snapToObjects="1">
      <p:cViewPr>
        <p:scale>
          <a:sx n="80" d="100"/>
          <a:sy n="80" d="100"/>
        </p:scale>
        <p:origin x="1144" y="-1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2010</a:t>
            </a:r>
            <a:r>
              <a:rPr lang="en-US" sz="2400" b="1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School Districts</a:t>
            </a:r>
            <a:endParaRPr lang="en-US" sz="24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c:rich>
      </c:tx>
      <c:layout>
        <c:manualLayout>
          <c:xMode val="edge"/>
          <c:yMode val="edge"/>
          <c:x val="0.16392978530561378"/>
          <c:y val="2.152273338714016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0156316667313139E-2"/>
          <c:y val="0.13720255307069665"/>
          <c:w val="0.76248458166867072"/>
          <c:h val="0.8328456824252901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2015 Status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tx2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BC6-0042-9A26-11B6059F2E50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BC6-0042-9A26-11B6059F2E50}"/>
              </c:ext>
            </c:extLst>
          </c:dPt>
          <c:dLbls>
            <c:dLbl>
              <c:idx val="1"/>
              <c:layout>
                <c:manualLayout>
                  <c:x val="2.4551704743803575E-2"/>
                  <c:y val="0.10413910125641075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BC6-0042-9A26-11B6059F2E5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bg1"/>
                    </a:solidFill>
                    <a:latin typeface="Trebuchet MS" panose="020B070302020209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Operational</c:v>
                </c:pt>
                <c:pt idx="1">
                  <c:v>Closed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17360</c:v>
                </c:pt>
                <c:pt idx="1">
                  <c:v>815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BC6-0042-9A26-11B6059F2E50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3777941426386451"/>
          <c:y val="0.49279157901872434"/>
          <c:w val="0.1926587548858551"/>
          <c:h val="0.131203938490739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rebuchet MS" panose="020B0703020202090204" pitchFamily="34" charset="0"/>
              <a:ea typeface="Tahoma" panose="020B0604030504040204" pitchFamily="34" charset="0"/>
              <a:cs typeface="Tahoma" panose="020B060403050404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244726"/>
            <a:ext cx="10363200" cy="477520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7204076"/>
            <a:ext cx="9144000" cy="3311524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190CA-BEBC-C440-A0F7-1CCDA0A4A6EE}" type="datetimeFigureOut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85A72-2355-AE45-8C6B-EA94BB3D8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41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190CA-BEBC-C440-A0F7-1CCDA0A4A6EE}" type="datetimeFigureOut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85A72-2355-AE45-8C6B-EA94BB3D8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806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30250"/>
            <a:ext cx="262890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730250"/>
            <a:ext cx="7734300" cy="1162367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190CA-BEBC-C440-A0F7-1CCDA0A4A6EE}" type="datetimeFigureOut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85A72-2355-AE45-8C6B-EA94BB3D8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241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190CA-BEBC-C440-A0F7-1CCDA0A4A6EE}" type="datetimeFigureOut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85A72-2355-AE45-8C6B-EA94BB3D8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00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419479"/>
            <a:ext cx="10515600" cy="570547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9178929"/>
            <a:ext cx="10515600" cy="300037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190CA-BEBC-C440-A0F7-1CCDA0A4A6EE}" type="datetimeFigureOut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85A72-2355-AE45-8C6B-EA94BB3D8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87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651250"/>
            <a:ext cx="51816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651250"/>
            <a:ext cx="51816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190CA-BEBC-C440-A0F7-1CCDA0A4A6EE}" type="datetimeFigureOut">
              <a:rPr lang="en-US" smtClean="0"/>
              <a:t>9/17/18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85A72-2355-AE45-8C6B-EA94BB3D8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97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30253"/>
            <a:ext cx="105156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362326"/>
            <a:ext cx="5157787" cy="164782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010150"/>
            <a:ext cx="5157787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362326"/>
            <a:ext cx="5183188" cy="164782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010150"/>
            <a:ext cx="5183188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190CA-BEBC-C440-A0F7-1CCDA0A4A6EE}" type="datetimeFigureOut">
              <a:rPr lang="en-US" smtClean="0"/>
              <a:t>9/17/18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85A72-2355-AE45-8C6B-EA94BB3D8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6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190CA-BEBC-C440-A0F7-1CCDA0A4A6EE}" type="datetimeFigureOut">
              <a:rPr lang="en-US" smtClean="0"/>
              <a:t>9/17/18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85A72-2355-AE45-8C6B-EA94BB3D8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3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190CA-BEBC-C440-A0F7-1CCDA0A4A6EE}" type="datetimeFigureOut">
              <a:rPr lang="en-US" smtClean="0"/>
              <a:t>9/17/18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85A72-2355-AE45-8C6B-EA94BB3D8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62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14400"/>
            <a:ext cx="3932237" cy="32004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974853"/>
            <a:ext cx="6172200" cy="9747250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114800"/>
            <a:ext cx="3932237" cy="762317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190CA-BEBC-C440-A0F7-1CCDA0A4A6EE}" type="datetimeFigureOut">
              <a:rPr lang="en-US" smtClean="0"/>
              <a:t>9/17/18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85A72-2355-AE45-8C6B-EA94BB3D8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58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14400"/>
            <a:ext cx="3932237" cy="32004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974853"/>
            <a:ext cx="6172200" cy="9747250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114800"/>
            <a:ext cx="3932237" cy="762317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190CA-BEBC-C440-A0F7-1CCDA0A4A6EE}" type="datetimeFigureOut">
              <a:rPr lang="en-US" smtClean="0"/>
              <a:t>9/17/18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85A72-2355-AE45-8C6B-EA94BB3D8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45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30253"/>
            <a:ext cx="105156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651250"/>
            <a:ext cx="105156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2712703"/>
            <a:ext cx="2743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190CA-BEBC-C440-A0F7-1CCDA0A4A6EE}" type="datetimeFigureOut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271270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2712703"/>
            <a:ext cx="2743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85A72-2355-AE45-8C6B-EA94BB3D8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67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>
            <a:extLst>
              <a:ext uri="{FF2B5EF4-FFF2-40B4-BE49-F238E27FC236}">
                <a16:creationId xmlns:a16="http://schemas.microsoft.com/office/drawing/2014/main" id="{D823D5DB-D400-CC4C-93A2-B5C5322DEDD7}"/>
              </a:ext>
            </a:extLst>
          </p:cNvPr>
          <p:cNvGrpSpPr/>
          <p:nvPr/>
        </p:nvGrpSpPr>
        <p:grpSpPr>
          <a:xfrm>
            <a:off x="527373" y="3957232"/>
            <a:ext cx="11818382" cy="6209035"/>
            <a:chOff x="527373" y="3957232"/>
            <a:chExt cx="11818382" cy="6209035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1383B59-2927-314F-B7A0-786862A57639}"/>
                </a:ext>
              </a:extLst>
            </p:cNvPr>
            <p:cNvSpPr/>
            <p:nvPr/>
          </p:nvSpPr>
          <p:spPr>
            <a:xfrm>
              <a:off x="9538574" y="5772584"/>
              <a:ext cx="2126055" cy="30301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7D642DC-7D79-9341-B876-13860B1B30C1}"/>
                </a:ext>
              </a:extLst>
            </p:cNvPr>
            <p:cNvSpPr txBox="1"/>
            <p:nvPr/>
          </p:nvSpPr>
          <p:spPr>
            <a:xfrm>
              <a:off x="10027049" y="7552857"/>
              <a:ext cx="14991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rebuchet MS" panose="020B0703020202090204" pitchFamily="34" charset="0"/>
                </a:rPr>
                <a:t>Local Education</a:t>
              </a:r>
              <a:endParaRPr lang="en-US" sz="1600" dirty="0">
                <a:latin typeface="Trebuchet MS" panose="020B0703020202090204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6B09C38-D3EF-C84D-B654-0D2C7DC81A0D}"/>
                </a:ext>
              </a:extLst>
            </p:cNvPr>
            <p:cNvSpPr txBox="1"/>
            <p:nvPr/>
          </p:nvSpPr>
          <p:spPr>
            <a:xfrm>
              <a:off x="10026227" y="7123077"/>
              <a:ext cx="14279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rebuchet MS" panose="020B0703020202090204" pitchFamily="34" charset="0"/>
                </a:rPr>
                <a:t>State Education</a:t>
              </a:r>
              <a:endParaRPr lang="en-US" sz="1600" dirty="0">
                <a:latin typeface="Trebuchet MS" panose="020B0703020202090204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9E29518-3980-A447-A435-50199B7B5962}"/>
                </a:ext>
              </a:extLst>
            </p:cNvPr>
            <p:cNvSpPr txBox="1"/>
            <p:nvPr/>
          </p:nvSpPr>
          <p:spPr>
            <a:xfrm>
              <a:off x="10026227" y="6694495"/>
              <a:ext cx="23195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rebuchet MS" panose="020B0703020202090204" pitchFamily="34" charset="0"/>
                </a:rPr>
                <a:t>Federal Education</a:t>
              </a:r>
              <a:endParaRPr lang="en-US" sz="1600" dirty="0">
                <a:latin typeface="Trebuchet MS" panose="020B0703020202090204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F60ACBE-722D-EB47-8A31-1C9489C9E209}"/>
                </a:ext>
              </a:extLst>
            </p:cNvPr>
            <p:cNvSpPr/>
            <p:nvPr/>
          </p:nvSpPr>
          <p:spPr>
            <a:xfrm>
              <a:off x="527374" y="4740195"/>
              <a:ext cx="10814885" cy="54260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CC12018-05BC-7B49-B3F7-EA21AFA05257}"/>
                </a:ext>
              </a:extLst>
            </p:cNvPr>
            <p:cNvGrpSpPr/>
            <p:nvPr/>
          </p:nvGrpSpPr>
          <p:grpSpPr>
            <a:xfrm>
              <a:off x="2143102" y="4928050"/>
              <a:ext cx="7049380" cy="4049164"/>
              <a:chOff x="2651760" y="1420760"/>
              <a:chExt cx="5892053" cy="3642240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9381B5C3-5EDC-EF44-89DD-17274AFE3A26}"/>
                  </a:ext>
                </a:extLst>
              </p:cNvPr>
              <p:cNvCxnSpPr/>
              <p:nvPr/>
            </p:nvCxnSpPr>
            <p:spPr>
              <a:xfrm>
                <a:off x="2651760" y="1420760"/>
                <a:ext cx="5889932" cy="0"/>
              </a:xfrm>
              <a:prstGeom prst="line">
                <a:avLst/>
              </a:prstGeom>
              <a:ln w="38100">
                <a:solidFill>
                  <a:schemeClr val="tx2">
                    <a:lumMod val="50000"/>
                    <a:alpha val="29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BDF1B082-A54C-E446-A677-2DC3C2FBB4C4}"/>
                  </a:ext>
                </a:extLst>
              </p:cNvPr>
              <p:cNvCxnSpPr/>
              <p:nvPr/>
            </p:nvCxnSpPr>
            <p:spPr>
              <a:xfrm>
                <a:off x="2651760" y="1959560"/>
                <a:ext cx="5889932" cy="0"/>
              </a:xfrm>
              <a:prstGeom prst="line">
                <a:avLst/>
              </a:prstGeom>
              <a:ln w="38100">
                <a:solidFill>
                  <a:schemeClr val="tx2">
                    <a:lumMod val="50000"/>
                    <a:alpha val="29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B3B60812-56CD-C041-8F0B-A1D0F112C911}"/>
                  </a:ext>
                </a:extLst>
              </p:cNvPr>
              <p:cNvCxnSpPr/>
              <p:nvPr/>
            </p:nvCxnSpPr>
            <p:spPr>
              <a:xfrm>
                <a:off x="2651760" y="2448858"/>
                <a:ext cx="5889932" cy="0"/>
              </a:xfrm>
              <a:prstGeom prst="line">
                <a:avLst/>
              </a:prstGeom>
              <a:ln w="38100">
                <a:solidFill>
                  <a:schemeClr val="tx2">
                    <a:lumMod val="50000"/>
                    <a:alpha val="29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30DF1639-AA7D-2F44-8884-44D3524FD858}"/>
                  </a:ext>
                </a:extLst>
              </p:cNvPr>
              <p:cNvCxnSpPr/>
              <p:nvPr/>
            </p:nvCxnSpPr>
            <p:spPr>
              <a:xfrm>
                <a:off x="2651760" y="2973187"/>
                <a:ext cx="5889932" cy="0"/>
              </a:xfrm>
              <a:prstGeom prst="line">
                <a:avLst/>
              </a:prstGeom>
              <a:ln w="38100">
                <a:solidFill>
                  <a:schemeClr val="tx2">
                    <a:lumMod val="50000"/>
                    <a:alpha val="29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2A20F28B-6E5E-F34F-AAD2-4460CBCA7A97}"/>
                  </a:ext>
                </a:extLst>
              </p:cNvPr>
              <p:cNvCxnSpPr/>
              <p:nvPr/>
            </p:nvCxnSpPr>
            <p:spPr>
              <a:xfrm>
                <a:off x="2651760" y="3479548"/>
                <a:ext cx="5889932" cy="0"/>
              </a:xfrm>
              <a:prstGeom prst="line">
                <a:avLst/>
              </a:prstGeom>
              <a:ln w="38100">
                <a:solidFill>
                  <a:schemeClr val="tx2">
                    <a:lumMod val="50000"/>
                    <a:alpha val="29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47D84D16-5A11-9D48-AE81-92C58DCBA5A8}"/>
                  </a:ext>
                </a:extLst>
              </p:cNvPr>
              <p:cNvCxnSpPr/>
              <p:nvPr/>
            </p:nvCxnSpPr>
            <p:spPr>
              <a:xfrm>
                <a:off x="2651760" y="4012647"/>
                <a:ext cx="5889932" cy="0"/>
              </a:xfrm>
              <a:prstGeom prst="line">
                <a:avLst/>
              </a:prstGeom>
              <a:ln w="38100">
                <a:solidFill>
                  <a:schemeClr val="tx2">
                    <a:lumMod val="50000"/>
                    <a:alpha val="29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0502A2BC-53A7-674D-B22A-E913689975F9}"/>
                  </a:ext>
                </a:extLst>
              </p:cNvPr>
              <p:cNvCxnSpPr/>
              <p:nvPr/>
            </p:nvCxnSpPr>
            <p:spPr>
              <a:xfrm>
                <a:off x="2651760" y="4520697"/>
                <a:ext cx="5889932" cy="0"/>
              </a:xfrm>
              <a:prstGeom prst="line">
                <a:avLst/>
              </a:prstGeom>
              <a:ln w="38100">
                <a:solidFill>
                  <a:schemeClr val="tx2">
                    <a:lumMod val="50000"/>
                    <a:alpha val="29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4C114B4A-4A93-8940-A1CF-0AD72CFB168E}"/>
                  </a:ext>
                </a:extLst>
              </p:cNvPr>
              <p:cNvCxnSpPr/>
              <p:nvPr/>
            </p:nvCxnSpPr>
            <p:spPr>
              <a:xfrm>
                <a:off x="2653881" y="5063000"/>
                <a:ext cx="5889932" cy="0"/>
              </a:xfrm>
              <a:prstGeom prst="line">
                <a:avLst/>
              </a:prstGeom>
              <a:ln w="38100">
                <a:solidFill>
                  <a:schemeClr val="tx2">
                    <a:lumMod val="50000"/>
                    <a:alpha val="29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00813D5-154D-AD4B-AEBA-131E81DEE459}"/>
                </a:ext>
              </a:extLst>
            </p:cNvPr>
            <p:cNvGrpSpPr/>
            <p:nvPr/>
          </p:nvGrpSpPr>
          <p:grpSpPr>
            <a:xfrm>
              <a:off x="2493583" y="7328896"/>
              <a:ext cx="1103665" cy="2188752"/>
              <a:chOff x="1271856" y="827151"/>
              <a:chExt cx="1018668" cy="1968791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8CD156DF-7FA3-7D44-81B7-A036B5480D4A}"/>
                  </a:ext>
                </a:extLst>
              </p:cNvPr>
              <p:cNvSpPr/>
              <p:nvPr/>
            </p:nvSpPr>
            <p:spPr>
              <a:xfrm>
                <a:off x="1833324" y="1225934"/>
                <a:ext cx="457200" cy="1570008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ED18AF5F-3A18-9548-944E-C48F77515388}"/>
                  </a:ext>
                </a:extLst>
              </p:cNvPr>
              <p:cNvGrpSpPr/>
              <p:nvPr/>
            </p:nvGrpSpPr>
            <p:grpSpPr>
              <a:xfrm>
                <a:off x="1271856" y="827151"/>
                <a:ext cx="457202" cy="1968791"/>
                <a:chOff x="3157266" y="3465851"/>
                <a:chExt cx="457202" cy="1968791"/>
              </a:xfrm>
            </p:grpSpPr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C5F66BFC-4306-2E40-A121-AD3AB843E4B3}"/>
                    </a:ext>
                  </a:extLst>
                </p:cNvPr>
                <p:cNvSpPr/>
                <p:nvPr/>
              </p:nvSpPr>
              <p:spPr>
                <a:xfrm>
                  <a:off x="3157268" y="5284380"/>
                  <a:ext cx="457200" cy="150262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CAAB61C2-3693-C041-856A-C37EC6EC8948}"/>
                    </a:ext>
                  </a:extLst>
                </p:cNvPr>
                <p:cNvSpPr/>
                <p:nvPr/>
              </p:nvSpPr>
              <p:spPr>
                <a:xfrm>
                  <a:off x="3157267" y="4343400"/>
                  <a:ext cx="457200" cy="94098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62460939-C292-2547-BA6C-F0C92EA1CAF5}"/>
                    </a:ext>
                  </a:extLst>
                </p:cNvPr>
                <p:cNvSpPr/>
                <p:nvPr/>
              </p:nvSpPr>
              <p:spPr>
                <a:xfrm>
                  <a:off x="3157266" y="3465851"/>
                  <a:ext cx="457200" cy="877549"/>
                </a:xfrm>
                <a:prstGeom prst="rect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1FBC125-C42B-C043-BDAB-D75371DC70B1}"/>
                </a:ext>
              </a:extLst>
            </p:cNvPr>
            <p:cNvGrpSpPr/>
            <p:nvPr/>
          </p:nvGrpSpPr>
          <p:grpSpPr>
            <a:xfrm>
              <a:off x="4191649" y="6620895"/>
              <a:ext cx="1103665" cy="2896237"/>
              <a:chOff x="2623101" y="190764"/>
              <a:chExt cx="1018668" cy="2605178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A527AD5E-9A28-194E-9577-F379A307AF32}"/>
                  </a:ext>
                </a:extLst>
              </p:cNvPr>
              <p:cNvSpPr/>
              <p:nvPr/>
            </p:nvSpPr>
            <p:spPr>
              <a:xfrm>
                <a:off x="3184569" y="190764"/>
                <a:ext cx="457200" cy="2605178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101AFE44-2FBF-C443-A66D-43DE6CCB7F9A}"/>
                  </a:ext>
                </a:extLst>
              </p:cNvPr>
              <p:cNvGrpSpPr/>
              <p:nvPr/>
            </p:nvGrpSpPr>
            <p:grpSpPr>
              <a:xfrm>
                <a:off x="2623101" y="199218"/>
                <a:ext cx="457201" cy="2596724"/>
                <a:chOff x="4051057" y="2829464"/>
                <a:chExt cx="457201" cy="2596724"/>
              </a:xfrm>
            </p:grpSpPr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4701164D-AD53-7341-AA0B-3D8EF5145D84}"/>
                    </a:ext>
                  </a:extLst>
                </p:cNvPr>
                <p:cNvSpPr/>
                <p:nvPr/>
              </p:nvSpPr>
              <p:spPr>
                <a:xfrm>
                  <a:off x="4051058" y="5190867"/>
                  <a:ext cx="457200" cy="235321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61D74C11-8391-744C-ABFC-ED120E64E128}"/>
                    </a:ext>
                  </a:extLst>
                </p:cNvPr>
                <p:cNvSpPr/>
                <p:nvPr/>
              </p:nvSpPr>
              <p:spPr>
                <a:xfrm>
                  <a:off x="4051058" y="3994488"/>
                  <a:ext cx="457200" cy="1198821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2F61F25C-8779-6341-9E19-7E6BB7A84CB8}"/>
                    </a:ext>
                  </a:extLst>
                </p:cNvPr>
                <p:cNvSpPr/>
                <p:nvPr/>
              </p:nvSpPr>
              <p:spPr>
                <a:xfrm>
                  <a:off x="4051057" y="2829464"/>
                  <a:ext cx="457200" cy="1166898"/>
                </a:xfrm>
                <a:prstGeom prst="rect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D3F9BBC-BB56-E042-AAA6-560E0E5C5173}"/>
                </a:ext>
              </a:extLst>
            </p:cNvPr>
            <p:cNvGrpSpPr/>
            <p:nvPr/>
          </p:nvGrpSpPr>
          <p:grpSpPr>
            <a:xfrm>
              <a:off x="5889905" y="5464240"/>
              <a:ext cx="1103663" cy="4032429"/>
              <a:chOff x="3974348" y="-812645"/>
              <a:chExt cx="1018666" cy="3627187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A29E1154-F74E-124E-A3E6-C1022B768D5B}"/>
                  </a:ext>
                </a:extLst>
              </p:cNvPr>
              <p:cNvSpPr/>
              <p:nvPr/>
            </p:nvSpPr>
            <p:spPr>
              <a:xfrm>
                <a:off x="4535814" y="-812645"/>
                <a:ext cx="457200" cy="362309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F6766C4D-D424-FF44-BD78-7A07CCB7FE8A}"/>
                  </a:ext>
                </a:extLst>
              </p:cNvPr>
              <p:cNvGrpSpPr/>
              <p:nvPr/>
            </p:nvGrpSpPr>
            <p:grpSpPr>
              <a:xfrm>
                <a:off x="3974348" y="-362675"/>
                <a:ext cx="457200" cy="3177217"/>
                <a:chOff x="4993016" y="2257425"/>
                <a:chExt cx="457200" cy="3177217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052F0A04-373A-5245-8CBF-A1A59E6A340C}"/>
                    </a:ext>
                  </a:extLst>
                </p:cNvPr>
                <p:cNvSpPr/>
                <p:nvPr/>
              </p:nvSpPr>
              <p:spPr>
                <a:xfrm>
                  <a:off x="4993016" y="5039833"/>
                  <a:ext cx="457200" cy="394809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362D88AD-2772-984C-BF11-593E0B2BD243}"/>
                    </a:ext>
                  </a:extLst>
                </p:cNvPr>
                <p:cNvSpPr/>
                <p:nvPr/>
              </p:nvSpPr>
              <p:spPr>
                <a:xfrm>
                  <a:off x="4993016" y="3686175"/>
                  <a:ext cx="457200" cy="1353658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3E2AD48A-4AFC-9442-801C-9E3B63EE62C2}"/>
                    </a:ext>
                  </a:extLst>
                </p:cNvPr>
                <p:cNvSpPr/>
                <p:nvPr/>
              </p:nvSpPr>
              <p:spPr>
                <a:xfrm>
                  <a:off x="4993016" y="2257425"/>
                  <a:ext cx="457200" cy="1428750"/>
                </a:xfrm>
                <a:prstGeom prst="rect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2952B5D-4820-2B4E-9EFC-C792643C208B}"/>
                </a:ext>
              </a:extLst>
            </p:cNvPr>
            <p:cNvGrpSpPr/>
            <p:nvPr/>
          </p:nvGrpSpPr>
          <p:grpSpPr>
            <a:xfrm>
              <a:off x="7586898" y="5467945"/>
              <a:ext cx="1103663" cy="4027880"/>
              <a:chOff x="5823069" y="1801936"/>
              <a:chExt cx="1018666" cy="3623095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A85F8F1-346B-6741-BB69-57B45E992273}"/>
                  </a:ext>
                </a:extLst>
              </p:cNvPr>
              <p:cNvSpPr/>
              <p:nvPr/>
            </p:nvSpPr>
            <p:spPr>
              <a:xfrm>
                <a:off x="6384535" y="1801936"/>
                <a:ext cx="457200" cy="362309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C2E112C8-030D-A145-ADC1-DC85D1CAA2BB}"/>
                  </a:ext>
                </a:extLst>
              </p:cNvPr>
              <p:cNvGrpSpPr/>
              <p:nvPr/>
            </p:nvGrpSpPr>
            <p:grpSpPr>
              <a:xfrm>
                <a:off x="5823069" y="1966902"/>
                <a:ext cx="457200" cy="3458129"/>
                <a:chOff x="5823069" y="1966902"/>
                <a:chExt cx="457200" cy="3458129"/>
              </a:xfrm>
            </p:grpSpPr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2061364E-AFF7-1546-A069-D5938CDD77E7}"/>
                    </a:ext>
                  </a:extLst>
                </p:cNvPr>
                <p:cNvSpPr/>
                <p:nvPr/>
              </p:nvSpPr>
              <p:spPr>
                <a:xfrm>
                  <a:off x="5823069" y="5143729"/>
                  <a:ext cx="457200" cy="281302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9918F671-1312-0B46-B229-B131B33B7541}"/>
                    </a:ext>
                  </a:extLst>
                </p:cNvPr>
                <p:cNvSpPr/>
                <p:nvPr/>
              </p:nvSpPr>
              <p:spPr>
                <a:xfrm>
                  <a:off x="5823069" y="3557588"/>
                  <a:ext cx="457200" cy="1590783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EE9DA7C4-7EB8-3549-906E-7C1DC47E2F5B}"/>
                    </a:ext>
                  </a:extLst>
                </p:cNvPr>
                <p:cNvSpPr/>
                <p:nvPr/>
              </p:nvSpPr>
              <p:spPr>
                <a:xfrm>
                  <a:off x="5823069" y="1966902"/>
                  <a:ext cx="457200" cy="1595231"/>
                </a:xfrm>
                <a:prstGeom prst="rect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270B58E-E4C9-154B-BB95-E1C0E4A30A1A}"/>
                </a:ext>
              </a:extLst>
            </p:cNvPr>
            <p:cNvSpPr txBox="1"/>
            <p:nvPr/>
          </p:nvSpPr>
          <p:spPr>
            <a:xfrm>
              <a:off x="1361807" y="8802729"/>
              <a:ext cx="7647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latin typeface="Trebuchet MS" panose="020B0703020202090204" pitchFamily="34" charset="0"/>
                </a:rPr>
                <a:t>100</a:t>
              </a:r>
              <a:endParaRPr lang="en-US" sz="1600" dirty="0">
                <a:latin typeface="Trebuchet MS" panose="020B070302020209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749D2BA-17D2-B343-A34C-10916E50C338}"/>
                </a:ext>
              </a:extLst>
            </p:cNvPr>
            <p:cNvSpPr txBox="1"/>
            <p:nvPr/>
          </p:nvSpPr>
          <p:spPr>
            <a:xfrm>
              <a:off x="1378354" y="8203846"/>
              <a:ext cx="7647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latin typeface="Trebuchet MS" panose="020B0703020202090204" pitchFamily="34" charset="0"/>
                </a:rPr>
                <a:t>200</a:t>
              </a:r>
              <a:endParaRPr lang="en-US" sz="1600" dirty="0">
                <a:latin typeface="Trebuchet MS" panose="020B070302020209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6D61F6D-FEB0-0542-80ED-DF6368FE2C42}"/>
                </a:ext>
              </a:extLst>
            </p:cNvPr>
            <p:cNvSpPr txBox="1"/>
            <p:nvPr/>
          </p:nvSpPr>
          <p:spPr>
            <a:xfrm>
              <a:off x="1369665" y="7642063"/>
              <a:ext cx="7647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latin typeface="Trebuchet MS" panose="020B0703020202090204" pitchFamily="34" charset="0"/>
                </a:rPr>
                <a:t>300</a:t>
              </a:r>
              <a:endParaRPr lang="en-US" sz="1600" dirty="0">
                <a:latin typeface="Trebuchet MS" panose="020B070302020209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F01FFD4-C2EE-1241-A427-CC060EB6243F}"/>
                </a:ext>
              </a:extLst>
            </p:cNvPr>
            <p:cNvSpPr txBox="1"/>
            <p:nvPr/>
          </p:nvSpPr>
          <p:spPr>
            <a:xfrm>
              <a:off x="1378354" y="7043688"/>
              <a:ext cx="7647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latin typeface="Trebuchet MS" panose="020B0703020202090204" pitchFamily="34" charset="0"/>
                </a:rPr>
                <a:t>400</a:t>
              </a:r>
              <a:endParaRPr lang="en-US" sz="1600" dirty="0">
                <a:latin typeface="Trebuchet MS" panose="020B070302020209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9F58F2B-B135-214A-8C16-D1EDA3D78FF9}"/>
                </a:ext>
              </a:extLst>
            </p:cNvPr>
            <p:cNvSpPr txBox="1"/>
            <p:nvPr/>
          </p:nvSpPr>
          <p:spPr>
            <a:xfrm>
              <a:off x="1388065" y="6481397"/>
              <a:ext cx="7647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latin typeface="Trebuchet MS" panose="020B0703020202090204" pitchFamily="34" charset="0"/>
                </a:rPr>
                <a:t>500</a:t>
              </a:r>
              <a:endParaRPr lang="en-US" sz="1600" dirty="0">
                <a:latin typeface="Trebuchet MS" panose="020B070302020209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4667CB2-E108-BE45-9E8B-C393F2E489A9}"/>
                </a:ext>
              </a:extLst>
            </p:cNvPr>
            <p:cNvSpPr txBox="1"/>
            <p:nvPr/>
          </p:nvSpPr>
          <p:spPr>
            <a:xfrm>
              <a:off x="1388065" y="5900862"/>
              <a:ext cx="7647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latin typeface="Trebuchet MS" panose="020B0703020202090204" pitchFamily="34" charset="0"/>
                </a:rPr>
                <a:t>600</a:t>
              </a:r>
              <a:endParaRPr lang="en-US" sz="1600" dirty="0">
                <a:latin typeface="Trebuchet MS" panose="020B070302020209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152B9D7-7083-F44C-A7FA-70D38F35B3A8}"/>
                </a:ext>
              </a:extLst>
            </p:cNvPr>
            <p:cNvSpPr txBox="1"/>
            <p:nvPr/>
          </p:nvSpPr>
          <p:spPr>
            <a:xfrm>
              <a:off x="1378354" y="5355966"/>
              <a:ext cx="7647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latin typeface="Trebuchet MS" panose="020B0703020202090204" pitchFamily="34" charset="0"/>
                </a:rPr>
                <a:t>700</a:t>
              </a:r>
              <a:endParaRPr lang="en-US" sz="1600" dirty="0">
                <a:latin typeface="Trebuchet MS" panose="020B070302020209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560BE1-0C5B-FE40-8340-7947F5D96692}"/>
                </a:ext>
              </a:extLst>
            </p:cNvPr>
            <p:cNvSpPr txBox="1"/>
            <p:nvPr/>
          </p:nvSpPr>
          <p:spPr>
            <a:xfrm>
              <a:off x="1388065" y="4740196"/>
              <a:ext cx="7647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latin typeface="Trebuchet MS" panose="020B0703020202090204" pitchFamily="34" charset="0"/>
                </a:rPr>
                <a:t>800</a:t>
              </a:r>
              <a:endParaRPr lang="en-US" sz="1600" dirty="0">
                <a:latin typeface="Trebuchet MS" panose="020B070302020209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7CE1A85-9375-564D-823C-5B34DBB1DCBF}"/>
                </a:ext>
              </a:extLst>
            </p:cNvPr>
            <p:cNvSpPr txBox="1"/>
            <p:nvPr/>
          </p:nvSpPr>
          <p:spPr>
            <a:xfrm>
              <a:off x="1388065" y="9321751"/>
              <a:ext cx="7647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latin typeface="Trebuchet MS" panose="020B0703020202090204" pitchFamily="34" charset="0"/>
                </a:rPr>
                <a:t>0</a:t>
              </a:r>
              <a:endParaRPr lang="en-US" sz="1600" dirty="0">
                <a:latin typeface="Trebuchet MS" panose="020B070302020209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467A06D-BE8F-9E42-9EF4-96F2EF5474DB}"/>
                </a:ext>
              </a:extLst>
            </p:cNvPr>
            <p:cNvSpPr txBox="1"/>
            <p:nvPr/>
          </p:nvSpPr>
          <p:spPr>
            <a:xfrm>
              <a:off x="2475182" y="9630510"/>
              <a:ext cx="11036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rebuchet MS" panose="020B0703020202090204" pitchFamily="34" charset="0"/>
                </a:rPr>
                <a:t>2000</a:t>
              </a:r>
              <a:endParaRPr lang="en-US" sz="1600" dirty="0">
                <a:latin typeface="Trebuchet MS" panose="020B070302020209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3D71088-ECD2-6A42-8079-B800162BBB9F}"/>
                </a:ext>
              </a:extLst>
            </p:cNvPr>
            <p:cNvSpPr txBox="1"/>
            <p:nvPr/>
          </p:nvSpPr>
          <p:spPr>
            <a:xfrm>
              <a:off x="4191649" y="9630973"/>
              <a:ext cx="11036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rebuchet MS" panose="020B0703020202090204" pitchFamily="34" charset="0"/>
                </a:rPr>
                <a:t>2005</a:t>
              </a:r>
              <a:endParaRPr lang="en-US" sz="1600" dirty="0">
                <a:latin typeface="Trebuchet MS" panose="020B070302020209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18BFB3F-1E03-2E47-9D25-4D8CE14D30FB}"/>
                </a:ext>
              </a:extLst>
            </p:cNvPr>
            <p:cNvSpPr txBox="1"/>
            <p:nvPr/>
          </p:nvSpPr>
          <p:spPr>
            <a:xfrm>
              <a:off x="5889905" y="9632687"/>
              <a:ext cx="11036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rebuchet MS" panose="020B0703020202090204" pitchFamily="34" charset="0"/>
                </a:rPr>
                <a:t>2010</a:t>
              </a:r>
              <a:endParaRPr lang="en-US" sz="1600" dirty="0">
                <a:latin typeface="Trebuchet MS" panose="020B070302020209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214262B-7E92-5240-A356-7BA9993A40E7}"/>
                </a:ext>
              </a:extLst>
            </p:cNvPr>
            <p:cNvSpPr txBox="1"/>
            <p:nvPr/>
          </p:nvSpPr>
          <p:spPr>
            <a:xfrm>
              <a:off x="7586898" y="9610544"/>
              <a:ext cx="11036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rebuchet MS" panose="020B0703020202090204" pitchFamily="34" charset="0"/>
                </a:rPr>
                <a:t>2015</a:t>
              </a:r>
              <a:endParaRPr lang="en-US" sz="1600" dirty="0">
                <a:latin typeface="Trebuchet MS" panose="020B070302020209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9036FFE-8651-1C49-8079-083826A7D8B6}"/>
                </a:ext>
              </a:extLst>
            </p:cNvPr>
            <p:cNvSpPr txBox="1"/>
            <p:nvPr/>
          </p:nvSpPr>
          <p:spPr>
            <a:xfrm>
              <a:off x="527373" y="6749513"/>
              <a:ext cx="10324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latin typeface="Trebuchet MS" panose="020B0703020202090204" pitchFamily="34" charset="0"/>
                </a:rPr>
                <a:t>Billions </a:t>
              </a:r>
            </a:p>
            <a:p>
              <a:pPr algn="r"/>
              <a:r>
                <a:rPr lang="en-US" sz="1400" b="1" dirty="0">
                  <a:latin typeface="Trebuchet MS" panose="020B0703020202090204" pitchFamily="34" charset="0"/>
                </a:rPr>
                <a:t>USD</a:t>
              </a:r>
              <a:endParaRPr lang="en-US" sz="1600" b="1" dirty="0">
                <a:latin typeface="Trebuchet MS" panose="020B070302020209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AD2FE5E-C02B-B645-ADA2-ABD97FD20DED}"/>
                </a:ext>
              </a:extLst>
            </p:cNvPr>
            <p:cNvSpPr txBox="1"/>
            <p:nvPr/>
          </p:nvSpPr>
          <p:spPr>
            <a:xfrm>
              <a:off x="3606659" y="9775344"/>
              <a:ext cx="38489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Trebuchet MS" panose="020B0703020202090204" pitchFamily="34" charset="0"/>
                </a:rPr>
                <a:t>Year</a:t>
              </a:r>
              <a:endParaRPr lang="en-US" sz="1600" b="1" dirty="0">
                <a:latin typeface="Trebuchet MS" panose="020B0703020202090204" pitchFamily="34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FE96211-9C7F-954A-80E4-D0233F59F690}"/>
                </a:ext>
              </a:extLst>
            </p:cNvPr>
            <p:cNvSpPr/>
            <p:nvPr/>
          </p:nvSpPr>
          <p:spPr>
            <a:xfrm>
              <a:off x="9722557" y="6633169"/>
              <a:ext cx="278475" cy="31734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4925304-DB96-5E43-9A26-56A8B485F118}"/>
                </a:ext>
              </a:extLst>
            </p:cNvPr>
            <p:cNvSpPr/>
            <p:nvPr/>
          </p:nvSpPr>
          <p:spPr>
            <a:xfrm>
              <a:off x="9722557" y="7048009"/>
              <a:ext cx="278475" cy="31734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BE30D87-40C7-A248-8894-3E8FB75EB4CD}"/>
                </a:ext>
              </a:extLst>
            </p:cNvPr>
            <p:cNvSpPr/>
            <p:nvPr/>
          </p:nvSpPr>
          <p:spPr>
            <a:xfrm>
              <a:off x="9722557" y="7462845"/>
              <a:ext cx="278475" cy="317349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66961C6-13AA-E94C-9D28-377CFF1555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3105" y="9492120"/>
              <a:ext cx="7049376" cy="713"/>
            </a:xfrm>
            <a:prstGeom prst="line">
              <a:avLst/>
            </a:prstGeom>
            <a:ln w="41275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C046781-E49B-064F-91F7-C97E630A13C0}"/>
                </a:ext>
              </a:extLst>
            </p:cNvPr>
            <p:cNvSpPr/>
            <p:nvPr/>
          </p:nvSpPr>
          <p:spPr>
            <a:xfrm>
              <a:off x="9726891" y="8321207"/>
              <a:ext cx="278475" cy="31734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CB8C5DE-3594-4246-A813-DD4E6073BC42}"/>
                </a:ext>
              </a:extLst>
            </p:cNvPr>
            <p:cNvSpPr txBox="1"/>
            <p:nvPr/>
          </p:nvSpPr>
          <p:spPr>
            <a:xfrm>
              <a:off x="10031383" y="8341250"/>
              <a:ext cx="14991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rebuchet MS" panose="020B0703020202090204" pitchFamily="34" charset="0"/>
                </a:rPr>
                <a:t>Federal Defense</a:t>
              </a:r>
              <a:endParaRPr lang="en-US" sz="1600" dirty="0">
                <a:latin typeface="Trebuchet MS" panose="020B0703020202090204" pitchFamily="34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4CF78F7-C3A7-0E4B-A3C5-5476E22E4F82}"/>
                </a:ext>
              </a:extLst>
            </p:cNvPr>
            <p:cNvSpPr txBox="1"/>
            <p:nvPr/>
          </p:nvSpPr>
          <p:spPr>
            <a:xfrm>
              <a:off x="9852004" y="5978475"/>
              <a:ext cx="14991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Trebuchet MS" panose="020B0703020202090204" pitchFamily="34" charset="0"/>
                </a:rPr>
                <a:t>Funding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8662CEF7-E265-7B47-BB66-3651605A7019}"/>
                </a:ext>
              </a:extLst>
            </p:cNvPr>
            <p:cNvSpPr txBox="1"/>
            <p:nvPr/>
          </p:nvSpPr>
          <p:spPr>
            <a:xfrm>
              <a:off x="2892919" y="3957232"/>
              <a:ext cx="63530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Comparison of Education and Defense Spending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3269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D0865B6-224E-7B48-8FA0-35B54CA85284}"/>
              </a:ext>
            </a:extLst>
          </p:cNvPr>
          <p:cNvGrpSpPr/>
          <p:nvPr/>
        </p:nvGrpSpPr>
        <p:grpSpPr>
          <a:xfrm>
            <a:off x="3124200" y="4154488"/>
            <a:ext cx="7061200" cy="4720590"/>
            <a:chOff x="3124200" y="4154488"/>
            <a:chExt cx="7061200" cy="472059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F21A4BE7-7D09-A042-9246-6C4E3D14774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453464273"/>
                </p:ext>
              </p:extLst>
            </p:nvPr>
          </p:nvGraphicFramePr>
          <p:xfrm>
            <a:off x="3124200" y="4154488"/>
            <a:ext cx="7061200" cy="472059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FE0D193-AC06-0B4C-9378-28A39FC64454}"/>
                </a:ext>
              </a:extLst>
            </p:cNvPr>
            <p:cNvSpPr txBox="1"/>
            <p:nvPr/>
          </p:nvSpPr>
          <p:spPr>
            <a:xfrm>
              <a:off x="8023205" y="5876875"/>
              <a:ext cx="19589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Trebuchet MS" panose="020B0703020202090204" pitchFamily="34" charset="0"/>
                </a:rPr>
                <a:t>Status in 2015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166B302-9E11-604E-A9FB-F62F090E03F9}"/>
                </a:ext>
              </a:extLst>
            </p:cNvPr>
            <p:cNvSpPr/>
            <p:nvPr/>
          </p:nvSpPr>
          <p:spPr>
            <a:xfrm>
              <a:off x="8023205" y="5679975"/>
              <a:ext cx="1958996" cy="16696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7486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4BC297A4-CD22-B445-ABE8-2449BD002616}"/>
              </a:ext>
            </a:extLst>
          </p:cNvPr>
          <p:cNvGrpSpPr/>
          <p:nvPr/>
        </p:nvGrpSpPr>
        <p:grpSpPr>
          <a:xfrm>
            <a:off x="600808" y="4263809"/>
            <a:ext cx="10990384" cy="5082627"/>
            <a:chOff x="600808" y="4263809"/>
            <a:chExt cx="10990384" cy="508262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A417948-1FEC-D342-86DE-3CC8407DBD50}"/>
                </a:ext>
              </a:extLst>
            </p:cNvPr>
            <p:cNvSpPr/>
            <p:nvPr/>
          </p:nvSpPr>
          <p:spPr>
            <a:xfrm>
              <a:off x="600808" y="4263811"/>
              <a:ext cx="2549768" cy="685799"/>
            </a:xfrm>
            <a:prstGeom prst="rect">
              <a:avLst/>
            </a:prstGeom>
            <a:solidFill>
              <a:srgbClr val="002060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File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7BE3380-FD80-AA4B-808A-D2F886EC8FB7}"/>
                </a:ext>
              </a:extLst>
            </p:cNvPr>
            <p:cNvSpPr/>
            <p:nvPr/>
          </p:nvSpPr>
          <p:spPr>
            <a:xfrm>
              <a:off x="3150577" y="4263810"/>
              <a:ext cx="1688123" cy="685799"/>
            </a:xfrm>
            <a:prstGeom prst="rect">
              <a:avLst/>
            </a:prstGeom>
            <a:solidFill>
              <a:srgbClr val="002060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School Year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39F71D4-D134-7B4C-B994-FE8D7345D30C}"/>
                </a:ext>
              </a:extLst>
            </p:cNvPr>
            <p:cNvSpPr/>
            <p:nvPr/>
          </p:nvSpPr>
          <p:spPr>
            <a:xfrm>
              <a:off x="4838700" y="4263809"/>
              <a:ext cx="6752492" cy="685799"/>
            </a:xfrm>
            <a:prstGeom prst="rect">
              <a:avLst/>
            </a:prstGeom>
            <a:solidFill>
              <a:srgbClr val="002060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Description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1AD0098-ACAB-864F-8579-734C4B7C6AB5}"/>
                </a:ext>
              </a:extLst>
            </p:cNvPr>
            <p:cNvSpPr/>
            <p:nvPr/>
          </p:nvSpPr>
          <p:spPr>
            <a:xfrm>
              <a:off x="600808" y="4960173"/>
              <a:ext cx="2549768" cy="6400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finance_2010.txt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34E7A97-BF45-FB42-93CC-3B477045D585}"/>
                </a:ext>
              </a:extLst>
            </p:cNvPr>
            <p:cNvSpPr/>
            <p:nvPr/>
          </p:nvSpPr>
          <p:spPr>
            <a:xfrm>
              <a:off x="3150577" y="4960172"/>
              <a:ext cx="1688123" cy="6400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2009 - 2010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6AAD53E-82CC-3540-947C-FE60FA42643A}"/>
                </a:ext>
              </a:extLst>
            </p:cNvPr>
            <p:cNvSpPr/>
            <p:nvPr/>
          </p:nvSpPr>
          <p:spPr>
            <a:xfrm>
              <a:off x="4838699" y="4960171"/>
              <a:ext cx="6752493" cy="6400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Contains revenue and expenditure data for school districts. Each record represents a school district.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598907D-CCBD-1E40-A843-FA2B8FAD6FD0}"/>
                </a:ext>
              </a:extLst>
            </p:cNvPr>
            <p:cNvSpPr/>
            <p:nvPr/>
          </p:nvSpPr>
          <p:spPr>
            <a:xfrm>
              <a:off x="600808" y="5600249"/>
              <a:ext cx="2549768" cy="6400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universe_2010.txt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A6914AB-9001-CA43-A9DB-2FBD8810D884}"/>
                </a:ext>
              </a:extLst>
            </p:cNvPr>
            <p:cNvSpPr/>
            <p:nvPr/>
          </p:nvSpPr>
          <p:spPr>
            <a:xfrm>
              <a:off x="3150577" y="5600248"/>
              <a:ext cx="1688123" cy="6400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2009 - 2010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447E030-4FD5-234F-95E9-917814E5B92A}"/>
                </a:ext>
              </a:extLst>
            </p:cNvPr>
            <p:cNvSpPr/>
            <p:nvPr/>
          </p:nvSpPr>
          <p:spPr>
            <a:xfrm>
              <a:off x="4838699" y="5600247"/>
              <a:ext cx="6752493" cy="6400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Contains directory and status of all school districts. Each record represents a school district.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21A69CF-F72A-A143-B6E9-2138E1CCA54A}"/>
                </a:ext>
              </a:extLst>
            </p:cNvPr>
            <p:cNvSpPr/>
            <p:nvPr/>
          </p:nvSpPr>
          <p:spPr>
            <a:xfrm>
              <a:off x="600808" y="6240324"/>
              <a:ext cx="2549768" cy="6400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school_universe_2010.txt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42EBB64-B279-B84A-81AA-7313B700D7B2}"/>
                </a:ext>
              </a:extLst>
            </p:cNvPr>
            <p:cNvSpPr/>
            <p:nvPr/>
          </p:nvSpPr>
          <p:spPr>
            <a:xfrm>
              <a:off x="3150577" y="6240323"/>
              <a:ext cx="1688123" cy="6400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2009 - 2010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A80D6A4-F2A5-CF46-A2EB-677E2CC2BFA2}"/>
                </a:ext>
              </a:extLst>
            </p:cNvPr>
            <p:cNvSpPr/>
            <p:nvPr/>
          </p:nvSpPr>
          <p:spPr>
            <a:xfrm>
              <a:off x="4838699" y="6240322"/>
              <a:ext cx="6752493" cy="6400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Contains demographic, directory, and status of all schools. Each record represents a school.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01F422E-E930-5B4C-A123-3A4CEBC3507A}"/>
                </a:ext>
              </a:extLst>
            </p:cNvPr>
            <p:cNvSpPr/>
            <p:nvPr/>
          </p:nvSpPr>
          <p:spPr>
            <a:xfrm>
              <a:off x="600808" y="6833265"/>
              <a:ext cx="2549768" cy="6400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finance_2011.txt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F78A6FB-0C21-434C-9D37-37F909B98587}"/>
                </a:ext>
              </a:extLst>
            </p:cNvPr>
            <p:cNvSpPr/>
            <p:nvPr/>
          </p:nvSpPr>
          <p:spPr>
            <a:xfrm>
              <a:off x="3150577" y="6833264"/>
              <a:ext cx="1688123" cy="6400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2010 - 2011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4AB7316-7D72-5A41-8A61-67223556DD51}"/>
                </a:ext>
              </a:extLst>
            </p:cNvPr>
            <p:cNvSpPr/>
            <p:nvPr/>
          </p:nvSpPr>
          <p:spPr>
            <a:xfrm>
              <a:off x="4838699" y="6833263"/>
              <a:ext cx="6752493" cy="6400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Contains revenue and expenditure data for school districts. Each record represents a school district.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AF6E29B-F625-D146-9F04-A9BB0A596F96}"/>
                </a:ext>
              </a:extLst>
            </p:cNvPr>
            <p:cNvSpPr/>
            <p:nvPr/>
          </p:nvSpPr>
          <p:spPr>
            <a:xfrm>
              <a:off x="600808" y="7435849"/>
              <a:ext cx="2549768" cy="6400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universe_2011.txt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25CC350-F77C-6B4F-B0E3-CD2E372010D6}"/>
                </a:ext>
              </a:extLst>
            </p:cNvPr>
            <p:cNvSpPr/>
            <p:nvPr/>
          </p:nvSpPr>
          <p:spPr>
            <a:xfrm>
              <a:off x="3150577" y="7435848"/>
              <a:ext cx="1688123" cy="6400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2010 - 2011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6AD2849-3307-1348-9C87-F547ED77B954}"/>
                </a:ext>
              </a:extLst>
            </p:cNvPr>
            <p:cNvSpPr/>
            <p:nvPr/>
          </p:nvSpPr>
          <p:spPr>
            <a:xfrm>
              <a:off x="4838699" y="7435847"/>
              <a:ext cx="6752493" cy="6400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Contains directory, demographics, and status of all school districts. Each record represents a school district.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675DADC-D7F7-E245-9873-50CEE44E5E9E}"/>
                </a:ext>
              </a:extLst>
            </p:cNvPr>
            <p:cNvSpPr/>
            <p:nvPr/>
          </p:nvSpPr>
          <p:spPr>
            <a:xfrm>
              <a:off x="600808" y="8066276"/>
              <a:ext cx="2549768" cy="6400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universe_2015_directory.txt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8343D9B-7543-2E4F-BD6B-6CA9B7914CBB}"/>
                </a:ext>
              </a:extLst>
            </p:cNvPr>
            <p:cNvSpPr/>
            <p:nvPr/>
          </p:nvSpPr>
          <p:spPr>
            <a:xfrm>
              <a:off x="3150577" y="8066275"/>
              <a:ext cx="1688123" cy="6400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2014 - 2015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12936E9-61A1-1F42-A243-68F87B53AD74}"/>
                </a:ext>
              </a:extLst>
            </p:cNvPr>
            <p:cNvSpPr/>
            <p:nvPr/>
          </p:nvSpPr>
          <p:spPr>
            <a:xfrm>
              <a:off x="4838699" y="8066274"/>
              <a:ext cx="6752493" cy="6400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Contains directory data for school districts. Will be used to label 2009 – 2010 school districts. Each record represents a school district.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46DB0AF-0B7A-664B-8F0D-E5493AC30606}"/>
                </a:ext>
              </a:extLst>
            </p:cNvPr>
            <p:cNvSpPr/>
            <p:nvPr/>
          </p:nvSpPr>
          <p:spPr>
            <a:xfrm>
              <a:off x="600808" y="8706356"/>
              <a:ext cx="2549768" cy="6400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universe_2016_directory.txt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1ABE340-7122-124C-A5BD-6C91D9E186B5}"/>
                </a:ext>
              </a:extLst>
            </p:cNvPr>
            <p:cNvSpPr/>
            <p:nvPr/>
          </p:nvSpPr>
          <p:spPr>
            <a:xfrm>
              <a:off x="3150577" y="8706355"/>
              <a:ext cx="1688123" cy="6400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2015 - 2016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3125537-55D9-9149-A9EE-F180EA413A60}"/>
                </a:ext>
              </a:extLst>
            </p:cNvPr>
            <p:cNvSpPr/>
            <p:nvPr/>
          </p:nvSpPr>
          <p:spPr>
            <a:xfrm>
              <a:off x="4838699" y="8706354"/>
              <a:ext cx="6752493" cy="6400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Contains directory data for school districts (comma-delimited). </a:t>
              </a:r>
              <a:r>
                <a:rPr lang="en-US" sz="14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Will be used to label 2010 – 2011 school districts. Each </a:t>
              </a:r>
              <a:r>
                <a: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record represents a school district</a:t>
              </a:r>
              <a:r>
                <a:rPr lang="en-US" sz="14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. </a:t>
              </a:r>
              <a:endPara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1545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B6CBC740-51A9-424B-BAF9-8297B73506C0}"/>
              </a:ext>
            </a:extLst>
          </p:cNvPr>
          <p:cNvGrpSpPr/>
          <p:nvPr/>
        </p:nvGrpSpPr>
        <p:grpSpPr>
          <a:xfrm>
            <a:off x="456015" y="1103024"/>
            <a:ext cx="11426581" cy="10046010"/>
            <a:chOff x="485512" y="867050"/>
            <a:chExt cx="11426581" cy="10046010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8CC0C67A-50D1-2C40-9D50-4F0003524610}"/>
                </a:ext>
              </a:extLst>
            </p:cNvPr>
            <p:cNvGrpSpPr/>
            <p:nvPr/>
          </p:nvGrpSpPr>
          <p:grpSpPr>
            <a:xfrm>
              <a:off x="485512" y="867050"/>
              <a:ext cx="11426581" cy="4785277"/>
              <a:chOff x="456014" y="800681"/>
              <a:chExt cx="11426581" cy="4785277"/>
            </a:xfrm>
            <a:effectLst/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4B1DEE3-8B05-634F-947F-0590FF713F20}"/>
                  </a:ext>
                </a:extLst>
              </p:cNvPr>
              <p:cNvSpPr/>
              <p:nvPr/>
            </p:nvSpPr>
            <p:spPr>
              <a:xfrm>
                <a:off x="456014" y="800681"/>
                <a:ext cx="1742063" cy="95091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Financial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2010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7A57910-7269-DC4C-AF30-D3E38FCBD8E1}"/>
                  </a:ext>
                </a:extLst>
              </p:cNvPr>
              <p:cNvSpPr/>
              <p:nvPr/>
            </p:nvSpPr>
            <p:spPr>
              <a:xfrm>
                <a:off x="456014" y="2019682"/>
                <a:ext cx="1742063" cy="95091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Universe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2010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3BD3DB1-A713-2646-9574-F049D8378C5A}"/>
                  </a:ext>
                </a:extLst>
              </p:cNvPr>
              <p:cNvSpPr/>
              <p:nvPr/>
            </p:nvSpPr>
            <p:spPr>
              <a:xfrm>
                <a:off x="456014" y="3344369"/>
                <a:ext cx="1742063" cy="95091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School Universe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2010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DB8AA4B-037D-384F-B2ED-D7AE8F20867A}"/>
                  </a:ext>
                </a:extLst>
              </p:cNvPr>
              <p:cNvSpPr/>
              <p:nvPr/>
            </p:nvSpPr>
            <p:spPr>
              <a:xfrm>
                <a:off x="456014" y="4635046"/>
                <a:ext cx="1742063" cy="95091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Directory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2015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C61E81A-70F3-6248-8D72-EEE15C492C27}"/>
                  </a:ext>
                </a:extLst>
              </p:cNvPr>
              <p:cNvSpPr/>
              <p:nvPr/>
            </p:nvSpPr>
            <p:spPr>
              <a:xfrm>
                <a:off x="4198170" y="2019682"/>
                <a:ext cx="1250775" cy="95091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Merged Data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C32888E-B263-6145-82AD-6C59D898293A}"/>
                  </a:ext>
                </a:extLst>
              </p:cNvPr>
              <p:cNvSpPr/>
              <p:nvPr/>
            </p:nvSpPr>
            <p:spPr>
              <a:xfrm>
                <a:off x="5912359" y="2019682"/>
                <a:ext cx="1219200" cy="95091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Labeled Data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ED3C0C2-1172-234C-9A02-94B7B2FDA386}"/>
                  </a:ext>
                </a:extLst>
              </p:cNvPr>
              <p:cNvSpPr/>
              <p:nvPr/>
            </p:nvSpPr>
            <p:spPr>
              <a:xfrm>
                <a:off x="10460195" y="2019682"/>
                <a:ext cx="1422400" cy="95091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Tidy Data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2010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CCCA6FA3-9785-9C46-B24D-E6F5F09C8955}"/>
                  </a:ext>
                </a:extLst>
              </p:cNvPr>
              <p:cNvCxnSpPr>
                <a:cxnSpLocks/>
                <a:stCxn id="5" idx="3"/>
                <a:endCxn id="8" idx="1"/>
              </p:cNvCxnSpPr>
              <p:nvPr/>
            </p:nvCxnSpPr>
            <p:spPr>
              <a:xfrm>
                <a:off x="2198077" y="2495138"/>
                <a:ext cx="2000093" cy="0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Elbow Connector 11">
                <a:extLst>
                  <a:ext uri="{FF2B5EF4-FFF2-40B4-BE49-F238E27FC236}">
                    <a16:creationId xmlns:a16="http://schemas.microsoft.com/office/drawing/2014/main" id="{A6E6821A-3F7C-E645-B39B-B531425E9AA7}"/>
                  </a:ext>
                </a:extLst>
              </p:cNvPr>
              <p:cNvCxnSpPr>
                <a:cxnSpLocks/>
                <a:stCxn id="4" idx="3"/>
                <a:endCxn id="8" idx="0"/>
              </p:cNvCxnSpPr>
              <p:nvPr/>
            </p:nvCxnSpPr>
            <p:spPr>
              <a:xfrm>
                <a:off x="2198077" y="1276137"/>
                <a:ext cx="2625481" cy="743545"/>
              </a:xfrm>
              <a:prstGeom prst="bentConnector2">
                <a:avLst/>
              </a:prstGeom>
              <a:ln w="381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Elbow Connector 12">
                <a:extLst>
                  <a:ext uri="{FF2B5EF4-FFF2-40B4-BE49-F238E27FC236}">
                    <a16:creationId xmlns:a16="http://schemas.microsoft.com/office/drawing/2014/main" id="{9582684D-C879-B841-8B20-C3CAAAEA1E38}"/>
                  </a:ext>
                </a:extLst>
              </p:cNvPr>
              <p:cNvCxnSpPr>
                <a:cxnSpLocks/>
                <a:stCxn id="6" idx="3"/>
                <a:endCxn id="8" idx="2"/>
              </p:cNvCxnSpPr>
              <p:nvPr/>
            </p:nvCxnSpPr>
            <p:spPr>
              <a:xfrm flipV="1">
                <a:off x="2198077" y="2970594"/>
                <a:ext cx="2625481" cy="849231"/>
              </a:xfrm>
              <a:prstGeom prst="bentConnector2">
                <a:avLst/>
              </a:prstGeom>
              <a:ln w="381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Elbow Connector 13">
                <a:extLst>
                  <a:ext uri="{FF2B5EF4-FFF2-40B4-BE49-F238E27FC236}">
                    <a16:creationId xmlns:a16="http://schemas.microsoft.com/office/drawing/2014/main" id="{C5EAC9A0-E008-2A48-88D3-E2E1EBFE1706}"/>
                  </a:ext>
                </a:extLst>
              </p:cNvPr>
              <p:cNvCxnSpPr>
                <a:cxnSpLocks/>
                <a:stCxn id="7" idx="3"/>
                <a:endCxn id="9" idx="2"/>
              </p:cNvCxnSpPr>
              <p:nvPr/>
            </p:nvCxnSpPr>
            <p:spPr>
              <a:xfrm flipV="1">
                <a:off x="2198077" y="2970594"/>
                <a:ext cx="4323882" cy="2139908"/>
              </a:xfrm>
              <a:prstGeom prst="bentConnector2">
                <a:avLst/>
              </a:prstGeom>
              <a:ln w="381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7FD94734-4059-BF4C-BAB0-49110FF061E3}"/>
                  </a:ext>
                </a:extLst>
              </p:cNvPr>
              <p:cNvCxnSpPr>
                <a:cxnSpLocks/>
                <a:stCxn id="8" idx="3"/>
                <a:endCxn id="9" idx="1"/>
              </p:cNvCxnSpPr>
              <p:nvPr/>
            </p:nvCxnSpPr>
            <p:spPr>
              <a:xfrm>
                <a:off x="5448945" y="2495138"/>
                <a:ext cx="463414" cy="0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Right Arrow 15">
                <a:extLst>
                  <a:ext uri="{FF2B5EF4-FFF2-40B4-BE49-F238E27FC236}">
                    <a16:creationId xmlns:a16="http://schemas.microsoft.com/office/drawing/2014/main" id="{4AD15EBE-6E8B-CE48-B7CC-16FD57E32B1C}"/>
                  </a:ext>
                </a:extLst>
              </p:cNvPr>
              <p:cNvSpPr/>
              <p:nvPr/>
            </p:nvSpPr>
            <p:spPr>
              <a:xfrm>
                <a:off x="7357602" y="1565259"/>
                <a:ext cx="2876550" cy="1859757"/>
              </a:xfrm>
              <a:prstGeom prst="rightArrow">
                <a:avLst/>
              </a:prstGeom>
              <a:solidFill>
                <a:srgbClr val="00206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Encode Missing and Non-Applicable Values</a:t>
                </a:r>
              </a:p>
            </p:txBody>
          </p:sp>
          <p:sp>
            <p:nvSpPr>
              <p:cNvPr id="42" name="Right Arrow 41">
                <a:extLst>
                  <a:ext uri="{FF2B5EF4-FFF2-40B4-BE49-F238E27FC236}">
                    <a16:creationId xmlns:a16="http://schemas.microsoft.com/office/drawing/2014/main" id="{7EDC88CF-4D8C-E247-9A4C-3C986C8B2F6C}"/>
                  </a:ext>
                </a:extLst>
              </p:cNvPr>
              <p:cNvSpPr/>
              <p:nvPr/>
            </p:nvSpPr>
            <p:spPr>
              <a:xfrm>
                <a:off x="2424120" y="2970594"/>
                <a:ext cx="2205123" cy="1710877"/>
              </a:xfrm>
              <a:prstGeom prst="rightArrow">
                <a:avLst/>
              </a:prstGeom>
              <a:solidFill>
                <a:srgbClr val="00206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Aggregate by</a:t>
                </a:r>
              </a:p>
              <a:p>
                <a:pPr algn="ctr"/>
                <a:r>
                  <a:rPr 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School District</a:t>
                </a: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448B1C47-1FD8-D842-A275-706327D33C78}"/>
                </a:ext>
              </a:extLst>
            </p:cNvPr>
            <p:cNvGrpSpPr/>
            <p:nvPr/>
          </p:nvGrpSpPr>
          <p:grpSpPr>
            <a:xfrm>
              <a:off x="485512" y="6127783"/>
              <a:ext cx="11426581" cy="4785277"/>
              <a:chOff x="456014" y="800681"/>
              <a:chExt cx="11426581" cy="4785277"/>
            </a:xfrm>
            <a:effectLst/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4CF2479B-E6D4-4148-B6E9-A221673D48DD}"/>
                  </a:ext>
                </a:extLst>
              </p:cNvPr>
              <p:cNvSpPr/>
              <p:nvPr/>
            </p:nvSpPr>
            <p:spPr>
              <a:xfrm>
                <a:off x="456014" y="800681"/>
                <a:ext cx="1742063" cy="950912"/>
              </a:xfrm>
              <a:prstGeom prst="rect">
                <a:avLst/>
              </a:prstGeom>
              <a:solidFill>
                <a:srgbClr val="F4ACA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Financial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2011</a:t>
                </a: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F4DA3850-0006-4848-A3D9-FBC107EA3BF3}"/>
                  </a:ext>
                </a:extLst>
              </p:cNvPr>
              <p:cNvSpPr/>
              <p:nvPr/>
            </p:nvSpPr>
            <p:spPr>
              <a:xfrm>
                <a:off x="456014" y="2019682"/>
                <a:ext cx="1742063" cy="950912"/>
              </a:xfrm>
              <a:prstGeom prst="rect">
                <a:avLst/>
              </a:prstGeom>
              <a:solidFill>
                <a:srgbClr val="F4ACA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Universe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2011</a:t>
                </a: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73CB44E6-A92A-BE42-98F2-D82568C020CA}"/>
                  </a:ext>
                </a:extLst>
              </p:cNvPr>
              <p:cNvSpPr/>
              <p:nvPr/>
            </p:nvSpPr>
            <p:spPr>
              <a:xfrm>
                <a:off x="456014" y="4635046"/>
                <a:ext cx="1742063" cy="950912"/>
              </a:xfrm>
              <a:prstGeom prst="rect">
                <a:avLst/>
              </a:prstGeom>
              <a:solidFill>
                <a:srgbClr val="F4ACA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Directory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2016</a:t>
                </a: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1B86A2D5-F98D-4543-8FDB-472953C44E0D}"/>
                  </a:ext>
                </a:extLst>
              </p:cNvPr>
              <p:cNvSpPr/>
              <p:nvPr/>
            </p:nvSpPr>
            <p:spPr>
              <a:xfrm>
                <a:off x="4198170" y="2019682"/>
                <a:ext cx="1250775" cy="950912"/>
              </a:xfrm>
              <a:prstGeom prst="rect">
                <a:avLst/>
              </a:prstGeom>
              <a:solidFill>
                <a:srgbClr val="F4ACA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Merged Data</a:t>
                </a: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F0769D62-092E-BA4D-866B-6687796AFB23}"/>
                  </a:ext>
                </a:extLst>
              </p:cNvPr>
              <p:cNvSpPr/>
              <p:nvPr/>
            </p:nvSpPr>
            <p:spPr>
              <a:xfrm>
                <a:off x="5912359" y="2019682"/>
                <a:ext cx="1219200" cy="950912"/>
              </a:xfrm>
              <a:prstGeom prst="rect">
                <a:avLst/>
              </a:prstGeom>
              <a:solidFill>
                <a:srgbClr val="F4ACA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Labeled Data</a:t>
                </a: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82B5503C-749A-8743-8C13-D03F0DD08F43}"/>
                  </a:ext>
                </a:extLst>
              </p:cNvPr>
              <p:cNvSpPr/>
              <p:nvPr/>
            </p:nvSpPr>
            <p:spPr>
              <a:xfrm>
                <a:off x="10460195" y="2019682"/>
                <a:ext cx="1422400" cy="950912"/>
              </a:xfrm>
              <a:prstGeom prst="rect">
                <a:avLst/>
              </a:prstGeom>
              <a:solidFill>
                <a:srgbClr val="F4ACA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Tidy Data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2011</a:t>
                </a:r>
              </a:p>
            </p:txBody>
          </p: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79E0FF4E-4F62-C841-88EB-887A9B739DF8}"/>
                  </a:ext>
                </a:extLst>
              </p:cNvPr>
              <p:cNvCxnSpPr>
                <a:cxnSpLocks/>
                <a:stCxn id="76" idx="3"/>
                <a:endCxn id="79" idx="1"/>
              </p:cNvCxnSpPr>
              <p:nvPr/>
            </p:nvCxnSpPr>
            <p:spPr>
              <a:xfrm>
                <a:off x="2198077" y="2495138"/>
                <a:ext cx="2000093" cy="0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Elbow Connector 82">
                <a:extLst>
                  <a:ext uri="{FF2B5EF4-FFF2-40B4-BE49-F238E27FC236}">
                    <a16:creationId xmlns:a16="http://schemas.microsoft.com/office/drawing/2014/main" id="{68161510-28DE-0841-ACA5-266AE2A3E93E}"/>
                  </a:ext>
                </a:extLst>
              </p:cNvPr>
              <p:cNvCxnSpPr>
                <a:cxnSpLocks/>
                <a:stCxn id="75" idx="3"/>
                <a:endCxn id="79" idx="0"/>
              </p:cNvCxnSpPr>
              <p:nvPr/>
            </p:nvCxnSpPr>
            <p:spPr>
              <a:xfrm>
                <a:off x="2198077" y="1276137"/>
                <a:ext cx="2625481" cy="743545"/>
              </a:xfrm>
              <a:prstGeom prst="bentConnector2">
                <a:avLst/>
              </a:prstGeom>
              <a:ln w="381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Elbow Connector 84">
                <a:extLst>
                  <a:ext uri="{FF2B5EF4-FFF2-40B4-BE49-F238E27FC236}">
                    <a16:creationId xmlns:a16="http://schemas.microsoft.com/office/drawing/2014/main" id="{EF490B0A-C451-8C44-94AB-CE6CAE12B93B}"/>
                  </a:ext>
                </a:extLst>
              </p:cNvPr>
              <p:cNvCxnSpPr>
                <a:cxnSpLocks/>
                <a:stCxn id="78" idx="3"/>
                <a:endCxn id="80" idx="2"/>
              </p:cNvCxnSpPr>
              <p:nvPr/>
            </p:nvCxnSpPr>
            <p:spPr>
              <a:xfrm flipV="1">
                <a:off x="2198077" y="2970594"/>
                <a:ext cx="4323882" cy="2139908"/>
              </a:xfrm>
              <a:prstGeom prst="bentConnector2">
                <a:avLst/>
              </a:prstGeom>
              <a:ln w="381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1DFB8FC0-EA59-7745-8000-CE6675C932CE}"/>
                  </a:ext>
                </a:extLst>
              </p:cNvPr>
              <p:cNvCxnSpPr>
                <a:cxnSpLocks/>
                <a:stCxn id="79" idx="3"/>
                <a:endCxn id="80" idx="1"/>
              </p:cNvCxnSpPr>
              <p:nvPr/>
            </p:nvCxnSpPr>
            <p:spPr>
              <a:xfrm>
                <a:off x="5448945" y="2495138"/>
                <a:ext cx="463414" cy="0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7" name="Right Arrow 86">
                <a:extLst>
                  <a:ext uri="{FF2B5EF4-FFF2-40B4-BE49-F238E27FC236}">
                    <a16:creationId xmlns:a16="http://schemas.microsoft.com/office/drawing/2014/main" id="{3F8F53E9-9952-5040-8ED3-C065A8305F45}"/>
                  </a:ext>
                </a:extLst>
              </p:cNvPr>
              <p:cNvSpPr/>
              <p:nvPr/>
            </p:nvSpPr>
            <p:spPr>
              <a:xfrm>
                <a:off x="7357602" y="1565259"/>
                <a:ext cx="2876550" cy="1859757"/>
              </a:xfrm>
              <a:prstGeom prst="rightArrow">
                <a:avLst/>
              </a:prstGeom>
              <a:solidFill>
                <a:srgbClr val="C0000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Encode Missing and Non-Applicable Values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75290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797FCCB3-A8EB-3549-B0DC-ABD054A2F8FE}"/>
              </a:ext>
            </a:extLst>
          </p:cNvPr>
          <p:cNvGrpSpPr/>
          <p:nvPr/>
        </p:nvGrpSpPr>
        <p:grpSpPr>
          <a:xfrm>
            <a:off x="2405588" y="8801391"/>
            <a:ext cx="6112042" cy="3296518"/>
            <a:chOff x="2405588" y="8801391"/>
            <a:chExt cx="6112042" cy="329651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FB74C3-3EEE-4545-9AE2-9E18829A6FEB}"/>
                </a:ext>
              </a:extLst>
            </p:cNvPr>
            <p:cNvSpPr/>
            <p:nvPr/>
          </p:nvSpPr>
          <p:spPr>
            <a:xfrm>
              <a:off x="2549245" y="9276781"/>
              <a:ext cx="1894413" cy="39978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School A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DF9AA10-C287-014F-8F84-66B543B75F18}"/>
                </a:ext>
              </a:extLst>
            </p:cNvPr>
            <p:cNvSpPr/>
            <p:nvPr/>
          </p:nvSpPr>
          <p:spPr>
            <a:xfrm>
              <a:off x="2549244" y="9752169"/>
              <a:ext cx="1894413" cy="39978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School B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E782A43-122C-6D40-82E7-071F271047F1}"/>
                </a:ext>
              </a:extLst>
            </p:cNvPr>
            <p:cNvSpPr/>
            <p:nvPr/>
          </p:nvSpPr>
          <p:spPr>
            <a:xfrm>
              <a:off x="2549243" y="10229961"/>
              <a:ext cx="1894413" cy="39978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School C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E93ED04-45D7-674E-85E3-B62E57962658}"/>
                </a:ext>
              </a:extLst>
            </p:cNvPr>
            <p:cNvSpPr/>
            <p:nvPr/>
          </p:nvSpPr>
          <p:spPr>
            <a:xfrm>
              <a:off x="4514405" y="9276781"/>
              <a:ext cx="1894413" cy="3997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$5,000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F09A70B-0413-024C-B552-EA31716D9F35}"/>
                </a:ext>
              </a:extLst>
            </p:cNvPr>
            <p:cNvSpPr/>
            <p:nvPr/>
          </p:nvSpPr>
          <p:spPr>
            <a:xfrm>
              <a:off x="4514405" y="9752170"/>
              <a:ext cx="1894413" cy="3997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$7,000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0E12FD1-2330-7841-A0E7-A7D59719D670}"/>
                </a:ext>
              </a:extLst>
            </p:cNvPr>
            <p:cNvSpPr/>
            <p:nvPr/>
          </p:nvSpPr>
          <p:spPr>
            <a:xfrm>
              <a:off x="4514405" y="10229961"/>
              <a:ext cx="1894413" cy="3997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$6,000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53A870E-E723-6D49-980B-9D1EC97C7355}"/>
                </a:ext>
              </a:extLst>
            </p:cNvPr>
            <p:cNvSpPr/>
            <p:nvPr/>
          </p:nvSpPr>
          <p:spPr>
            <a:xfrm>
              <a:off x="6479565" y="9276781"/>
              <a:ext cx="1894413" cy="3997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30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C3AA605-99BB-8646-AEC6-F22A2FC32D6F}"/>
                </a:ext>
              </a:extLst>
            </p:cNvPr>
            <p:cNvSpPr/>
            <p:nvPr/>
          </p:nvSpPr>
          <p:spPr>
            <a:xfrm>
              <a:off x="6479564" y="9752170"/>
              <a:ext cx="1894413" cy="3997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20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04F7482-6F5F-9E45-96BA-2B6D40A88DEC}"/>
                </a:ext>
              </a:extLst>
            </p:cNvPr>
            <p:cNvSpPr/>
            <p:nvPr/>
          </p:nvSpPr>
          <p:spPr>
            <a:xfrm>
              <a:off x="6479564" y="10229961"/>
              <a:ext cx="1894413" cy="3997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35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AA34AB-68EA-D04E-81B1-3C26AD60D925}"/>
                </a:ext>
              </a:extLst>
            </p:cNvPr>
            <p:cNvSpPr/>
            <p:nvPr/>
          </p:nvSpPr>
          <p:spPr>
            <a:xfrm>
              <a:off x="4514406" y="8801392"/>
              <a:ext cx="1894413" cy="39978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Total Revenue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5A32BC8-9F55-4544-A7C6-9EE5B7212DD5}"/>
                </a:ext>
              </a:extLst>
            </p:cNvPr>
            <p:cNvSpPr/>
            <p:nvPr/>
          </p:nvSpPr>
          <p:spPr>
            <a:xfrm>
              <a:off x="6479566" y="8801391"/>
              <a:ext cx="1894413" cy="39978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Total Students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9380B8D-A205-924C-915D-C8B03E1CA9D8}"/>
                </a:ext>
              </a:extLst>
            </p:cNvPr>
            <p:cNvSpPr/>
            <p:nvPr/>
          </p:nvSpPr>
          <p:spPr>
            <a:xfrm>
              <a:off x="2549242" y="10964727"/>
              <a:ext cx="1894413" cy="95091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School District ABC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81323F7-224C-B846-9A2F-F6580D0DA467}"/>
                </a:ext>
              </a:extLst>
            </p:cNvPr>
            <p:cNvSpPr/>
            <p:nvPr/>
          </p:nvSpPr>
          <p:spPr>
            <a:xfrm>
              <a:off x="4514403" y="10964727"/>
              <a:ext cx="1894413" cy="9509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5,000 + 7,000 + 6,000 =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$18,000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2757537-4835-E24E-9FD3-B4E93D4D4739}"/>
                </a:ext>
              </a:extLst>
            </p:cNvPr>
            <p:cNvSpPr/>
            <p:nvPr/>
          </p:nvSpPr>
          <p:spPr>
            <a:xfrm>
              <a:off x="6479564" y="10964727"/>
              <a:ext cx="1894413" cy="9509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30 + 20 + 35 = </a:t>
              </a:r>
              <a:r>
                <a:rPr lang="en-US" b="1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85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A180C30-2BDB-F549-B69E-EC0A1A6BB933}"/>
                </a:ext>
              </a:extLst>
            </p:cNvPr>
            <p:cNvSpPr/>
            <p:nvPr/>
          </p:nvSpPr>
          <p:spPr>
            <a:xfrm>
              <a:off x="2405588" y="10782456"/>
              <a:ext cx="6112042" cy="131545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5001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C777867A-9314-524C-ACFC-E6BE0CE13A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517179"/>
              </p:ext>
            </p:extLst>
          </p:nvPr>
        </p:nvGraphicFramePr>
        <p:xfrm>
          <a:off x="716550" y="763782"/>
          <a:ext cx="4946313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3281">
                  <a:extLst>
                    <a:ext uri="{9D8B030D-6E8A-4147-A177-3AD203B41FA5}">
                      <a16:colId xmlns:a16="http://schemas.microsoft.com/office/drawing/2014/main" val="3258878702"/>
                    </a:ext>
                  </a:extLst>
                </a:gridCol>
                <a:gridCol w="1769799">
                  <a:extLst>
                    <a:ext uri="{9D8B030D-6E8A-4147-A177-3AD203B41FA5}">
                      <a16:colId xmlns:a16="http://schemas.microsoft.com/office/drawing/2014/main" val="665456908"/>
                    </a:ext>
                  </a:extLst>
                </a:gridCol>
                <a:gridCol w="2153233">
                  <a:extLst>
                    <a:ext uri="{9D8B030D-6E8A-4147-A177-3AD203B41FA5}">
                      <a16:colId xmlns:a16="http://schemas.microsoft.com/office/drawing/2014/main" val="42347466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LEAID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Total Revenue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Total Expenditure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541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000001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$7,000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$3,000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728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000003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$5,000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$7,000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836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000004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$2,000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$2,000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931699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1A30279E-5336-4A45-B17F-FF442DA4ED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485538"/>
              </p:ext>
            </p:extLst>
          </p:nvPr>
        </p:nvGraphicFramePr>
        <p:xfrm>
          <a:off x="6034508" y="763782"/>
          <a:ext cx="4946313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3281">
                  <a:extLst>
                    <a:ext uri="{9D8B030D-6E8A-4147-A177-3AD203B41FA5}">
                      <a16:colId xmlns:a16="http://schemas.microsoft.com/office/drawing/2014/main" val="3258878702"/>
                    </a:ext>
                  </a:extLst>
                </a:gridCol>
                <a:gridCol w="1769799">
                  <a:extLst>
                    <a:ext uri="{9D8B030D-6E8A-4147-A177-3AD203B41FA5}">
                      <a16:colId xmlns:a16="http://schemas.microsoft.com/office/drawing/2014/main" val="665456908"/>
                    </a:ext>
                  </a:extLst>
                </a:gridCol>
                <a:gridCol w="2153233">
                  <a:extLst>
                    <a:ext uri="{9D8B030D-6E8A-4147-A177-3AD203B41FA5}">
                      <a16:colId xmlns:a16="http://schemas.microsoft.com/office/drawing/2014/main" val="42347466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LEAID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Total Students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Total Teachers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541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000001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35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728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000002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836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000004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931699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A318BF04-B17A-DF4F-AA29-44F6012ECE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271121"/>
              </p:ext>
            </p:extLst>
          </p:nvPr>
        </p:nvGraphicFramePr>
        <p:xfrm>
          <a:off x="1375613" y="3450835"/>
          <a:ext cx="8900693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4343">
                  <a:extLst>
                    <a:ext uri="{9D8B030D-6E8A-4147-A177-3AD203B41FA5}">
                      <a16:colId xmlns:a16="http://schemas.microsoft.com/office/drawing/2014/main" val="3258878702"/>
                    </a:ext>
                  </a:extLst>
                </a:gridCol>
                <a:gridCol w="1702456">
                  <a:extLst>
                    <a:ext uri="{9D8B030D-6E8A-4147-A177-3AD203B41FA5}">
                      <a16:colId xmlns:a16="http://schemas.microsoft.com/office/drawing/2014/main" val="665456908"/>
                    </a:ext>
                  </a:extLst>
                </a:gridCol>
                <a:gridCol w="2071298">
                  <a:extLst>
                    <a:ext uri="{9D8B030D-6E8A-4147-A177-3AD203B41FA5}">
                      <a16:colId xmlns:a16="http://schemas.microsoft.com/office/drawing/2014/main" val="4234746694"/>
                    </a:ext>
                  </a:extLst>
                </a:gridCol>
                <a:gridCol w="2071298">
                  <a:extLst>
                    <a:ext uri="{9D8B030D-6E8A-4147-A177-3AD203B41FA5}">
                      <a16:colId xmlns:a16="http://schemas.microsoft.com/office/drawing/2014/main" val="1994791439"/>
                    </a:ext>
                  </a:extLst>
                </a:gridCol>
                <a:gridCol w="2071298">
                  <a:extLst>
                    <a:ext uri="{9D8B030D-6E8A-4147-A177-3AD203B41FA5}">
                      <a16:colId xmlns:a16="http://schemas.microsoft.com/office/drawing/2014/main" val="3024196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LEAID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Total Revenue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Total Expenditure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Total Students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Total Teachers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541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000001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$7,000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$3,000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35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728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000002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Nan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Nan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836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000003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$5,000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$7,000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Nan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Nan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931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000004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$2,000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$2,000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475537"/>
                  </a:ext>
                </a:extLst>
              </a:tr>
            </a:tbl>
          </a:graphicData>
        </a:graphic>
      </p:graphicFrame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A634BDFA-180F-3E4B-AAEC-BF8CCF55109E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 rot="16200000" flipH="1">
            <a:off x="4040606" y="1665481"/>
            <a:ext cx="934453" cy="2636253"/>
          </a:xfrm>
          <a:prstGeom prst="bentConnector3">
            <a:avLst>
              <a:gd name="adj1" fmla="val 50000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98F0593A-142B-4B4B-BEDA-92BDE8BCD1C3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 rot="5400000">
            <a:off x="6699586" y="1642756"/>
            <a:ext cx="934453" cy="2681705"/>
          </a:xfrm>
          <a:prstGeom prst="bentConnector3">
            <a:avLst>
              <a:gd name="adj1" fmla="val 50000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009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46FF23FC-58D6-2C46-BABE-649518BC378A}"/>
              </a:ext>
            </a:extLst>
          </p:cNvPr>
          <p:cNvGrpSpPr/>
          <p:nvPr/>
        </p:nvGrpSpPr>
        <p:grpSpPr>
          <a:xfrm>
            <a:off x="704403" y="6104750"/>
            <a:ext cx="10364643" cy="2013338"/>
            <a:chOff x="704403" y="6104750"/>
            <a:chExt cx="10364643" cy="20133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AD96155-24C6-624E-A3F5-87AD27FC2B29}"/>
                </a:ext>
              </a:extLst>
            </p:cNvPr>
            <p:cNvSpPr/>
            <p:nvPr/>
          </p:nvSpPr>
          <p:spPr>
            <a:xfrm>
              <a:off x="704403" y="7167176"/>
              <a:ext cx="1894413" cy="9509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Merged Data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2010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E293191-F670-984F-999A-F7056A175F59}"/>
                </a:ext>
              </a:extLst>
            </p:cNvPr>
            <p:cNvSpPr/>
            <p:nvPr/>
          </p:nvSpPr>
          <p:spPr>
            <a:xfrm>
              <a:off x="3527813" y="7167176"/>
              <a:ext cx="1894413" cy="9509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 2015 Directory?</a:t>
              </a:r>
            </a:p>
          </p:txBody>
        </p:sp>
        <p:sp>
          <p:nvSpPr>
            <p:cNvPr id="6" name="Down Arrow 5">
              <a:extLst>
                <a:ext uri="{FF2B5EF4-FFF2-40B4-BE49-F238E27FC236}">
                  <a16:creationId xmlns:a16="http://schemas.microsoft.com/office/drawing/2014/main" id="{B084E19C-1B17-E641-A064-1ABD8F420C1D}"/>
                </a:ext>
              </a:extLst>
            </p:cNvPr>
            <p:cNvSpPr/>
            <p:nvPr/>
          </p:nvSpPr>
          <p:spPr>
            <a:xfrm rot="16200000">
              <a:off x="2710388" y="7307570"/>
              <a:ext cx="705853" cy="670123"/>
            </a:xfrm>
            <a:prstGeom prst="down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852A0F5-C90D-B843-9182-3438F04AADE9}"/>
                </a:ext>
              </a:extLst>
            </p:cNvPr>
            <p:cNvSpPr/>
            <p:nvPr/>
          </p:nvSpPr>
          <p:spPr>
            <a:xfrm>
              <a:off x="6351223" y="7167175"/>
              <a:ext cx="1894413" cy="9509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Status 2015 closed?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B29E39C-C718-A04B-AD2B-270A692635FF}"/>
                </a:ext>
              </a:extLst>
            </p:cNvPr>
            <p:cNvSpPr/>
            <p:nvPr/>
          </p:nvSpPr>
          <p:spPr>
            <a:xfrm>
              <a:off x="9174633" y="7167175"/>
              <a:ext cx="1894413" cy="9509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Operational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2015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EBF2A6B-5ED3-B443-813A-85BD5FE4F324}"/>
                </a:ext>
              </a:extLst>
            </p:cNvPr>
            <p:cNvSpPr/>
            <p:nvPr/>
          </p:nvSpPr>
          <p:spPr>
            <a:xfrm>
              <a:off x="9174633" y="6104750"/>
              <a:ext cx="1894413" cy="9509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Closed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2015</a:t>
              </a:r>
            </a:p>
          </p:txBody>
        </p:sp>
        <p:cxnSp>
          <p:nvCxnSpPr>
            <p:cNvPr id="11" name="Elbow Connector 10">
              <a:extLst>
                <a:ext uri="{FF2B5EF4-FFF2-40B4-BE49-F238E27FC236}">
                  <a16:creationId xmlns:a16="http://schemas.microsoft.com/office/drawing/2014/main" id="{07ED7DAE-45C5-3648-8860-E7F24A3D56DC}"/>
                </a:ext>
              </a:extLst>
            </p:cNvPr>
            <p:cNvCxnSpPr>
              <a:cxnSpLocks/>
              <a:stCxn id="5" idx="0"/>
              <a:endCxn id="9" idx="1"/>
            </p:cNvCxnSpPr>
            <p:nvPr/>
          </p:nvCxnSpPr>
          <p:spPr>
            <a:xfrm rot="5400000" flipH="1" flipV="1">
              <a:off x="6531341" y="4523885"/>
              <a:ext cx="586970" cy="4699613"/>
            </a:xfrm>
            <a:prstGeom prst="bentConnector2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A6CF1E2-6A89-7140-93A0-6231B2BDBA16}"/>
                </a:ext>
              </a:extLst>
            </p:cNvPr>
            <p:cNvCxnSpPr>
              <a:cxnSpLocks/>
              <a:stCxn id="5" idx="3"/>
              <a:endCxn id="7" idx="1"/>
            </p:cNvCxnSpPr>
            <p:nvPr/>
          </p:nvCxnSpPr>
          <p:spPr>
            <a:xfrm flipV="1">
              <a:off x="5422226" y="7642631"/>
              <a:ext cx="928997" cy="1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93E0688-76EC-5046-BDFF-195CA9679E1D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8245636" y="7642631"/>
              <a:ext cx="928997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CA6E8E0-9446-584D-AA59-46311BF909CD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7298430" y="6559762"/>
              <a:ext cx="0" cy="607413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07DB199-236A-024F-A7AD-1EE6E1EFFD15}"/>
                </a:ext>
              </a:extLst>
            </p:cNvPr>
            <p:cNvSpPr txBox="1"/>
            <p:nvPr/>
          </p:nvSpPr>
          <p:spPr>
            <a:xfrm>
              <a:off x="4011430" y="6678802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No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6A761DE-C300-5147-A2D9-2315F14400EF}"/>
                </a:ext>
              </a:extLst>
            </p:cNvPr>
            <p:cNvSpPr txBox="1"/>
            <p:nvPr/>
          </p:nvSpPr>
          <p:spPr>
            <a:xfrm>
              <a:off x="8478340" y="7748754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No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5366829-768A-1040-9EB3-2AED209A7E8D}"/>
                </a:ext>
              </a:extLst>
            </p:cNvPr>
            <p:cNvSpPr txBox="1"/>
            <p:nvPr/>
          </p:nvSpPr>
          <p:spPr>
            <a:xfrm>
              <a:off x="5630690" y="7748754"/>
              <a:ext cx="528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Yes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DC9395E-A62E-864C-9FC3-703ACF86DE20}"/>
                </a:ext>
              </a:extLst>
            </p:cNvPr>
            <p:cNvSpPr txBox="1"/>
            <p:nvPr/>
          </p:nvSpPr>
          <p:spPr>
            <a:xfrm>
              <a:off x="6770144" y="6678802"/>
              <a:ext cx="528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3061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8463</TotalTime>
  <Words>407</Words>
  <Application>Microsoft Macintosh PowerPoint</Application>
  <PresentationFormat>Custom</PresentationFormat>
  <Paragraphs>150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Tahoma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Lee</dc:creator>
  <cp:lastModifiedBy>Albert Lee</cp:lastModifiedBy>
  <cp:revision>26</cp:revision>
  <cp:lastPrinted>2018-09-08T03:39:50Z</cp:lastPrinted>
  <dcterms:created xsi:type="dcterms:W3CDTF">2018-09-08T03:23:16Z</dcterms:created>
  <dcterms:modified xsi:type="dcterms:W3CDTF">2018-09-20T19:24:50Z</dcterms:modified>
</cp:coreProperties>
</file>