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8"/>
    <p:restoredTop sz="72965"/>
  </p:normalViewPr>
  <p:slideViewPr>
    <p:cSldViewPr snapToGrid="0" snapToObjects="1">
      <p:cViewPr varScale="1">
        <p:scale>
          <a:sx n="74" d="100"/>
          <a:sy n="74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BD8B9-9132-4264-A049-873D1EC5494C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17ADEF-C638-45B1-9CEC-0BFF09DCD31E}">
      <dgm:prSet/>
      <dgm:spPr/>
      <dgm:t>
        <a:bodyPr/>
        <a:lstStyle/>
        <a:p>
          <a:r>
            <a:rPr lang="en-US"/>
            <a:t>Allocate sufficient time to data wrangling tasks.</a:t>
          </a:r>
        </a:p>
      </dgm:t>
    </dgm:pt>
    <dgm:pt modelId="{50E45169-5F2E-4DA5-97C1-4B5A41F2399D}" type="parTrans" cxnId="{7B60F047-78AC-482E-8B24-9411C8F92235}">
      <dgm:prSet/>
      <dgm:spPr/>
      <dgm:t>
        <a:bodyPr/>
        <a:lstStyle/>
        <a:p>
          <a:endParaRPr lang="en-US"/>
        </a:p>
      </dgm:t>
    </dgm:pt>
    <dgm:pt modelId="{1946F96B-7EC2-46A7-8278-B41B8BBAABB4}" type="sibTrans" cxnId="{7B60F047-78AC-482E-8B24-9411C8F922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0FBB220-A5C0-4C5C-A038-92CC74BA349F}">
      <dgm:prSet/>
      <dgm:spPr/>
      <dgm:t>
        <a:bodyPr/>
        <a:lstStyle/>
        <a:p>
          <a:r>
            <a:rPr lang="en-US"/>
            <a:t>Use sklearn pipelines during model selection phase.</a:t>
          </a:r>
        </a:p>
      </dgm:t>
    </dgm:pt>
    <dgm:pt modelId="{1D2C0B3B-745E-48D2-862F-07ACD19E9D48}" type="parTrans" cxnId="{B0FD21C9-44AD-40DD-95FA-BBC50241167D}">
      <dgm:prSet/>
      <dgm:spPr/>
      <dgm:t>
        <a:bodyPr/>
        <a:lstStyle/>
        <a:p>
          <a:endParaRPr lang="en-US"/>
        </a:p>
      </dgm:t>
    </dgm:pt>
    <dgm:pt modelId="{57746C98-723E-4CF5-A27F-64BDBF4F7A45}" type="sibTrans" cxnId="{B0FD21C9-44AD-40DD-95FA-BBC50241167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90664A2-FA82-433A-93AA-49653851D233}">
      <dgm:prSet/>
      <dgm:spPr/>
      <dgm:t>
        <a:bodyPr/>
        <a:lstStyle/>
        <a:p>
          <a:r>
            <a:rPr lang="en-US"/>
            <a:t>Experiment with AutoML.</a:t>
          </a:r>
        </a:p>
      </dgm:t>
    </dgm:pt>
    <dgm:pt modelId="{52815EBB-EFFB-4102-B1C1-A448D2BDEB7E}" type="parTrans" cxnId="{174E92B8-0838-484F-A010-21B2502E830D}">
      <dgm:prSet/>
      <dgm:spPr/>
      <dgm:t>
        <a:bodyPr/>
        <a:lstStyle/>
        <a:p>
          <a:endParaRPr lang="en-US"/>
        </a:p>
      </dgm:t>
    </dgm:pt>
    <dgm:pt modelId="{FC5CF63E-7CE3-4119-9A36-4DF30DC92822}" type="sibTrans" cxnId="{174E92B8-0838-484F-A010-21B2502E830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3CAF54B-9A84-4968-A836-B36D51B4FA9E}">
      <dgm:prSet/>
      <dgm:spPr/>
      <dgm:t>
        <a:bodyPr/>
        <a:lstStyle/>
        <a:p>
          <a:r>
            <a:rPr lang="en-US"/>
            <a:t>Provide AutoML with appropriate optimizing metric.</a:t>
          </a:r>
        </a:p>
      </dgm:t>
    </dgm:pt>
    <dgm:pt modelId="{5987EC1B-22C6-480C-931A-E94DAF851675}" type="parTrans" cxnId="{89C54BDE-7198-4F29-AB7D-43112CF08AFE}">
      <dgm:prSet/>
      <dgm:spPr/>
      <dgm:t>
        <a:bodyPr/>
        <a:lstStyle/>
        <a:p>
          <a:endParaRPr lang="en-US"/>
        </a:p>
      </dgm:t>
    </dgm:pt>
    <dgm:pt modelId="{6A8912C7-5571-4585-94DC-FBD0DA47A888}" type="sibTrans" cxnId="{89C54BDE-7198-4F29-AB7D-43112CF08AFE}">
      <dgm:prSet/>
      <dgm:spPr/>
      <dgm:t>
        <a:bodyPr/>
        <a:lstStyle/>
        <a:p>
          <a:endParaRPr lang="en-US"/>
        </a:p>
      </dgm:t>
    </dgm:pt>
    <dgm:pt modelId="{EA799B0F-E9B3-BF41-97B4-C2929D8C1C79}" type="pres">
      <dgm:prSet presAssocID="{655BD8B9-9132-4264-A049-873D1EC5494C}" presName="Name0" presStyleCnt="0">
        <dgm:presLayoutVars>
          <dgm:animLvl val="lvl"/>
          <dgm:resizeHandles val="exact"/>
        </dgm:presLayoutVars>
      </dgm:prSet>
      <dgm:spPr/>
    </dgm:pt>
    <dgm:pt modelId="{D9E6FA70-6213-594E-9A56-A8907A583A0C}" type="pres">
      <dgm:prSet presAssocID="{A417ADEF-C638-45B1-9CEC-0BFF09DCD31E}" presName="compositeNode" presStyleCnt="0">
        <dgm:presLayoutVars>
          <dgm:bulletEnabled val="1"/>
        </dgm:presLayoutVars>
      </dgm:prSet>
      <dgm:spPr/>
    </dgm:pt>
    <dgm:pt modelId="{D092F0CE-10B4-4C4A-A3B6-BB5F691B5409}" type="pres">
      <dgm:prSet presAssocID="{A417ADEF-C638-45B1-9CEC-0BFF09DCD31E}" presName="bgRect" presStyleLbl="bgAccFollowNode1" presStyleIdx="0" presStyleCnt="3"/>
      <dgm:spPr/>
    </dgm:pt>
    <dgm:pt modelId="{1E0FB026-3084-AB45-BB8A-18229B1263CA}" type="pres">
      <dgm:prSet presAssocID="{1946F96B-7EC2-46A7-8278-B41B8BBAABB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9A2FC93-E911-E244-8F83-348BBC3B68B9}" type="pres">
      <dgm:prSet presAssocID="{A417ADEF-C638-45B1-9CEC-0BFF09DCD31E}" presName="bottomLine" presStyleLbl="alignNode1" presStyleIdx="1" presStyleCnt="6">
        <dgm:presLayoutVars/>
      </dgm:prSet>
      <dgm:spPr/>
    </dgm:pt>
    <dgm:pt modelId="{88EE4059-96D1-A043-83CC-EC17FE71274D}" type="pres">
      <dgm:prSet presAssocID="{A417ADEF-C638-45B1-9CEC-0BFF09DCD31E}" presName="nodeText" presStyleLbl="bgAccFollowNode1" presStyleIdx="0" presStyleCnt="3">
        <dgm:presLayoutVars>
          <dgm:bulletEnabled val="1"/>
        </dgm:presLayoutVars>
      </dgm:prSet>
      <dgm:spPr/>
    </dgm:pt>
    <dgm:pt modelId="{4844191E-1EE0-0C49-850C-277B13228375}" type="pres">
      <dgm:prSet presAssocID="{1946F96B-7EC2-46A7-8278-B41B8BBAABB4}" presName="sibTrans" presStyleCnt="0"/>
      <dgm:spPr/>
    </dgm:pt>
    <dgm:pt modelId="{601AF614-FFA2-7149-A24F-E5CF33E99571}" type="pres">
      <dgm:prSet presAssocID="{30FBB220-A5C0-4C5C-A038-92CC74BA349F}" presName="compositeNode" presStyleCnt="0">
        <dgm:presLayoutVars>
          <dgm:bulletEnabled val="1"/>
        </dgm:presLayoutVars>
      </dgm:prSet>
      <dgm:spPr/>
    </dgm:pt>
    <dgm:pt modelId="{9BA0E331-2CD3-DA4B-BE24-25A639204D70}" type="pres">
      <dgm:prSet presAssocID="{30FBB220-A5C0-4C5C-A038-92CC74BA349F}" presName="bgRect" presStyleLbl="bgAccFollowNode1" presStyleIdx="1" presStyleCnt="3"/>
      <dgm:spPr/>
    </dgm:pt>
    <dgm:pt modelId="{97AA8450-BBD6-0A44-8F93-930B9AB18AC2}" type="pres">
      <dgm:prSet presAssocID="{57746C98-723E-4CF5-A27F-64BDBF4F7A4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AE16685-829B-C44A-B582-6B15CF81B432}" type="pres">
      <dgm:prSet presAssocID="{30FBB220-A5C0-4C5C-A038-92CC74BA349F}" presName="bottomLine" presStyleLbl="alignNode1" presStyleIdx="3" presStyleCnt="6">
        <dgm:presLayoutVars/>
      </dgm:prSet>
      <dgm:spPr/>
    </dgm:pt>
    <dgm:pt modelId="{088E3144-2FDD-0F4C-A585-F1865593F885}" type="pres">
      <dgm:prSet presAssocID="{30FBB220-A5C0-4C5C-A038-92CC74BA349F}" presName="nodeText" presStyleLbl="bgAccFollowNode1" presStyleIdx="1" presStyleCnt="3">
        <dgm:presLayoutVars>
          <dgm:bulletEnabled val="1"/>
        </dgm:presLayoutVars>
      </dgm:prSet>
      <dgm:spPr/>
    </dgm:pt>
    <dgm:pt modelId="{155B15A4-33AA-A646-936E-3675F69003B8}" type="pres">
      <dgm:prSet presAssocID="{57746C98-723E-4CF5-A27F-64BDBF4F7A45}" presName="sibTrans" presStyleCnt="0"/>
      <dgm:spPr/>
    </dgm:pt>
    <dgm:pt modelId="{9C22617D-A67A-8743-A2BC-E642F17D1120}" type="pres">
      <dgm:prSet presAssocID="{D90664A2-FA82-433A-93AA-49653851D233}" presName="compositeNode" presStyleCnt="0">
        <dgm:presLayoutVars>
          <dgm:bulletEnabled val="1"/>
        </dgm:presLayoutVars>
      </dgm:prSet>
      <dgm:spPr/>
    </dgm:pt>
    <dgm:pt modelId="{63A2489A-E41E-8941-988E-1238D088071C}" type="pres">
      <dgm:prSet presAssocID="{D90664A2-FA82-433A-93AA-49653851D233}" presName="bgRect" presStyleLbl="bgAccFollowNode1" presStyleIdx="2" presStyleCnt="3"/>
      <dgm:spPr/>
    </dgm:pt>
    <dgm:pt modelId="{6CFB8B83-6CFA-D848-B977-EA73DA85C8A3}" type="pres">
      <dgm:prSet presAssocID="{FC5CF63E-7CE3-4119-9A36-4DF30DC9282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E5E1FF5-8124-5D45-9F80-FA5286111490}" type="pres">
      <dgm:prSet presAssocID="{D90664A2-FA82-433A-93AA-49653851D233}" presName="bottomLine" presStyleLbl="alignNode1" presStyleIdx="5" presStyleCnt="6">
        <dgm:presLayoutVars/>
      </dgm:prSet>
      <dgm:spPr/>
    </dgm:pt>
    <dgm:pt modelId="{483D9B51-2E2C-9148-A3D5-4625DFAACE34}" type="pres">
      <dgm:prSet presAssocID="{D90664A2-FA82-433A-93AA-49653851D23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71B7B05-1835-EB4C-929A-D782E75DBC6C}" type="presOf" srcId="{30FBB220-A5C0-4C5C-A038-92CC74BA349F}" destId="{9BA0E331-2CD3-DA4B-BE24-25A639204D70}" srcOrd="0" destOrd="0" presId="urn:microsoft.com/office/officeart/2016/7/layout/BasicLinearProcessNumbered"/>
    <dgm:cxn modelId="{771F430F-7674-294C-99CE-A8C2F6D28035}" type="presOf" srcId="{FC5CF63E-7CE3-4119-9A36-4DF30DC92822}" destId="{6CFB8B83-6CFA-D848-B977-EA73DA85C8A3}" srcOrd="0" destOrd="0" presId="urn:microsoft.com/office/officeart/2016/7/layout/BasicLinearProcessNumbered"/>
    <dgm:cxn modelId="{B045F230-F53D-BA4B-A257-157E08B6A2BF}" type="presOf" srcId="{D90664A2-FA82-433A-93AA-49653851D233}" destId="{63A2489A-E41E-8941-988E-1238D088071C}" srcOrd="0" destOrd="0" presId="urn:microsoft.com/office/officeart/2016/7/layout/BasicLinearProcessNumbered"/>
    <dgm:cxn modelId="{7B60F047-78AC-482E-8B24-9411C8F92235}" srcId="{655BD8B9-9132-4264-A049-873D1EC5494C}" destId="{A417ADEF-C638-45B1-9CEC-0BFF09DCD31E}" srcOrd="0" destOrd="0" parTransId="{50E45169-5F2E-4DA5-97C1-4B5A41F2399D}" sibTransId="{1946F96B-7EC2-46A7-8278-B41B8BBAABB4}"/>
    <dgm:cxn modelId="{473C1154-D1D0-4E42-9A88-33E509EA8CBF}" type="presOf" srcId="{1946F96B-7EC2-46A7-8278-B41B8BBAABB4}" destId="{1E0FB026-3084-AB45-BB8A-18229B1263CA}" srcOrd="0" destOrd="0" presId="urn:microsoft.com/office/officeart/2016/7/layout/BasicLinearProcessNumbered"/>
    <dgm:cxn modelId="{3394228B-1F75-1344-BDE4-BB99F7C4DBBC}" type="presOf" srcId="{63CAF54B-9A84-4968-A836-B36D51B4FA9E}" destId="{483D9B51-2E2C-9148-A3D5-4625DFAACE34}" srcOrd="0" destOrd="1" presId="urn:microsoft.com/office/officeart/2016/7/layout/BasicLinearProcessNumbered"/>
    <dgm:cxn modelId="{B946DC9D-45DE-5546-B673-49AA33EF7769}" type="presOf" srcId="{655BD8B9-9132-4264-A049-873D1EC5494C}" destId="{EA799B0F-E9B3-BF41-97B4-C2929D8C1C79}" srcOrd="0" destOrd="0" presId="urn:microsoft.com/office/officeart/2016/7/layout/BasicLinearProcessNumbered"/>
    <dgm:cxn modelId="{174E92B8-0838-484F-A010-21B2502E830D}" srcId="{655BD8B9-9132-4264-A049-873D1EC5494C}" destId="{D90664A2-FA82-433A-93AA-49653851D233}" srcOrd="2" destOrd="0" parTransId="{52815EBB-EFFB-4102-B1C1-A448D2BDEB7E}" sibTransId="{FC5CF63E-7CE3-4119-9A36-4DF30DC92822}"/>
    <dgm:cxn modelId="{00D072BD-061E-5E48-8945-573F8A1A0A56}" type="presOf" srcId="{A417ADEF-C638-45B1-9CEC-0BFF09DCD31E}" destId="{88EE4059-96D1-A043-83CC-EC17FE71274D}" srcOrd="1" destOrd="0" presId="urn:microsoft.com/office/officeart/2016/7/layout/BasicLinearProcessNumbered"/>
    <dgm:cxn modelId="{F09BEFBD-5994-414C-9FD5-7C1E59ED16FC}" type="presOf" srcId="{A417ADEF-C638-45B1-9CEC-0BFF09DCD31E}" destId="{D092F0CE-10B4-4C4A-A3B6-BB5F691B5409}" srcOrd="0" destOrd="0" presId="urn:microsoft.com/office/officeart/2016/7/layout/BasicLinearProcessNumbered"/>
    <dgm:cxn modelId="{6D8CA7C4-03C1-7E4C-A9E3-97C7185B4612}" type="presOf" srcId="{30FBB220-A5C0-4C5C-A038-92CC74BA349F}" destId="{088E3144-2FDD-0F4C-A585-F1865593F885}" srcOrd="1" destOrd="0" presId="urn:microsoft.com/office/officeart/2016/7/layout/BasicLinearProcessNumbered"/>
    <dgm:cxn modelId="{B0FD21C9-44AD-40DD-95FA-BBC50241167D}" srcId="{655BD8B9-9132-4264-A049-873D1EC5494C}" destId="{30FBB220-A5C0-4C5C-A038-92CC74BA349F}" srcOrd="1" destOrd="0" parTransId="{1D2C0B3B-745E-48D2-862F-07ACD19E9D48}" sibTransId="{57746C98-723E-4CF5-A27F-64BDBF4F7A45}"/>
    <dgm:cxn modelId="{89C54BDE-7198-4F29-AB7D-43112CF08AFE}" srcId="{D90664A2-FA82-433A-93AA-49653851D233}" destId="{63CAF54B-9A84-4968-A836-B36D51B4FA9E}" srcOrd="0" destOrd="0" parTransId="{5987EC1B-22C6-480C-931A-E94DAF851675}" sibTransId="{6A8912C7-5571-4585-94DC-FBD0DA47A888}"/>
    <dgm:cxn modelId="{26CC8DE8-EF5B-5842-9D27-E55BC64D351B}" type="presOf" srcId="{57746C98-723E-4CF5-A27F-64BDBF4F7A45}" destId="{97AA8450-BBD6-0A44-8F93-930B9AB18AC2}" srcOrd="0" destOrd="0" presId="urn:microsoft.com/office/officeart/2016/7/layout/BasicLinearProcessNumbered"/>
    <dgm:cxn modelId="{FB4320F5-9766-654F-9246-A584337BE89E}" type="presOf" srcId="{D90664A2-FA82-433A-93AA-49653851D233}" destId="{483D9B51-2E2C-9148-A3D5-4625DFAACE34}" srcOrd="1" destOrd="0" presId="urn:microsoft.com/office/officeart/2016/7/layout/BasicLinearProcessNumbered"/>
    <dgm:cxn modelId="{99411BB4-E3AF-CB4D-95A4-4D4E47D85EAD}" type="presParOf" srcId="{EA799B0F-E9B3-BF41-97B4-C2929D8C1C79}" destId="{D9E6FA70-6213-594E-9A56-A8907A583A0C}" srcOrd="0" destOrd="0" presId="urn:microsoft.com/office/officeart/2016/7/layout/BasicLinearProcessNumbered"/>
    <dgm:cxn modelId="{825DA798-CC01-CA4F-A6FF-BFB0C1713665}" type="presParOf" srcId="{D9E6FA70-6213-594E-9A56-A8907A583A0C}" destId="{D092F0CE-10B4-4C4A-A3B6-BB5F691B5409}" srcOrd="0" destOrd="0" presId="urn:microsoft.com/office/officeart/2016/7/layout/BasicLinearProcessNumbered"/>
    <dgm:cxn modelId="{5899CA9D-E6D8-B846-9956-3026E5595BB5}" type="presParOf" srcId="{D9E6FA70-6213-594E-9A56-A8907A583A0C}" destId="{1E0FB026-3084-AB45-BB8A-18229B1263CA}" srcOrd="1" destOrd="0" presId="urn:microsoft.com/office/officeart/2016/7/layout/BasicLinearProcessNumbered"/>
    <dgm:cxn modelId="{D4D8D091-0607-2441-9C8C-B77D318EA0FC}" type="presParOf" srcId="{D9E6FA70-6213-594E-9A56-A8907A583A0C}" destId="{09A2FC93-E911-E244-8F83-348BBC3B68B9}" srcOrd="2" destOrd="0" presId="urn:microsoft.com/office/officeart/2016/7/layout/BasicLinearProcessNumbered"/>
    <dgm:cxn modelId="{E124DCC0-EFD0-C14E-89EC-62EBFFF231B5}" type="presParOf" srcId="{D9E6FA70-6213-594E-9A56-A8907A583A0C}" destId="{88EE4059-96D1-A043-83CC-EC17FE71274D}" srcOrd="3" destOrd="0" presId="urn:microsoft.com/office/officeart/2016/7/layout/BasicLinearProcessNumbered"/>
    <dgm:cxn modelId="{3EECD7EF-6E0F-264D-B4BD-283233C5AC6A}" type="presParOf" srcId="{EA799B0F-E9B3-BF41-97B4-C2929D8C1C79}" destId="{4844191E-1EE0-0C49-850C-277B13228375}" srcOrd="1" destOrd="0" presId="urn:microsoft.com/office/officeart/2016/7/layout/BasicLinearProcessNumbered"/>
    <dgm:cxn modelId="{42DB1133-0F0C-A549-B3DE-B1C4F642570A}" type="presParOf" srcId="{EA799B0F-E9B3-BF41-97B4-C2929D8C1C79}" destId="{601AF614-FFA2-7149-A24F-E5CF33E99571}" srcOrd="2" destOrd="0" presId="urn:microsoft.com/office/officeart/2016/7/layout/BasicLinearProcessNumbered"/>
    <dgm:cxn modelId="{D6B34E42-CD11-044F-85D6-79D703DB54B7}" type="presParOf" srcId="{601AF614-FFA2-7149-A24F-E5CF33E99571}" destId="{9BA0E331-2CD3-DA4B-BE24-25A639204D70}" srcOrd="0" destOrd="0" presId="urn:microsoft.com/office/officeart/2016/7/layout/BasicLinearProcessNumbered"/>
    <dgm:cxn modelId="{5776B78D-E11F-3B43-B656-8FE5DBCB1D24}" type="presParOf" srcId="{601AF614-FFA2-7149-A24F-E5CF33E99571}" destId="{97AA8450-BBD6-0A44-8F93-930B9AB18AC2}" srcOrd="1" destOrd="0" presId="urn:microsoft.com/office/officeart/2016/7/layout/BasicLinearProcessNumbered"/>
    <dgm:cxn modelId="{7DE9BF5C-3733-224D-9707-A1F39829BF96}" type="presParOf" srcId="{601AF614-FFA2-7149-A24F-E5CF33E99571}" destId="{2AE16685-829B-C44A-B582-6B15CF81B432}" srcOrd="2" destOrd="0" presId="urn:microsoft.com/office/officeart/2016/7/layout/BasicLinearProcessNumbered"/>
    <dgm:cxn modelId="{2582A96B-936A-8148-968B-C7EC93840989}" type="presParOf" srcId="{601AF614-FFA2-7149-A24F-E5CF33E99571}" destId="{088E3144-2FDD-0F4C-A585-F1865593F885}" srcOrd="3" destOrd="0" presId="urn:microsoft.com/office/officeart/2016/7/layout/BasicLinearProcessNumbered"/>
    <dgm:cxn modelId="{8760502D-2C38-ED4D-AE29-391E0463F362}" type="presParOf" srcId="{EA799B0F-E9B3-BF41-97B4-C2929D8C1C79}" destId="{155B15A4-33AA-A646-936E-3675F69003B8}" srcOrd="3" destOrd="0" presId="urn:microsoft.com/office/officeart/2016/7/layout/BasicLinearProcessNumbered"/>
    <dgm:cxn modelId="{28FABBFA-04EB-9E4E-A43C-65938EA5BDEE}" type="presParOf" srcId="{EA799B0F-E9B3-BF41-97B4-C2929D8C1C79}" destId="{9C22617D-A67A-8743-A2BC-E642F17D1120}" srcOrd="4" destOrd="0" presId="urn:microsoft.com/office/officeart/2016/7/layout/BasicLinearProcessNumbered"/>
    <dgm:cxn modelId="{E66F07D3-F60F-0145-84B5-B63508D6AE62}" type="presParOf" srcId="{9C22617D-A67A-8743-A2BC-E642F17D1120}" destId="{63A2489A-E41E-8941-988E-1238D088071C}" srcOrd="0" destOrd="0" presId="urn:microsoft.com/office/officeart/2016/7/layout/BasicLinearProcessNumbered"/>
    <dgm:cxn modelId="{F1281587-E1A1-6D42-BFDC-7D7A4A9632D9}" type="presParOf" srcId="{9C22617D-A67A-8743-A2BC-E642F17D1120}" destId="{6CFB8B83-6CFA-D848-B977-EA73DA85C8A3}" srcOrd="1" destOrd="0" presId="urn:microsoft.com/office/officeart/2016/7/layout/BasicLinearProcessNumbered"/>
    <dgm:cxn modelId="{A4BF51E6-1C41-4D46-8126-A2CC75F75E29}" type="presParOf" srcId="{9C22617D-A67A-8743-A2BC-E642F17D1120}" destId="{2E5E1FF5-8124-5D45-9F80-FA5286111490}" srcOrd="2" destOrd="0" presId="urn:microsoft.com/office/officeart/2016/7/layout/BasicLinearProcessNumbered"/>
    <dgm:cxn modelId="{7D47F6D1-0E0A-CE49-ADB8-CEF2ADCAF620}" type="presParOf" srcId="{9C22617D-A67A-8743-A2BC-E642F17D1120}" destId="{483D9B51-2E2C-9148-A3D5-4625DFAACE3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2F0CE-10B4-4C4A-A3B6-BB5F691B5409}">
      <dsp:nvSpPr>
        <dsp:cNvPr id="0" name=""/>
        <dsp:cNvSpPr/>
      </dsp:nvSpPr>
      <dsp:spPr>
        <a:xfrm>
          <a:off x="0" y="0"/>
          <a:ext cx="3286125" cy="415448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Allocate sufficient time to data wrangling tasks.</a:t>
          </a:r>
        </a:p>
      </dsp:txBody>
      <dsp:txXfrm>
        <a:off x="0" y="1578705"/>
        <a:ext cx="3286125" cy="2492692"/>
      </dsp:txXfrm>
    </dsp:sp>
    <dsp:sp modelId="{1E0FB026-3084-AB45-BB8A-18229B1263CA}">
      <dsp:nvSpPr>
        <dsp:cNvPr id="0" name=""/>
        <dsp:cNvSpPr/>
      </dsp:nvSpPr>
      <dsp:spPr>
        <a:xfrm>
          <a:off x="1019889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412" y="597971"/>
        <a:ext cx="881300" cy="881300"/>
      </dsp:txXfrm>
    </dsp:sp>
    <dsp:sp modelId="{09A2FC93-E911-E244-8F83-348BBC3B68B9}">
      <dsp:nvSpPr>
        <dsp:cNvPr id="0" name=""/>
        <dsp:cNvSpPr/>
      </dsp:nvSpPr>
      <dsp:spPr>
        <a:xfrm>
          <a:off x="0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A0E331-2CD3-DA4B-BE24-25A639204D70}">
      <dsp:nvSpPr>
        <dsp:cNvPr id="0" name=""/>
        <dsp:cNvSpPr/>
      </dsp:nvSpPr>
      <dsp:spPr>
        <a:xfrm>
          <a:off x="3614737" y="0"/>
          <a:ext cx="3286125" cy="415448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sklearn pipelines during model selection phase.</a:t>
          </a:r>
        </a:p>
      </dsp:txBody>
      <dsp:txXfrm>
        <a:off x="3614737" y="1578705"/>
        <a:ext cx="3286125" cy="2492692"/>
      </dsp:txXfrm>
    </dsp:sp>
    <dsp:sp modelId="{97AA8450-BBD6-0A44-8F93-930B9AB18AC2}">
      <dsp:nvSpPr>
        <dsp:cNvPr id="0" name=""/>
        <dsp:cNvSpPr/>
      </dsp:nvSpPr>
      <dsp:spPr>
        <a:xfrm>
          <a:off x="4634626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7149" y="597971"/>
        <a:ext cx="881300" cy="881300"/>
      </dsp:txXfrm>
    </dsp:sp>
    <dsp:sp modelId="{2AE16685-829B-C44A-B582-6B15CF81B432}">
      <dsp:nvSpPr>
        <dsp:cNvPr id="0" name=""/>
        <dsp:cNvSpPr/>
      </dsp:nvSpPr>
      <dsp:spPr>
        <a:xfrm>
          <a:off x="3614737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A2489A-E41E-8941-988E-1238D088071C}">
      <dsp:nvSpPr>
        <dsp:cNvPr id="0" name=""/>
        <dsp:cNvSpPr/>
      </dsp:nvSpPr>
      <dsp:spPr>
        <a:xfrm>
          <a:off x="7229475" y="0"/>
          <a:ext cx="3286125" cy="415448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Experiment with AutoML.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Provide AutoML with appropriate optimizing metric.</a:t>
          </a:r>
        </a:p>
      </dsp:txBody>
      <dsp:txXfrm>
        <a:off x="7229475" y="1578705"/>
        <a:ext cx="3286125" cy="2492692"/>
      </dsp:txXfrm>
    </dsp:sp>
    <dsp:sp modelId="{6CFB8B83-6CFA-D848-B977-EA73DA85C8A3}">
      <dsp:nvSpPr>
        <dsp:cNvPr id="0" name=""/>
        <dsp:cNvSpPr/>
      </dsp:nvSpPr>
      <dsp:spPr>
        <a:xfrm>
          <a:off x="8249364" y="415448"/>
          <a:ext cx="1246346" cy="1246346"/>
        </a:xfrm>
        <a:prstGeom prst="ellips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7170" tIns="12700" rIns="971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1887" y="597971"/>
        <a:ext cx="881300" cy="881300"/>
      </dsp:txXfrm>
    </dsp:sp>
    <dsp:sp modelId="{2E5E1FF5-8124-5D45-9F80-FA5286111490}">
      <dsp:nvSpPr>
        <dsp:cNvPr id="0" name=""/>
        <dsp:cNvSpPr/>
      </dsp:nvSpPr>
      <dsp:spPr>
        <a:xfrm>
          <a:off x="7229475" y="4154416"/>
          <a:ext cx="3286125" cy="72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A5DBC-55AB-9A43-9E80-C9A981FF1DA9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9EFE-3673-FC4E-B8B7-091830FBA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89EFE-3673-FC4E-B8B7-091830FBA8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2016-2017 school year, there were: 18811 local education agencies, 100077 operational schools, 50812380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2013-2014 school year, spending was: total revenue 641523073000, total federal revenue 54157134000, total state revenue 291634800000, total local revenue 295731139000, total expenditures 638512248000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89EFE-3673-FC4E-B8B7-091830FBA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17355 out of 18465 LEAs in 2009-2010 remained open in 2014-2015</a:t>
            </a:r>
          </a:p>
          <a:p>
            <a:endParaRPr lang="en-US" dirty="0"/>
          </a:p>
          <a:p>
            <a:r>
              <a:rPr lang="en-US" dirty="0"/>
              <a:t>381248 students</a:t>
            </a:r>
          </a:p>
          <a:p>
            <a:r>
              <a:rPr lang="en-US" dirty="0"/>
              <a:t>4032423000 total revenue</a:t>
            </a:r>
          </a:p>
          <a:p>
            <a:r>
              <a:rPr lang="en-US" dirty="0"/>
              <a:t>671101000 federal</a:t>
            </a:r>
          </a:p>
          <a:p>
            <a:r>
              <a:rPr lang="en-US" dirty="0"/>
              <a:t>1811154000 state</a:t>
            </a:r>
          </a:p>
          <a:p>
            <a:r>
              <a:rPr lang="en-US" dirty="0"/>
              <a:t>1550168000 local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89EFE-3673-FC4E-B8B7-091830FBA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53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89EFE-3673-FC4E-B8B7-091830FBA8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9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Graph not good because it doesn’t capture size of the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89EFE-3673-FC4E-B8B7-091830FBA8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89EFE-3673-FC4E-B8B7-091830FBA8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89EFE-3673-FC4E-B8B7-091830FBA8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0ACC-F9D9-5842-BA70-290B1A530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92E2F-D7A5-C941-A713-330ED3401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04FB-DD4E-F447-8039-C5431286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C5BC-5B6C-F044-A358-D7ED8DD0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AE72-1BD1-0F47-A1F7-BB0EEE37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1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676F-DA5B-594D-946A-FC50295F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9983-F91E-5C44-9A44-0EA68F63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5048F-0746-D046-AAC6-1CFF2866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8AC6-8C68-FA49-8449-33A6C2ED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B939-BE42-2E47-96A6-86314F9A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D95CC-4BCE-5A49-B256-49E8AB36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B42A0-7527-9A46-917A-E40ED2227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911F-6515-5342-B666-05300658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3E67-0585-5847-B907-C29AF53E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726B-99EC-FC4C-93C8-FE788C15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AD52-AF2B-374A-8308-D048392C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6A66-3726-4D49-B355-7DE7EE8D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1A49-6C8D-6C49-8F97-5AD7619C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59DD-47BD-444D-A4DA-DFDC83D3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172A-020C-2441-9ED3-98ADF153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0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5CC0-38AF-7448-AB68-AC512409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522E-3DC9-F842-906F-5FBF8271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EA23-578A-ED45-851E-F08F0D35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192E-8266-1141-B2CC-A8C9E4E9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AF29-691E-814D-BE61-96D8A4CB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FF23-A57E-7D4A-9498-6319795C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4F7A-89BA-424A-BD15-4E4392F77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A0EAD-081D-AD4B-8950-B664C5D6F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A0A8-FC76-3949-9580-D2E91344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9A5F0-5CF5-384E-BFFB-7C18AC99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0B0B-438E-2945-ADF9-76BFED7F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0DD9-2938-364E-839D-251C2849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FB22E-064A-DD46-9AE9-C569F450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C18E-A942-5043-8169-F5AF25265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AEA5C-0DCE-B94B-A461-2F8A16564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8B025-CA58-7F48-9E3C-045ADCEA2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293D0-28FB-FD4C-83CF-9DB23BCE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ACC4C-ADEF-6945-A3F2-05743A69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33F4B-32A1-9047-A5B5-D52B5AA2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39D5-F440-734D-AC54-E23FA46B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AE41-1CFB-1E42-8481-033B7A9E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25A2F-110A-344A-BE7D-E4B515AC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F1522-681B-C444-8A0B-4B9639F1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63218-2A9C-7443-BA0E-26F86434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79D1B-ABFE-2A45-B59C-B79E8205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C74AE-6A46-C740-89E5-B3B8212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DD62-C38E-AF4B-872B-94050AC5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F58A-C301-3548-853A-878541D1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B57B7-4F83-9C42-B500-6FB9DEB1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E8C83-BA79-0E44-B33C-332FE85F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C1CE3-4143-624B-8318-B63193A7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4E46-08B5-154F-B0BB-2DF7D9EE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564D-279A-BA43-BE8B-8951DDF4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02E97-C4AF-B445-AFFB-D1EC5C5AC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CD575-2E1D-384F-A990-89AB4543E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06F34-5382-184B-BB09-F476E904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07DD-9FFD-E34D-8FCC-8AB05D78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87A5-0163-DC4E-9643-2CE6A7A2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5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E1427-2253-EB46-86B9-84FF920B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3FA0-74B3-B74C-B15A-E726CBFC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26F3-2516-E144-AECE-E5AFFA53E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23F0-774C-7F40-A5E6-343DBE48ED80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C9741-8A25-A84E-8108-FA9DB860B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DA6-CD1C-6742-ACE9-32B94CAD7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E1DE-F5FA-6745-8E40-8E67F7A7F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2F0F3790-5D17-4E59-9486-88F6B3B69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9CF26-BB96-814F-8FF9-5DBFC735A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Identifying At-Risk School Districts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06C90-37F5-E542-ACF7-EE7F0C6E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Albert Lee</a:t>
            </a:r>
          </a:p>
        </p:txBody>
      </p:sp>
    </p:spTree>
    <p:extLst>
      <p:ext uri="{BB962C8B-B14F-4D97-AF65-F5344CB8AC3E}">
        <p14:creationId xmlns:p14="http://schemas.microsoft.com/office/powerpoint/2010/main" val="4127957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C050A5-35D1-D544-AA5E-F06E96C20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2102" y="1235957"/>
            <a:ext cx="6903723" cy="4263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B4B4D-33BD-384B-A88F-B5B83A41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 Primary/Secondary Education is very large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DE47-181E-7548-926F-CA7155138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Facts (2017-2017)</a:t>
            </a:r>
          </a:p>
          <a:p>
            <a:r>
              <a:rPr lang="en-US" sz="2400" dirty="0"/>
              <a:t>18,811 Local Education Agencies</a:t>
            </a:r>
          </a:p>
          <a:p>
            <a:r>
              <a:rPr lang="en-US" sz="2400" dirty="0"/>
              <a:t>100,077 Schools</a:t>
            </a:r>
          </a:p>
          <a:p>
            <a:r>
              <a:rPr lang="en-US" sz="2400" dirty="0"/>
              <a:t>50,812,380 Students</a:t>
            </a:r>
          </a:p>
          <a:p>
            <a:pPr marL="457200" lvl="1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25028A-6BC6-3D44-8187-E53522968207}"/>
              </a:ext>
            </a:extLst>
          </p:cNvPr>
          <p:cNvSpPr/>
          <p:nvPr/>
        </p:nvSpPr>
        <p:spPr>
          <a:xfrm>
            <a:off x="5065963" y="54990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Combined local, state, and federal spending on education is comparable to the federal defense spending.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93C9C-D22B-0441-921F-662074297FA0}"/>
              </a:ext>
            </a:extLst>
          </p:cNvPr>
          <p:cNvSpPr/>
          <p:nvPr/>
        </p:nvSpPr>
        <p:spPr>
          <a:xfrm>
            <a:off x="10662249" y="3519577"/>
            <a:ext cx="499714" cy="569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E0614-E289-9643-91E4-5D9EC916DEDD}"/>
              </a:ext>
            </a:extLst>
          </p:cNvPr>
          <p:cNvSpPr/>
          <p:nvPr/>
        </p:nvSpPr>
        <p:spPr>
          <a:xfrm>
            <a:off x="7297947" y="5227608"/>
            <a:ext cx="1066182" cy="271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557F39-A497-6E41-BCF9-EC8C2F9EE1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5142" y="972336"/>
            <a:ext cx="10595911" cy="26445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5097939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230EE7A-29E3-7340-B937-5BA91F72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At-risk school districts make up small percentage, but have large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2D54-F9C2-9445-8558-6D9DC7954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8784" y="4824249"/>
            <a:ext cx="6673136" cy="1461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6 Percent of Local Education Agencies in 2009-2010 closed within 5 years. This represents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381,248 Students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$4,032,423,000 Spending</a:t>
            </a:r>
          </a:p>
        </p:txBody>
      </p:sp>
    </p:spTree>
    <p:extLst>
      <p:ext uri="{BB962C8B-B14F-4D97-AF65-F5344CB8AC3E}">
        <p14:creationId xmlns:p14="http://schemas.microsoft.com/office/powerpoint/2010/main" val="175036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7203203-9CDA-4979-A50F-A78423E3B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3078" y="2576514"/>
            <a:ext cx="1705848" cy="17058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C30B1E-3536-BB44-A092-86F7B485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Identifying at-risk school districts with data driven approach could lead to more effective action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9D4B9A-B00A-2F47-B680-D375D766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103" y="795548"/>
            <a:ext cx="3759198" cy="52756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Machine Learning Approaches</a:t>
            </a:r>
          </a:p>
          <a:p>
            <a:r>
              <a:rPr lang="en-US" sz="1600" dirty="0"/>
              <a:t>Clustering</a:t>
            </a:r>
          </a:p>
          <a:p>
            <a:r>
              <a:rPr lang="en-US" sz="1600" dirty="0"/>
              <a:t>Classification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Evaluation Metrics</a:t>
            </a:r>
          </a:p>
          <a:p>
            <a:r>
              <a:rPr lang="en-US" sz="1600" dirty="0"/>
              <a:t>Recall: Proportion of at-risk school districts that were correctly identified</a:t>
            </a:r>
          </a:p>
          <a:p>
            <a:r>
              <a:rPr lang="en-US" sz="1600" dirty="0"/>
              <a:t>Precision: Proportion of school districts identified as at-risk that were actually at-risk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4CD39546-35C7-0347-8B05-F785325EF0C8}"/>
              </a:ext>
            </a:extLst>
          </p:cNvPr>
          <p:cNvSpPr txBox="1">
            <a:spLocks/>
          </p:cNvSpPr>
          <p:nvPr/>
        </p:nvSpPr>
        <p:spPr>
          <a:xfrm>
            <a:off x="616072" y="4607252"/>
            <a:ext cx="6332854" cy="1666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bg1"/>
                </a:solidFill>
              </a:rPr>
              <a:t>Common Core Dataset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Provided by National Center for Education Statistics</a:t>
            </a:r>
          </a:p>
          <a:p>
            <a:r>
              <a:rPr lang="en-US" sz="1600" dirty="0">
                <a:solidFill>
                  <a:schemeClr val="bg1"/>
                </a:solidFill>
              </a:rPr>
              <a:t>Over 200 variables on all US local education agencies (~18 thousand) for years 1990-2015</a:t>
            </a:r>
          </a:p>
          <a:p>
            <a:r>
              <a:rPr lang="en-US" sz="1600" dirty="0">
                <a:solidFill>
                  <a:schemeClr val="bg1"/>
                </a:solidFill>
              </a:rPr>
              <a:t>Available for public use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2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C10F404-5F63-5445-839C-C4C349FCB6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1234" y="515696"/>
            <a:ext cx="6650932" cy="410739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5C069-1B2D-C340-85AC-402FEBD4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Even without labels, clustering identified school districts more likely to close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4988-B77A-BD40-9056-1FFD07EA9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Applied K-Mean clustering to create 5 clusters.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Identified Clusters with higher ”risk.”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Results: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Recall: 0.398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Precision: 0.411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7554E3-56D0-5544-B024-4E788E8CABC4}"/>
              </a:ext>
            </a:extLst>
          </p:cNvPr>
          <p:cNvCxnSpPr>
            <a:cxnSpLocks/>
          </p:cNvCxnSpPr>
          <p:nvPr/>
        </p:nvCxnSpPr>
        <p:spPr>
          <a:xfrm>
            <a:off x="2668134" y="524840"/>
            <a:ext cx="0" cy="3797778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C3F8-06EB-B941-A8AD-7CB27AB3E8C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Classification achieved high recall with precision tradeoff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7074EF8-E915-614C-8879-4324D9BF932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188924889"/>
              </p:ext>
            </p:extLst>
          </p:nvPr>
        </p:nvGraphicFramePr>
        <p:xfrm>
          <a:off x="5266315" y="457200"/>
          <a:ext cx="6172412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940">
                  <a:extLst>
                    <a:ext uri="{9D8B030D-6E8A-4147-A177-3AD203B41FA5}">
                      <a16:colId xmlns:a16="http://schemas.microsoft.com/office/drawing/2014/main" val="1835906186"/>
                    </a:ext>
                  </a:extLst>
                </a:gridCol>
                <a:gridCol w="958538">
                  <a:extLst>
                    <a:ext uri="{9D8B030D-6E8A-4147-A177-3AD203B41FA5}">
                      <a16:colId xmlns:a16="http://schemas.microsoft.com/office/drawing/2014/main" val="3256663932"/>
                    </a:ext>
                  </a:extLst>
                </a:gridCol>
                <a:gridCol w="1169934">
                  <a:extLst>
                    <a:ext uri="{9D8B030D-6E8A-4147-A177-3AD203B41FA5}">
                      <a16:colId xmlns:a16="http://schemas.microsoft.com/office/drawing/2014/main" val="1638008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94805" marR="948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94805" marR="948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94805" marR="9480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155 features, 387 with dummy variables</a:t>
                      </a:r>
                    </a:p>
                  </a:txBody>
                  <a:tcPr marL="94805" marR="9480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0.043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0.429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8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155 features, 387 with dummy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Min-Max Scaling</a:t>
                      </a:r>
                    </a:p>
                  </a:txBody>
                  <a:tcPr marL="94805" marR="9480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0.116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1.000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42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155 features, 387 with dummy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Min-Max Scaling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Balanced Weighting</a:t>
                      </a:r>
                    </a:p>
                  </a:txBody>
                  <a:tcPr marL="94805" marR="9480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0.841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0.221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7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XG Boost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155 features, 387 with dummy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Min-Max Scaling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Balanced Weighting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PCA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Imputation (median)</a:t>
                      </a:r>
                    </a:p>
                  </a:txBody>
                  <a:tcPr marL="94805" marR="9480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0.810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0.239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15916"/>
                  </a:ext>
                </a:extLst>
              </a:tr>
              <a:tr h="51748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XG Boost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15 features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, 95 with dummy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Min-Max Scaling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Balanced Weighting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Imputation</a:t>
                      </a:r>
                    </a:p>
                  </a:txBody>
                  <a:tcPr marL="94805" marR="9480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0.848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0.232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ysClr val="windowText" lastClr="000000"/>
                          </a:solidFill>
                        </a:rPr>
                        <a:t>AutoML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with TPOT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Optimize recall</a:t>
                      </a:r>
                    </a:p>
                  </a:txBody>
                  <a:tcPr marL="94805" marR="9480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0.057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99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ysClr val="windowText" lastClr="000000"/>
                          </a:solidFill>
                        </a:rPr>
                        <a:t>AutoML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with TPOT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Optimize f1-weighted</a:t>
                      </a:r>
                    </a:p>
                  </a:txBody>
                  <a:tcPr marL="94805" marR="94805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0.4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0.84</a:t>
                      </a:r>
                    </a:p>
                  </a:txBody>
                  <a:tcPr marL="94805" marR="94805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87781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7501C3-B26D-6D42-8781-7914835DD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286000"/>
            <a:ext cx="3932237" cy="41148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Model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Balanced Weighting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XG Boost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Feature Set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/>
              <a:t>Results (on test set):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Recall: 0.798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Precision: 0.325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AutoML</a:t>
            </a:r>
            <a:r>
              <a:rPr lang="en-US" dirty="0"/>
              <a:t> (TPOT) resulted in significantly higher precision (but lower recall)</a:t>
            </a:r>
          </a:p>
        </p:txBody>
      </p:sp>
    </p:spTree>
    <p:extLst>
      <p:ext uri="{BB962C8B-B14F-4D97-AF65-F5344CB8AC3E}">
        <p14:creationId xmlns:p14="http://schemas.microsoft.com/office/powerpoint/2010/main" val="311009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75407-FA77-A94E-836E-4CF30448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Recommendation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47E49-820D-0040-BCD1-934AB39D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Determine correct level of recall/precision tradeoff.</a:t>
            </a:r>
          </a:p>
          <a:p>
            <a:r>
              <a:rPr lang="en-US" sz="2000" dirty="0"/>
              <a:t>Set precision as satisficing constraint and recall as optimizing constraint.</a:t>
            </a:r>
          </a:p>
          <a:p>
            <a:r>
              <a:rPr lang="en-US" sz="2000" dirty="0"/>
              <a:t>Create heuristic to determine “cost” of type I error (false positive) relative type II error (false negative).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9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B3814-76B6-264B-9EEB-097F27AF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Challenges and 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F26D8-E51F-47BA-8E1F-4D547D412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3243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890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C4287-4706-4495-8725-C352A8EF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AFD87-27F7-5C40-A97F-7A08AA7C8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 additional information, visit the github repository.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96E3-E9B5-FA4D-8E7F-2D60CA46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https://github.com/albemlee/Springboard/tree/master/SchoolDistrictRecommendation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0096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10281</TotalTime>
  <Words>520</Words>
  <Application>Microsoft Macintosh PowerPoint</Application>
  <PresentationFormat>Widescreen</PresentationFormat>
  <Paragraphs>118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 Theme</vt:lpstr>
      <vt:lpstr>Identifying At-Risk School Districts with Machine Learning</vt:lpstr>
      <vt:lpstr>US Primary/Secondary Education is very large</vt:lpstr>
      <vt:lpstr>At-risk school districts make up small percentage, but have large impact</vt:lpstr>
      <vt:lpstr>Identifying at-risk school districts with data driven approach could lead to more effective action</vt:lpstr>
      <vt:lpstr>Even without labels, clustering identified school districts more likely to close</vt:lpstr>
      <vt:lpstr>Classification achieved high recall with precision tradeoff</vt:lpstr>
      <vt:lpstr>Recommendation</vt:lpstr>
      <vt:lpstr>Challenges and Lessons Learned</vt:lpstr>
      <vt:lpstr>For additional information, visit the github repository.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Machine Learning to Identify At-Risk School Districts</dc:title>
  <dc:creator>Albert Lee</dc:creator>
  <cp:lastModifiedBy>Albert Lee</cp:lastModifiedBy>
  <cp:revision>45</cp:revision>
  <dcterms:created xsi:type="dcterms:W3CDTF">2018-06-04T00:47:28Z</dcterms:created>
  <dcterms:modified xsi:type="dcterms:W3CDTF">2018-07-07T14:51:03Z</dcterms:modified>
</cp:coreProperties>
</file>