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9"/>
    <p:restoredTop sz="94720"/>
  </p:normalViewPr>
  <p:slideViewPr>
    <p:cSldViewPr snapToGrid="0" snapToObjects="1">
      <p:cViewPr varScale="1">
        <p:scale>
          <a:sx n="79" d="100"/>
          <a:sy n="79" d="100"/>
        </p:scale>
        <p:origin x="232" y="3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B01B-B76A-3749-A1E2-156D9F6BD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B8388-57D9-D74C-B734-1C25B6F37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3CD44-6B25-BC48-BC10-0B48699E8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D407-C7BE-2649-9756-B17BAD6D772E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689D0-9245-1747-A780-E0A6DF637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E1994-9775-DB44-A26D-E5C5AD4E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765B-C861-B84E-9B6E-29193143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1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7BC82-BA01-B548-B141-C92FBFF2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20DF3-6DBF-7546-80D3-C04D08A26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7920D-FF98-A841-86CC-2520F448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D407-C7BE-2649-9756-B17BAD6D772E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2C1E-0A4A-6C46-84F0-C6ED51E9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749AF-0A6F-2845-A46E-F0EEC5BC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765B-C861-B84E-9B6E-29193143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0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9A9B9-7B8A-1540-855B-FCB314DDA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8C219-34CD-EE47-9E25-2568A338A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1C985-F912-EC42-8EEB-C530CEF6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D407-C7BE-2649-9756-B17BAD6D772E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316AF-A3EA-754E-AFE4-2D31E6E2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903EB-B08A-7143-8A3B-C81BB207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765B-C861-B84E-9B6E-29193143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9E716-E2C9-6F4E-AFFF-37623C87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4C45D-3077-A04D-9962-EB851B614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1027B-4577-4A44-856F-A369A9B5F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D407-C7BE-2649-9756-B17BAD6D772E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42532-9779-884D-9E38-FC3E11BD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0E4FF-8847-5442-92AE-FF4082D3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765B-C861-B84E-9B6E-29193143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5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EB67-6370-0D43-8AF0-73C19773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75258-790D-4D46-B07C-4189AE18F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1B7E9-A177-9A4D-9D8E-7EE38AE6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D407-C7BE-2649-9756-B17BAD6D772E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92FB8-618C-9B4C-9AC2-191BE0B8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07E1F-382E-494C-BEFA-086CB4E7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765B-C861-B84E-9B6E-29193143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5E4C-3796-4043-979F-9A1DD1E37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8DBE0-271D-6F4B-9642-AC812D626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0F963-EA36-E745-961C-62D1E781E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596DC-5C50-864A-9BB1-48B5357D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D407-C7BE-2649-9756-B17BAD6D772E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B9AEB-CC83-F44F-9FAE-6C26C208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61389-EB8A-EB4D-9C50-1A6919A1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765B-C861-B84E-9B6E-29193143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6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B08D-EC55-3047-A4AC-39BC7F66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B8F41-5921-C345-A4F1-50CC7E830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8A376-BE95-3C4C-A5D5-14BCE7796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6D60B0-CCE7-2B4A-B877-8C2FAA5C3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5DF934-D94D-B84B-9736-CF79856CD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AA52FC-8377-7446-BD54-221880B8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D407-C7BE-2649-9756-B17BAD6D772E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AF05E-095D-384F-962E-398E1D8C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6E6C00-5C2B-0841-B93C-E5DB3DB6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765B-C861-B84E-9B6E-29193143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9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F44A0-8850-DD43-B8BB-09266003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E2A9F7-4D41-C147-B555-114616125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D407-C7BE-2649-9756-B17BAD6D772E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9175D-533B-AA40-BCC0-6F77A984A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88E5C-BA02-654A-8AC1-DB4C44A7A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765B-C861-B84E-9B6E-29193143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9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6BC6F9-24BC-2149-958D-869E3023E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D407-C7BE-2649-9756-B17BAD6D772E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C4E607-F907-5246-A473-36A4CF97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2B9CD-AAE7-AB47-8E96-B8F849FC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765B-C861-B84E-9B6E-29193143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9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05F0C-568C-2442-99C3-C7B50F3E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25209-AF5C-6140-AD34-BB2AED2B8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BB44A-1F4D-0E48-910B-5D6870A11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7A0AE-2078-8942-B13A-F599E76F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D407-C7BE-2649-9756-B17BAD6D772E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F2FC3-44E3-1448-8DB9-49900FBC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2F94A-74C7-9946-B678-20D4010A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765B-C861-B84E-9B6E-29193143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0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D1177-D622-714C-A685-048C528E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159C1C-F18C-DA4C-9C1B-6CA564D37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F6689-5AD6-9046-861B-0781C0F5F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CCC7C-DF35-9F44-A120-6CED323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D407-C7BE-2649-9756-B17BAD6D772E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2AED6-6D03-B241-853C-A529C43E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A1BFA-47FB-DC42-802F-C1B3F6E5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765B-C861-B84E-9B6E-29193143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9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54E966-AFE9-7B47-8A7C-F79BC81E5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2363A-302C-E54C-9A2F-946E93EF5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94E48-8F4D-B642-BDDE-9C0A76816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CD407-C7BE-2649-9756-B17BAD6D772E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E0268-7C0E-2A45-9C82-0C26D887B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AECAC-08C6-9E47-9F59-5C64475FF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E765B-C861-B84E-9B6E-29193143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5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dc.gov/NCHS/NCHS-Births-and-General-Fertility-Rates-United-Sta/e6fc-ccez" TargetMode="External"/><Relationship Id="rId2" Type="http://schemas.openxmlformats.org/officeDocument/2006/relationships/hyperlink" Target="https://fred.stlouisfed.org/series/UNRATE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atalog.data.gov/dataset/childhood-mortality-rates-by-age-at-death-united-states-1900-201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A8CFE4-CCB1-5649-AF32-F895C23E9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859498"/>
              </p:ext>
            </p:extLst>
          </p:nvPr>
        </p:nvGraphicFramePr>
        <p:xfrm>
          <a:off x="335998" y="195523"/>
          <a:ext cx="11520003" cy="6466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942">
                  <a:extLst>
                    <a:ext uri="{9D8B030D-6E8A-4147-A177-3AD203B41FA5}">
                      <a16:colId xmlns:a16="http://schemas.microsoft.com/office/drawing/2014/main" val="4250733789"/>
                    </a:ext>
                  </a:extLst>
                </a:gridCol>
                <a:gridCol w="1477814">
                  <a:extLst>
                    <a:ext uri="{9D8B030D-6E8A-4147-A177-3AD203B41FA5}">
                      <a16:colId xmlns:a16="http://schemas.microsoft.com/office/drawing/2014/main" val="300280112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325235402"/>
                    </a:ext>
                  </a:extLst>
                </a:gridCol>
                <a:gridCol w="1567542">
                  <a:extLst>
                    <a:ext uri="{9D8B030D-6E8A-4147-A177-3AD203B41FA5}">
                      <a16:colId xmlns:a16="http://schemas.microsoft.com/office/drawing/2014/main" val="327944567"/>
                    </a:ext>
                  </a:extLst>
                </a:gridCol>
                <a:gridCol w="1663157">
                  <a:extLst>
                    <a:ext uri="{9D8B030D-6E8A-4147-A177-3AD203B41FA5}">
                      <a16:colId xmlns:a16="http://schemas.microsoft.com/office/drawing/2014/main" val="1599685774"/>
                    </a:ext>
                  </a:extLst>
                </a:gridCol>
                <a:gridCol w="4138648">
                  <a:extLst>
                    <a:ext uri="{9D8B030D-6E8A-4147-A177-3AD203B41FA5}">
                      <a16:colId xmlns:a16="http://schemas.microsoft.com/office/drawing/2014/main" val="2396460511"/>
                    </a:ext>
                  </a:extLst>
                </a:gridCol>
              </a:tblGrid>
              <a:tr h="55144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Source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Data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URL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File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Column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Description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399934"/>
                  </a:ext>
                </a:extLst>
              </a:tr>
              <a:tr h="613584">
                <a:tc rowSpan="2">
                  <a:txBody>
                    <a:bodyPr/>
                    <a:lstStyle/>
                    <a:p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BLS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Unemployment data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  <a:hlinkClick r:id="rId2"/>
                        </a:rPr>
                        <a:t>https://fred.stlouisfed.org/series/UNRATE/</a:t>
                      </a:r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dirty="0" err="1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UNRATE.csv</a:t>
                      </a:r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DATE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The month and year of the record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5251"/>
                  </a:ext>
                </a:extLst>
              </a:tr>
              <a:tr h="532934">
                <a:tc vMerge="1">
                  <a:txBody>
                    <a:bodyPr/>
                    <a:lstStyle/>
                    <a:p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UNRATE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The number of unemployed as a percentage of the labor force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90164"/>
                  </a:ext>
                </a:extLst>
              </a:tr>
              <a:tr h="1150470">
                <a:tc rowSpan="7">
                  <a:txBody>
                    <a:bodyPr/>
                    <a:lstStyle/>
                    <a:p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NCHS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Birth Data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14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Futura Medium" panose="020B0602020204020303" pitchFamily="34" charset="-79"/>
                          <a:ea typeface="+mn-ea"/>
                          <a:cs typeface="Futura Medium" panose="020B0602020204020303" pitchFamily="34" charset="-79"/>
                          <a:hlinkClick r:id="rId3"/>
                        </a:rPr>
                        <a:t>https://data.cdc.gov/NCHS/NCHS-Births-and-General-Fertility-Rates-United-Sta/e6fc-ccez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Futura Medium" panose="020B0602020204020303" pitchFamily="34" charset="-79"/>
                          <a:ea typeface="+mn-ea"/>
                          <a:cs typeface="Futura Medium" panose="020B0602020204020303" pitchFamily="34" charset="-79"/>
                        </a:rPr>
                        <a:t> </a:t>
                      </a:r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NCHS_-_Births_and_General_Fertility_Rates__</a:t>
                      </a:r>
                      <a:r>
                        <a:rPr lang="en-US" sz="1400" dirty="0" err="1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United_States.csv</a:t>
                      </a:r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Year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The year of the record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12981"/>
                  </a:ext>
                </a:extLst>
              </a:tr>
              <a:tr h="434622">
                <a:tc vMerge="1">
                  <a:txBody>
                    <a:bodyPr/>
                    <a:lstStyle/>
                    <a:p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Birth Number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The total number of births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194711"/>
                  </a:ext>
                </a:extLst>
              </a:tr>
              <a:tr h="532934">
                <a:tc vMerge="1">
                  <a:txBody>
                    <a:bodyPr/>
                    <a:lstStyle/>
                    <a:p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General Fertility Rate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The total number of live births per 1,000 women of reproductive age )ages 15 to 49 years)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041627"/>
                  </a:ext>
                </a:extLst>
              </a:tr>
              <a:tr h="434622">
                <a:tc vMerge="1">
                  <a:txBody>
                    <a:bodyPr/>
                    <a:lstStyle/>
                    <a:p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Crude Birth Rate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The total number of live births per 1,000 people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72063"/>
                  </a:ext>
                </a:extLst>
              </a:tr>
              <a:tr h="1150470">
                <a:tc vMerge="1">
                  <a:txBody>
                    <a:bodyPr/>
                    <a:lstStyle/>
                    <a:p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Childhood Mortality Data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  <a:hlinkClick r:id="rId4"/>
                        </a:rPr>
                        <a:t>https://catalog.data.gov/dataset/childhood-mortality-rates-by-age-at-death-united-states-1900-2013</a:t>
                      </a:r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NCHS_-_</a:t>
                      </a:r>
                      <a:r>
                        <a:rPr lang="en-US" sz="1400" dirty="0" err="1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Childhood_Mortality_Rates.csv</a:t>
                      </a:r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Year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The year of the record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375747"/>
                  </a:ext>
                </a:extLst>
              </a:tr>
              <a:tr h="532934">
                <a:tc vMerge="1">
                  <a:txBody>
                    <a:bodyPr/>
                    <a:lstStyle/>
                    <a:p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Age Group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The age group of the record (categories: 1-4 years, 5-9 years, 10-14 years, and 15-19 years)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04463"/>
                  </a:ext>
                </a:extLst>
              </a:tr>
              <a:tr h="532934">
                <a:tc vMerge="1">
                  <a:txBody>
                    <a:bodyPr/>
                    <a:lstStyle/>
                    <a:p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Death Rate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The total number of deaths per 100,000 children in the age group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774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13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A8CFE4-CCB1-5649-AF32-F895C23E9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236068"/>
              </p:ext>
            </p:extLst>
          </p:nvPr>
        </p:nvGraphicFramePr>
        <p:xfrm>
          <a:off x="1019026" y="195523"/>
          <a:ext cx="10153947" cy="6466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942">
                  <a:extLst>
                    <a:ext uri="{9D8B030D-6E8A-4147-A177-3AD203B41FA5}">
                      <a16:colId xmlns:a16="http://schemas.microsoft.com/office/drawing/2014/main" val="4250733789"/>
                    </a:ext>
                  </a:extLst>
                </a:gridCol>
                <a:gridCol w="1477814">
                  <a:extLst>
                    <a:ext uri="{9D8B030D-6E8A-4147-A177-3AD203B41FA5}">
                      <a16:colId xmlns:a16="http://schemas.microsoft.com/office/drawing/2014/main" val="300280112"/>
                    </a:ext>
                  </a:extLst>
                </a:gridCol>
                <a:gridCol w="1774000">
                  <a:extLst>
                    <a:ext uri="{9D8B030D-6E8A-4147-A177-3AD203B41FA5}">
                      <a16:colId xmlns:a16="http://schemas.microsoft.com/office/drawing/2014/main" val="327944567"/>
                    </a:ext>
                  </a:extLst>
                </a:gridCol>
                <a:gridCol w="2775014">
                  <a:extLst>
                    <a:ext uri="{9D8B030D-6E8A-4147-A177-3AD203B41FA5}">
                      <a16:colId xmlns:a16="http://schemas.microsoft.com/office/drawing/2014/main" val="1599685774"/>
                    </a:ext>
                  </a:extLst>
                </a:gridCol>
                <a:gridCol w="2940177">
                  <a:extLst>
                    <a:ext uri="{9D8B030D-6E8A-4147-A177-3AD203B41FA5}">
                      <a16:colId xmlns:a16="http://schemas.microsoft.com/office/drawing/2014/main" val="2396460511"/>
                    </a:ext>
                  </a:extLst>
                </a:gridCol>
              </a:tblGrid>
              <a:tr h="55144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Source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Data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DataFrame</a:t>
                      </a:r>
                      <a:endParaRPr lang="en-US" sz="20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Old Column Name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New Column Name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399934"/>
                  </a:ext>
                </a:extLst>
              </a:tr>
              <a:tr h="613584">
                <a:tc rowSpan="2">
                  <a:txBody>
                    <a:bodyPr/>
                    <a:lstStyle/>
                    <a:p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BLS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Unemployment data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dirty="0" err="1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unemployment_df</a:t>
                      </a:r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DATE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date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5251"/>
                  </a:ext>
                </a:extLst>
              </a:tr>
              <a:tr h="532934">
                <a:tc vMerge="1">
                  <a:txBody>
                    <a:bodyPr/>
                    <a:lstStyle/>
                    <a:p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UNRATE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unemployment_rate</a:t>
                      </a:r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90164"/>
                  </a:ext>
                </a:extLst>
              </a:tr>
              <a:tr h="1150470">
                <a:tc rowSpan="7">
                  <a:txBody>
                    <a:bodyPr/>
                    <a:lstStyle/>
                    <a:p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NCHS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Birth Data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1400" dirty="0" err="1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birth_df</a:t>
                      </a:r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Year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year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12981"/>
                  </a:ext>
                </a:extLst>
              </a:tr>
              <a:tr h="434622">
                <a:tc vMerge="1">
                  <a:txBody>
                    <a:bodyPr/>
                    <a:lstStyle/>
                    <a:p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Birth Number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number_of_births</a:t>
                      </a:r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194711"/>
                  </a:ext>
                </a:extLst>
              </a:tr>
              <a:tr h="532934">
                <a:tc vMerge="1">
                  <a:txBody>
                    <a:bodyPr/>
                    <a:lstStyle/>
                    <a:p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General Fertility Rate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general_fertility_rate</a:t>
                      </a:r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041627"/>
                  </a:ext>
                </a:extLst>
              </a:tr>
              <a:tr h="434622">
                <a:tc vMerge="1">
                  <a:txBody>
                    <a:bodyPr/>
                    <a:lstStyle/>
                    <a:p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Crude Birth Rate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crude_birth_rate</a:t>
                      </a:r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72063"/>
                  </a:ext>
                </a:extLst>
              </a:tr>
              <a:tr h="1150470">
                <a:tc vMerge="1">
                  <a:txBody>
                    <a:bodyPr/>
                    <a:lstStyle/>
                    <a:p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Childhood Mortality Data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400" dirty="0" err="1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mortality_df</a:t>
                      </a:r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Year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year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375747"/>
                  </a:ext>
                </a:extLst>
              </a:tr>
              <a:tr h="532934">
                <a:tc vMerge="1">
                  <a:txBody>
                    <a:bodyPr/>
                    <a:lstStyle/>
                    <a:p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Age Group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age_group</a:t>
                      </a:r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04463"/>
                  </a:ext>
                </a:extLst>
              </a:tr>
              <a:tr h="532934">
                <a:tc vMerge="1">
                  <a:txBody>
                    <a:bodyPr/>
                    <a:lstStyle/>
                    <a:p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Death Rate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death_rate</a:t>
                      </a:r>
                      <a:endParaRPr lang="en-US" sz="14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774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25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D5E36DF-8EFE-1E41-8DBF-73FC66E733A7}"/>
              </a:ext>
            </a:extLst>
          </p:cNvPr>
          <p:cNvGrpSpPr/>
          <p:nvPr/>
        </p:nvGrpSpPr>
        <p:grpSpPr>
          <a:xfrm>
            <a:off x="899432" y="800100"/>
            <a:ext cx="10393137" cy="5257800"/>
            <a:chOff x="938892" y="500743"/>
            <a:chExt cx="10393137" cy="5257800"/>
          </a:xfrm>
        </p:grpSpPr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19CC20F9-CED1-7B4D-BDB7-1B8EDB030650}"/>
                </a:ext>
              </a:extLst>
            </p:cNvPr>
            <p:cNvSpPr/>
            <p:nvPr/>
          </p:nvSpPr>
          <p:spPr>
            <a:xfrm>
              <a:off x="938892" y="500743"/>
              <a:ext cx="1257300" cy="5257800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F0D3C66-3995-2143-8F35-D9B780BB1422}"/>
                </a:ext>
              </a:extLst>
            </p:cNvPr>
            <p:cNvGrpSpPr/>
            <p:nvPr/>
          </p:nvGrpSpPr>
          <p:grpSpPr>
            <a:xfrm>
              <a:off x="1567542" y="1159329"/>
              <a:ext cx="9764487" cy="3722914"/>
              <a:chOff x="1567542" y="1159329"/>
              <a:chExt cx="9764487" cy="3722914"/>
            </a:xfrm>
            <a:solidFill>
              <a:schemeClr val="bg1">
                <a:lumMod val="85000"/>
              </a:scheme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EA9A866-15F2-C14D-B64F-DFFA4AD5DD65}"/>
                  </a:ext>
                </a:extLst>
              </p:cNvPr>
              <p:cNvSpPr/>
              <p:nvPr/>
            </p:nvSpPr>
            <p:spPr>
              <a:xfrm>
                <a:off x="1567543" y="1159329"/>
                <a:ext cx="9764486" cy="767443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tx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Download CSV files from websites (NCHS and BLS) into </a:t>
                </a:r>
                <a:r>
                  <a:rPr lang="en-US" b="1" dirty="0" err="1">
                    <a:solidFill>
                      <a:schemeClr val="tx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raw_data</a:t>
                </a:r>
                <a:r>
                  <a:rPr lang="en-US" b="1" dirty="0">
                    <a:solidFill>
                      <a:schemeClr val="tx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folder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CDE4813-3549-C84C-9CC7-7C2A89C4D923}"/>
                  </a:ext>
                </a:extLst>
              </p:cNvPr>
              <p:cNvSpPr/>
              <p:nvPr/>
            </p:nvSpPr>
            <p:spPr>
              <a:xfrm>
                <a:off x="1567543" y="2144486"/>
                <a:ext cx="9764486" cy="767443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tx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Load data from CSV files into Pandas </a:t>
                </a:r>
                <a:r>
                  <a:rPr lang="en-US" b="1" dirty="0" err="1">
                    <a:solidFill>
                      <a:schemeClr val="tx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DataFrames</a:t>
                </a:r>
                <a:endParaRPr lang="en-US" b="1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D6299B3-8C68-9845-ABBA-EDF51E989B29}"/>
                  </a:ext>
                </a:extLst>
              </p:cNvPr>
              <p:cNvSpPr/>
              <p:nvPr/>
            </p:nvSpPr>
            <p:spPr>
              <a:xfrm>
                <a:off x="1567543" y="3129643"/>
                <a:ext cx="9764486" cy="767443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tx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Rename columns in each </a:t>
                </a:r>
                <a:r>
                  <a:rPr lang="en-US" b="1" dirty="0" err="1">
                    <a:solidFill>
                      <a:schemeClr val="tx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DataFrame</a:t>
                </a:r>
                <a:r>
                  <a:rPr lang="en-US" b="1" dirty="0">
                    <a:solidFill>
                      <a:schemeClr val="tx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using </a:t>
                </a:r>
                <a:r>
                  <a:rPr lang="en-US" b="1" dirty="0" err="1">
                    <a:solidFill>
                      <a:schemeClr val="tx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snake_case</a:t>
                </a:r>
                <a:endParaRPr lang="en-US" b="1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B40506F-FD0B-9747-9BEB-31E123659146}"/>
                  </a:ext>
                </a:extLst>
              </p:cNvPr>
              <p:cNvSpPr/>
              <p:nvPr/>
            </p:nvSpPr>
            <p:spPr>
              <a:xfrm>
                <a:off x="1567542" y="4114800"/>
                <a:ext cx="9764486" cy="767443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tx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Check to ensure minimum and maximum values of each column make sense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202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0EB5F-52AD-694C-965E-5031603626BA}"/>
              </a:ext>
            </a:extLst>
          </p:cNvPr>
          <p:cNvSpPr/>
          <p:nvPr/>
        </p:nvSpPr>
        <p:spPr>
          <a:xfrm>
            <a:off x="473528" y="440871"/>
            <a:ext cx="2563586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unemployment_df</a:t>
            </a:r>
            <a:endParaRPr lang="en-US" b="1" dirty="0">
              <a:solidFill>
                <a:schemeClr val="tx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BEB233-4139-5C44-A9F6-823598B06260}"/>
              </a:ext>
            </a:extLst>
          </p:cNvPr>
          <p:cNvSpPr/>
          <p:nvPr/>
        </p:nvSpPr>
        <p:spPr>
          <a:xfrm>
            <a:off x="473528" y="5230587"/>
            <a:ext cx="2563586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mortality_df</a:t>
            </a:r>
            <a:endParaRPr lang="en-US" b="1" dirty="0">
              <a:solidFill>
                <a:schemeClr val="tx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E37D0C-11C1-4B45-AC16-C4E26D3C7B58}"/>
              </a:ext>
            </a:extLst>
          </p:cNvPr>
          <p:cNvSpPr/>
          <p:nvPr/>
        </p:nvSpPr>
        <p:spPr>
          <a:xfrm>
            <a:off x="473528" y="2835729"/>
            <a:ext cx="2563586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birth_df</a:t>
            </a:r>
            <a:endParaRPr lang="en-US" b="1" dirty="0">
              <a:solidFill>
                <a:schemeClr val="tx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68BE65-CAA7-7647-B8E0-42304653DCD2}"/>
              </a:ext>
            </a:extLst>
          </p:cNvPr>
          <p:cNvSpPr/>
          <p:nvPr/>
        </p:nvSpPr>
        <p:spPr>
          <a:xfrm>
            <a:off x="4441371" y="440871"/>
            <a:ext cx="3309258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tidy_unemployment_df</a:t>
            </a:r>
            <a:endParaRPr lang="en-US" b="1" dirty="0">
              <a:solidFill>
                <a:schemeClr val="tx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E79489-C596-2347-A3EA-0097C0AA4F47}"/>
              </a:ext>
            </a:extLst>
          </p:cNvPr>
          <p:cNvSpPr/>
          <p:nvPr/>
        </p:nvSpPr>
        <p:spPr>
          <a:xfrm>
            <a:off x="4441371" y="5230587"/>
            <a:ext cx="3309258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tidy_mortality_df</a:t>
            </a:r>
            <a:endParaRPr lang="en-US" b="1" dirty="0">
              <a:solidFill>
                <a:schemeClr val="tx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AAF258-4F7D-B947-8EE5-545349EA2E2A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037114" y="898071"/>
            <a:ext cx="1404257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097048-045B-5446-A7A3-62E8F0ACFAE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037114" y="5687787"/>
            <a:ext cx="1404257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E0FB14C-E1B1-A64A-8542-63769D1B2EAB}"/>
              </a:ext>
            </a:extLst>
          </p:cNvPr>
          <p:cNvSpPr txBox="1"/>
          <p:nvPr/>
        </p:nvSpPr>
        <p:spPr>
          <a:xfrm>
            <a:off x="3037113" y="943570"/>
            <a:ext cx="1404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Aggregate (mean) by year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7AB4AF-71C0-BF47-A4D6-88527B15975E}"/>
              </a:ext>
            </a:extLst>
          </p:cNvPr>
          <p:cNvSpPr txBox="1"/>
          <p:nvPr/>
        </p:nvSpPr>
        <p:spPr>
          <a:xfrm>
            <a:off x="3037113" y="5727255"/>
            <a:ext cx="1404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Spread by </a:t>
            </a:r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age_group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9E3ED9-7C69-0241-84E6-F5F520E19B64}"/>
              </a:ext>
            </a:extLst>
          </p:cNvPr>
          <p:cNvSpPr/>
          <p:nvPr/>
        </p:nvSpPr>
        <p:spPr>
          <a:xfrm>
            <a:off x="9154886" y="440871"/>
            <a:ext cx="2563586" cy="570411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tidy_warehouse_df</a:t>
            </a:r>
            <a:endParaRPr lang="en-US" b="1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1332BE-3A72-9445-9EE4-FA350F360885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3037114" y="3292929"/>
            <a:ext cx="6117772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7C08FAF-1FB3-B249-A1CD-1C20AEBB2C49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7750629" y="898071"/>
            <a:ext cx="1404257" cy="2394858"/>
          </a:xfrm>
          <a:prstGeom prst="bentConnector3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B6CCD96-4EC7-A249-8699-890A98922F8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7750629" y="3292929"/>
            <a:ext cx="1404257" cy="2394858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F599E2D-F91A-1048-8680-35DAD0D539A5}"/>
              </a:ext>
            </a:extLst>
          </p:cNvPr>
          <p:cNvSpPr txBox="1"/>
          <p:nvPr/>
        </p:nvSpPr>
        <p:spPr>
          <a:xfrm>
            <a:off x="7048500" y="3377977"/>
            <a:ext cx="1404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Join (inner) by year</a:t>
            </a:r>
          </a:p>
        </p:txBody>
      </p:sp>
    </p:spTree>
    <p:extLst>
      <p:ext uri="{BB962C8B-B14F-4D97-AF65-F5344CB8AC3E}">
        <p14:creationId xmlns:p14="http://schemas.microsoft.com/office/powerpoint/2010/main" val="54140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346</Words>
  <Application>Microsoft Macintosh PowerPoint</Application>
  <PresentationFormat>Widescreen</PresentationFormat>
  <Paragraphs>79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Futura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Lee</dc:creator>
  <cp:lastModifiedBy>Albert Lee</cp:lastModifiedBy>
  <cp:revision>11</cp:revision>
  <dcterms:created xsi:type="dcterms:W3CDTF">2019-01-01T01:12:12Z</dcterms:created>
  <dcterms:modified xsi:type="dcterms:W3CDTF">2019-01-01T04:16:50Z</dcterms:modified>
</cp:coreProperties>
</file>