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Now" charset="1" panose="00000500000000000000"/>
      <p:regular r:id="rId14"/>
    </p:embeddedFont>
    <p:embeddedFont>
      <p:font typeface="Now Bold" charset="1" panose="00000600000000000000"/>
      <p:regular r:id="rId15"/>
    </p:embeddedFont>
    <p:embeddedFont>
      <p:font typeface="Now Bold" charset="1" panose="00000800000000000000"/>
      <p:regular r:id="rId16"/>
    </p:embeddedFont>
    <p:embeddedFont>
      <p:font typeface="Now Bold Bold" charset="1" panose="00000A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8024754" y="1387171"/>
            <a:ext cx="2547553" cy="2097025"/>
            <a:chOff x="0" y="0"/>
            <a:chExt cx="3396737" cy="2796034"/>
          </a:xfrm>
        </p:grpSpPr>
        <p:pic>
          <p:nvPicPr>
            <p:cNvPr name="Picture 3" id="3"/>
            <p:cNvPicPr>
              <a:picLocks noChangeAspect="true"/>
            </p:cNvPicPr>
            <p:nvPr/>
          </p:nvPicPr>
          <p:blipFill>
            <a:blip r:embed="rId2"/>
            <a:srcRect l="24824" t="0" r="4749" b="0"/>
            <a:stretch>
              <a:fillRect/>
            </a:stretch>
          </p:blipFill>
          <p:spPr>
            <a:xfrm flipH="false" flipV="false">
              <a:off x="0" y="0"/>
              <a:ext cx="3396737" cy="2796034"/>
            </a:xfrm>
            <a:prstGeom prst="rect">
              <a:avLst/>
            </a:prstGeom>
          </p:spPr>
        </p:pic>
      </p:grpSp>
      <p:sp>
        <p:nvSpPr>
          <p:cNvPr name="TextBox 4" id="4"/>
          <p:cNvSpPr txBox="true"/>
          <p:nvPr/>
        </p:nvSpPr>
        <p:spPr>
          <a:xfrm rot="0">
            <a:off x="1389933" y="3646121"/>
            <a:ext cx="15508135" cy="2879725"/>
          </a:xfrm>
          <a:prstGeom prst="rect">
            <a:avLst/>
          </a:prstGeom>
        </p:spPr>
        <p:txBody>
          <a:bodyPr anchor="t" rtlCol="false" tIns="0" lIns="0" bIns="0" rIns="0">
            <a:spAutoFit/>
          </a:bodyPr>
          <a:lstStyle/>
          <a:p>
            <a:pPr algn="ctr">
              <a:lnSpc>
                <a:spcPts val="7699"/>
              </a:lnSpc>
            </a:pPr>
            <a:r>
              <a:rPr lang="en-US" sz="5499" spc="153">
                <a:solidFill>
                  <a:srgbClr val="000000"/>
                </a:solidFill>
                <a:latin typeface="Now Bold"/>
              </a:rPr>
              <a:t>DYNAMICS OF MONETARY POLICY SPILLOVER: THE ROLE OF EXCHANGE RATE REGIMES IN ASIAN CONTEXT</a:t>
            </a:r>
          </a:p>
        </p:txBody>
      </p:sp>
      <p:sp>
        <p:nvSpPr>
          <p:cNvPr name="TextBox 5" id="5"/>
          <p:cNvSpPr txBox="true"/>
          <p:nvPr/>
        </p:nvSpPr>
        <p:spPr>
          <a:xfrm rot="0">
            <a:off x="4837169" y="6796645"/>
            <a:ext cx="9058600" cy="1803730"/>
          </a:xfrm>
          <a:prstGeom prst="rect">
            <a:avLst/>
          </a:prstGeom>
        </p:spPr>
        <p:txBody>
          <a:bodyPr anchor="t" rtlCol="false" tIns="0" lIns="0" bIns="0" rIns="0">
            <a:spAutoFit/>
          </a:bodyPr>
          <a:lstStyle/>
          <a:p>
            <a:pPr algn="ctr">
              <a:lnSpc>
                <a:spcPts val="2891"/>
              </a:lnSpc>
            </a:pPr>
            <a:r>
              <a:rPr lang="en-US" sz="2370">
                <a:solidFill>
                  <a:srgbClr val="000000"/>
                </a:solidFill>
                <a:latin typeface="Now"/>
              </a:rPr>
              <a:t>Rahul Vaid 2020B3A41787G</a:t>
            </a:r>
          </a:p>
          <a:p>
            <a:pPr algn="ctr">
              <a:lnSpc>
                <a:spcPts val="2891"/>
              </a:lnSpc>
            </a:pPr>
            <a:r>
              <a:rPr lang="en-US" sz="2370">
                <a:solidFill>
                  <a:srgbClr val="000000"/>
                </a:solidFill>
                <a:latin typeface="Now"/>
              </a:rPr>
              <a:t>Asmit Sharma 2020B3A41790G</a:t>
            </a:r>
          </a:p>
          <a:p>
            <a:pPr algn="ctr">
              <a:lnSpc>
                <a:spcPts val="2891"/>
              </a:lnSpc>
            </a:pPr>
            <a:r>
              <a:rPr lang="en-US" sz="2370">
                <a:solidFill>
                  <a:srgbClr val="000000"/>
                </a:solidFill>
                <a:latin typeface="Now"/>
              </a:rPr>
              <a:t>Vishesh Chitransh 2020B3A71102G</a:t>
            </a:r>
          </a:p>
          <a:p>
            <a:pPr algn="ctr">
              <a:lnSpc>
                <a:spcPts val="2891"/>
              </a:lnSpc>
            </a:pPr>
            <a:r>
              <a:rPr lang="en-US" sz="2370">
                <a:solidFill>
                  <a:srgbClr val="000000"/>
                </a:solidFill>
                <a:latin typeface="Now"/>
              </a:rPr>
              <a:t>Alben D Souza   2020B3A71833G</a:t>
            </a:r>
          </a:p>
          <a:p>
            <a:pPr algn="ctr">
              <a:lnSpc>
                <a:spcPts val="2891"/>
              </a:lnSpc>
            </a:pPr>
            <a:r>
              <a:rPr lang="en-US" sz="2370">
                <a:solidFill>
                  <a:srgbClr val="000000"/>
                </a:solidFill>
                <a:latin typeface="Now"/>
              </a:rPr>
              <a:t>Riddhi Zantye 2020B3A30559G</a:t>
            </a:r>
          </a:p>
        </p:txBody>
      </p:sp>
      <p:sp>
        <p:nvSpPr>
          <p:cNvPr name="TextBox 6" id="6"/>
          <p:cNvSpPr txBox="true"/>
          <p:nvPr/>
        </p:nvSpPr>
        <p:spPr>
          <a:xfrm rot="0">
            <a:off x="1028700" y="9005123"/>
            <a:ext cx="2512675" cy="268201"/>
          </a:xfrm>
          <a:prstGeom prst="rect">
            <a:avLst/>
          </a:prstGeom>
        </p:spPr>
        <p:txBody>
          <a:bodyPr anchor="t" rtlCol="false" tIns="0" lIns="0" bIns="0" rIns="0">
            <a:spAutoFit/>
          </a:bodyPr>
          <a:lstStyle/>
          <a:p>
            <a:pPr>
              <a:lnSpc>
                <a:spcPts val="2123"/>
              </a:lnSpc>
            </a:pPr>
            <a:r>
              <a:rPr lang="en-US" sz="1740">
                <a:solidFill>
                  <a:srgbClr val="000000"/>
                </a:solidFill>
                <a:latin typeface="Now"/>
              </a:rPr>
              <a:t>Econometrics</a:t>
            </a:r>
          </a:p>
        </p:txBody>
      </p:sp>
      <p:sp>
        <p:nvSpPr>
          <p:cNvPr name="TextBox 7" id="7"/>
          <p:cNvSpPr txBox="true"/>
          <p:nvPr/>
        </p:nvSpPr>
        <p:spPr>
          <a:xfrm rot="0">
            <a:off x="14746625" y="1377646"/>
            <a:ext cx="2512675" cy="271804"/>
          </a:xfrm>
          <a:prstGeom prst="rect">
            <a:avLst/>
          </a:prstGeom>
        </p:spPr>
        <p:txBody>
          <a:bodyPr anchor="t" rtlCol="false" tIns="0" lIns="0" bIns="0" rIns="0">
            <a:spAutoFit/>
          </a:bodyPr>
          <a:lstStyle/>
          <a:p>
            <a:pPr algn="r">
              <a:lnSpc>
                <a:spcPts val="2123"/>
              </a:lnSpc>
            </a:pPr>
            <a:r>
              <a:rPr lang="en-US" sz="1740">
                <a:solidFill>
                  <a:srgbClr val="000000"/>
                </a:solidFill>
                <a:latin typeface="Now"/>
              </a:rPr>
              <a:t>F342</a:t>
            </a:r>
          </a:p>
        </p:txBody>
      </p:sp>
      <p:sp>
        <p:nvSpPr>
          <p:cNvPr name="TextBox 8" id="8"/>
          <p:cNvSpPr txBox="true"/>
          <p:nvPr/>
        </p:nvSpPr>
        <p:spPr>
          <a:xfrm rot="0">
            <a:off x="1028700" y="8646652"/>
            <a:ext cx="2408177" cy="268201"/>
          </a:xfrm>
          <a:prstGeom prst="rect">
            <a:avLst/>
          </a:prstGeom>
        </p:spPr>
        <p:txBody>
          <a:bodyPr anchor="t" rtlCol="false" tIns="0" lIns="0" bIns="0" rIns="0">
            <a:spAutoFit/>
          </a:bodyPr>
          <a:lstStyle/>
          <a:p>
            <a:pPr>
              <a:lnSpc>
                <a:spcPts val="2123"/>
              </a:lnSpc>
            </a:pPr>
            <a:r>
              <a:rPr lang="en-US" sz="1740">
                <a:solidFill>
                  <a:srgbClr val="000000"/>
                </a:solidFill>
                <a:latin typeface="Now"/>
              </a:rPr>
              <a:t>APPLIED</a:t>
            </a:r>
          </a:p>
        </p:txBody>
      </p:sp>
      <p:sp>
        <p:nvSpPr>
          <p:cNvPr name="TextBox 9" id="9"/>
          <p:cNvSpPr txBox="true"/>
          <p:nvPr/>
        </p:nvSpPr>
        <p:spPr>
          <a:xfrm rot="0">
            <a:off x="14851123" y="1019175"/>
            <a:ext cx="2408177" cy="271804"/>
          </a:xfrm>
          <a:prstGeom prst="rect">
            <a:avLst/>
          </a:prstGeom>
        </p:spPr>
        <p:txBody>
          <a:bodyPr anchor="t" rtlCol="false" tIns="0" lIns="0" bIns="0" rIns="0">
            <a:spAutoFit/>
          </a:bodyPr>
          <a:lstStyle/>
          <a:p>
            <a:pPr algn="r">
              <a:lnSpc>
                <a:spcPts val="2123"/>
              </a:lnSpc>
            </a:pPr>
            <a:r>
              <a:rPr lang="en-US" sz="1740">
                <a:solidFill>
                  <a:srgbClr val="000000"/>
                </a:solidFill>
                <a:latin typeface="Now"/>
              </a:rPr>
              <a:t>ECON</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2535841"/>
            <a:ext cx="15754542" cy="7013275"/>
          </a:xfrm>
          <a:prstGeom prst="rect">
            <a:avLst/>
          </a:prstGeom>
        </p:spPr>
        <p:txBody>
          <a:bodyPr anchor="t" rtlCol="false" tIns="0" lIns="0" bIns="0" rIns="0">
            <a:spAutoFit/>
          </a:bodyPr>
          <a:lstStyle/>
          <a:p>
            <a:pPr>
              <a:lnSpc>
                <a:spcPts val="3457"/>
              </a:lnSpc>
            </a:pPr>
            <a:r>
              <a:rPr lang="en-US" sz="2834">
                <a:solidFill>
                  <a:srgbClr val="000000"/>
                </a:solidFill>
                <a:latin typeface="Now"/>
              </a:rPr>
              <a:t>Looking at the FEVD for STI (India), we can see that in period 0, all the forecast error variance is attributed to STI (India) itself, with no contribution from any of the other variables. As we move further down the table, we see that the contribution of STI (India) to the forecast error variance decreases, while the contribution from other variables such as STI (China), STI (Japan), STI (Indonesia), and Crude Oil increases. This suggests that these variables become more important in explaining the variance of the forecast error for STI (India) as we move further into the future.</a:t>
            </a:r>
          </a:p>
          <a:p>
            <a:pPr>
              <a:lnSpc>
                <a:spcPts val="3457"/>
              </a:lnSpc>
            </a:pPr>
          </a:p>
          <a:p>
            <a:pPr>
              <a:lnSpc>
                <a:spcPts val="3457"/>
              </a:lnSpc>
            </a:pPr>
            <a:r>
              <a:rPr lang="en-US" sz="2834">
                <a:solidFill>
                  <a:srgbClr val="000000"/>
                </a:solidFill>
                <a:latin typeface="Now"/>
              </a:rPr>
              <a:t>Similarly, looking at the FEVD for STI (China), we see that in period 0, almost all the forecast error variance is attributed to STI (China) itself, with very little contribution from any of the other variables. However, as we move further down the table, we see that the contribution from STI (China) decreases, while the contribution from other variables such as STI (India), STI (Korea), STI (Japan), and S&amp;P 500 increases. This suggests that these variables become more important in explaining the variance of the forecast error for STI (China) as we move further into the future.</a:t>
            </a:r>
          </a:p>
          <a:p>
            <a:pPr>
              <a:lnSpc>
                <a:spcPts val="3457"/>
              </a:lnSpc>
            </a:pPr>
          </a:p>
        </p:txBody>
      </p:sp>
      <p:sp>
        <p:nvSpPr>
          <p:cNvPr name="TextBox 3" id="3"/>
          <p:cNvSpPr txBox="true"/>
          <p:nvPr/>
        </p:nvSpPr>
        <p:spPr>
          <a:xfrm rot="0">
            <a:off x="1028700" y="1019175"/>
            <a:ext cx="4619781" cy="1067435"/>
          </a:xfrm>
          <a:prstGeom prst="rect">
            <a:avLst/>
          </a:prstGeom>
        </p:spPr>
        <p:txBody>
          <a:bodyPr anchor="t" rtlCol="false" tIns="0" lIns="0" bIns="0" rIns="0">
            <a:spAutoFit/>
          </a:bodyPr>
          <a:lstStyle/>
          <a:p>
            <a:pPr>
              <a:lnSpc>
                <a:spcPts val="4270"/>
              </a:lnSpc>
            </a:pPr>
            <a:r>
              <a:rPr lang="en-US" sz="3500">
                <a:solidFill>
                  <a:srgbClr val="000000"/>
                </a:solidFill>
                <a:latin typeface="Now Bold Bold"/>
              </a:rPr>
              <a:t>MAJOR</a:t>
            </a:r>
          </a:p>
          <a:p>
            <a:pPr>
              <a:lnSpc>
                <a:spcPts val="4270"/>
              </a:lnSpc>
            </a:pPr>
            <a:r>
              <a:rPr lang="en-US" sz="3500">
                <a:solidFill>
                  <a:srgbClr val="000000"/>
                </a:solidFill>
                <a:latin typeface="Now Bold Bold"/>
              </a:rPr>
              <a:t> FINDINGS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2535841"/>
            <a:ext cx="15754542" cy="7013275"/>
          </a:xfrm>
          <a:prstGeom prst="rect">
            <a:avLst/>
          </a:prstGeom>
        </p:spPr>
        <p:txBody>
          <a:bodyPr anchor="t" rtlCol="false" tIns="0" lIns="0" bIns="0" rIns="0">
            <a:spAutoFit/>
          </a:bodyPr>
          <a:lstStyle/>
          <a:p>
            <a:pPr>
              <a:lnSpc>
                <a:spcPts val="3457"/>
              </a:lnSpc>
            </a:pPr>
            <a:r>
              <a:rPr lang="en-US" sz="2834">
                <a:solidFill>
                  <a:srgbClr val="000000"/>
                </a:solidFill>
                <a:latin typeface="Now"/>
              </a:rPr>
              <a:t>For each of the six countries in the model (India, China, Korea, Japan, Indonesia, and Israel), there is a constant term and coefficient for the lagged values of the country's own stock market index (STI).</a:t>
            </a:r>
          </a:p>
          <a:p>
            <a:pPr>
              <a:lnSpc>
                <a:spcPts val="3457"/>
              </a:lnSpc>
            </a:pPr>
            <a:r>
              <a:rPr lang="en-US" sz="2834">
                <a:solidFill>
                  <a:srgbClr val="000000"/>
                </a:solidFill>
                <a:latin typeface="Now"/>
              </a:rPr>
              <a:t>For each country, there are also coefficients for the lagged values of the other countries' stock market indices, crude oil prices, and the S&amp;P 500 index.</a:t>
            </a:r>
          </a:p>
          <a:p>
            <a:pPr>
              <a:lnSpc>
                <a:spcPts val="3457"/>
              </a:lnSpc>
            </a:pPr>
            <a:r>
              <a:rPr lang="en-US" sz="2834">
                <a:solidFill>
                  <a:srgbClr val="000000"/>
                </a:solidFill>
                <a:latin typeface="Now"/>
              </a:rPr>
              <a:t>The lagged value of STI (India) has a positive and statistically significant coefficient on STI (India) in the next period, as expected.</a:t>
            </a:r>
          </a:p>
          <a:p>
            <a:pPr>
              <a:lnSpc>
                <a:spcPts val="3457"/>
              </a:lnSpc>
            </a:pPr>
            <a:r>
              <a:rPr lang="en-US" sz="2834">
                <a:solidFill>
                  <a:srgbClr val="000000"/>
                </a:solidFill>
                <a:latin typeface="Now"/>
              </a:rPr>
              <a:t>The lagged value of STI (China) has a positive and statistically significant coefficient on STI (China) in the next period, but the coefficient for STI (India) is not statistically significant.</a:t>
            </a:r>
          </a:p>
          <a:p>
            <a:pPr>
              <a:lnSpc>
                <a:spcPts val="3457"/>
              </a:lnSpc>
            </a:pPr>
            <a:r>
              <a:rPr lang="en-US" sz="2834">
                <a:solidFill>
                  <a:srgbClr val="000000"/>
                </a:solidFill>
                <a:latin typeface="Now"/>
              </a:rPr>
              <a:t>The lagged value of STI (Korea) has a positive and statistically significant coefficient on STI (Korea) in the next period, and the coefficients for STI (India) and STI (China) are also statistically significant but smaller in magnitude.</a:t>
            </a:r>
          </a:p>
          <a:p>
            <a:pPr>
              <a:lnSpc>
                <a:spcPts val="3457"/>
              </a:lnSpc>
            </a:pPr>
            <a:r>
              <a:rPr lang="en-US" sz="2834">
                <a:solidFill>
                  <a:srgbClr val="000000"/>
                </a:solidFill>
                <a:latin typeface="Now"/>
              </a:rPr>
              <a:t>The lagged value of STI (Japan) does not have a statistically significant coefficient on STI (Japan) in the next period.</a:t>
            </a:r>
          </a:p>
          <a:p>
            <a:pPr>
              <a:lnSpc>
                <a:spcPts val="3457"/>
              </a:lnSpc>
            </a:pPr>
          </a:p>
        </p:txBody>
      </p:sp>
      <p:sp>
        <p:nvSpPr>
          <p:cNvPr name="TextBox 3" id="3"/>
          <p:cNvSpPr txBox="true"/>
          <p:nvPr/>
        </p:nvSpPr>
        <p:spPr>
          <a:xfrm rot="0">
            <a:off x="1028700" y="1019175"/>
            <a:ext cx="4619781" cy="534035"/>
          </a:xfrm>
          <a:prstGeom prst="rect">
            <a:avLst/>
          </a:prstGeom>
        </p:spPr>
        <p:txBody>
          <a:bodyPr anchor="t" rtlCol="false" tIns="0" lIns="0" bIns="0" rIns="0">
            <a:spAutoFit/>
          </a:bodyPr>
          <a:lstStyle/>
          <a:p>
            <a:pPr>
              <a:lnSpc>
                <a:spcPts val="4270"/>
              </a:lnSpc>
            </a:pPr>
            <a:r>
              <a:rPr lang="en-US" sz="3500">
                <a:solidFill>
                  <a:srgbClr val="000000"/>
                </a:solidFill>
                <a:latin typeface="Now Bold Bold"/>
              </a:rPr>
              <a:t>CONCLUSION</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979622" y="4652327"/>
            <a:ext cx="4328755"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1153404" y="5277524"/>
            <a:ext cx="6311936" cy="4340723"/>
            <a:chOff x="0" y="0"/>
            <a:chExt cx="8415915" cy="5787631"/>
          </a:xfrm>
        </p:grpSpPr>
        <p:pic>
          <p:nvPicPr>
            <p:cNvPr name="Picture 3" id="3"/>
            <p:cNvPicPr>
              <a:picLocks noChangeAspect="true"/>
            </p:cNvPicPr>
            <p:nvPr/>
          </p:nvPicPr>
          <p:blipFill>
            <a:blip r:embed="rId2"/>
            <a:srcRect l="0" t="11265" r="0" b="23627"/>
            <a:stretch>
              <a:fillRect/>
            </a:stretch>
          </p:blipFill>
          <p:spPr>
            <a:xfrm flipH="false" flipV="false">
              <a:off x="0" y="0"/>
              <a:ext cx="8415915" cy="5787631"/>
            </a:xfrm>
            <a:prstGeom prst="rect">
              <a:avLst/>
            </a:prstGeom>
          </p:spPr>
        </p:pic>
      </p:grpSp>
      <p:sp>
        <p:nvSpPr>
          <p:cNvPr name="TextBox 4" id="4"/>
          <p:cNvSpPr txBox="true"/>
          <p:nvPr/>
        </p:nvSpPr>
        <p:spPr>
          <a:xfrm rot="0">
            <a:off x="1028700" y="5941091"/>
            <a:ext cx="9688119" cy="2261628"/>
          </a:xfrm>
          <a:prstGeom prst="rect">
            <a:avLst/>
          </a:prstGeom>
        </p:spPr>
        <p:txBody>
          <a:bodyPr anchor="t" rtlCol="false" tIns="0" lIns="0" bIns="0" rIns="0">
            <a:spAutoFit/>
          </a:bodyPr>
          <a:lstStyle/>
          <a:p>
            <a:pPr>
              <a:lnSpc>
                <a:spcPts val="2556"/>
              </a:lnSpc>
            </a:pPr>
            <a:r>
              <a:rPr lang="en-US" sz="2095">
                <a:solidFill>
                  <a:srgbClr val="000000"/>
                </a:solidFill>
                <a:latin typeface="Now"/>
              </a:rPr>
              <a:t>Specifically, the study seeks to answer two key research questions: </a:t>
            </a:r>
          </a:p>
          <a:p>
            <a:pPr>
              <a:lnSpc>
                <a:spcPts val="2556"/>
              </a:lnSpc>
            </a:pPr>
            <a:r>
              <a:rPr lang="en-US" sz="2095">
                <a:solidFill>
                  <a:srgbClr val="000000"/>
                </a:solidFill>
                <a:latin typeface="Now Bold"/>
              </a:rPr>
              <a:t>(i) How do monetary </a:t>
            </a:r>
            <a:r>
              <a:rPr lang="en-US" sz="2095">
                <a:solidFill>
                  <a:srgbClr val="000000"/>
                </a:solidFill>
                <a:latin typeface="Now Bold"/>
              </a:rPr>
              <a:t>policy shocks in one country affect economic activity and inflation in other Asian countries with different exchange rate regimes?</a:t>
            </a:r>
          </a:p>
          <a:p>
            <a:pPr>
              <a:lnSpc>
                <a:spcPts val="2556"/>
              </a:lnSpc>
            </a:pPr>
            <a:r>
              <a:rPr lang="en-US" sz="2095">
                <a:solidFill>
                  <a:srgbClr val="000000"/>
                </a:solidFill>
                <a:latin typeface="Now Bold"/>
              </a:rPr>
              <a:t>(</a:t>
            </a:r>
            <a:r>
              <a:rPr lang="en-US" sz="2095">
                <a:solidFill>
                  <a:srgbClr val="000000"/>
                </a:solidFill>
                <a:latin typeface="Now Bold"/>
              </a:rPr>
              <a:t>ii) To what extent do exchange rate regimes moderate the transmission of monetary policy shocks across Asian</a:t>
            </a:r>
          </a:p>
          <a:p>
            <a:pPr>
              <a:lnSpc>
                <a:spcPts val="2556"/>
              </a:lnSpc>
            </a:pPr>
            <a:r>
              <a:rPr lang="en-US" sz="2095">
                <a:solidFill>
                  <a:srgbClr val="000000"/>
                </a:solidFill>
                <a:latin typeface="Now Bold"/>
              </a:rPr>
              <a:t>economies?</a:t>
            </a:r>
          </a:p>
        </p:txBody>
      </p:sp>
      <p:sp>
        <p:nvSpPr>
          <p:cNvPr name="TextBox 5" id="5"/>
          <p:cNvSpPr txBox="true"/>
          <p:nvPr/>
        </p:nvSpPr>
        <p:spPr>
          <a:xfrm rot="0">
            <a:off x="1028700" y="2117752"/>
            <a:ext cx="14540402" cy="3159772"/>
          </a:xfrm>
          <a:prstGeom prst="rect">
            <a:avLst/>
          </a:prstGeom>
        </p:spPr>
        <p:txBody>
          <a:bodyPr anchor="t" rtlCol="false" tIns="0" lIns="0" bIns="0" rIns="0">
            <a:spAutoFit/>
          </a:bodyPr>
          <a:lstStyle/>
          <a:p>
            <a:pPr>
              <a:lnSpc>
                <a:spcPts val="3152"/>
              </a:lnSpc>
            </a:pPr>
            <a:r>
              <a:rPr lang="en-US" sz="2584">
                <a:solidFill>
                  <a:srgbClr val="000000"/>
                </a:solidFill>
                <a:latin typeface="Now"/>
              </a:rPr>
              <a:t>In recent years, the spillover effects of monetary policies have been a topic of</a:t>
            </a:r>
          </a:p>
          <a:p>
            <a:pPr>
              <a:lnSpc>
                <a:spcPts val="3152"/>
              </a:lnSpc>
            </a:pPr>
            <a:r>
              <a:rPr lang="en-US" sz="2584">
                <a:solidFill>
                  <a:srgbClr val="000000"/>
                </a:solidFill>
                <a:latin typeface="Now"/>
              </a:rPr>
              <a:t>significant interest in academic literature and policy debates. Understanding the</a:t>
            </a:r>
          </a:p>
          <a:p>
            <a:pPr>
              <a:lnSpc>
                <a:spcPts val="3152"/>
              </a:lnSpc>
            </a:pPr>
            <a:r>
              <a:rPr lang="en-US" sz="2584">
                <a:solidFill>
                  <a:srgbClr val="000000"/>
                </a:solidFill>
                <a:latin typeface="Now"/>
              </a:rPr>
              <a:t>dynamics of these spillovers is crucial for policymakers, as their decisions affect their</a:t>
            </a:r>
          </a:p>
          <a:p>
            <a:pPr>
              <a:lnSpc>
                <a:spcPts val="3152"/>
              </a:lnSpc>
            </a:pPr>
            <a:r>
              <a:rPr lang="en-US" sz="2584">
                <a:solidFill>
                  <a:srgbClr val="000000"/>
                </a:solidFill>
                <a:latin typeface="Now"/>
              </a:rPr>
              <a:t>economies and those of their trading partners. Exchange rate regimes play a crucial role</a:t>
            </a:r>
          </a:p>
          <a:p>
            <a:pPr>
              <a:lnSpc>
                <a:spcPts val="3152"/>
              </a:lnSpc>
            </a:pPr>
            <a:r>
              <a:rPr lang="en-US" sz="2584">
                <a:solidFill>
                  <a:srgbClr val="000000"/>
                </a:solidFill>
                <a:latin typeface="Now"/>
              </a:rPr>
              <a:t>in determining the extent and direction of these spillovers, particularly in the context of</a:t>
            </a:r>
          </a:p>
          <a:p>
            <a:pPr>
              <a:lnSpc>
                <a:spcPts val="3152"/>
              </a:lnSpc>
            </a:pPr>
            <a:r>
              <a:rPr lang="en-US" sz="2584">
                <a:solidFill>
                  <a:srgbClr val="000000"/>
                </a:solidFill>
                <a:latin typeface="Now"/>
              </a:rPr>
              <a:t>Asian economies that have undergone significant structural changes in recent decades.</a:t>
            </a:r>
          </a:p>
          <a:p>
            <a:pPr>
              <a:lnSpc>
                <a:spcPts val="3152"/>
              </a:lnSpc>
            </a:pPr>
            <a:r>
              <a:rPr lang="en-US" sz="2584">
                <a:solidFill>
                  <a:srgbClr val="000000"/>
                </a:solidFill>
                <a:latin typeface="Now"/>
              </a:rPr>
              <a:t>This paper aims to investigate the dynamics of monetary policy spillovers across Asian</a:t>
            </a:r>
          </a:p>
          <a:p>
            <a:pPr>
              <a:lnSpc>
                <a:spcPts val="3152"/>
              </a:lnSpc>
            </a:pPr>
            <a:r>
              <a:rPr lang="en-US" sz="2584">
                <a:solidFill>
                  <a:srgbClr val="000000"/>
                </a:solidFill>
                <a:latin typeface="Now"/>
              </a:rPr>
              <a:t>countries and examine the role of exchange rate regimes in shaping these spillovers.</a:t>
            </a:r>
          </a:p>
        </p:txBody>
      </p:sp>
      <p:sp>
        <p:nvSpPr>
          <p:cNvPr name="TextBox 6" id="6"/>
          <p:cNvSpPr txBox="true"/>
          <p:nvPr/>
        </p:nvSpPr>
        <p:spPr>
          <a:xfrm rot="0">
            <a:off x="1028700" y="1009650"/>
            <a:ext cx="4619781" cy="925830"/>
          </a:xfrm>
          <a:prstGeom prst="rect">
            <a:avLst/>
          </a:prstGeom>
        </p:spPr>
        <p:txBody>
          <a:bodyPr anchor="t" rtlCol="false" tIns="0" lIns="0" bIns="0" rIns="0">
            <a:spAutoFit/>
          </a:bodyPr>
          <a:lstStyle/>
          <a:p>
            <a:pPr>
              <a:lnSpc>
                <a:spcPts val="3660"/>
              </a:lnSpc>
            </a:pPr>
            <a:r>
              <a:rPr lang="en-US" sz="3000">
                <a:solidFill>
                  <a:srgbClr val="000000"/>
                </a:solidFill>
                <a:latin typeface="Now Bold Bold"/>
              </a:rPr>
              <a:t>PROBLEM</a:t>
            </a:r>
          </a:p>
          <a:p>
            <a:pPr>
              <a:lnSpc>
                <a:spcPts val="3660"/>
              </a:lnSpc>
            </a:pPr>
            <a:r>
              <a:rPr lang="en-US" sz="3000">
                <a:solidFill>
                  <a:srgbClr val="000000"/>
                </a:solidFill>
                <a:latin typeface="Now Bold Bold"/>
              </a:rPr>
              <a:t>STATEMENT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8935493" y="1522513"/>
            <a:ext cx="6871779" cy="7224271"/>
          </a:xfrm>
          <a:prstGeom prst="rect">
            <a:avLst/>
          </a:prstGeom>
        </p:spPr>
        <p:txBody>
          <a:bodyPr anchor="t" rtlCol="false" tIns="0" lIns="0" bIns="0" rIns="0">
            <a:spAutoFit/>
          </a:bodyPr>
          <a:lstStyle/>
          <a:p>
            <a:pPr>
              <a:lnSpc>
                <a:spcPts val="2499"/>
              </a:lnSpc>
            </a:pPr>
            <a:r>
              <a:rPr lang="en-US" sz="2048">
                <a:solidFill>
                  <a:srgbClr val="11121B"/>
                </a:solidFill>
                <a:latin typeface="Now"/>
              </a:rPr>
              <a:t>Monteiro and Sadeghi's (2016) paper investigates the impact of exchange rate regimes</a:t>
            </a:r>
          </a:p>
          <a:p>
            <a:pPr>
              <a:lnSpc>
                <a:spcPts val="2499"/>
              </a:lnSpc>
            </a:pPr>
            <a:r>
              <a:rPr lang="en-US" sz="2048">
                <a:solidFill>
                  <a:srgbClr val="11121B"/>
                </a:solidFill>
                <a:latin typeface="Now"/>
              </a:rPr>
              <a:t>on export performance in emerging economies. The authors use data from 51</a:t>
            </a:r>
          </a:p>
          <a:p>
            <a:pPr>
              <a:lnSpc>
                <a:spcPts val="2499"/>
              </a:lnSpc>
            </a:pPr>
            <a:r>
              <a:rPr lang="en-US" sz="2048">
                <a:solidFill>
                  <a:srgbClr val="11121B"/>
                </a:solidFill>
                <a:latin typeface="Now"/>
              </a:rPr>
              <a:t>emerging economies from 1980 to 2012 and employ a fixed-effect panel model to</a:t>
            </a:r>
          </a:p>
          <a:p>
            <a:pPr>
              <a:lnSpc>
                <a:spcPts val="2499"/>
              </a:lnSpc>
            </a:pPr>
            <a:r>
              <a:rPr lang="en-US" sz="2048">
                <a:solidFill>
                  <a:srgbClr val="11121B"/>
                </a:solidFill>
                <a:latin typeface="Now"/>
              </a:rPr>
              <a:t>analyse the relationship between exchange rate volatility, exchange rate regimes and</a:t>
            </a:r>
          </a:p>
          <a:p>
            <a:pPr>
              <a:lnSpc>
                <a:spcPts val="2499"/>
              </a:lnSpc>
            </a:pPr>
            <a:r>
              <a:rPr lang="en-US" sz="2048">
                <a:solidFill>
                  <a:srgbClr val="11121B"/>
                </a:solidFill>
                <a:latin typeface="Now"/>
              </a:rPr>
              <a:t>export performance. The study finds that flexible exchange rate regimes positively</a:t>
            </a:r>
          </a:p>
          <a:p>
            <a:pPr>
              <a:lnSpc>
                <a:spcPts val="2499"/>
              </a:lnSpc>
            </a:pPr>
            <a:r>
              <a:rPr lang="en-US" sz="2048">
                <a:solidFill>
                  <a:srgbClr val="11121B"/>
                </a:solidFill>
                <a:latin typeface="Now"/>
              </a:rPr>
              <a:t>impact export performance, while fixed exchange rate regimes lead to a decline in</a:t>
            </a:r>
          </a:p>
          <a:p>
            <a:pPr>
              <a:lnSpc>
                <a:spcPts val="2499"/>
              </a:lnSpc>
            </a:pPr>
            <a:r>
              <a:rPr lang="en-US" sz="2048">
                <a:solidFill>
                  <a:srgbClr val="11121B"/>
                </a:solidFill>
                <a:latin typeface="Now"/>
              </a:rPr>
              <a:t>export growth. The authors argue that flexible exchange rate regimes help exporters</a:t>
            </a:r>
          </a:p>
          <a:p>
            <a:pPr>
              <a:lnSpc>
                <a:spcPts val="2499"/>
              </a:lnSpc>
            </a:pPr>
            <a:r>
              <a:rPr lang="en-US" sz="2048">
                <a:solidFill>
                  <a:srgbClr val="11121B"/>
                </a:solidFill>
                <a:latin typeface="Now"/>
              </a:rPr>
              <a:t>manage currency risks and improve competitiveness. In contrast, fixed exchange rate</a:t>
            </a:r>
          </a:p>
          <a:p>
            <a:pPr>
              <a:lnSpc>
                <a:spcPts val="2499"/>
              </a:lnSpc>
            </a:pPr>
            <a:r>
              <a:rPr lang="en-US" sz="2048">
                <a:solidFill>
                  <a:srgbClr val="11121B"/>
                </a:solidFill>
                <a:latin typeface="Now"/>
              </a:rPr>
              <a:t>regimes limit the flexibility of the exchange rate and make it difficult for exporters to</a:t>
            </a:r>
          </a:p>
          <a:p>
            <a:pPr>
              <a:lnSpc>
                <a:spcPts val="2499"/>
              </a:lnSpc>
            </a:pPr>
            <a:r>
              <a:rPr lang="en-US" sz="2048">
                <a:solidFill>
                  <a:srgbClr val="11121B"/>
                </a:solidFill>
                <a:latin typeface="Now"/>
              </a:rPr>
              <a:t>adjust to external shocks. The paper contributes to the literature by providing empirical</a:t>
            </a:r>
          </a:p>
          <a:p>
            <a:pPr>
              <a:lnSpc>
                <a:spcPts val="2499"/>
              </a:lnSpc>
            </a:pPr>
            <a:r>
              <a:rPr lang="en-US" sz="2048">
                <a:solidFill>
                  <a:srgbClr val="11121B"/>
                </a:solidFill>
                <a:latin typeface="Now"/>
              </a:rPr>
              <a:t>evidence that supports the benefits of flexible exchange rate regimes for</a:t>
            </a:r>
          </a:p>
          <a:p>
            <a:pPr>
              <a:lnSpc>
                <a:spcPts val="2499"/>
              </a:lnSpc>
            </a:pPr>
            <a:r>
              <a:rPr lang="en-US" sz="2048">
                <a:solidFill>
                  <a:srgbClr val="11121B"/>
                </a:solidFill>
                <a:latin typeface="Now"/>
              </a:rPr>
              <a:t>export-oriented emerging economies.</a:t>
            </a:r>
          </a:p>
        </p:txBody>
      </p:sp>
      <p:sp>
        <p:nvSpPr>
          <p:cNvPr name="TextBox 3" id="3"/>
          <p:cNvSpPr txBox="true"/>
          <p:nvPr/>
        </p:nvSpPr>
        <p:spPr>
          <a:xfrm rot="0">
            <a:off x="1028700" y="3541150"/>
            <a:ext cx="7206451" cy="2673528"/>
          </a:xfrm>
          <a:prstGeom prst="rect">
            <a:avLst/>
          </a:prstGeom>
        </p:spPr>
        <p:txBody>
          <a:bodyPr anchor="t" rtlCol="false" tIns="0" lIns="0" bIns="0" rIns="0">
            <a:spAutoFit/>
          </a:bodyPr>
          <a:lstStyle/>
          <a:p>
            <a:pPr>
              <a:lnSpc>
                <a:spcPts val="10589"/>
              </a:lnSpc>
              <a:spcBef>
                <a:spcPct val="0"/>
              </a:spcBef>
            </a:pPr>
            <a:r>
              <a:rPr lang="en-US" sz="8679">
                <a:solidFill>
                  <a:srgbClr val="000000"/>
                </a:solidFill>
                <a:latin typeface="Now Bold Bold"/>
              </a:rPr>
              <a:t>LITERATURE REVIEW</a:t>
            </a:r>
          </a:p>
        </p:txBody>
      </p:sp>
      <p:sp>
        <p:nvSpPr>
          <p:cNvPr name="TextBox 4" id="4"/>
          <p:cNvSpPr txBox="true"/>
          <p:nvPr/>
        </p:nvSpPr>
        <p:spPr>
          <a:xfrm rot="0">
            <a:off x="8235151" y="1417738"/>
            <a:ext cx="529947" cy="896620"/>
          </a:xfrm>
          <a:prstGeom prst="rect">
            <a:avLst/>
          </a:prstGeom>
        </p:spPr>
        <p:txBody>
          <a:bodyPr anchor="t" rtlCol="false" tIns="0" lIns="0" bIns="0" rIns="0">
            <a:spAutoFit/>
          </a:bodyPr>
          <a:lstStyle/>
          <a:p>
            <a:pPr algn="ctr">
              <a:lnSpc>
                <a:spcPts val="7279"/>
              </a:lnSpc>
            </a:pPr>
            <a:r>
              <a:rPr lang="en-US" sz="5199">
                <a:solidFill>
                  <a:srgbClr val="000000"/>
                </a:solidFill>
                <a:latin typeface="Now Bold Bold"/>
              </a:rPr>
              <a:t>1.</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9144000" y="1918436"/>
            <a:ext cx="6871779" cy="6281296"/>
          </a:xfrm>
          <a:prstGeom prst="rect">
            <a:avLst/>
          </a:prstGeom>
        </p:spPr>
        <p:txBody>
          <a:bodyPr anchor="t" rtlCol="false" tIns="0" lIns="0" bIns="0" rIns="0">
            <a:spAutoFit/>
          </a:bodyPr>
          <a:lstStyle/>
          <a:p>
            <a:pPr>
              <a:lnSpc>
                <a:spcPts val="2499"/>
              </a:lnSpc>
            </a:pPr>
            <a:r>
              <a:rPr lang="en-US" sz="2048">
                <a:solidFill>
                  <a:srgbClr val="11121B"/>
                </a:solidFill>
                <a:latin typeface="Now"/>
              </a:rPr>
              <a:t>In "The Impact of Exchange Rate Regimes on Monetary Policy Transmission in</a:t>
            </a:r>
          </a:p>
          <a:p>
            <a:pPr>
              <a:lnSpc>
                <a:spcPts val="2499"/>
              </a:lnSpc>
            </a:pPr>
            <a:r>
              <a:rPr lang="en-US" sz="2048">
                <a:solidFill>
                  <a:srgbClr val="11121B"/>
                </a:solidFill>
                <a:latin typeface="Now"/>
              </a:rPr>
              <a:t>Emerging Market Economies," Kandil and Mirzaie examine the impact of exchange rate</a:t>
            </a:r>
          </a:p>
          <a:p>
            <a:pPr>
              <a:lnSpc>
                <a:spcPts val="2499"/>
              </a:lnSpc>
            </a:pPr>
            <a:r>
              <a:rPr lang="en-US" sz="2048">
                <a:solidFill>
                  <a:srgbClr val="11121B"/>
                </a:solidFill>
                <a:latin typeface="Now"/>
              </a:rPr>
              <a:t>regimes on the transmission of monetary policy in emerging market economies</a:t>
            </a:r>
          </a:p>
          <a:p>
            <a:pPr>
              <a:lnSpc>
                <a:spcPts val="2499"/>
              </a:lnSpc>
            </a:pPr>
            <a:r>
              <a:rPr lang="en-US" sz="2048">
                <a:solidFill>
                  <a:srgbClr val="11121B"/>
                </a:solidFill>
                <a:latin typeface="Now"/>
              </a:rPr>
              <a:t>(EMEs). The authors use a panel data set of 27 EMEs and analyse the relationship</a:t>
            </a:r>
          </a:p>
          <a:p>
            <a:pPr>
              <a:lnSpc>
                <a:spcPts val="2499"/>
              </a:lnSpc>
            </a:pPr>
            <a:r>
              <a:rPr lang="en-US" sz="2048">
                <a:solidFill>
                  <a:srgbClr val="11121B"/>
                </a:solidFill>
                <a:latin typeface="Now"/>
              </a:rPr>
              <a:t>between exchange rate regimes, monetary policy transmission, and economic</a:t>
            </a:r>
          </a:p>
          <a:p>
            <a:pPr>
              <a:lnSpc>
                <a:spcPts val="2499"/>
              </a:lnSpc>
            </a:pPr>
            <a:r>
              <a:rPr lang="en-US" sz="2048">
                <a:solidFill>
                  <a:srgbClr val="11121B"/>
                </a:solidFill>
                <a:latin typeface="Now"/>
              </a:rPr>
              <a:t>performance. The study finds that exchange rate regimes affect the effectiveness of</a:t>
            </a:r>
          </a:p>
          <a:p>
            <a:pPr>
              <a:lnSpc>
                <a:spcPts val="2499"/>
              </a:lnSpc>
            </a:pPr>
            <a:r>
              <a:rPr lang="en-US" sz="2048">
                <a:solidFill>
                  <a:srgbClr val="11121B"/>
                </a:solidFill>
                <a:latin typeface="Now"/>
              </a:rPr>
              <a:t>monetary policy transmission in EMEs. The exchange rate is more responsive to policy</a:t>
            </a:r>
          </a:p>
          <a:p>
            <a:pPr>
              <a:lnSpc>
                <a:spcPts val="2499"/>
              </a:lnSpc>
            </a:pPr>
            <a:r>
              <a:rPr lang="en-US" sz="2048">
                <a:solidFill>
                  <a:srgbClr val="11121B"/>
                </a:solidFill>
                <a:latin typeface="Now"/>
              </a:rPr>
              <a:t>changes in countries with a flexible exchange rate regime. The authors conclude that</a:t>
            </a:r>
          </a:p>
          <a:p>
            <a:pPr>
              <a:lnSpc>
                <a:spcPts val="2499"/>
              </a:lnSpc>
            </a:pPr>
            <a:r>
              <a:rPr lang="en-US" sz="2048">
                <a:solidFill>
                  <a:srgbClr val="11121B"/>
                </a:solidFill>
                <a:latin typeface="Now"/>
              </a:rPr>
              <a:t>policymakers in EMEs should consider adopting more flexible exchange rate regimes</a:t>
            </a:r>
          </a:p>
          <a:p>
            <a:pPr>
              <a:lnSpc>
                <a:spcPts val="2499"/>
              </a:lnSpc>
            </a:pPr>
            <a:r>
              <a:rPr lang="en-US" sz="2048">
                <a:solidFill>
                  <a:srgbClr val="11121B"/>
                </a:solidFill>
                <a:latin typeface="Now"/>
              </a:rPr>
              <a:t>to enhance the effectiveness of their monetary policy transmission mechanisms.</a:t>
            </a:r>
          </a:p>
        </p:txBody>
      </p:sp>
      <p:sp>
        <p:nvSpPr>
          <p:cNvPr name="TextBox 3" id="3"/>
          <p:cNvSpPr txBox="true"/>
          <p:nvPr/>
        </p:nvSpPr>
        <p:spPr>
          <a:xfrm rot="0">
            <a:off x="1028700" y="3541150"/>
            <a:ext cx="7206451" cy="2673528"/>
          </a:xfrm>
          <a:prstGeom prst="rect">
            <a:avLst/>
          </a:prstGeom>
        </p:spPr>
        <p:txBody>
          <a:bodyPr anchor="t" rtlCol="false" tIns="0" lIns="0" bIns="0" rIns="0">
            <a:spAutoFit/>
          </a:bodyPr>
          <a:lstStyle/>
          <a:p>
            <a:pPr>
              <a:lnSpc>
                <a:spcPts val="10589"/>
              </a:lnSpc>
              <a:spcBef>
                <a:spcPct val="0"/>
              </a:spcBef>
            </a:pPr>
            <a:r>
              <a:rPr lang="en-US" sz="8679">
                <a:solidFill>
                  <a:srgbClr val="000000"/>
                </a:solidFill>
                <a:latin typeface="Now Bold Bold"/>
              </a:rPr>
              <a:t>LITERATURE REVIEW</a:t>
            </a:r>
          </a:p>
        </p:txBody>
      </p:sp>
      <p:sp>
        <p:nvSpPr>
          <p:cNvPr name="TextBox 4" id="4"/>
          <p:cNvSpPr txBox="true"/>
          <p:nvPr/>
        </p:nvSpPr>
        <p:spPr>
          <a:xfrm rot="0">
            <a:off x="8191812" y="1417738"/>
            <a:ext cx="616625" cy="896620"/>
          </a:xfrm>
          <a:prstGeom prst="rect">
            <a:avLst/>
          </a:prstGeom>
        </p:spPr>
        <p:txBody>
          <a:bodyPr anchor="t" rtlCol="false" tIns="0" lIns="0" bIns="0" rIns="0">
            <a:spAutoFit/>
          </a:bodyPr>
          <a:lstStyle/>
          <a:p>
            <a:pPr algn="ctr">
              <a:lnSpc>
                <a:spcPts val="7279"/>
              </a:lnSpc>
            </a:pPr>
            <a:r>
              <a:rPr lang="en-US" sz="5199">
                <a:solidFill>
                  <a:srgbClr val="000000"/>
                </a:solidFill>
                <a:latin typeface="Now Bold Bold"/>
              </a:rPr>
              <a:t>2.</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9144000" y="1531365"/>
            <a:ext cx="8674631" cy="7224271"/>
          </a:xfrm>
          <a:prstGeom prst="rect">
            <a:avLst/>
          </a:prstGeom>
        </p:spPr>
        <p:txBody>
          <a:bodyPr anchor="t" rtlCol="false" tIns="0" lIns="0" bIns="0" rIns="0">
            <a:spAutoFit/>
          </a:bodyPr>
          <a:lstStyle/>
          <a:p>
            <a:pPr>
              <a:lnSpc>
                <a:spcPts val="2499"/>
              </a:lnSpc>
            </a:pPr>
            <a:r>
              <a:rPr lang="en-US" sz="2048">
                <a:solidFill>
                  <a:srgbClr val="11121B"/>
                </a:solidFill>
                <a:latin typeface="Now"/>
              </a:rPr>
              <a:t>In "Exchange Rate Regimes and the Monetary Transmission Mechanism in East Asia",</a:t>
            </a:r>
          </a:p>
          <a:p>
            <a:pPr>
              <a:lnSpc>
                <a:spcPts val="2499"/>
              </a:lnSpc>
            </a:pPr>
            <a:r>
              <a:rPr lang="en-US" sz="2048">
                <a:solidFill>
                  <a:srgbClr val="11121B"/>
                </a:solidFill>
                <a:latin typeface="Now"/>
              </a:rPr>
              <a:t>J. Kim and M. Song examine the relationship between exchange rate regimes and the</a:t>
            </a:r>
          </a:p>
          <a:p>
            <a:pPr>
              <a:lnSpc>
                <a:spcPts val="2499"/>
              </a:lnSpc>
            </a:pPr>
            <a:r>
              <a:rPr lang="en-US" sz="2048">
                <a:solidFill>
                  <a:srgbClr val="11121B"/>
                </a:solidFill>
                <a:latin typeface="Now"/>
              </a:rPr>
              <a:t>monetary transmission mechanism in East Asian countries, using data from 1980 to</a:t>
            </a:r>
          </a:p>
          <a:p>
            <a:pPr>
              <a:lnSpc>
                <a:spcPts val="2499"/>
              </a:lnSpc>
            </a:pPr>
            <a:r>
              <a:rPr lang="en-US" sz="2048">
                <a:solidFill>
                  <a:srgbClr val="11121B"/>
                </a:solidFill>
                <a:latin typeface="Now"/>
              </a:rPr>
              <a:t>2012. The authors find that the effectiveness of the monetary transmission</a:t>
            </a:r>
          </a:p>
          <a:p>
            <a:pPr>
              <a:lnSpc>
                <a:spcPts val="2499"/>
              </a:lnSpc>
            </a:pPr>
            <a:r>
              <a:rPr lang="en-US" sz="2048">
                <a:solidFill>
                  <a:srgbClr val="11121B"/>
                </a:solidFill>
                <a:latin typeface="Now"/>
              </a:rPr>
              <a:t>mechanism varies depending on the exchange rate regime and that countries with</a:t>
            </a:r>
          </a:p>
          <a:p>
            <a:pPr>
              <a:lnSpc>
                <a:spcPts val="2499"/>
              </a:lnSpc>
            </a:pPr>
            <a:r>
              <a:rPr lang="en-US" sz="2048">
                <a:solidFill>
                  <a:srgbClr val="11121B"/>
                </a:solidFill>
                <a:latin typeface="Now"/>
              </a:rPr>
              <a:t>flexible exchange rate regimes tend to have more effective monetary transmission</a:t>
            </a:r>
          </a:p>
          <a:p>
            <a:pPr>
              <a:lnSpc>
                <a:spcPts val="2499"/>
              </a:lnSpc>
            </a:pPr>
            <a:r>
              <a:rPr lang="en-US" sz="2048">
                <a:solidFill>
                  <a:srgbClr val="11121B"/>
                </a:solidFill>
                <a:latin typeface="Now"/>
              </a:rPr>
              <a:t>mechanisms than those with fixed or managed exchange rate regimes. Additionally,</a:t>
            </a:r>
          </a:p>
          <a:p>
            <a:pPr>
              <a:lnSpc>
                <a:spcPts val="2499"/>
              </a:lnSpc>
            </a:pPr>
            <a:r>
              <a:rPr lang="en-US" sz="2048">
                <a:solidFill>
                  <a:srgbClr val="11121B"/>
                </a:solidFill>
                <a:latin typeface="Now"/>
              </a:rPr>
              <a:t>they find that the effectiveness of the monetary transmission mechanism is positively</a:t>
            </a:r>
          </a:p>
          <a:p>
            <a:pPr>
              <a:lnSpc>
                <a:spcPts val="2499"/>
              </a:lnSpc>
            </a:pPr>
            <a:r>
              <a:rPr lang="en-US" sz="2048">
                <a:solidFill>
                  <a:srgbClr val="11121B"/>
                </a:solidFill>
                <a:latin typeface="Now"/>
              </a:rPr>
              <a:t>related to the degree of financial openness, the depth of the financial system, and the</a:t>
            </a:r>
          </a:p>
          <a:p>
            <a:pPr>
              <a:lnSpc>
                <a:spcPts val="2499"/>
              </a:lnSpc>
            </a:pPr>
            <a:r>
              <a:rPr lang="en-US" sz="2048">
                <a:solidFill>
                  <a:srgbClr val="11121B"/>
                </a:solidFill>
                <a:latin typeface="Now"/>
              </a:rPr>
              <a:t>degree of fiscal discipline. The study provides important insights into the relationship</a:t>
            </a:r>
          </a:p>
          <a:p>
            <a:pPr>
              <a:lnSpc>
                <a:spcPts val="2499"/>
              </a:lnSpc>
            </a:pPr>
            <a:r>
              <a:rPr lang="en-US" sz="2048">
                <a:solidFill>
                  <a:srgbClr val="11121B"/>
                </a:solidFill>
                <a:latin typeface="Now"/>
              </a:rPr>
              <a:t>between East Asia's exchange rate regimes, monetary policy, and economic</a:t>
            </a:r>
          </a:p>
          <a:p>
            <a:pPr>
              <a:lnSpc>
                <a:spcPts val="2499"/>
              </a:lnSpc>
            </a:pPr>
            <a:r>
              <a:rPr lang="en-US" sz="2048">
                <a:solidFill>
                  <a:srgbClr val="11121B"/>
                </a:solidFill>
                <a:latin typeface="Now"/>
              </a:rPr>
              <a:t>performance.</a:t>
            </a:r>
          </a:p>
        </p:txBody>
      </p:sp>
      <p:sp>
        <p:nvSpPr>
          <p:cNvPr name="TextBox 3" id="3"/>
          <p:cNvSpPr txBox="true"/>
          <p:nvPr/>
        </p:nvSpPr>
        <p:spPr>
          <a:xfrm rot="0">
            <a:off x="1028700" y="3541150"/>
            <a:ext cx="7206451" cy="2673528"/>
          </a:xfrm>
          <a:prstGeom prst="rect">
            <a:avLst/>
          </a:prstGeom>
        </p:spPr>
        <p:txBody>
          <a:bodyPr anchor="t" rtlCol="false" tIns="0" lIns="0" bIns="0" rIns="0">
            <a:spAutoFit/>
          </a:bodyPr>
          <a:lstStyle/>
          <a:p>
            <a:pPr>
              <a:lnSpc>
                <a:spcPts val="10589"/>
              </a:lnSpc>
              <a:spcBef>
                <a:spcPct val="0"/>
              </a:spcBef>
            </a:pPr>
            <a:r>
              <a:rPr lang="en-US" sz="8679">
                <a:solidFill>
                  <a:srgbClr val="000000"/>
                </a:solidFill>
                <a:latin typeface="Now Bold Bold"/>
              </a:rPr>
              <a:t>LITERATURE REVIEW</a:t>
            </a:r>
          </a:p>
        </p:txBody>
      </p:sp>
      <p:sp>
        <p:nvSpPr>
          <p:cNvPr name="TextBox 4" id="4"/>
          <p:cNvSpPr txBox="true"/>
          <p:nvPr/>
        </p:nvSpPr>
        <p:spPr>
          <a:xfrm rot="0">
            <a:off x="8173655" y="1417738"/>
            <a:ext cx="652939" cy="896620"/>
          </a:xfrm>
          <a:prstGeom prst="rect">
            <a:avLst/>
          </a:prstGeom>
        </p:spPr>
        <p:txBody>
          <a:bodyPr anchor="t" rtlCol="false" tIns="0" lIns="0" bIns="0" rIns="0">
            <a:spAutoFit/>
          </a:bodyPr>
          <a:lstStyle/>
          <a:p>
            <a:pPr algn="ctr">
              <a:lnSpc>
                <a:spcPts val="7279"/>
              </a:lnSpc>
            </a:pPr>
            <a:r>
              <a:rPr lang="en-US" sz="5199">
                <a:solidFill>
                  <a:srgbClr val="000000"/>
                </a:solidFill>
                <a:latin typeface="Now Bold Bold"/>
              </a:rPr>
              <a:t>3.</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5665613" cy="4243051"/>
          </a:xfrm>
          <a:prstGeom prst="rect">
            <a:avLst/>
          </a:prstGeom>
        </p:spPr>
        <p:txBody>
          <a:bodyPr anchor="t" rtlCol="false" tIns="0" lIns="0" bIns="0" rIns="0">
            <a:spAutoFit/>
          </a:bodyPr>
          <a:lstStyle/>
          <a:p>
            <a:pPr>
              <a:lnSpc>
                <a:spcPts val="8397"/>
              </a:lnSpc>
            </a:pPr>
            <a:r>
              <a:rPr lang="en-US" sz="6883">
                <a:solidFill>
                  <a:srgbClr val="000000"/>
                </a:solidFill>
                <a:latin typeface="Now Bold"/>
              </a:rPr>
              <a:t>OBJECTIVES</a:t>
            </a:r>
          </a:p>
          <a:p>
            <a:pPr>
              <a:lnSpc>
                <a:spcPts val="8397"/>
              </a:lnSpc>
            </a:pPr>
            <a:r>
              <a:rPr lang="en-US" sz="6883">
                <a:solidFill>
                  <a:srgbClr val="000000"/>
                </a:solidFill>
                <a:latin typeface="Now Bold"/>
              </a:rPr>
              <a:t>&amp; </a:t>
            </a:r>
          </a:p>
          <a:p>
            <a:pPr>
              <a:lnSpc>
                <a:spcPts val="8397"/>
              </a:lnSpc>
              <a:spcBef>
                <a:spcPct val="0"/>
              </a:spcBef>
            </a:pPr>
            <a:r>
              <a:rPr lang="en-US" sz="6883">
                <a:solidFill>
                  <a:srgbClr val="000000"/>
                </a:solidFill>
                <a:latin typeface="Now Bold"/>
              </a:rPr>
              <a:t>RESEARCH GAPS</a:t>
            </a:r>
          </a:p>
        </p:txBody>
      </p:sp>
      <p:sp>
        <p:nvSpPr>
          <p:cNvPr name="TextBox 3" id="3"/>
          <p:cNvSpPr txBox="true"/>
          <p:nvPr/>
        </p:nvSpPr>
        <p:spPr>
          <a:xfrm rot="0">
            <a:off x="7540644" y="1019175"/>
            <a:ext cx="8646958" cy="7774305"/>
          </a:xfrm>
          <a:prstGeom prst="rect">
            <a:avLst/>
          </a:prstGeom>
        </p:spPr>
        <p:txBody>
          <a:bodyPr anchor="t" rtlCol="false" tIns="0" lIns="0" bIns="0" rIns="0">
            <a:spAutoFit/>
          </a:bodyPr>
          <a:lstStyle/>
          <a:p>
            <a:pPr>
              <a:lnSpc>
                <a:spcPts val="3660"/>
              </a:lnSpc>
            </a:pPr>
            <a:r>
              <a:rPr lang="en-US" sz="3000">
                <a:solidFill>
                  <a:srgbClr val="000000"/>
                </a:solidFill>
                <a:latin typeface="Now"/>
              </a:rPr>
              <a:t>The objective of our report is to analyze the spillover effects of monetary policy in Asian</a:t>
            </a:r>
          </a:p>
          <a:p>
            <a:pPr>
              <a:lnSpc>
                <a:spcPts val="3660"/>
              </a:lnSpc>
            </a:pPr>
            <a:r>
              <a:rPr lang="en-US" sz="3000">
                <a:solidFill>
                  <a:srgbClr val="000000"/>
                </a:solidFill>
                <a:latin typeface="Now"/>
              </a:rPr>
              <a:t>countries and examine the role of exchange rate regimes in these effects.We try to</a:t>
            </a:r>
          </a:p>
          <a:p>
            <a:pPr>
              <a:lnSpc>
                <a:spcPts val="3660"/>
              </a:lnSpc>
            </a:pPr>
            <a:r>
              <a:rPr lang="en-US" sz="3000">
                <a:solidFill>
                  <a:srgbClr val="000000"/>
                </a:solidFill>
                <a:latin typeface="Now"/>
              </a:rPr>
              <a:t>examine how different exchange rate regimes affect the transmission of monetary policy</a:t>
            </a:r>
          </a:p>
          <a:p>
            <a:pPr>
              <a:lnSpc>
                <a:spcPts val="3660"/>
              </a:lnSpc>
            </a:pPr>
            <a:r>
              <a:rPr lang="en-US" sz="3000">
                <a:solidFill>
                  <a:srgbClr val="000000"/>
                </a:solidFill>
                <a:latin typeface="Now"/>
              </a:rPr>
              <a:t>across countries in Asia and to examine whether countries with fixed exchange rates</a:t>
            </a:r>
          </a:p>
          <a:p>
            <a:pPr>
              <a:lnSpc>
                <a:spcPts val="3660"/>
              </a:lnSpc>
            </a:pPr>
            <a:r>
              <a:rPr lang="en-US" sz="3000">
                <a:solidFill>
                  <a:srgbClr val="000000"/>
                </a:solidFill>
                <a:latin typeface="Now"/>
              </a:rPr>
              <a:t>experience different spillover effects compared to those with flexible exchange rates.</a:t>
            </a:r>
          </a:p>
          <a:p>
            <a:pPr>
              <a:lnSpc>
                <a:spcPts val="3660"/>
              </a:lnSpc>
            </a:pPr>
            <a:r>
              <a:rPr lang="en-US" sz="3000">
                <a:solidFill>
                  <a:srgbClr val="000000"/>
                </a:solidFill>
                <a:latin typeface="Now"/>
              </a:rPr>
              <a:t>We also try to evaluate the impact of monetary policy actions by one country on the</a:t>
            </a:r>
          </a:p>
          <a:p>
            <a:pPr>
              <a:lnSpc>
                <a:spcPts val="3660"/>
              </a:lnSpc>
            </a:pPr>
            <a:r>
              <a:rPr lang="en-US" sz="3000">
                <a:solidFill>
                  <a:srgbClr val="000000"/>
                </a:solidFill>
                <a:latin typeface="Now"/>
              </a:rPr>
              <a:t>economies of Asian countries and to analyze how the exchange rate regime affects the</a:t>
            </a:r>
          </a:p>
          <a:p>
            <a:pPr>
              <a:lnSpc>
                <a:spcPts val="3660"/>
              </a:lnSpc>
            </a:pPr>
            <a:r>
              <a:rPr lang="en-US" sz="3000">
                <a:solidFill>
                  <a:srgbClr val="000000"/>
                </a:solidFill>
                <a:latin typeface="Now"/>
              </a:rPr>
              <a:t>extent and duration of spillover effects using various econometric methods.</a:t>
            </a:r>
          </a:p>
        </p:txBody>
      </p:sp>
      <p:grpSp>
        <p:nvGrpSpPr>
          <p:cNvPr name="Group 4" id="4"/>
          <p:cNvGrpSpPr/>
          <p:nvPr/>
        </p:nvGrpSpPr>
        <p:grpSpPr>
          <a:xfrm rot="0">
            <a:off x="15805630" y="8829976"/>
            <a:ext cx="1453670" cy="428324"/>
            <a:chOff x="0" y="0"/>
            <a:chExt cx="952367" cy="280615"/>
          </a:xfrm>
        </p:grpSpPr>
        <p:sp>
          <p:nvSpPr>
            <p:cNvPr name="Freeform 5" id="5"/>
            <p:cNvSpPr/>
            <p:nvPr/>
          </p:nvSpPr>
          <p:spPr>
            <a:xfrm flipH="false" flipV="false">
              <a:off x="0" y="0"/>
              <a:ext cx="952367" cy="280615"/>
            </a:xfrm>
            <a:custGeom>
              <a:avLst/>
              <a:gdLst/>
              <a:ahLst/>
              <a:cxnLst/>
              <a:rect r="r" b="b" t="t" l="l"/>
              <a:pathLst>
                <a:path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a:solidFill>
                <a:srgbClr val="000000"/>
              </a:solidFill>
            </a:ln>
          </p:spPr>
        </p:sp>
        <p:sp>
          <p:nvSpPr>
            <p:cNvPr name="TextBox 6" id="6"/>
            <p:cNvSpPr txBox="true"/>
            <p:nvPr/>
          </p:nvSpPr>
          <p:spPr>
            <a:xfrm>
              <a:off x="0" y="-28575"/>
              <a:ext cx="812800" cy="841375"/>
            </a:xfrm>
            <a:prstGeom prst="rect">
              <a:avLst/>
            </a:prstGeom>
          </p:spPr>
          <p:txBody>
            <a:bodyPr anchor="ctr" rtlCol="false" tIns="40640" lIns="40640" bIns="40640" rIns="40640"/>
            <a:lstStyle/>
            <a:p>
              <a:pPr algn="ctr">
                <a:lnSpc>
                  <a:spcPts val="2127"/>
                </a:lnSpc>
              </a:pPr>
            </a:p>
          </p:txBody>
        </p:sp>
      </p:grpSp>
      <p:sp>
        <p:nvSpPr>
          <p:cNvPr name="AutoShape 7" id="7"/>
          <p:cNvSpPr/>
          <p:nvPr/>
        </p:nvSpPr>
        <p:spPr>
          <a:xfrm>
            <a:off x="16187602" y="9044138"/>
            <a:ext cx="714075" cy="0"/>
          </a:xfrm>
          <a:prstGeom prst="line">
            <a:avLst/>
          </a:prstGeom>
          <a:ln cap="flat" w="19050">
            <a:solidFill>
              <a:srgbClr val="000000">
                <a:alpha val="70980"/>
              </a:srgbClr>
            </a:solidFill>
            <a:prstDash val="solid"/>
            <a:headEnd type="none" len="sm" w="sm"/>
            <a:tailEnd type="arrow" len="sm" w="med"/>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5665613" cy="4243051"/>
          </a:xfrm>
          <a:prstGeom prst="rect">
            <a:avLst/>
          </a:prstGeom>
        </p:spPr>
        <p:txBody>
          <a:bodyPr anchor="t" rtlCol="false" tIns="0" lIns="0" bIns="0" rIns="0">
            <a:spAutoFit/>
          </a:bodyPr>
          <a:lstStyle/>
          <a:p>
            <a:pPr>
              <a:lnSpc>
                <a:spcPts val="8397"/>
              </a:lnSpc>
            </a:pPr>
            <a:r>
              <a:rPr lang="en-US" sz="6883">
                <a:solidFill>
                  <a:srgbClr val="000000"/>
                </a:solidFill>
                <a:latin typeface="Now Bold"/>
              </a:rPr>
              <a:t>OBJECTIVES</a:t>
            </a:r>
          </a:p>
          <a:p>
            <a:pPr>
              <a:lnSpc>
                <a:spcPts val="8397"/>
              </a:lnSpc>
            </a:pPr>
            <a:r>
              <a:rPr lang="en-US" sz="6883">
                <a:solidFill>
                  <a:srgbClr val="000000"/>
                </a:solidFill>
                <a:latin typeface="Now Bold"/>
              </a:rPr>
              <a:t>&amp; </a:t>
            </a:r>
          </a:p>
          <a:p>
            <a:pPr>
              <a:lnSpc>
                <a:spcPts val="8397"/>
              </a:lnSpc>
              <a:spcBef>
                <a:spcPct val="0"/>
              </a:spcBef>
            </a:pPr>
            <a:r>
              <a:rPr lang="en-US" sz="6883">
                <a:solidFill>
                  <a:srgbClr val="000000"/>
                </a:solidFill>
                <a:latin typeface="Now Bold"/>
              </a:rPr>
              <a:t>RESEARCH GAPS</a:t>
            </a:r>
          </a:p>
        </p:txBody>
      </p:sp>
      <p:sp>
        <p:nvSpPr>
          <p:cNvPr name="TextBox 3" id="3"/>
          <p:cNvSpPr txBox="true"/>
          <p:nvPr/>
        </p:nvSpPr>
        <p:spPr>
          <a:xfrm rot="0">
            <a:off x="7540644" y="1019175"/>
            <a:ext cx="9883199" cy="3051175"/>
          </a:xfrm>
          <a:prstGeom prst="rect">
            <a:avLst/>
          </a:prstGeom>
        </p:spPr>
        <p:txBody>
          <a:bodyPr anchor="t" rtlCol="false" tIns="0" lIns="0" bIns="0" rIns="0">
            <a:spAutoFit/>
          </a:bodyPr>
          <a:lstStyle/>
          <a:p>
            <a:pPr>
              <a:lnSpc>
                <a:spcPts val="3049"/>
              </a:lnSpc>
            </a:pPr>
            <a:r>
              <a:rPr lang="en-US" sz="2499">
                <a:solidFill>
                  <a:srgbClr val="000000"/>
                </a:solidFill>
                <a:latin typeface="Now"/>
              </a:rPr>
              <a:t>While the papers above provide valuable insights into the relationship between exchange rate</a:t>
            </a:r>
          </a:p>
          <a:p>
            <a:pPr>
              <a:lnSpc>
                <a:spcPts val="3049"/>
              </a:lnSpc>
            </a:pPr>
            <a:r>
              <a:rPr lang="en-US" sz="2499">
                <a:solidFill>
                  <a:srgbClr val="000000"/>
                </a:solidFill>
                <a:latin typeface="Now"/>
              </a:rPr>
              <a:t>regimes, monetary policy, and macroeconomic outcomes, there are several potential research</a:t>
            </a:r>
          </a:p>
          <a:p>
            <a:pPr>
              <a:lnSpc>
                <a:spcPts val="3049"/>
              </a:lnSpc>
            </a:pPr>
            <a:r>
              <a:rPr lang="en-US" sz="2499">
                <a:solidFill>
                  <a:srgbClr val="000000"/>
                </a:solidFill>
                <a:latin typeface="Now"/>
              </a:rPr>
              <a:t>gaps in the existing literature related to the dynamics of monetary policy spillovers and the role</a:t>
            </a:r>
          </a:p>
          <a:p>
            <a:pPr>
              <a:lnSpc>
                <a:spcPts val="3049"/>
              </a:lnSpc>
            </a:pPr>
            <a:r>
              <a:rPr lang="en-US" sz="2499">
                <a:solidFill>
                  <a:srgbClr val="000000"/>
                </a:solidFill>
                <a:latin typeface="Now"/>
              </a:rPr>
              <a:t>of exchange rate regimes. Here are a few possible avenues for further research:</a:t>
            </a:r>
          </a:p>
        </p:txBody>
      </p:sp>
      <p:grpSp>
        <p:nvGrpSpPr>
          <p:cNvPr name="Group 4" id="4"/>
          <p:cNvGrpSpPr/>
          <p:nvPr/>
        </p:nvGrpSpPr>
        <p:grpSpPr>
          <a:xfrm rot="0">
            <a:off x="15805630" y="8829976"/>
            <a:ext cx="1453670" cy="428324"/>
            <a:chOff x="0" y="0"/>
            <a:chExt cx="952367" cy="280615"/>
          </a:xfrm>
        </p:grpSpPr>
        <p:sp>
          <p:nvSpPr>
            <p:cNvPr name="Freeform 5" id="5"/>
            <p:cNvSpPr/>
            <p:nvPr/>
          </p:nvSpPr>
          <p:spPr>
            <a:xfrm flipH="false" flipV="false">
              <a:off x="0" y="0"/>
              <a:ext cx="952367" cy="280615"/>
            </a:xfrm>
            <a:custGeom>
              <a:avLst/>
              <a:gdLst/>
              <a:ahLst/>
              <a:cxnLst/>
              <a:rect r="r" b="b" t="t" l="l"/>
              <a:pathLst>
                <a:path h="280615" w="952367">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a:solidFill>
                <a:srgbClr val="000000"/>
              </a:solidFill>
            </a:ln>
          </p:spPr>
        </p:sp>
        <p:sp>
          <p:nvSpPr>
            <p:cNvPr name="TextBox 6" id="6"/>
            <p:cNvSpPr txBox="true"/>
            <p:nvPr/>
          </p:nvSpPr>
          <p:spPr>
            <a:xfrm>
              <a:off x="0" y="-28575"/>
              <a:ext cx="812800" cy="841375"/>
            </a:xfrm>
            <a:prstGeom prst="rect">
              <a:avLst/>
            </a:prstGeom>
          </p:spPr>
          <p:txBody>
            <a:bodyPr anchor="ctr" rtlCol="false" tIns="40640" lIns="40640" bIns="40640" rIns="40640"/>
            <a:lstStyle/>
            <a:p>
              <a:pPr algn="ctr">
                <a:lnSpc>
                  <a:spcPts val="2127"/>
                </a:lnSpc>
              </a:pPr>
            </a:p>
          </p:txBody>
        </p:sp>
      </p:grpSp>
      <p:sp>
        <p:nvSpPr>
          <p:cNvPr name="TextBox 7" id="7"/>
          <p:cNvSpPr txBox="true"/>
          <p:nvPr/>
        </p:nvSpPr>
        <p:spPr>
          <a:xfrm rot="0">
            <a:off x="7540644" y="5133975"/>
            <a:ext cx="8646958" cy="3202305"/>
          </a:xfrm>
          <a:prstGeom prst="rect">
            <a:avLst/>
          </a:prstGeom>
        </p:spPr>
        <p:txBody>
          <a:bodyPr anchor="t" rtlCol="false" tIns="0" lIns="0" bIns="0" rIns="0">
            <a:spAutoFit/>
          </a:bodyPr>
          <a:lstStyle/>
          <a:p>
            <a:pPr marL="647700" indent="-323850" lvl="1">
              <a:lnSpc>
                <a:spcPts val="3660"/>
              </a:lnSpc>
              <a:buFont typeface="Arial"/>
              <a:buChar char="•"/>
            </a:pPr>
            <a:r>
              <a:rPr lang="en-US" sz="3000">
                <a:solidFill>
                  <a:srgbClr val="000000"/>
                </a:solidFill>
                <a:latin typeface="Now"/>
              </a:rPr>
              <a:t> </a:t>
            </a:r>
            <a:r>
              <a:rPr lang="en-US" sz="3000">
                <a:solidFill>
                  <a:srgbClr val="000000"/>
                </a:solidFill>
                <a:latin typeface="Now Bold"/>
              </a:rPr>
              <a:t>Limited focus on developing countries.</a:t>
            </a:r>
          </a:p>
          <a:p>
            <a:pPr marL="647700" indent="-323850" lvl="1">
              <a:lnSpc>
                <a:spcPts val="3660"/>
              </a:lnSpc>
              <a:buFont typeface="Arial"/>
              <a:buChar char="•"/>
            </a:pPr>
            <a:r>
              <a:rPr lang="en-US" sz="3000">
                <a:solidFill>
                  <a:srgbClr val="000000"/>
                </a:solidFill>
                <a:latin typeface="Now Bold"/>
              </a:rPr>
              <a:t> Neglect of nonlinear effects.</a:t>
            </a:r>
          </a:p>
          <a:p>
            <a:pPr marL="647700" indent="-323850" lvl="1">
              <a:lnSpc>
                <a:spcPts val="3660"/>
              </a:lnSpc>
              <a:buFont typeface="Arial"/>
              <a:buChar char="•"/>
            </a:pPr>
            <a:r>
              <a:rPr lang="en-US" sz="3000">
                <a:solidFill>
                  <a:srgbClr val="000000"/>
                </a:solidFill>
                <a:latin typeface="Now Bold"/>
              </a:rPr>
              <a:t> Lack of attention to financial market spillovers.</a:t>
            </a:r>
          </a:p>
          <a:p>
            <a:pPr marL="647700" indent="-323850" lvl="1">
              <a:lnSpc>
                <a:spcPts val="3660"/>
              </a:lnSpc>
              <a:buFont typeface="Arial"/>
              <a:buChar char="•"/>
            </a:pPr>
            <a:r>
              <a:rPr lang="en-US" sz="3000">
                <a:solidFill>
                  <a:srgbClr val="000000"/>
                </a:solidFill>
                <a:latin typeface="Now Bold"/>
              </a:rPr>
              <a:t> Need for a more nuanced analysis of exchange rate regimes.</a:t>
            </a:r>
          </a:p>
          <a:p>
            <a:pPr marL="647700" indent="-323850" lvl="1">
              <a:lnSpc>
                <a:spcPts val="3660"/>
              </a:lnSpc>
              <a:buFont typeface="Arial"/>
              <a:buChar char="•"/>
            </a:pPr>
            <a:r>
              <a:rPr lang="en-US" sz="3000">
                <a:solidFill>
                  <a:srgbClr val="000000"/>
                </a:solidFill>
                <a:latin typeface="Now Bold"/>
              </a:rPr>
              <a:t> Difficulty in identifying causality.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215390" y="6505422"/>
            <a:ext cx="6241667" cy="1578353"/>
          </a:xfrm>
          <a:prstGeom prst="rect">
            <a:avLst/>
          </a:prstGeom>
        </p:spPr>
      </p:pic>
      <p:sp>
        <p:nvSpPr>
          <p:cNvPr name="TextBox 3" id="3"/>
          <p:cNvSpPr txBox="true"/>
          <p:nvPr/>
        </p:nvSpPr>
        <p:spPr>
          <a:xfrm rot="0">
            <a:off x="1028700" y="2526316"/>
            <a:ext cx="15467583" cy="3203361"/>
          </a:xfrm>
          <a:prstGeom prst="rect">
            <a:avLst/>
          </a:prstGeom>
        </p:spPr>
        <p:txBody>
          <a:bodyPr anchor="t" rtlCol="false" tIns="0" lIns="0" bIns="0" rIns="0">
            <a:spAutoFit/>
          </a:bodyPr>
          <a:lstStyle/>
          <a:p>
            <a:pPr>
              <a:lnSpc>
                <a:spcPts val="3152"/>
              </a:lnSpc>
            </a:pPr>
            <a:r>
              <a:rPr lang="en-US" sz="2584">
                <a:solidFill>
                  <a:srgbClr val="000000"/>
                </a:solidFill>
                <a:latin typeface="Now"/>
              </a:rPr>
              <a:t>We use the methodology of the spillover index and the associated tools of spillover tables</a:t>
            </a:r>
          </a:p>
          <a:p>
            <a:pPr>
              <a:lnSpc>
                <a:spcPts val="3152"/>
              </a:lnSpc>
            </a:pPr>
            <a:r>
              <a:rPr lang="en-US" sz="2584">
                <a:solidFill>
                  <a:srgbClr val="000000"/>
                </a:solidFill>
                <a:latin typeface="Now"/>
              </a:rPr>
              <a:t>and spillover plots. The spillover index is a measure used in economics to assess the degree</a:t>
            </a:r>
          </a:p>
          <a:p>
            <a:pPr>
              <a:lnSpc>
                <a:spcPts val="3152"/>
              </a:lnSpc>
            </a:pPr>
            <a:r>
              <a:rPr lang="en-US" sz="2584">
                <a:solidFill>
                  <a:srgbClr val="000000"/>
                </a:solidFill>
                <a:latin typeface="Now"/>
              </a:rPr>
              <a:t>of interdependence between different economic units or regions. The spillover index can be</a:t>
            </a:r>
          </a:p>
          <a:p>
            <a:pPr>
              <a:lnSpc>
                <a:spcPts val="3152"/>
              </a:lnSpc>
            </a:pPr>
            <a:r>
              <a:rPr lang="en-US" sz="2584">
                <a:solidFill>
                  <a:srgbClr val="000000"/>
                </a:solidFill>
                <a:latin typeface="Now"/>
              </a:rPr>
              <a:t>used to analyse the impact of shocks or policy changes in one region on other regions, as well</a:t>
            </a:r>
          </a:p>
          <a:p>
            <a:pPr>
              <a:lnSpc>
                <a:spcPts val="3152"/>
              </a:lnSpc>
            </a:pPr>
            <a:r>
              <a:rPr lang="en-US" sz="2584">
                <a:solidFill>
                  <a:srgbClr val="000000"/>
                </a:solidFill>
                <a:latin typeface="Now"/>
              </a:rPr>
              <a:t>as to identify the channels through which these spillovers occur.</a:t>
            </a:r>
          </a:p>
          <a:p>
            <a:pPr>
              <a:lnSpc>
                <a:spcPts val="3152"/>
              </a:lnSpc>
            </a:pPr>
            <a:r>
              <a:rPr lang="en-US" sz="2584">
                <a:solidFill>
                  <a:srgbClr val="000000"/>
                </a:solidFill>
                <a:latin typeface="Now"/>
              </a:rPr>
              <a:t>In our study, we use a </a:t>
            </a:r>
            <a:r>
              <a:rPr lang="en-US" sz="2584">
                <a:solidFill>
                  <a:srgbClr val="000000"/>
                </a:solidFill>
                <a:latin typeface="Now Bold"/>
              </a:rPr>
              <a:t>simple covariance stationary two-variable VAR(1)</a:t>
            </a:r>
            <a:r>
              <a:rPr lang="en-US" sz="2584">
                <a:solidFill>
                  <a:srgbClr val="000000"/>
                </a:solidFill>
                <a:latin typeface="Now"/>
              </a:rPr>
              <a:t> process:</a:t>
            </a:r>
          </a:p>
          <a:p>
            <a:pPr>
              <a:lnSpc>
                <a:spcPts val="3152"/>
              </a:lnSpc>
            </a:pPr>
            <a:r>
              <a:rPr lang="en-US" sz="2584">
                <a:solidFill>
                  <a:srgbClr val="000000"/>
                </a:solidFill>
                <a:latin typeface="Now"/>
              </a:rPr>
              <a:t>Yt = ΦYt-1 + εt</a:t>
            </a:r>
          </a:p>
          <a:p>
            <a:pPr>
              <a:lnSpc>
                <a:spcPts val="3152"/>
              </a:lnSpc>
            </a:pPr>
            <a:r>
              <a:rPr lang="en-US" sz="2584">
                <a:solidFill>
                  <a:srgbClr val="000000"/>
                </a:solidFill>
                <a:latin typeface="Now"/>
              </a:rPr>
              <a:t>As illustrated by </a:t>
            </a:r>
            <a:r>
              <a:rPr lang="en-US" sz="2584">
                <a:solidFill>
                  <a:srgbClr val="000000"/>
                </a:solidFill>
                <a:latin typeface="Now Bold"/>
              </a:rPr>
              <a:t>Rohit and Pradyumna(2019)</a:t>
            </a:r>
            <a:r>
              <a:rPr lang="en-US" sz="2584">
                <a:solidFill>
                  <a:srgbClr val="000000"/>
                </a:solidFill>
                <a:latin typeface="Now"/>
              </a:rPr>
              <a:t>, the SI for such a case can be represented as:</a:t>
            </a:r>
          </a:p>
        </p:txBody>
      </p:sp>
      <p:sp>
        <p:nvSpPr>
          <p:cNvPr name="TextBox 4" id="4"/>
          <p:cNvSpPr txBox="true"/>
          <p:nvPr/>
        </p:nvSpPr>
        <p:spPr>
          <a:xfrm rot="0">
            <a:off x="1028700" y="1019175"/>
            <a:ext cx="4619781" cy="1067435"/>
          </a:xfrm>
          <a:prstGeom prst="rect">
            <a:avLst/>
          </a:prstGeom>
        </p:spPr>
        <p:txBody>
          <a:bodyPr anchor="t" rtlCol="false" tIns="0" lIns="0" bIns="0" rIns="0">
            <a:spAutoFit/>
          </a:bodyPr>
          <a:lstStyle/>
          <a:p>
            <a:pPr>
              <a:lnSpc>
                <a:spcPts val="4270"/>
              </a:lnSpc>
            </a:pPr>
            <a:r>
              <a:rPr lang="en-US" sz="3500">
                <a:solidFill>
                  <a:srgbClr val="000000"/>
                </a:solidFill>
                <a:latin typeface="Now Bold Bold"/>
              </a:rPr>
              <a:t>RESEARCH</a:t>
            </a:r>
          </a:p>
          <a:p>
            <a:pPr>
              <a:lnSpc>
                <a:spcPts val="4270"/>
              </a:lnSpc>
            </a:pPr>
            <a:r>
              <a:rPr lang="en-US" sz="3500">
                <a:solidFill>
                  <a:srgbClr val="000000"/>
                </a:solidFill>
                <a:latin typeface="Now Bold"/>
              </a:rPr>
              <a:t>METHODOLOGY</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2535841"/>
            <a:ext cx="15754542" cy="6135715"/>
          </a:xfrm>
          <a:prstGeom prst="rect">
            <a:avLst/>
          </a:prstGeom>
        </p:spPr>
        <p:txBody>
          <a:bodyPr anchor="t" rtlCol="false" tIns="0" lIns="0" bIns="0" rIns="0">
            <a:spAutoFit/>
          </a:bodyPr>
          <a:lstStyle/>
          <a:p>
            <a:pPr>
              <a:lnSpc>
                <a:spcPts val="3457"/>
              </a:lnSpc>
            </a:pPr>
            <a:r>
              <a:rPr lang="en-US" sz="2834">
                <a:solidFill>
                  <a:srgbClr val="000000"/>
                </a:solidFill>
                <a:latin typeface="Now"/>
              </a:rPr>
              <a:t>Data for this model has been collected from the Databank of the World Bank. The World Bank</a:t>
            </a:r>
          </a:p>
          <a:p>
            <a:pPr>
              <a:lnSpc>
                <a:spcPts val="3457"/>
              </a:lnSpc>
            </a:pPr>
            <a:r>
              <a:rPr lang="en-US" sz="2834">
                <a:solidFill>
                  <a:srgbClr val="000000"/>
                </a:solidFill>
                <a:latin typeface="Now"/>
              </a:rPr>
              <a:t>collects these data from the national statistical systems of the member nations. Therefore the</a:t>
            </a:r>
          </a:p>
          <a:p>
            <a:pPr>
              <a:lnSpc>
                <a:spcPts val="3457"/>
              </a:lnSpc>
            </a:pPr>
            <a:r>
              <a:rPr lang="en-US" sz="2834">
                <a:solidFill>
                  <a:srgbClr val="000000"/>
                </a:solidFill>
                <a:latin typeface="Now"/>
              </a:rPr>
              <a:t>authenticity of the data depends on the degree of accurate representation of the said data by</a:t>
            </a:r>
          </a:p>
          <a:p>
            <a:pPr>
              <a:lnSpc>
                <a:spcPts val="3457"/>
              </a:lnSpc>
            </a:pPr>
            <a:r>
              <a:rPr lang="en-US" sz="2834">
                <a:solidFill>
                  <a:srgbClr val="000000"/>
                </a:solidFill>
                <a:latin typeface="Now"/>
              </a:rPr>
              <a:t>the statistical system of the member nations. The study specifically focuses on the use of</a:t>
            </a:r>
          </a:p>
          <a:p>
            <a:pPr>
              <a:lnSpc>
                <a:spcPts val="3457"/>
              </a:lnSpc>
            </a:pPr>
            <a:r>
              <a:rPr lang="en-US" sz="2834">
                <a:solidFill>
                  <a:srgbClr val="000000"/>
                </a:solidFill>
                <a:latin typeface="Now"/>
              </a:rPr>
              <a:t>short-term interest rates of six Asian Economies (India, China, Korea, Japan,</a:t>
            </a:r>
          </a:p>
          <a:p>
            <a:pPr>
              <a:lnSpc>
                <a:spcPts val="3457"/>
              </a:lnSpc>
            </a:pPr>
            <a:r>
              <a:rPr lang="en-US" sz="2834">
                <a:solidFill>
                  <a:srgbClr val="000000"/>
                </a:solidFill>
                <a:latin typeface="Now"/>
              </a:rPr>
              <a:t>Indonesia, and Israel), with the US as the Central Economy(CE). We</a:t>
            </a:r>
          </a:p>
          <a:p>
            <a:pPr>
              <a:lnSpc>
                <a:spcPts val="3457"/>
              </a:lnSpc>
            </a:pPr>
            <a:r>
              <a:rPr lang="en-US" sz="2834">
                <a:solidFill>
                  <a:srgbClr val="000000"/>
                </a:solidFill>
                <a:latin typeface="Now"/>
              </a:rPr>
              <a:t>use high-frequency (monthly) data to capture quick-changing dynamics in the money market of</a:t>
            </a:r>
          </a:p>
          <a:p>
            <a:pPr>
              <a:lnSpc>
                <a:spcPts val="3457"/>
              </a:lnSpc>
            </a:pPr>
            <a:r>
              <a:rPr lang="en-US" sz="2834">
                <a:solidFill>
                  <a:srgbClr val="000000"/>
                </a:solidFill>
                <a:latin typeface="Now"/>
              </a:rPr>
              <a:t>the sample economies. The study covers the period from May 20, 2016, to December</a:t>
            </a:r>
          </a:p>
          <a:p>
            <a:pPr>
              <a:lnSpc>
                <a:spcPts val="3457"/>
              </a:lnSpc>
            </a:pPr>
            <a:r>
              <a:rPr lang="en-US" sz="2834">
                <a:solidFill>
                  <a:srgbClr val="000000"/>
                </a:solidFill>
                <a:latin typeface="Now"/>
              </a:rPr>
              <a:t>30, 2021.</a:t>
            </a:r>
          </a:p>
          <a:p>
            <a:pPr>
              <a:lnSpc>
                <a:spcPts val="3457"/>
              </a:lnSpc>
            </a:pPr>
          </a:p>
        </p:txBody>
      </p:sp>
      <p:sp>
        <p:nvSpPr>
          <p:cNvPr name="TextBox 3" id="3"/>
          <p:cNvSpPr txBox="true"/>
          <p:nvPr/>
        </p:nvSpPr>
        <p:spPr>
          <a:xfrm rot="0">
            <a:off x="1028700" y="1019175"/>
            <a:ext cx="4619781" cy="1067435"/>
          </a:xfrm>
          <a:prstGeom prst="rect">
            <a:avLst/>
          </a:prstGeom>
        </p:spPr>
        <p:txBody>
          <a:bodyPr anchor="t" rtlCol="false" tIns="0" lIns="0" bIns="0" rIns="0">
            <a:spAutoFit/>
          </a:bodyPr>
          <a:lstStyle/>
          <a:p>
            <a:pPr>
              <a:lnSpc>
                <a:spcPts val="4270"/>
              </a:lnSpc>
            </a:pPr>
            <a:r>
              <a:rPr lang="en-US" sz="3500">
                <a:solidFill>
                  <a:srgbClr val="000000"/>
                </a:solidFill>
                <a:latin typeface="Now Bold Bold"/>
              </a:rPr>
              <a:t>RESEARCH</a:t>
            </a:r>
          </a:p>
          <a:p>
            <a:pPr>
              <a:lnSpc>
                <a:spcPts val="4270"/>
              </a:lnSpc>
            </a:pPr>
            <a:r>
              <a:rPr lang="en-US" sz="3500">
                <a:solidFill>
                  <a:srgbClr val="000000"/>
                </a:solidFill>
                <a:latin typeface="Now Bold"/>
              </a:rPr>
              <a:t>METHODOLOGY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DAFhJEB_fBM</dc:identifier>
  <dcterms:modified xsi:type="dcterms:W3CDTF">2011-08-01T06:04:30Z</dcterms:modified>
  <cp:revision>1</cp:revision>
  <dc:title>Spillover effects of monetary policy</dc:title>
</cp:coreProperties>
</file>