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2" r:id="rId3"/>
    <p:sldId id="256" r:id="rId4"/>
    <p:sldId id="271" r:id="rId5"/>
    <p:sldId id="275" r:id="rId6"/>
    <p:sldId id="257" r:id="rId7"/>
    <p:sldId id="261" r:id="rId8"/>
    <p:sldId id="273" r:id="rId9"/>
    <p:sldId id="260" r:id="rId10"/>
    <p:sldId id="264" r:id="rId11"/>
    <p:sldId id="265" r:id="rId12"/>
    <p:sldId id="267" r:id="rId13"/>
    <p:sldId id="268" r:id="rId14"/>
    <p:sldId id="27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C79B-F8C1-4C83-A772-F9982F96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1D62F-31C3-4D95-AEC9-C37E9373E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727E2-E3C8-47F7-AB98-D7ABB3B7A5F0}"/>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5" name="Footer Placeholder 4">
            <a:extLst>
              <a:ext uri="{FF2B5EF4-FFF2-40B4-BE49-F238E27FC236}">
                <a16:creationId xmlns:a16="http://schemas.microsoft.com/office/drawing/2014/main" id="{247EBBAD-3994-40F6-B2C4-F8F464CE0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24A8D-A9FE-4720-B881-9AB85D38DE4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28776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C9C3-60E4-4954-9F42-56C4581DC9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2EA46-EFE0-4803-8F69-9EAC397FE1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A5CD-D910-4EF4-85EA-1D374606864F}"/>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5" name="Footer Placeholder 4">
            <a:extLst>
              <a:ext uri="{FF2B5EF4-FFF2-40B4-BE49-F238E27FC236}">
                <a16:creationId xmlns:a16="http://schemas.microsoft.com/office/drawing/2014/main" id="{BBE2D9DC-DBF8-4ABA-ADB2-EF5E98EFD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F803F-04C3-4FD6-968E-F4B986CC2E1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85195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4B47F-96DA-4618-B98A-FAB48FDF21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F4FE4A-D299-455F-908B-A16A6F696A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FCB80-B654-4752-9FD3-481894333F0D}"/>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5" name="Footer Placeholder 4">
            <a:extLst>
              <a:ext uri="{FF2B5EF4-FFF2-40B4-BE49-F238E27FC236}">
                <a16:creationId xmlns:a16="http://schemas.microsoft.com/office/drawing/2014/main" id="{F7591636-C9DE-44B1-A6AD-709B47E65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2084D-50D3-4832-9268-940FB855E6D9}"/>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47758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36D9-BD35-4F50-98BF-0DF0280E4F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D1313-169E-456F-A651-18A490CE05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75FC1-8550-49CF-9A09-568B3B6D9231}"/>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5" name="Footer Placeholder 4">
            <a:extLst>
              <a:ext uri="{FF2B5EF4-FFF2-40B4-BE49-F238E27FC236}">
                <a16:creationId xmlns:a16="http://schemas.microsoft.com/office/drawing/2014/main" id="{83A8F10E-155B-4102-8D3C-8B8E16A70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5FA59-E54F-434E-A3C7-24FA1CADB572}"/>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51625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65CE-141C-4797-9978-DB63191E54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CA5B9-8EFA-474A-8A21-D2E8FA12C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5008FF-8369-4ADF-97C4-3F2D3CBA5593}"/>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5" name="Footer Placeholder 4">
            <a:extLst>
              <a:ext uri="{FF2B5EF4-FFF2-40B4-BE49-F238E27FC236}">
                <a16:creationId xmlns:a16="http://schemas.microsoft.com/office/drawing/2014/main" id="{EDD60A6C-5625-43ED-A65F-B35F6238A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FD820-3EEE-4640-AD38-F931B37AD380}"/>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21226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08EA-E9C3-488F-A61C-221279A3F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CF5EA-5DBA-4C51-9A4A-1E8349697A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BBF403-1529-4209-A0FC-49E72B1611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8958EB-0341-4EA2-B456-0B470EE96434}"/>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6" name="Footer Placeholder 5">
            <a:extLst>
              <a:ext uri="{FF2B5EF4-FFF2-40B4-BE49-F238E27FC236}">
                <a16:creationId xmlns:a16="http://schemas.microsoft.com/office/drawing/2014/main" id="{3602B727-9FC7-41A9-8676-7D0D24DCD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461E7-4253-43CB-B42D-752E59DC26EA}"/>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72217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9946-7658-471A-A178-AF73399929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3F6C0B-F00D-4706-BA5F-E2BB5953B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F34EEF-7D2F-4637-9E71-19683916CE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47F137-25B3-4B98-9D7A-18C35A8EF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F205DF-706B-4E7A-8099-CB5F70164F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BD86B3-8668-4360-A4AE-E65FF2B5E3AB}"/>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8" name="Footer Placeholder 7">
            <a:extLst>
              <a:ext uri="{FF2B5EF4-FFF2-40B4-BE49-F238E27FC236}">
                <a16:creationId xmlns:a16="http://schemas.microsoft.com/office/drawing/2014/main" id="{028841CD-38DB-4E10-82CC-EC7EBDB31F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1CCAA4-F296-43E7-A804-C950279E1A37}"/>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228135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EABC-9539-499F-A7A8-AD4B54983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BD29D-E936-4B5D-83B9-CF2344675700}"/>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4" name="Footer Placeholder 3">
            <a:extLst>
              <a:ext uri="{FF2B5EF4-FFF2-40B4-BE49-F238E27FC236}">
                <a16:creationId xmlns:a16="http://schemas.microsoft.com/office/drawing/2014/main" id="{8FF6C0EA-3B32-42B2-AEC1-BE446B5D01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5C656E-18A1-426D-B058-BD8E42D4D556}"/>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416449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D1DB1-F8EC-4199-A413-B2252C195F57}"/>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3" name="Footer Placeholder 2">
            <a:extLst>
              <a:ext uri="{FF2B5EF4-FFF2-40B4-BE49-F238E27FC236}">
                <a16:creationId xmlns:a16="http://schemas.microsoft.com/office/drawing/2014/main" id="{2145E991-EB63-49FD-81A2-92087A5899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CC9696-5F1E-4900-B0D5-D2E1F562E52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0088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527E-EF96-4D48-8457-369B2DCCD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A92C7-A6D2-4BB3-8715-32DD042EF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578AEB-F173-4F3F-8611-660B6528E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081B4C-D09E-4913-B4B1-AAB48029939D}"/>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6" name="Footer Placeholder 5">
            <a:extLst>
              <a:ext uri="{FF2B5EF4-FFF2-40B4-BE49-F238E27FC236}">
                <a16:creationId xmlns:a16="http://schemas.microsoft.com/office/drawing/2014/main" id="{FFF22799-59FB-406C-B7E9-7420A2FCE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91BCA-94D2-4957-B16D-88D8A980C34C}"/>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304249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1A8A-3F1B-47CB-9FD3-8AE31CAE3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06FAF-56A0-47D9-B7D2-0C9DC557C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681C2-E8B6-4659-9C4A-24593B4E8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9ED3F8-3461-4EC8-8B55-F03E61E36DF8}"/>
              </a:ext>
            </a:extLst>
          </p:cNvPr>
          <p:cNvSpPr>
            <a:spLocks noGrp="1"/>
          </p:cNvSpPr>
          <p:nvPr>
            <p:ph type="dt" sz="half" idx="10"/>
          </p:nvPr>
        </p:nvSpPr>
        <p:spPr/>
        <p:txBody>
          <a:bodyPr/>
          <a:lstStyle/>
          <a:p>
            <a:fld id="{C15FC8A3-6A92-4D25-A62C-09A6E434F930}" type="datetimeFigureOut">
              <a:rPr lang="en-US" smtClean="0"/>
              <a:t>6/10/2019</a:t>
            </a:fld>
            <a:endParaRPr lang="en-US"/>
          </a:p>
        </p:txBody>
      </p:sp>
      <p:sp>
        <p:nvSpPr>
          <p:cNvPr id="6" name="Footer Placeholder 5">
            <a:extLst>
              <a:ext uri="{FF2B5EF4-FFF2-40B4-BE49-F238E27FC236}">
                <a16:creationId xmlns:a16="http://schemas.microsoft.com/office/drawing/2014/main" id="{91F18134-6BEC-4990-920F-1A929E23B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217B9-462B-4F45-9B29-43E7CED8D371}"/>
              </a:ext>
            </a:extLst>
          </p:cNvPr>
          <p:cNvSpPr>
            <a:spLocks noGrp="1"/>
          </p:cNvSpPr>
          <p:nvPr>
            <p:ph type="sldNum" sz="quarter" idx="12"/>
          </p:nvPr>
        </p:nvSpPr>
        <p:spPr/>
        <p:txBody>
          <a:bodyPr/>
          <a:lstStyle/>
          <a:p>
            <a:fld id="{52E73BCF-1785-4C41-B874-E463297F7551}" type="slidenum">
              <a:rPr lang="en-US" smtClean="0"/>
              <a:t>‹#›</a:t>
            </a:fld>
            <a:endParaRPr lang="en-US"/>
          </a:p>
        </p:txBody>
      </p:sp>
    </p:spTree>
    <p:extLst>
      <p:ext uri="{BB962C8B-B14F-4D97-AF65-F5344CB8AC3E}">
        <p14:creationId xmlns:p14="http://schemas.microsoft.com/office/powerpoint/2010/main" val="164172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9163BB-B8E6-4990-877F-F95DB0FE1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10CBD9-02D1-4C1C-A3B5-3A4CAD5C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9A7CF-CA9B-4D69-96F7-73C3224794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FC8A3-6A92-4D25-A62C-09A6E434F930}" type="datetimeFigureOut">
              <a:rPr lang="en-US" smtClean="0"/>
              <a:t>6/10/2019</a:t>
            </a:fld>
            <a:endParaRPr lang="en-US"/>
          </a:p>
        </p:txBody>
      </p:sp>
      <p:sp>
        <p:nvSpPr>
          <p:cNvPr id="5" name="Footer Placeholder 4">
            <a:extLst>
              <a:ext uri="{FF2B5EF4-FFF2-40B4-BE49-F238E27FC236}">
                <a16:creationId xmlns:a16="http://schemas.microsoft.com/office/drawing/2014/main" id="{A62917CD-E9DC-4B6B-A846-E937A2DCC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5EA0D0-966A-493E-BC48-25A0E0CDE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73BCF-1785-4C41-B874-E463297F7551}" type="slidenum">
              <a:rPr lang="en-US" smtClean="0"/>
              <a:t>‹#›</a:t>
            </a:fld>
            <a:endParaRPr lang="en-US"/>
          </a:p>
        </p:txBody>
      </p:sp>
    </p:spTree>
    <p:extLst>
      <p:ext uri="{BB962C8B-B14F-4D97-AF65-F5344CB8AC3E}">
        <p14:creationId xmlns:p14="http://schemas.microsoft.com/office/powerpoint/2010/main" val="14308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A38B-33CA-4582-8A35-A72761C139EF}"/>
              </a:ext>
            </a:extLst>
          </p:cNvPr>
          <p:cNvSpPr>
            <a:spLocks noGrp="1"/>
          </p:cNvSpPr>
          <p:nvPr>
            <p:ph type="ctrTitle"/>
          </p:nvPr>
        </p:nvSpPr>
        <p:spPr>
          <a:xfrm>
            <a:off x="298880" y="154697"/>
            <a:ext cx="11801383" cy="1655762"/>
          </a:xfrm>
        </p:spPr>
        <p:txBody>
          <a:bodyPr>
            <a:normAutofit fontScale="90000"/>
          </a:bodyPr>
          <a:lstStyle/>
          <a:p>
            <a:r>
              <a:rPr lang="en-US" dirty="0"/>
              <a:t>Project documentation for </a:t>
            </a:r>
            <a:r>
              <a:rPr lang="en-US" dirty="0" err="1"/>
              <a:t>supercross_learner</a:t>
            </a:r>
            <a:endParaRPr lang="en-US" dirty="0"/>
          </a:p>
        </p:txBody>
      </p:sp>
      <p:sp>
        <p:nvSpPr>
          <p:cNvPr id="3" name="Subtitle 2">
            <a:extLst>
              <a:ext uri="{FF2B5EF4-FFF2-40B4-BE49-F238E27FC236}">
                <a16:creationId xmlns:a16="http://schemas.microsoft.com/office/drawing/2014/main" id="{1AC1F09B-4835-43CD-A8AD-624BED00D7B2}"/>
              </a:ext>
            </a:extLst>
          </p:cNvPr>
          <p:cNvSpPr>
            <a:spLocks noGrp="1"/>
          </p:cNvSpPr>
          <p:nvPr>
            <p:ph type="subTitle" idx="1"/>
          </p:nvPr>
        </p:nvSpPr>
        <p:spPr>
          <a:xfrm>
            <a:off x="103573" y="1968547"/>
            <a:ext cx="9144000" cy="4734755"/>
          </a:xfrm>
        </p:spPr>
        <p:txBody>
          <a:bodyPr>
            <a:normAutofit/>
          </a:bodyPr>
          <a:lstStyle/>
          <a:p>
            <a:pPr algn="l"/>
            <a:r>
              <a:rPr lang="en-US" dirty="0"/>
              <a:t>Table of contents:</a:t>
            </a:r>
          </a:p>
          <a:p>
            <a:pPr marL="457200" indent="-457200" algn="l">
              <a:buFont typeface="+mj-lt"/>
              <a:buAutoNum type="arabicPeriod"/>
            </a:pPr>
            <a:r>
              <a:rPr lang="en-US" dirty="0"/>
              <a:t>Background info and motivation</a:t>
            </a:r>
          </a:p>
          <a:p>
            <a:pPr marL="457200" indent="-457200" algn="l">
              <a:buFont typeface="+mj-lt"/>
              <a:buAutoNum type="arabicPeriod"/>
            </a:pPr>
            <a:r>
              <a:rPr lang="en-US" dirty="0"/>
              <a:t>Description of environment physics</a:t>
            </a:r>
          </a:p>
          <a:p>
            <a:pPr marL="457200" indent="-457200" algn="l">
              <a:buFont typeface="+mj-lt"/>
              <a:buAutoNum type="arabicPeriod"/>
            </a:pPr>
            <a:r>
              <a:rPr lang="en-US" dirty="0"/>
              <a:t>Description of tracks</a:t>
            </a:r>
          </a:p>
          <a:p>
            <a:pPr marL="457200" indent="-457200" algn="l">
              <a:buFont typeface="+mj-lt"/>
              <a:buAutoNum type="arabicPeriod"/>
            </a:pPr>
            <a:r>
              <a:rPr lang="en-US" dirty="0"/>
              <a:t>Environment validation</a:t>
            </a:r>
          </a:p>
          <a:p>
            <a:pPr marL="457200" indent="-457200" algn="l">
              <a:buFont typeface="+mj-lt"/>
              <a:buAutoNum type="arabicPeriod"/>
            </a:pPr>
            <a:r>
              <a:rPr lang="en-US" dirty="0"/>
              <a:t>Description of .</a:t>
            </a:r>
            <a:r>
              <a:rPr lang="en-US" dirty="0" err="1"/>
              <a:t>py</a:t>
            </a:r>
            <a:r>
              <a:rPr lang="en-US" dirty="0"/>
              <a:t> file interaction</a:t>
            </a:r>
          </a:p>
          <a:p>
            <a:pPr marL="457200" indent="-457200" algn="l">
              <a:buFont typeface="+mj-lt"/>
              <a:buAutoNum type="arabicPeriod"/>
            </a:pPr>
            <a:r>
              <a:rPr lang="en-US" dirty="0"/>
              <a:t>Progress of the learner</a:t>
            </a:r>
          </a:p>
          <a:p>
            <a:pPr marL="457200" indent="-457200" algn="l">
              <a:buFont typeface="+mj-lt"/>
              <a:buAutoNum type="arabicPeriod"/>
            </a:pPr>
            <a:r>
              <a:rPr lang="en-US" dirty="0"/>
              <a:t>TODO and ideas for improvement</a:t>
            </a:r>
          </a:p>
        </p:txBody>
      </p:sp>
    </p:spTree>
    <p:extLst>
      <p:ext uri="{BB962C8B-B14F-4D97-AF65-F5344CB8AC3E}">
        <p14:creationId xmlns:p14="http://schemas.microsoft.com/office/powerpoint/2010/main" val="266135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760556"/>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not rolling backwards on jump face. Still some ambiguity with what to do at start. Obviously because it only see 30m ahead, and 30m ahead of start there is nothing. But what's nice about that is we see that as soon as it does see a feature like jump face, high throttle actions predominate.</a:t>
            </a:r>
          </a:p>
          <a:p>
            <a:r>
              <a:rPr lang="en-US" sz="1200" dirty="0"/>
              <a:t>Reward at ep3000=3.4</a:t>
            </a:r>
          </a:p>
          <a:p>
            <a:r>
              <a:rPr lang="en-US" sz="1200" dirty="0"/>
              <a:t>Best reward =4.1</a:t>
            </a:r>
          </a:p>
          <a:p>
            <a:r>
              <a:rPr lang="en-US" sz="1200" dirty="0"/>
              <a:t>Worst reward = approx. -1e6</a:t>
            </a:r>
          </a:p>
        </p:txBody>
      </p:sp>
      <p:pic>
        <p:nvPicPr>
          <p:cNvPr id="5" name="Picture 4">
            <a:extLst>
              <a:ext uri="{FF2B5EF4-FFF2-40B4-BE49-F238E27FC236}">
                <a16:creationId xmlns:a16="http://schemas.microsoft.com/office/drawing/2014/main" id="{53A80669-8EDD-4B2B-B6DE-09D9114F95E3}"/>
              </a:ext>
            </a:extLst>
          </p:cNvPr>
          <p:cNvPicPr>
            <a:picLocks noChangeAspect="1"/>
          </p:cNvPicPr>
          <p:nvPr/>
        </p:nvPicPr>
        <p:blipFill>
          <a:blip r:embed="rId2"/>
          <a:stretch>
            <a:fillRect/>
          </a:stretch>
        </p:blipFill>
        <p:spPr>
          <a:xfrm>
            <a:off x="2296885" y="1764380"/>
            <a:ext cx="9895115" cy="5093620"/>
          </a:xfrm>
          <a:prstGeom prst="rect">
            <a:avLst/>
          </a:prstGeom>
        </p:spPr>
      </p:pic>
    </p:spTree>
    <p:extLst>
      <p:ext uri="{BB962C8B-B14F-4D97-AF65-F5344CB8AC3E}">
        <p14:creationId xmlns:p14="http://schemas.microsoft.com/office/powerpoint/2010/main" val="279476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ACF-DA40-4BB6-86BE-61D735641D6A}"/>
              </a:ext>
            </a:extLst>
          </p:cNvPr>
          <p:cNvSpPr>
            <a:spLocks noGrp="1"/>
          </p:cNvSpPr>
          <p:nvPr>
            <p:ph type="title"/>
          </p:nvPr>
        </p:nvSpPr>
        <p:spPr>
          <a:xfrm>
            <a:off x="0" y="-115434"/>
            <a:ext cx="10515600" cy="1325563"/>
          </a:xfrm>
        </p:spPr>
        <p:txBody>
          <a:bodyPr/>
          <a:lstStyle/>
          <a:p>
            <a:r>
              <a:rPr lang="en-US" dirty="0"/>
              <a:t>First success with </a:t>
            </a:r>
            <a:r>
              <a:rPr lang="en-US" dirty="0" err="1"/>
              <a:t>tensorForce</a:t>
            </a:r>
            <a:endParaRPr lang="en-US" dirty="0"/>
          </a:p>
        </p:txBody>
      </p:sp>
      <p:sp>
        <p:nvSpPr>
          <p:cNvPr id="3" name="Content Placeholder 2">
            <a:extLst>
              <a:ext uri="{FF2B5EF4-FFF2-40B4-BE49-F238E27FC236}">
                <a16:creationId xmlns:a16="http://schemas.microsoft.com/office/drawing/2014/main" id="{B63D27CD-0D37-4F82-82F3-86DA6C78278E}"/>
              </a:ext>
            </a:extLst>
          </p:cNvPr>
          <p:cNvSpPr>
            <a:spLocks noGrp="1"/>
          </p:cNvSpPr>
          <p:nvPr>
            <p:ph idx="1"/>
          </p:nvPr>
        </p:nvSpPr>
        <p:spPr>
          <a:xfrm>
            <a:off x="123041" y="815974"/>
            <a:ext cx="10515600" cy="4351338"/>
          </a:xfrm>
        </p:spPr>
        <p:txBody>
          <a:bodyPr>
            <a:normAutofit/>
          </a:bodyPr>
          <a:lstStyle/>
          <a:p>
            <a:r>
              <a:rPr lang="en-US" sz="1200" dirty="0"/>
              <a:t>Uses default PPO agent from </a:t>
            </a:r>
            <a:r>
              <a:rPr lang="en-US" sz="1200" dirty="0" err="1"/>
              <a:t>OpenAI</a:t>
            </a:r>
            <a:r>
              <a:rPr lang="en-US" sz="1200" dirty="0"/>
              <a:t> gym Cart Pole example.</a:t>
            </a:r>
          </a:p>
          <a:p>
            <a:r>
              <a:rPr lang="en-US" sz="1200" dirty="0"/>
              <a:t>Env is just the track with single triple jump (i.e. mk_trk1()). Plot show throttle and bike X position vs time.</a:t>
            </a:r>
          </a:p>
          <a:p>
            <a:r>
              <a:rPr lang="en-US" sz="1200" dirty="0"/>
              <a:t>We can see the trend towards more full throttle, shorter episode time, and monotonic </a:t>
            </a:r>
            <a:r>
              <a:rPr lang="en-US" sz="1200" dirty="0" err="1"/>
              <a:t>Xpos</a:t>
            </a:r>
            <a:r>
              <a:rPr lang="en-US" sz="1200" dirty="0"/>
              <a:t> increase over episode (i.e. no rolling back down jump face)</a:t>
            </a:r>
          </a:p>
          <a:p>
            <a:r>
              <a:rPr lang="en-US" sz="1200" dirty="0"/>
              <a:t>Reward at ep3000=3.4</a:t>
            </a:r>
          </a:p>
          <a:p>
            <a:r>
              <a:rPr lang="en-US" sz="1200" dirty="0"/>
              <a:t>Best reward =4.1</a:t>
            </a:r>
          </a:p>
          <a:p>
            <a:r>
              <a:rPr lang="en-US" sz="1200" dirty="0"/>
              <a:t>Worst reward = approx. -1e6</a:t>
            </a:r>
          </a:p>
        </p:txBody>
      </p:sp>
      <p:pic>
        <p:nvPicPr>
          <p:cNvPr id="4" name="Picture 3">
            <a:extLst>
              <a:ext uri="{FF2B5EF4-FFF2-40B4-BE49-F238E27FC236}">
                <a16:creationId xmlns:a16="http://schemas.microsoft.com/office/drawing/2014/main" id="{02176ADC-38E6-4CC8-B6B5-F5829B28C57A}"/>
              </a:ext>
            </a:extLst>
          </p:cNvPr>
          <p:cNvPicPr>
            <a:picLocks noChangeAspect="1"/>
          </p:cNvPicPr>
          <p:nvPr/>
        </p:nvPicPr>
        <p:blipFill>
          <a:blip r:embed="rId2"/>
          <a:stretch>
            <a:fillRect/>
          </a:stretch>
        </p:blipFill>
        <p:spPr>
          <a:xfrm>
            <a:off x="2391362" y="1690687"/>
            <a:ext cx="9800637" cy="5088283"/>
          </a:xfrm>
          <a:prstGeom prst="rect">
            <a:avLst/>
          </a:prstGeom>
        </p:spPr>
      </p:pic>
    </p:spTree>
    <p:extLst>
      <p:ext uri="{BB962C8B-B14F-4D97-AF65-F5344CB8AC3E}">
        <p14:creationId xmlns:p14="http://schemas.microsoft.com/office/powerpoint/2010/main" val="134831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1903-0DEC-4695-A1E1-9EC4AAA7BE3B}"/>
              </a:ext>
            </a:extLst>
          </p:cNvPr>
          <p:cNvSpPr>
            <a:spLocks noGrp="1"/>
          </p:cNvSpPr>
          <p:nvPr>
            <p:ph idx="1"/>
          </p:nvPr>
        </p:nvSpPr>
        <p:spPr>
          <a:xfrm>
            <a:off x="157018" y="147782"/>
            <a:ext cx="11196782" cy="6029181"/>
          </a:xfrm>
        </p:spPr>
        <p:txBody>
          <a:bodyPr/>
          <a:lstStyle/>
          <a:p>
            <a:r>
              <a:rPr lang="en-US" dirty="0"/>
              <a:t>Shortened mk_trk1 starting flat section to be closer to agent look ahead distance, and this might be the cause of the almost no learning for that test</a:t>
            </a:r>
          </a:p>
          <a:p>
            <a:r>
              <a:rPr lang="en-US" dirty="0"/>
              <a:t>Order of figures: Ep3000</a:t>
            </a:r>
            <a:r>
              <a:rPr lang="en-US" dirty="0">
                <a:sym typeface="Wingdings" panose="05000000000000000000" pitchFamily="2" charset="2"/>
              </a:rPr>
              <a:t>ep1</a:t>
            </a:r>
          </a:p>
          <a:p>
            <a:r>
              <a:rPr lang="en-US" dirty="0">
                <a:sym typeface="Wingdings" panose="05000000000000000000" pitchFamily="2" charset="2"/>
              </a:rPr>
              <a:t>Why is this? I think it could be because learning is a stochastic process, due the random element of the explore/exploit process, which means running the same experiment twice will not result in the same learning rate. So maybe this was just a bad experiment in terms of global learning rate (i.e. how much better agent gets over 300 episodes).</a:t>
            </a:r>
            <a:endParaRPr lang="en-US" dirty="0"/>
          </a:p>
        </p:txBody>
      </p:sp>
      <p:pic>
        <p:nvPicPr>
          <p:cNvPr id="4" name="Picture 3">
            <a:extLst>
              <a:ext uri="{FF2B5EF4-FFF2-40B4-BE49-F238E27FC236}">
                <a16:creationId xmlns:a16="http://schemas.microsoft.com/office/drawing/2014/main" id="{D716547E-1FEE-4680-B675-612695D4D9AE}"/>
              </a:ext>
            </a:extLst>
          </p:cNvPr>
          <p:cNvPicPr>
            <a:picLocks noChangeAspect="1"/>
          </p:cNvPicPr>
          <p:nvPr/>
        </p:nvPicPr>
        <p:blipFill>
          <a:blip r:embed="rId2"/>
          <a:stretch>
            <a:fillRect/>
          </a:stretch>
        </p:blipFill>
        <p:spPr>
          <a:xfrm>
            <a:off x="0" y="4594870"/>
            <a:ext cx="12192000" cy="1067242"/>
          </a:xfrm>
          <a:prstGeom prst="rect">
            <a:avLst/>
          </a:prstGeom>
        </p:spPr>
      </p:pic>
    </p:spTree>
    <p:extLst>
      <p:ext uri="{BB962C8B-B14F-4D97-AF65-F5344CB8AC3E}">
        <p14:creationId xmlns:p14="http://schemas.microsoft.com/office/powerpoint/2010/main" val="3653967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1903-0DEC-4695-A1E1-9EC4AAA7BE3B}"/>
              </a:ext>
            </a:extLst>
          </p:cNvPr>
          <p:cNvSpPr>
            <a:spLocks noGrp="1"/>
          </p:cNvSpPr>
          <p:nvPr>
            <p:ph idx="1"/>
          </p:nvPr>
        </p:nvSpPr>
        <p:spPr>
          <a:xfrm>
            <a:off x="157018" y="147782"/>
            <a:ext cx="6566895" cy="6029181"/>
          </a:xfrm>
        </p:spPr>
        <p:txBody>
          <a:bodyPr>
            <a:normAutofit/>
          </a:bodyPr>
          <a:lstStyle/>
          <a:p>
            <a:r>
              <a:rPr lang="en-US" sz="1400" dirty="0"/>
              <a:t>Mk_trk1 in run = 120ft</a:t>
            </a:r>
          </a:p>
          <a:p>
            <a:r>
              <a:rPr lang="en-US" sz="1400" dirty="0"/>
              <a:t>Order of figures: Ep1</a:t>
            </a:r>
            <a:r>
              <a:rPr lang="en-US" sz="1400" dirty="0">
                <a:sym typeface="Wingdings" panose="05000000000000000000" pitchFamily="2" charset="2"/>
              </a:rPr>
              <a:t>-&gt;ep3000</a:t>
            </a:r>
          </a:p>
          <a:p>
            <a:r>
              <a:rPr lang="en-US" sz="1400" dirty="0">
                <a:sym typeface="Wingdings" panose="05000000000000000000" pitchFamily="2" charset="2"/>
              </a:rPr>
              <a:t>Here, global learning rate was slower than for the test on slides 6 &amp; 7</a:t>
            </a: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endParaRPr lang="en-US" sz="1400" dirty="0">
              <a:sym typeface="Wingdings" panose="05000000000000000000" pitchFamily="2" charset="2"/>
            </a:endParaRPr>
          </a:p>
          <a:p>
            <a:r>
              <a:rPr lang="en-US" sz="1400" dirty="0">
                <a:sym typeface="Wingdings" panose="05000000000000000000" pitchFamily="2" charset="2"/>
              </a:rPr>
              <a:t>Continue training after stop at ep3000, to ep6000</a:t>
            </a:r>
          </a:p>
          <a:p>
            <a:r>
              <a:rPr lang="en-US" sz="1400" dirty="0">
                <a:sym typeface="Wingdings" panose="05000000000000000000" pitchFamily="2" charset="2"/>
              </a:rPr>
              <a:t>We can see that here it took about 3500 episodes to achieve similar performance as we saw after only 2000 episodes on slides 6 &amp; 7</a:t>
            </a:r>
            <a:endParaRPr lang="en-US" sz="1400" dirty="0"/>
          </a:p>
        </p:txBody>
      </p:sp>
      <p:sp>
        <p:nvSpPr>
          <p:cNvPr id="5" name="TextBox 4">
            <a:extLst>
              <a:ext uri="{FF2B5EF4-FFF2-40B4-BE49-F238E27FC236}">
                <a16:creationId xmlns:a16="http://schemas.microsoft.com/office/drawing/2014/main" id="{D334DA9E-1226-408B-BDDC-02CFF915D7CF}"/>
              </a:ext>
            </a:extLst>
          </p:cNvPr>
          <p:cNvSpPr txBox="1"/>
          <p:nvPr/>
        </p:nvSpPr>
        <p:spPr>
          <a:xfrm>
            <a:off x="6723913" y="147782"/>
            <a:ext cx="5311069" cy="2862322"/>
          </a:xfrm>
          <a:prstGeom prst="rect">
            <a:avLst/>
          </a:prstGeom>
          <a:noFill/>
        </p:spPr>
        <p:txBody>
          <a:bodyPr wrap="none" rtlCol="0">
            <a:spAutoFit/>
          </a:bodyPr>
          <a:lstStyle/>
          <a:p>
            <a:r>
              <a:rPr lang="en-US" sz="1000" dirty="0"/>
              <a:t>Finished episode 2986 after 134 timesteps (reward: -3.2999999999999687)</a:t>
            </a:r>
          </a:p>
          <a:p>
            <a:r>
              <a:rPr lang="en-US" sz="1000" dirty="0"/>
              <a:t>Finished episode 2987 after 91 timesteps (reward: 1.000000000000016)</a:t>
            </a:r>
          </a:p>
          <a:p>
            <a:r>
              <a:rPr lang="en-US" sz="1000" dirty="0"/>
              <a:t>Finished episode 2988 after 109 timesteps (reward: -0.7999999999999776)</a:t>
            </a:r>
          </a:p>
          <a:p>
            <a:r>
              <a:rPr lang="en-US" sz="1000" dirty="0"/>
              <a:t>Finished episode 2989 after 122 timesteps (reward: -2.099999999999973)</a:t>
            </a:r>
          </a:p>
          <a:p>
            <a:r>
              <a:rPr lang="en-US" sz="1000" dirty="0"/>
              <a:t>Finished episode 2990 after 100 timesteps (reward: 0.10000000000001918)</a:t>
            </a:r>
          </a:p>
          <a:p>
            <a:r>
              <a:rPr lang="en-US" sz="1000" dirty="0"/>
              <a:t>Finished episode 2991 after 108 timesteps (reward: -0.699999999999978)</a:t>
            </a:r>
          </a:p>
          <a:p>
            <a:r>
              <a:rPr lang="en-US" sz="1000" dirty="0"/>
              <a:t>Finished episode 2992 after 104 timesteps (reward: -0.2999999999999794)</a:t>
            </a:r>
          </a:p>
          <a:p>
            <a:r>
              <a:rPr lang="en-US" sz="1000" dirty="0"/>
              <a:t>Finished episode 2993 after 106 timesteps (reward: -0.4999999999999787)</a:t>
            </a:r>
          </a:p>
          <a:p>
            <a:r>
              <a:rPr lang="en-US" sz="1000" dirty="0"/>
              <a:t>Finished episode 2994 after 184 timesteps (reward: -8.29999999999999)</a:t>
            </a:r>
          </a:p>
          <a:p>
            <a:r>
              <a:rPr lang="en-US" sz="1000" dirty="0"/>
              <a:t>Finished episode 2995 after 164 timesteps (reward: -6.299999999999962)</a:t>
            </a:r>
          </a:p>
          <a:p>
            <a:r>
              <a:rPr lang="en-US" sz="1000" dirty="0"/>
              <a:t>Finished episode 2996 after 96 timesteps (reward: 0.5000000000000178)</a:t>
            </a:r>
          </a:p>
          <a:p>
            <a:r>
              <a:rPr lang="en-US" sz="1000" dirty="0"/>
              <a:t>Finished episode 2997 after 122 timesteps (reward: -2.099999999999973)</a:t>
            </a:r>
          </a:p>
          <a:p>
            <a:r>
              <a:rPr lang="en-US" sz="1000" dirty="0"/>
              <a:t>Finished episode 2998 after 96 timesteps (reward: 0.5000000000000178)</a:t>
            </a:r>
          </a:p>
          <a:p>
            <a:r>
              <a:rPr lang="en-US" sz="1000" dirty="0"/>
              <a:t>Finished episode 2999 after 119 timesteps (reward: -1.799999999999974)</a:t>
            </a:r>
          </a:p>
          <a:p>
            <a:r>
              <a:rPr lang="en-US" sz="1000" dirty="0"/>
              <a:t>Finished episode 3000 after 140 timesteps (reward: -3.8999999999999666)</a:t>
            </a:r>
          </a:p>
          <a:p>
            <a:r>
              <a:rPr lang="en-US" sz="1000" dirty="0" err="1"/>
              <a:t>INFO:tensorflow:Saving</a:t>
            </a:r>
            <a:r>
              <a:rPr lang="en-US" sz="1000" dirty="0"/>
              <a:t> checkpoints for 632416 into ./savedTest02/</a:t>
            </a:r>
            <a:r>
              <a:rPr lang="en-US" sz="1000" dirty="0" err="1"/>
              <a:t>model.ckpt</a:t>
            </a:r>
            <a:r>
              <a:rPr lang="en-US" sz="1000" dirty="0"/>
              <a:t>.</a:t>
            </a:r>
          </a:p>
          <a:p>
            <a:r>
              <a:rPr lang="en-US" sz="1000" dirty="0"/>
              <a:t>Learning finished. Total episodes: 3000. Average reward of last 10 episodes: -2.289999999999977.</a:t>
            </a:r>
          </a:p>
          <a:p>
            <a:r>
              <a:rPr lang="en-US" sz="1000" dirty="0" err="1"/>
              <a:t>cummulative</a:t>
            </a:r>
            <a:r>
              <a:rPr lang="en-US" sz="1000" dirty="0"/>
              <a:t> execution time: 3585.5566997528076</a:t>
            </a:r>
          </a:p>
        </p:txBody>
      </p:sp>
      <p:pic>
        <p:nvPicPr>
          <p:cNvPr id="2" name="Picture 1">
            <a:extLst>
              <a:ext uri="{FF2B5EF4-FFF2-40B4-BE49-F238E27FC236}">
                <a16:creationId xmlns:a16="http://schemas.microsoft.com/office/drawing/2014/main" id="{8164AD9A-8DC1-4FA0-8280-0F1B0966B410}"/>
              </a:ext>
            </a:extLst>
          </p:cNvPr>
          <p:cNvPicPr>
            <a:picLocks noChangeAspect="1"/>
          </p:cNvPicPr>
          <p:nvPr/>
        </p:nvPicPr>
        <p:blipFill>
          <a:blip r:embed="rId2"/>
          <a:stretch>
            <a:fillRect/>
          </a:stretch>
        </p:blipFill>
        <p:spPr>
          <a:xfrm>
            <a:off x="0" y="1274025"/>
            <a:ext cx="12192000" cy="1066006"/>
          </a:xfrm>
          <a:prstGeom prst="rect">
            <a:avLst/>
          </a:prstGeom>
        </p:spPr>
      </p:pic>
      <p:sp>
        <p:nvSpPr>
          <p:cNvPr id="6" name="TextBox 5">
            <a:extLst>
              <a:ext uri="{FF2B5EF4-FFF2-40B4-BE49-F238E27FC236}">
                <a16:creationId xmlns:a16="http://schemas.microsoft.com/office/drawing/2014/main" id="{8F1CEFE3-0234-4405-A51E-3DA4C250D15D}"/>
              </a:ext>
            </a:extLst>
          </p:cNvPr>
          <p:cNvSpPr txBox="1"/>
          <p:nvPr/>
        </p:nvSpPr>
        <p:spPr>
          <a:xfrm>
            <a:off x="6723913" y="3857134"/>
            <a:ext cx="5338321" cy="3016210"/>
          </a:xfrm>
          <a:prstGeom prst="rect">
            <a:avLst/>
          </a:prstGeom>
          <a:noFill/>
        </p:spPr>
        <p:txBody>
          <a:bodyPr wrap="none" rtlCol="0">
            <a:spAutoFit/>
          </a:bodyPr>
          <a:lstStyle/>
          <a:p>
            <a:r>
              <a:rPr lang="en-US" sz="1000" dirty="0"/>
              <a:t>Finished episode 5985 after 58 timesteps (reward: 4.300000000000004)</a:t>
            </a:r>
          </a:p>
          <a:p>
            <a:r>
              <a:rPr lang="en-US" sz="1000" dirty="0"/>
              <a:t>Finished episode 5986 after 59 timesteps (reward: 4.200000000000005)</a:t>
            </a:r>
          </a:p>
          <a:p>
            <a:r>
              <a:rPr lang="en-US" sz="1000" dirty="0"/>
              <a:t>Finished episode 5987 after 58 timesteps (reward: 4.300000000000004)</a:t>
            </a:r>
          </a:p>
          <a:p>
            <a:r>
              <a:rPr lang="en-US" sz="1000" dirty="0"/>
              <a:t>Finished episode 5988 after 58 timesteps (reward: 4.300000000000004)</a:t>
            </a:r>
          </a:p>
          <a:p>
            <a:r>
              <a:rPr lang="en-US" sz="1000" dirty="0"/>
              <a:t>Finished episode 5989 after 59 timesteps (reward: 4.200000000000005)</a:t>
            </a:r>
          </a:p>
          <a:p>
            <a:r>
              <a:rPr lang="en-US" sz="1000" dirty="0"/>
              <a:t>Finished episode 5990 after 59 timesteps (reward: 4.200000000000005)</a:t>
            </a:r>
          </a:p>
          <a:p>
            <a:r>
              <a:rPr lang="en-US" sz="1000" dirty="0"/>
              <a:t>Finished episode 5991 after 58 timesteps (reward: 4.300000000000004)</a:t>
            </a:r>
          </a:p>
          <a:p>
            <a:r>
              <a:rPr lang="en-US" sz="1000" dirty="0"/>
              <a:t>Finished episode 5992 after 58 timesteps (reward: 4.300000000000004)</a:t>
            </a:r>
          </a:p>
          <a:p>
            <a:r>
              <a:rPr lang="en-US" sz="1000" dirty="0"/>
              <a:t>Finished episode 5993 after 59 timesteps (reward: 4.200000000000005)</a:t>
            </a:r>
          </a:p>
          <a:p>
            <a:r>
              <a:rPr lang="en-US" sz="1000" dirty="0"/>
              <a:t>Finished episode 5994 after 59 timesteps (reward: 4.200000000000005)</a:t>
            </a:r>
          </a:p>
          <a:p>
            <a:r>
              <a:rPr lang="en-US" sz="1000" dirty="0"/>
              <a:t>Finished episode 5995 after 59 timesteps (reward: 4.200000000000005)</a:t>
            </a:r>
          </a:p>
          <a:p>
            <a:r>
              <a:rPr lang="en-US" sz="1000" dirty="0"/>
              <a:t>Finished episode 5996 after 58 timesteps (reward: 4.300000000000004)</a:t>
            </a:r>
          </a:p>
          <a:p>
            <a:r>
              <a:rPr lang="en-US" sz="1000" dirty="0"/>
              <a:t>Finished episode 5997 after 58 timesteps (reward: 4.300000000000004)</a:t>
            </a:r>
          </a:p>
          <a:p>
            <a:r>
              <a:rPr lang="en-US" sz="1000" dirty="0"/>
              <a:t>Finished episode 5998 after 58 timesteps (reward: 4.300000000000004)</a:t>
            </a:r>
          </a:p>
          <a:p>
            <a:r>
              <a:rPr lang="en-US" sz="1000" dirty="0"/>
              <a:t>Finished episode 5999 after 57 timesteps (reward: 4.400000000000004)</a:t>
            </a:r>
          </a:p>
          <a:p>
            <a:r>
              <a:rPr lang="en-US" sz="1000" dirty="0"/>
              <a:t>Finished episode 6000 after 57 timesteps (reward: 4.400000000000004)</a:t>
            </a:r>
          </a:p>
          <a:p>
            <a:r>
              <a:rPr lang="en-US" sz="1000" dirty="0" err="1"/>
              <a:t>INFO:tensorflow:Saving</a:t>
            </a:r>
            <a:r>
              <a:rPr lang="en-US" sz="1000" dirty="0"/>
              <a:t> checkpoints for 858269 into ./savedTest02/</a:t>
            </a:r>
            <a:r>
              <a:rPr lang="en-US" sz="1000" dirty="0" err="1"/>
              <a:t>model.ckpt</a:t>
            </a:r>
            <a:r>
              <a:rPr lang="en-US" sz="1000" dirty="0"/>
              <a:t>.</a:t>
            </a:r>
          </a:p>
          <a:p>
            <a:r>
              <a:rPr lang="en-US" sz="1000" dirty="0"/>
              <a:t>Learning finished. Total episodes: 6000. Average reward of last 10 episodes: 4.2900000000000045.</a:t>
            </a:r>
          </a:p>
          <a:p>
            <a:r>
              <a:rPr lang="en-US" sz="1000" dirty="0" err="1"/>
              <a:t>cummulative</a:t>
            </a:r>
            <a:r>
              <a:rPr lang="en-US" sz="1000" dirty="0"/>
              <a:t> execution time: 1252.185539007187</a:t>
            </a:r>
          </a:p>
        </p:txBody>
      </p:sp>
      <p:pic>
        <p:nvPicPr>
          <p:cNvPr id="7" name="Picture 6">
            <a:extLst>
              <a:ext uri="{FF2B5EF4-FFF2-40B4-BE49-F238E27FC236}">
                <a16:creationId xmlns:a16="http://schemas.microsoft.com/office/drawing/2014/main" id="{A3D2ABA1-F240-4F7C-A411-68A3854CC699}"/>
              </a:ext>
            </a:extLst>
          </p:cNvPr>
          <p:cNvPicPr>
            <a:picLocks noChangeAspect="1"/>
          </p:cNvPicPr>
          <p:nvPr/>
        </p:nvPicPr>
        <p:blipFill>
          <a:blip r:embed="rId3"/>
          <a:stretch>
            <a:fillRect/>
          </a:stretch>
        </p:blipFill>
        <p:spPr>
          <a:xfrm>
            <a:off x="0" y="4527207"/>
            <a:ext cx="12192000" cy="1024835"/>
          </a:xfrm>
          <a:prstGeom prst="rect">
            <a:avLst/>
          </a:prstGeom>
        </p:spPr>
      </p:pic>
    </p:spTree>
    <p:extLst>
      <p:ext uri="{BB962C8B-B14F-4D97-AF65-F5344CB8AC3E}">
        <p14:creationId xmlns:p14="http://schemas.microsoft.com/office/powerpoint/2010/main" val="201753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9583-6822-48B7-9DA0-DAAB4313EB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FCC15A-0192-4FD6-A39D-0625502806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AA89151-6B80-46EC-96A3-B3EC51CFA887}"/>
              </a:ext>
            </a:extLst>
          </p:cNvPr>
          <p:cNvPicPr>
            <a:picLocks noChangeAspect="1"/>
          </p:cNvPicPr>
          <p:nvPr/>
        </p:nvPicPr>
        <p:blipFill>
          <a:blip r:embed="rId2"/>
          <a:stretch>
            <a:fillRect/>
          </a:stretch>
        </p:blipFill>
        <p:spPr>
          <a:xfrm>
            <a:off x="0" y="307297"/>
            <a:ext cx="12192000" cy="6243405"/>
          </a:xfrm>
          <a:prstGeom prst="rect">
            <a:avLst/>
          </a:prstGeom>
        </p:spPr>
      </p:pic>
    </p:spTree>
    <p:extLst>
      <p:ext uri="{BB962C8B-B14F-4D97-AF65-F5344CB8AC3E}">
        <p14:creationId xmlns:p14="http://schemas.microsoft.com/office/powerpoint/2010/main" val="105003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834B7-7DB9-447E-B290-A1D4E2D6EC79}"/>
              </a:ext>
            </a:extLst>
          </p:cNvPr>
          <p:cNvSpPr>
            <a:spLocks noGrp="1"/>
          </p:cNvSpPr>
          <p:nvPr>
            <p:ph idx="1"/>
          </p:nvPr>
        </p:nvSpPr>
        <p:spPr>
          <a:xfrm>
            <a:off x="0" y="5968"/>
            <a:ext cx="12099636" cy="6852031"/>
          </a:xfrm>
        </p:spPr>
        <p:txBody>
          <a:bodyPr>
            <a:normAutofit/>
          </a:bodyPr>
          <a:lstStyle/>
          <a:p>
            <a:pPr marL="0" indent="0">
              <a:buNone/>
            </a:pPr>
            <a:r>
              <a:rPr lang="en-US" sz="1000" dirty="0"/>
              <a:t>TODO:</a:t>
            </a:r>
          </a:p>
          <a:p>
            <a:pPr marL="0" indent="0">
              <a:buNone/>
            </a:pPr>
            <a:r>
              <a:rPr lang="en-US" sz="1000" dirty="0"/>
              <a:t>Environment: </a:t>
            </a:r>
          </a:p>
          <a:p>
            <a:pPr>
              <a:buFont typeface="+mj-lt"/>
              <a:buAutoNum type="arabicPeriod"/>
            </a:pPr>
            <a:r>
              <a:rPr lang="en-US" sz="1000" dirty="0"/>
              <a:t>Create random track generator</a:t>
            </a:r>
          </a:p>
          <a:p>
            <a:pPr lvl="1">
              <a:buFont typeface="+mj-lt"/>
              <a:buAutoNum type="arabicPeriod"/>
            </a:pPr>
            <a:r>
              <a:rPr lang="en-US" sz="1000" dirty="0"/>
              <a:t>This should have a target total length argument. I think it will be important to have tracks not be too long at first, but as the agent gets better, then tracks can get longer without risk of losing the necessary rewards signal.</a:t>
            </a:r>
          </a:p>
          <a:p>
            <a:pPr>
              <a:buFont typeface="+mj-lt"/>
              <a:buAutoNum type="arabicPeriod"/>
            </a:pPr>
            <a:r>
              <a:rPr lang="en-US" sz="1000" dirty="0"/>
              <a:t>Create whoops section feature</a:t>
            </a:r>
          </a:p>
          <a:p>
            <a:pPr>
              <a:buFont typeface="+mj-lt"/>
              <a:buAutoNum type="arabicPeriod"/>
            </a:pPr>
            <a:r>
              <a:rPr lang="en-US" sz="1000" dirty="0"/>
              <a:t>The rewards are “working”, but are not necessarily what we want. Some places to improve:</a:t>
            </a:r>
          </a:p>
          <a:p>
            <a:pPr lvl="1">
              <a:buFont typeface="+mj-lt"/>
              <a:buAutoNum type="arabicPeriod"/>
            </a:pPr>
            <a:r>
              <a:rPr lang="en-US" sz="1000" dirty="0"/>
              <a:t>As the agent gets better, and tracks get longer,  eventually the difference between a fast race and slow race will be small fractions of total time it takes to complete the whole race. As such, we want to amplify the “</a:t>
            </a:r>
            <a:r>
              <a:rPr lang="en-US" sz="1000" dirty="0" err="1"/>
              <a:t>betterness</a:t>
            </a:r>
            <a:r>
              <a:rPr lang="en-US" sz="1000" dirty="0"/>
              <a:t>” of a race that takes just a tiny fraction less time than another, which means a “win” in the context of racing. So maybe keep track of the best time so far, and then once the time for the present race is longer, scale the per step rewards to be a larger negative reward? </a:t>
            </a:r>
          </a:p>
          <a:p>
            <a:pPr lvl="2">
              <a:buFont typeface="+mj-lt"/>
              <a:buAutoNum type="arabicPeriod"/>
            </a:pPr>
            <a:r>
              <a:rPr lang="en-US" sz="1000" dirty="0"/>
              <a:t>This only works if the track is the same for every episode.  Even for 2 tracks with same feature, and same length, but  with different feature order, we should expect a different best possible time. So the only way this could work is if each track were given a index, and the best times were tracked for each tracked index.</a:t>
            </a:r>
          </a:p>
          <a:p>
            <a:pPr lvl="1">
              <a:buFont typeface="+mj-lt"/>
              <a:buAutoNum type="arabicPeriod"/>
            </a:pPr>
            <a:r>
              <a:rPr lang="en-US" sz="1000" dirty="0"/>
              <a:t>Does the +10 at the terminal state make sense? I think that, if this is only awarded when the race time is shorter than the best, this could be a ok way to provide a strong rewards signal for doing “just a bit better”.</a:t>
            </a:r>
          </a:p>
          <a:p>
            <a:pPr>
              <a:buFont typeface="+mj-lt"/>
              <a:buAutoNum type="arabicPeriod"/>
            </a:pPr>
            <a:r>
              <a:rPr lang="en-US" sz="1000" dirty="0"/>
              <a:t>Solver performance</a:t>
            </a:r>
          </a:p>
          <a:p>
            <a:pPr lvl="1">
              <a:buFont typeface="+mj-lt"/>
              <a:buAutoNum type="arabicPeriod"/>
            </a:pPr>
            <a:r>
              <a:rPr lang="en-US" sz="1000" dirty="0"/>
              <a:t>Check Momentum conservation across change in direction at jump face transition.  </a:t>
            </a:r>
          </a:p>
          <a:p>
            <a:pPr lvl="1">
              <a:buFont typeface="+mj-lt"/>
              <a:buAutoNum type="arabicPeriod"/>
            </a:pPr>
            <a:r>
              <a:rPr lang="en-US" sz="1000" dirty="0"/>
              <a:t>Variable step solver? As bike or wheel acceleration in either X or Y direction goes from [</a:t>
            </a:r>
            <a:r>
              <a:rPr lang="en-US" sz="1000" dirty="0" err="1"/>
              <a:t>lwr_thr</a:t>
            </a:r>
            <a:r>
              <a:rPr lang="en-US" sz="1000" dirty="0"/>
              <a:t> -&gt; </a:t>
            </a:r>
            <a:r>
              <a:rPr lang="en-US" sz="1000" dirty="0" err="1"/>
              <a:t>upr_thr</a:t>
            </a:r>
            <a:r>
              <a:rPr lang="en-US" sz="1000" dirty="0"/>
              <a:t>], time steps goes [dt -&gt; dt/n], where n is positive integer. Still only record data every dt, so run sub-loops at dt/n until a dt size step is complete, then record data</a:t>
            </a:r>
          </a:p>
          <a:p>
            <a:pPr marL="0" indent="0">
              <a:buNone/>
            </a:pPr>
            <a:endParaRPr lang="en-US" sz="1000" dirty="0"/>
          </a:p>
          <a:p>
            <a:pPr marL="0" indent="0">
              <a:buNone/>
            </a:pPr>
            <a:r>
              <a:rPr lang="en-US" sz="1000" dirty="0"/>
              <a:t>State ideas: Thinking about what mental model a rider would have for the track, these are some state ideas that could work well.</a:t>
            </a:r>
          </a:p>
          <a:p>
            <a:pPr marL="514350" indent="-514350">
              <a:buFont typeface="+mj-lt"/>
              <a:buAutoNum type="arabicPeriod"/>
            </a:pPr>
            <a:r>
              <a:rPr lang="en-US" sz="1000" dirty="0"/>
              <a:t>Include a vector which maps out the track features. E.g. 00102040100203, some flat, some flat, a table top, some flat, a double triple jump, some flat, some whoops, etc. this vector encodes the track layout for the agent, so the agent can plan its strategy. A rider would not commit a high fidelity layout to memory, but surely would be able to tell someone the sequence of features from memory.</a:t>
            </a:r>
          </a:p>
          <a:p>
            <a:pPr marL="514350" indent="-514350">
              <a:buFont typeface="+mj-lt"/>
              <a:buAutoNum type="arabicPeriod"/>
            </a:pPr>
            <a:r>
              <a:rPr lang="en-US" sz="1000" dirty="0"/>
              <a:t>Have the track profile portion of the state vector be variable length. A minimum length, but if there is a long flat section, the resolution would drop, so seeing further in distance space with same number of sample points. This would help the agent start moving at the beginning for tracks that have a start section that is flat for longer distance than the minimum length.  This is sort of attune to how humans look ahead, the more features there are ahead, the less far we look, if there are few or no feature in the near distance, we sort of turn our focus away from that, and look far ahead, with poor resolution, to see what features we can.</a:t>
            </a:r>
          </a:p>
          <a:p>
            <a:pPr marL="514350" indent="-514350">
              <a:buFont typeface="+mj-lt"/>
              <a:buAutoNum type="arabicPeriod"/>
            </a:pPr>
            <a:endParaRPr lang="en-US" sz="1000" dirty="0"/>
          </a:p>
          <a:p>
            <a:pPr marL="0" indent="0">
              <a:buNone/>
            </a:pPr>
            <a:r>
              <a:rPr lang="en-US" sz="1000" dirty="0"/>
              <a:t>Agent and hyper parameters</a:t>
            </a:r>
          </a:p>
          <a:p>
            <a:pPr>
              <a:buFont typeface="+mj-lt"/>
              <a:buAutoNum type="arabicPeriod"/>
            </a:pPr>
            <a:r>
              <a:rPr lang="en-US" sz="1000" dirty="0"/>
              <a:t>Setup multi-treading</a:t>
            </a:r>
          </a:p>
          <a:p>
            <a:pPr>
              <a:buFont typeface="+mj-lt"/>
              <a:buAutoNum type="arabicPeriod"/>
            </a:pPr>
            <a:r>
              <a:rPr lang="en-US" sz="1000" dirty="0"/>
              <a:t>Setup Bayesian optimization</a:t>
            </a:r>
          </a:p>
          <a:p>
            <a:pPr>
              <a:buFont typeface="+mj-lt"/>
              <a:buAutoNum type="arabicPeriod"/>
            </a:pPr>
            <a:r>
              <a:rPr lang="en-US" sz="1000" dirty="0"/>
              <a:t>Model architecture</a:t>
            </a:r>
          </a:p>
          <a:p>
            <a:pPr lvl="1">
              <a:buFont typeface="+mj-lt"/>
              <a:buAutoNum type="arabicPeriod"/>
            </a:pPr>
            <a:r>
              <a:rPr lang="en-US" sz="1000" dirty="0"/>
              <a:t>Add drop out. Will this be helpful in this context?</a:t>
            </a:r>
          </a:p>
        </p:txBody>
      </p:sp>
    </p:spTree>
    <p:extLst>
      <p:ext uri="{BB962C8B-B14F-4D97-AF65-F5344CB8AC3E}">
        <p14:creationId xmlns:p14="http://schemas.microsoft.com/office/powerpoint/2010/main" val="428620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6526274"/>
          </a:xfrm>
        </p:spPr>
        <p:txBody>
          <a:bodyPr>
            <a:normAutofit/>
          </a:bodyPr>
          <a:lstStyle/>
          <a:p>
            <a:pPr algn="l"/>
            <a:r>
              <a:rPr lang="en-US" sz="1600" dirty="0"/>
              <a:t>Background and Motivation:</a:t>
            </a:r>
          </a:p>
          <a:p>
            <a:pPr marL="342900" indent="-342900" algn="l">
              <a:buFont typeface="+mj-lt"/>
              <a:buAutoNum type="arabicPeriod"/>
            </a:pPr>
            <a:r>
              <a:rPr lang="en-US" sz="1600" dirty="0" err="1"/>
              <a:t>RedBull</a:t>
            </a:r>
            <a:r>
              <a:rPr lang="en-US" sz="1600" dirty="0"/>
              <a:t> Moto 8 movie narrator “supercross is like a game of chess” alluding to the strategic part of jumping relative to your opponent.</a:t>
            </a:r>
          </a:p>
          <a:p>
            <a:pPr marL="800100" lvl="1" indent="-342900" algn="l">
              <a:buFont typeface="+mj-lt"/>
              <a:buAutoNum type="arabicPeriod"/>
            </a:pPr>
            <a:r>
              <a:rPr lang="en-US" sz="1600" dirty="0"/>
              <a:t>If we can teach a computer to play chess, then can we teach a compute to race supercross.</a:t>
            </a:r>
          </a:p>
          <a:p>
            <a:pPr marL="342900" indent="-342900" algn="l">
              <a:buFont typeface="+mj-lt"/>
              <a:buAutoNum type="arabicPeriod"/>
            </a:pPr>
            <a:r>
              <a:rPr lang="en-US" sz="1600" dirty="0"/>
              <a:t>Kawasaki “Science of Supercross” episodes describe some techniques of the strategy of supercross.</a:t>
            </a:r>
          </a:p>
          <a:p>
            <a:pPr marL="800100" lvl="1" indent="-342900" algn="l">
              <a:buFont typeface="+mj-lt"/>
              <a:buAutoNum type="arabicPeriod"/>
            </a:pPr>
            <a:r>
              <a:rPr lang="en-US" sz="1600" dirty="0"/>
              <a:t>on/off - episode 8</a:t>
            </a:r>
          </a:p>
          <a:p>
            <a:pPr marL="800100" lvl="1" indent="-342900" algn="l">
              <a:buFont typeface="+mj-lt"/>
              <a:buAutoNum type="arabicPeriod"/>
            </a:pPr>
            <a:r>
              <a:rPr lang="en-US" sz="1600" dirty="0"/>
              <a:t>scrub - episode 12, but this needs many DOFs. greater take off speed, less height, less time in air, same size jump.</a:t>
            </a:r>
          </a:p>
          <a:p>
            <a:pPr marL="800100" lvl="1" indent="-342900" algn="l">
              <a:buFont typeface="+mj-lt"/>
              <a:buAutoNum type="arabicPeriod"/>
            </a:pPr>
            <a:r>
              <a:rPr lang="en-US" sz="1600" dirty="0"/>
              <a:t>Jump timing. episode 23. Backside, in the flat, on the face,  Hang the back wheel.</a:t>
            </a:r>
          </a:p>
          <a:p>
            <a:pPr marL="800100" lvl="1" indent="-342900" algn="l">
              <a:buFont typeface="+mj-lt"/>
              <a:buAutoNum type="arabicPeriod"/>
            </a:pPr>
            <a:r>
              <a:rPr lang="en-US" sz="1600" dirty="0"/>
              <a:t>rhythm section, ep34. double, triple, quad, on/off combinations</a:t>
            </a:r>
          </a:p>
          <a:p>
            <a:pPr marL="342900" indent="-342900" algn="l">
              <a:buFont typeface="+mj-lt"/>
              <a:buAutoNum type="arabicPeriod"/>
            </a:pPr>
            <a:r>
              <a:rPr lang="en-US" sz="2000" dirty="0"/>
              <a:t>Why make my own environment?</a:t>
            </a:r>
          </a:p>
          <a:p>
            <a:pPr marL="800100" lvl="1" indent="-342900" algn="l">
              <a:buFont typeface="+mj-lt"/>
              <a:buAutoNum type="arabicPeriod"/>
            </a:pPr>
            <a:r>
              <a:rPr lang="en-US" sz="1600" dirty="0"/>
              <a:t>Was not aware of a 2D motocross/supercross game that had realistic track profiles (features types, approach radii, landing radii, etc.), and realistic bike performance (suspension behavior, power and drag characteristics, etc.).</a:t>
            </a:r>
          </a:p>
          <a:p>
            <a:pPr marL="800100" lvl="1" indent="-342900" algn="l">
              <a:buFont typeface="+mj-lt"/>
              <a:buAutoNum type="arabicPeriod"/>
            </a:pPr>
            <a:r>
              <a:rPr lang="en-US" sz="1600" dirty="0"/>
              <a:t>Did not want a degree of freedom allowing the </a:t>
            </a:r>
            <a:r>
              <a:rPr lang="en-US" sz="1600" dirty="0" err="1"/>
              <a:t>bike+wheel</a:t>
            </a:r>
            <a:r>
              <a:rPr lang="en-US" sz="1600" dirty="0"/>
              <a:t> body to rotate.</a:t>
            </a:r>
          </a:p>
          <a:p>
            <a:pPr marL="800100" lvl="1" indent="-342900" algn="l">
              <a:buFont typeface="+mj-lt"/>
              <a:buAutoNum type="arabicPeriod"/>
            </a:pPr>
            <a:r>
              <a:rPr lang="en-US" sz="1600" dirty="0"/>
              <a:t>3D moto/supercross games offer too many degrees of freedom for this initial work.</a:t>
            </a:r>
          </a:p>
          <a:p>
            <a:pPr marL="800100" lvl="1" indent="-342900" algn="l">
              <a:buFont typeface="+mj-lt"/>
              <a:buAutoNum type="arabicPeriod"/>
            </a:pPr>
            <a:r>
              <a:rPr lang="en-US" sz="1600" dirty="0"/>
              <a:t>It was a good learning experience, and it was fun.</a:t>
            </a:r>
          </a:p>
        </p:txBody>
      </p:sp>
    </p:spTree>
    <p:extLst>
      <p:ext uri="{BB962C8B-B14F-4D97-AF65-F5344CB8AC3E}">
        <p14:creationId xmlns:p14="http://schemas.microsoft.com/office/powerpoint/2010/main" val="168112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1045064"/>
          </a:xfrm>
        </p:spPr>
        <p:txBody>
          <a:bodyPr>
            <a:normAutofit/>
          </a:bodyPr>
          <a:lstStyle/>
          <a:p>
            <a:pPr algn="l"/>
            <a:r>
              <a:rPr lang="en-US" sz="1600" dirty="0"/>
              <a:t>Free body diagrams for environment model (</a:t>
            </a:r>
            <a:r>
              <a:rPr lang="en-US" sz="1600" dirty="0" err="1"/>
              <a:t>supercross_env</a:t>
            </a:r>
            <a:r>
              <a:rPr lang="en-US" sz="1600" dirty="0"/>
              <a:t>). The bike model has only one wheel. There is only 1 DOF between wheel and bike. </a:t>
            </a:r>
          </a:p>
          <a:p>
            <a:pPr algn="l"/>
            <a:r>
              <a:rPr lang="en-US" sz="1600" dirty="0"/>
              <a:t>The wheel does have a “magic formula” style slip vs grip behavior. </a:t>
            </a:r>
          </a:p>
        </p:txBody>
      </p:sp>
      <p:cxnSp>
        <p:nvCxnSpPr>
          <p:cNvPr id="6" name="Straight Connector 5">
            <a:extLst>
              <a:ext uri="{FF2B5EF4-FFF2-40B4-BE49-F238E27FC236}">
                <a16:creationId xmlns:a16="http://schemas.microsoft.com/office/drawing/2014/main" id="{561B4C48-59C8-44FD-8F64-E7C37C679844}"/>
              </a:ext>
            </a:extLst>
          </p:cNvPr>
          <p:cNvCxnSpPr/>
          <p:nvPr/>
        </p:nvCxnSpPr>
        <p:spPr>
          <a:xfrm flipH="1">
            <a:off x="5541819" y="3242136"/>
            <a:ext cx="5828145" cy="1958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DCEA7B5-809D-43B8-A58A-68885927C604}"/>
              </a:ext>
            </a:extLst>
          </p:cNvPr>
          <p:cNvCxnSpPr/>
          <p:nvPr/>
        </p:nvCxnSpPr>
        <p:spPr>
          <a:xfrm>
            <a:off x="5541819" y="5200245"/>
            <a:ext cx="557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58E1B019-3506-469D-BF6C-036C865F825C}"/>
              </a:ext>
            </a:extLst>
          </p:cNvPr>
          <p:cNvSpPr/>
          <p:nvPr/>
        </p:nvSpPr>
        <p:spPr>
          <a:xfrm rot="3411148">
            <a:off x="5951224" y="4364417"/>
            <a:ext cx="1403928" cy="1302326"/>
          </a:xfrm>
          <a:prstGeom prst="arc">
            <a:avLst>
              <a:gd name="adj1" fmla="val 16200000"/>
              <a:gd name="adj2" fmla="val 191996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C468DD4-85DA-4B77-851D-EA258B43584C}"/>
              </a:ext>
            </a:extLst>
          </p:cNvPr>
          <p:cNvSpPr txBox="1"/>
          <p:nvPr/>
        </p:nvSpPr>
        <p:spPr>
          <a:xfrm>
            <a:off x="7375239" y="4646248"/>
            <a:ext cx="1025236" cy="369332"/>
          </a:xfrm>
          <a:prstGeom prst="rect">
            <a:avLst/>
          </a:prstGeom>
          <a:noFill/>
        </p:spPr>
        <p:txBody>
          <a:bodyPr wrap="square" rtlCol="0">
            <a:spAutoFit/>
          </a:bodyPr>
          <a:lstStyle/>
          <a:p>
            <a:r>
              <a:rPr lang="en-US" dirty="0">
                <a:solidFill>
                  <a:schemeClr val="accent1"/>
                </a:solidFill>
              </a:rPr>
              <a:t>theta</a:t>
            </a:r>
          </a:p>
        </p:txBody>
      </p:sp>
      <p:sp>
        <p:nvSpPr>
          <p:cNvPr id="14" name="Oval 13">
            <a:extLst>
              <a:ext uri="{FF2B5EF4-FFF2-40B4-BE49-F238E27FC236}">
                <a16:creationId xmlns:a16="http://schemas.microsoft.com/office/drawing/2014/main" id="{24053D25-2A23-4A22-A01E-48D17E4F3505}"/>
              </a:ext>
            </a:extLst>
          </p:cNvPr>
          <p:cNvSpPr/>
          <p:nvPr/>
        </p:nvSpPr>
        <p:spPr>
          <a:xfrm>
            <a:off x="8118762" y="3526366"/>
            <a:ext cx="674257" cy="6742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08CE841-7729-4756-8368-650073D4811F}"/>
              </a:ext>
            </a:extLst>
          </p:cNvPr>
          <p:cNvCxnSpPr>
            <a:cxnSpLocks/>
          </p:cNvCxnSpPr>
          <p:nvPr/>
        </p:nvCxnSpPr>
        <p:spPr>
          <a:xfrm flipH="1" flipV="1">
            <a:off x="8599056" y="4180052"/>
            <a:ext cx="193963" cy="5378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D35E47E-AF5A-4017-AD09-07192F67C04C}"/>
              </a:ext>
            </a:extLst>
          </p:cNvPr>
          <p:cNvSpPr txBox="1"/>
          <p:nvPr/>
        </p:nvSpPr>
        <p:spPr>
          <a:xfrm>
            <a:off x="8793019" y="4221190"/>
            <a:ext cx="1025236" cy="369332"/>
          </a:xfrm>
          <a:prstGeom prst="rect">
            <a:avLst/>
          </a:prstGeom>
          <a:noFill/>
        </p:spPr>
        <p:txBody>
          <a:bodyPr wrap="square" rtlCol="0">
            <a:spAutoFit/>
          </a:bodyPr>
          <a:lstStyle/>
          <a:p>
            <a:r>
              <a:rPr lang="en-US" dirty="0" err="1">
                <a:solidFill>
                  <a:srgbClr val="FF0000"/>
                </a:solidFill>
              </a:rPr>
              <a:t>Fn</a:t>
            </a:r>
            <a:endParaRPr lang="en-US" dirty="0">
              <a:solidFill>
                <a:srgbClr val="FF0000"/>
              </a:solidFill>
            </a:endParaRPr>
          </a:p>
        </p:txBody>
      </p:sp>
      <p:cxnSp>
        <p:nvCxnSpPr>
          <p:cNvPr id="19" name="Straight Arrow Connector 18">
            <a:extLst>
              <a:ext uri="{FF2B5EF4-FFF2-40B4-BE49-F238E27FC236}">
                <a16:creationId xmlns:a16="http://schemas.microsoft.com/office/drawing/2014/main" id="{A6476647-D830-43B7-BC05-DFCFC5D8B2C0}"/>
              </a:ext>
            </a:extLst>
          </p:cNvPr>
          <p:cNvCxnSpPr>
            <a:cxnSpLocks/>
          </p:cNvCxnSpPr>
          <p:nvPr/>
        </p:nvCxnSpPr>
        <p:spPr>
          <a:xfrm>
            <a:off x="8453581" y="2992754"/>
            <a:ext cx="0" cy="501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F33A86C-2EBB-4642-A79C-ECAF9621D84A}"/>
              </a:ext>
            </a:extLst>
          </p:cNvPr>
          <p:cNvSpPr txBox="1"/>
          <p:nvPr/>
        </p:nvSpPr>
        <p:spPr>
          <a:xfrm>
            <a:off x="8400475" y="2918394"/>
            <a:ext cx="1025236" cy="369332"/>
          </a:xfrm>
          <a:prstGeom prst="rect">
            <a:avLst/>
          </a:prstGeom>
          <a:noFill/>
        </p:spPr>
        <p:txBody>
          <a:bodyPr wrap="square" rtlCol="0">
            <a:spAutoFit/>
          </a:bodyPr>
          <a:lstStyle/>
          <a:p>
            <a:r>
              <a:rPr lang="en-US" dirty="0"/>
              <a:t>-Fs</a:t>
            </a:r>
          </a:p>
        </p:txBody>
      </p:sp>
      <p:cxnSp>
        <p:nvCxnSpPr>
          <p:cNvPr id="22" name="Straight Arrow Connector 21">
            <a:extLst>
              <a:ext uri="{FF2B5EF4-FFF2-40B4-BE49-F238E27FC236}">
                <a16:creationId xmlns:a16="http://schemas.microsoft.com/office/drawing/2014/main" id="{9BD04E3A-236C-43F1-9297-19ABA2AA9060}"/>
              </a:ext>
            </a:extLst>
          </p:cNvPr>
          <p:cNvCxnSpPr>
            <a:cxnSpLocks/>
          </p:cNvCxnSpPr>
          <p:nvPr/>
        </p:nvCxnSpPr>
        <p:spPr>
          <a:xfrm flipV="1">
            <a:off x="8455890" y="3630063"/>
            <a:ext cx="544174" cy="205722"/>
          </a:xfrm>
          <a:prstGeom prst="straightConnector1">
            <a:avLst/>
          </a:prstGeom>
          <a:ln>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D58C8E70-1972-4EC5-AED9-A6F8AF5EC4B2}"/>
              </a:ext>
            </a:extLst>
          </p:cNvPr>
          <p:cNvSpPr txBox="1"/>
          <p:nvPr/>
        </p:nvSpPr>
        <p:spPr>
          <a:xfrm>
            <a:off x="9000064" y="3393549"/>
            <a:ext cx="1025236" cy="369332"/>
          </a:xfrm>
          <a:prstGeom prst="rect">
            <a:avLst/>
          </a:prstGeom>
          <a:noFill/>
        </p:spPr>
        <p:txBody>
          <a:bodyPr wrap="square" rtlCol="0">
            <a:spAutoFit/>
          </a:bodyPr>
          <a:lstStyle/>
          <a:p>
            <a:r>
              <a:rPr lang="en-US" dirty="0">
                <a:solidFill>
                  <a:schemeClr val="accent6"/>
                </a:solidFill>
              </a:rPr>
              <a:t>Ft</a:t>
            </a:r>
          </a:p>
        </p:txBody>
      </p:sp>
      <p:sp>
        <p:nvSpPr>
          <p:cNvPr id="26" name="Rectangle: Rounded Corners 25">
            <a:extLst>
              <a:ext uri="{FF2B5EF4-FFF2-40B4-BE49-F238E27FC236}">
                <a16:creationId xmlns:a16="http://schemas.microsoft.com/office/drawing/2014/main" id="{4183F7AD-F88C-4A8C-8D9E-94BC0F843312}"/>
              </a:ext>
            </a:extLst>
          </p:cNvPr>
          <p:cNvSpPr/>
          <p:nvPr/>
        </p:nvSpPr>
        <p:spPr>
          <a:xfrm>
            <a:off x="8036022" y="1783825"/>
            <a:ext cx="835118" cy="5683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0582452-E988-4828-8B61-4D67C882D9B5}"/>
              </a:ext>
            </a:extLst>
          </p:cNvPr>
          <p:cNvSpPr txBox="1"/>
          <p:nvPr/>
        </p:nvSpPr>
        <p:spPr>
          <a:xfrm>
            <a:off x="7416799" y="3641165"/>
            <a:ext cx="1025236" cy="369332"/>
          </a:xfrm>
          <a:prstGeom prst="rect">
            <a:avLst/>
          </a:prstGeom>
          <a:noFill/>
        </p:spPr>
        <p:txBody>
          <a:bodyPr wrap="square" rtlCol="0">
            <a:spAutoFit/>
          </a:bodyPr>
          <a:lstStyle/>
          <a:p>
            <a:r>
              <a:rPr lang="en-US" dirty="0">
                <a:solidFill>
                  <a:srgbClr val="FFC000"/>
                </a:solidFill>
              </a:rPr>
              <a:t>wheel</a:t>
            </a:r>
          </a:p>
        </p:txBody>
      </p:sp>
      <p:sp>
        <p:nvSpPr>
          <p:cNvPr id="28" name="TextBox 27">
            <a:extLst>
              <a:ext uri="{FF2B5EF4-FFF2-40B4-BE49-F238E27FC236}">
                <a16:creationId xmlns:a16="http://schemas.microsoft.com/office/drawing/2014/main" id="{04ECBD41-B222-48C6-8E60-70B4A4A985AE}"/>
              </a:ext>
            </a:extLst>
          </p:cNvPr>
          <p:cNvSpPr txBox="1"/>
          <p:nvPr/>
        </p:nvSpPr>
        <p:spPr>
          <a:xfrm>
            <a:off x="8118762" y="1441488"/>
            <a:ext cx="1025236" cy="369332"/>
          </a:xfrm>
          <a:prstGeom prst="rect">
            <a:avLst/>
          </a:prstGeom>
          <a:noFill/>
        </p:spPr>
        <p:txBody>
          <a:bodyPr wrap="square" rtlCol="0">
            <a:spAutoFit/>
          </a:bodyPr>
          <a:lstStyle/>
          <a:p>
            <a:r>
              <a:rPr lang="en-US" dirty="0">
                <a:solidFill>
                  <a:schemeClr val="accent2"/>
                </a:solidFill>
              </a:rPr>
              <a:t>bike</a:t>
            </a:r>
          </a:p>
        </p:txBody>
      </p:sp>
      <p:cxnSp>
        <p:nvCxnSpPr>
          <p:cNvPr id="30" name="Straight Arrow Connector 29">
            <a:extLst>
              <a:ext uri="{FF2B5EF4-FFF2-40B4-BE49-F238E27FC236}">
                <a16:creationId xmlns:a16="http://schemas.microsoft.com/office/drawing/2014/main" id="{18B9EB31-5B45-401A-AA5E-2C5A80F653F2}"/>
              </a:ext>
            </a:extLst>
          </p:cNvPr>
          <p:cNvCxnSpPr>
            <a:cxnSpLocks/>
          </p:cNvCxnSpPr>
          <p:nvPr/>
        </p:nvCxnSpPr>
        <p:spPr>
          <a:xfrm flipV="1">
            <a:off x="8439725" y="2352192"/>
            <a:ext cx="0" cy="400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7EF4D808-160C-47F1-90CD-391FBFEEBDC9}"/>
              </a:ext>
            </a:extLst>
          </p:cNvPr>
          <p:cNvSpPr txBox="1"/>
          <p:nvPr/>
        </p:nvSpPr>
        <p:spPr>
          <a:xfrm>
            <a:off x="8150270" y="2596651"/>
            <a:ext cx="1025236" cy="369332"/>
          </a:xfrm>
          <a:prstGeom prst="rect">
            <a:avLst/>
          </a:prstGeom>
          <a:noFill/>
        </p:spPr>
        <p:txBody>
          <a:bodyPr wrap="square" rtlCol="0">
            <a:spAutoFit/>
          </a:bodyPr>
          <a:lstStyle/>
          <a:p>
            <a:r>
              <a:rPr lang="en-US" dirty="0"/>
              <a:t>Fs</a:t>
            </a:r>
          </a:p>
        </p:txBody>
      </p:sp>
      <p:cxnSp>
        <p:nvCxnSpPr>
          <p:cNvPr id="35" name="Straight Arrow Connector 34">
            <a:extLst>
              <a:ext uri="{FF2B5EF4-FFF2-40B4-BE49-F238E27FC236}">
                <a16:creationId xmlns:a16="http://schemas.microsoft.com/office/drawing/2014/main" id="{EB31B4B7-E5D9-4209-B03C-E7DAD02CE2A7}"/>
              </a:ext>
            </a:extLst>
          </p:cNvPr>
          <p:cNvCxnSpPr>
            <a:cxnSpLocks/>
          </p:cNvCxnSpPr>
          <p:nvPr/>
        </p:nvCxnSpPr>
        <p:spPr>
          <a:xfrm>
            <a:off x="8319654" y="2012516"/>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E76C5D7B-C6FD-4C59-A379-CD047C60A632}"/>
              </a:ext>
            </a:extLst>
          </p:cNvPr>
          <p:cNvSpPr txBox="1"/>
          <p:nvPr/>
        </p:nvSpPr>
        <p:spPr>
          <a:xfrm>
            <a:off x="7901712" y="2320499"/>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cxnSp>
        <p:nvCxnSpPr>
          <p:cNvPr id="37" name="Straight Arrow Connector 36">
            <a:extLst>
              <a:ext uri="{FF2B5EF4-FFF2-40B4-BE49-F238E27FC236}">
                <a16:creationId xmlns:a16="http://schemas.microsoft.com/office/drawing/2014/main" id="{2F26FE23-23FC-4011-9E8D-121EE5563715}"/>
              </a:ext>
            </a:extLst>
          </p:cNvPr>
          <p:cNvCxnSpPr>
            <a:cxnSpLocks/>
          </p:cNvCxnSpPr>
          <p:nvPr/>
        </p:nvCxnSpPr>
        <p:spPr>
          <a:xfrm flipH="1">
            <a:off x="7621157" y="2043422"/>
            <a:ext cx="708313" cy="1678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94006C2-3FD1-4432-9D31-398FCABA016B}"/>
              </a:ext>
            </a:extLst>
          </p:cNvPr>
          <p:cNvSpPr txBox="1"/>
          <p:nvPr/>
        </p:nvSpPr>
        <p:spPr>
          <a:xfrm>
            <a:off x="6820608" y="1841275"/>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Fdragx</a:t>
            </a:r>
            <a:endParaRPr lang="en-US" dirty="0">
              <a:solidFill>
                <a:srgbClr val="00B0F0"/>
              </a:solidFill>
            </a:endParaRPr>
          </a:p>
        </p:txBody>
      </p:sp>
      <p:cxnSp>
        <p:nvCxnSpPr>
          <p:cNvPr id="43" name="Straight Arrow Connector 42">
            <a:extLst>
              <a:ext uri="{FF2B5EF4-FFF2-40B4-BE49-F238E27FC236}">
                <a16:creationId xmlns:a16="http://schemas.microsoft.com/office/drawing/2014/main" id="{D83F30CC-5103-409A-899D-F809383912D3}"/>
              </a:ext>
            </a:extLst>
          </p:cNvPr>
          <p:cNvCxnSpPr>
            <a:cxnSpLocks/>
          </p:cNvCxnSpPr>
          <p:nvPr/>
        </p:nvCxnSpPr>
        <p:spPr>
          <a:xfrm>
            <a:off x="8651828" y="2030086"/>
            <a:ext cx="0" cy="505635"/>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5970437E-6EE6-43A3-8A61-C3B6C648BF0D}"/>
              </a:ext>
            </a:extLst>
          </p:cNvPr>
          <p:cNvSpPr txBox="1"/>
          <p:nvPr/>
        </p:nvSpPr>
        <p:spPr>
          <a:xfrm>
            <a:off x="8631380" y="2357197"/>
            <a:ext cx="1025236" cy="369332"/>
          </a:xfrm>
          <a:prstGeom prst="rect">
            <a:avLst/>
          </a:prstGeom>
          <a:noFill/>
        </p:spPr>
        <p:txBody>
          <a:bodyPr wrap="square" rtlCol="0">
            <a:spAutoFit/>
          </a:bodyPr>
          <a:lstStyle/>
          <a:p>
            <a:r>
              <a:rPr lang="en-US" dirty="0">
                <a:solidFill>
                  <a:srgbClr val="00B0F0"/>
                </a:solidFill>
              </a:rPr>
              <a:t>-</a:t>
            </a:r>
            <a:r>
              <a:rPr lang="en-US" dirty="0" err="1">
                <a:solidFill>
                  <a:srgbClr val="00B0F0"/>
                </a:solidFill>
              </a:rPr>
              <a:t>Fdragy</a:t>
            </a:r>
            <a:endParaRPr lang="en-US" dirty="0">
              <a:solidFill>
                <a:srgbClr val="00B0F0"/>
              </a:solidFill>
            </a:endParaRPr>
          </a:p>
        </p:txBody>
      </p:sp>
      <p:sp>
        <p:nvSpPr>
          <p:cNvPr id="47" name="TextBox 46">
            <a:extLst>
              <a:ext uri="{FF2B5EF4-FFF2-40B4-BE49-F238E27FC236}">
                <a16:creationId xmlns:a16="http://schemas.microsoft.com/office/drawing/2014/main" id="{0BDFAF93-26DB-498E-B388-47DB7304CC62}"/>
              </a:ext>
            </a:extLst>
          </p:cNvPr>
          <p:cNvSpPr txBox="1"/>
          <p:nvPr/>
        </p:nvSpPr>
        <p:spPr>
          <a:xfrm>
            <a:off x="8044873" y="5241383"/>
            <a:ext cx="2716578" cy="923330"/>
          </a:xfrm>
          <a:prstGeom prst="rect">
            <a:avLst/>
          </a:prstGeom>
          <a:noFill/>
        </p:spPr>
        <p:txBody>
          <a:bodyPr wrap="none" rtlCol="0">
            <a:spAutoFit/>
          </a:bodyPr>
          <a:lstStyle/>
          <a:p>
            <a:r>
              <a:rPr lang="en-US" dirty="0"/>
              <a:t>Bike Free Body</a:t>
            </a:r>
          </a:p>
          <a:p>
            <a:r>
              <a:rPr lang="en-US" dirty="0"/>
              <a:t>Mb*</a:t>
            </a:r>
            <a:r>
              <a:rPr lang="en-US" dirty="0" err="1"/>
              <a:t>axb</a:t>
            </a:r>
            <a:r>
              <a:rPr lang="en-US" dirty="0"/>
              <a:t> = -</a:t>
            </a:r>
            <a:r>
              <a:rPr lang="en-US" dirty="0" err="1"/>
              <a:t>Fdragx</a:t>
            </a:r>
            <a:r>
              <a:rPr lang="en-US" dirty="0"/>
              <a:t> + </a:t>
            </a:r>
            <a:r>
              <a:rPr lang="en-US" dirty="0" err="1"/>
              <a:t>whlFx</a:t>
            </a:r>
            <a:r>
              <a:rPr lang="en-US" dirty="0"/>
              <a:t> </a:t>
            </a:r>
          </a:p>
          <a:p>
            <a:r>
              <a:rPr lang="en-US" dirty="0"/>
              <a:t>Mb*</a:t>
            </a:r>
            <a:r>
              <a:rPr lang="en-US" dirty="0" err="1"/>
              <a:t>ayb</a:t>
            </a:r>
            <a:r>
              <a:rPr lang="en-US" dirty="0"/>
              <a:t> = -</a:t>
            </a:r>
            <a:r>
              <a:rPr lang="en-US" dirty="0" err="1"/>
              <a:t>Fdragy</a:t>
            </a:r>
            <a:r>
              <a:rPr lang="en-US" dirty="0"/>
              <a:t> - </a:t>
            </a:r>
            <a:r>
              <a:rPr lang="en-US" dirty="0" err="1"/>
              <a:t>Fg</a:t>
            </a:r>
            <a:r>
              <a:rPr lang="en-US" dirty="0"/>
              <a:t> + Fs</a:t>
            </a:r>
          </a:p>
        </p:txBody>
      </p:sp>
      <p:sp>
        <p:nvSpPr>
          <p:cNvPr id="48" name="TextBox 47">
            <a:extLst>
              <a:ext uri="{FF2B5EF4-FFF2-40B4-BE49-F238E27FC236}">
                <a16:creationId xmlns:a16="http://schemas.microsoft.com/office/drawing/2014/main" id="{3D7E40BB-5988-47CF-95E8-EFCD02C52D56}"/>
              </a:ext>
            </a:extLst>
          </p:cNvPr>
          <p:cNvSpPr txBox="1"/>
          <p:nvPr/>
        </p:nvSpPr>
        <p:spPr>
          <a:xfrm>
            <a:off x="135646" y="3126624"/>
            <a:ext cx="5894160" cy="3693319"/>
          </a:xfrm>
          <a:prstGeom prst="rect">
            <a:avLst/>
          </a:prstGeom>
          <a:noFill/>
        </p:spPr>
        <p:txBody>
          <a:bodyPr wrap="square" rtlCol="0">
            <a:spAutoFit/>
          </a:bodyPr>
          <a:lstStyle/>
          <a:p>
            <a:r>
              <a:rPr lang="en-US" dirty="0"/>
              <a:t>Wheel Free Body</a:t>
            </a:r>
          </a:p>
          <a:p>
            <a:r>
              <a:rPr lang="en-US" dirty="0"/>
              <a:t>If </a:t>
            </a:r>
            <a:r>
              <a:rPr lang="en-US" dirty="0" err="1"/>
              <a:t>inAir</a:t>
            </a:r>
            <a:endParaRPr lang="en-US" dirty="0"/>
          </a:p>
          <a:p>
            <a:pPr marL="285750" indent="-285750">
              <a:buFont typeface="Arial" panose="020B0604020202020204" pitchFamily="34" charset="0"/>
              <a:buChar char="•"/>
            </a:pPr>
            <a:r>
              <a:rPr lang="en-US" dirty="0" err="1"/>
              <a:t>Fn</a:t>
            </a:r>
            <a:r>
              <a:rPr lang="en-US" dirty="0"/>
              <a:t>=Ft=</a:t>
            </a:r>
            <a:r>
              <a:rPr lang="en-US" dirty="0" err="1"/>
              <a:t>whlFx</a:t>
            </a:r>
            <a:r>
              <a:rPr lang="en-US" dirty="0"/>
              <a:t>=0</a:t>
            </a:r>
          </a:p>
          <a:p>
            <a:pPr marL="285750" indent="-285750">
              <a:buFont typeface="Arial" panose="020B0604020202020204" pitchFamily="34" charset="0"/>
              <a:buChar char="•"/>
            </a:pPr>
            <a:r>
              <a:rPr lang="en-US" dirty="0" err="1"/>
              <a:t>whlFy</a:t>
            </a:r>
            <a:r>
              <a:rPr lang="en-US" dirty="0"/>
              <a:t> =(-</a:t>
            </a:r>
            <a:r>
              <a:rPr lang="en-US" dirty="0" err="1"/>
              <a:t>Fg</a:t>
            </a:r>
            <a:r>
              <a:rPr lang="en-US" dirty="0"/>
              <a:t>-Fs)</a:t>
            </a:r>
          </a:p>
          <a:p>
            <a:r>
              <a:rPr lang="en-US" dirty="0"/>
              <a:t>Else</a:t>
            </a:r>
          </a:p>
          <a:p>
            <a:pPr marL="285750" indent="-285750">
              <a:buFont typeface="Arial" panose="020B0604020202020204" pitchFamily="34" charset="0"/>
              <a:buChar char="•"/>
            </a:pPr>
            <a:r>
              <a:rPr lang="en-US" dirty="0" err="1"/>
              <a:t>Fn</a:t>
            </a:r>
            <a:r>
              <a:rPr lang="en-US" dirty="0"/>
              <a:t>=(-</a:t>
            </a:r>
            <a:r>
              <a:rPr lang="en-US" dirty="0" err="1"/>
              <a:t>Fg</a:t>
            </a:r>
            <a:r>
              <a:rPr lang="en-US" dirty="0"/>
              <a:t>-Fs)*cos(theta)</a:t>
            </a:r>
          </a:p>
          <a:p>
            <a:pPr marL="285750" indent="-285750">
              <a:buFont typeface="Arial" panose="020B0604020202020204" pitchFamily="34" charset="0"/>
              <a:buChar char="•"/>
            </a:pPr>
            <a:r>
              <a:rPr lang="en-US" dirty="0"/>
              <a:t>Ft=min(</a:t>
            </a:r>
            <a:r>
              <a:rPr lang="en-US" dirty="0" err="1"/>
              <a:t>trq</a:t>
            </a:r>
            <a:r>
              <a:rPr lang="en-US" dirty="0"/>
              <a:t>/</a:t>
            </a:r>
            <a:r>
              <a:rPr lang="en-US"/>
              <a:t>whlRad</a:t>
            </a:r>
            <a:r>
              <a:rPr lang="en-US" dirty="0" err="1"/>
              <a:t>,Fn</a:t>
            </a:r>
            <a:r>
              <a:rPr lang="en-US" dirty="0"/>
              <a:t>*nu)+(-</a:t>
            </a:r>
            <a:r>
              <a:rPr lang="en-US" dirty="0" err="1"/>
              <a:t>Fg</a:t>
            </a:r>
            <a:r>
              <a:rPr lang="en-US" dirty="0"/>
              <a:t>-Fs)*sin(theta)</a:t>
            </a:r>
          </a:p>
          <a:p>
            <a:pPr marL="285750" indent="-285750">
              <a:buFont typeface="Arial" panose="020B0604020202020204" pitchFamily="34" charset="0"/>
              <a:buChar char="•"/>
            </a:pPr>
            <a:r>
              <a:rPr lang="en-US" dirty="0" err="1"/>
              <a:t>whlFx</a:t>
            </a:r>
            <a:r>
              <a:rPr lang="en-US" dirty="0"/>
              <a:t> = -</a:t>
            </a:r>
            <a:r>
              <a:rPr lang="en-US" dirty="0" err="1"/>
              <a:t>Fn</a:t>
            </a:r>
            <a:r>
              <a:rPr lang="en-US" dirty="0"/>
              <a:t>*sin(theta)+Ft*cos(theta)</a:t>
            </a:r>
          </a:p>
          <a:p>
            <a:pPr marL="285750" indent="-285750">
              <a:buFont typeface="Arial" panose="020B0604020202020204" pitchFamily="34" charset="0"/>
              <a:buChar char="•"/>
            </a:pPr>
            <a:r>
              <a:rPr lang="en-US" dirty="0" err="1"/>
              <a:t>whlFy</a:t>
            </a:r>
            <a:r>
              <a:rPr lang="en-US" dirty="0"/>
              <a:t> = </a:t>
            </a:r>
            <a:r>
              <a:rPr lang="en-US" dirty="0" err="1"/>
              <a:t>Fn</a:t>
            </a:r>
            <a:r>
              <a:rPr lang="en-US" dirty="0"/>
              <a:t>*cos(theta)+Ft*sin(theta)</a:t>
            </a:r>
          </a:p>
          <a:p>
            <a:endParaRPr lang="en-US" dirty="0"/>
          </a:p>
          <a:p>
            <a:r>
              <a:rPr lang="en-US" dirty="0" err="1"/>
              <a:t>Axw</a:t>
            </a:r>
            <a:r>
              <a:rPr lang="en-US" dirty="0"/>
              <a:t>=</a:t>
            </a:r>
            <a:r>
              <a:rPr lang="en-US" dirty="0" err="1"/>
              <a:t>axb</a:t>
            </a:r>
            <a:r>
              <a:rPr lang="en-US" dirty="0"/>
              <a:t>, there is no x-</a:t>
            </a:r>
            <a:r>
              <a:rPr lang="en-US" dirty="0" err="1"/>
              <a:t>dir</a:t>
            </a:r>
            <a:r>
              <a:rPr lang="en-US" dirty="0"/>
              <a:t> DOF between wheel and bike</a:t>
            </a:r>
          </a:p>
          <a:p>
            <a:r>
              <a:rPr lang="en-US" dirty="0"/>
              <a:t>Mw*</a:t>
            </a:r>
            <a:r>
              <a:rPr lang="en-US" dirty="0" err="1"/>
              <a:t>ayw</a:t>
            </a:r>
            <a:r>
              <a:rPr lang="en-US" dirty="0"/>
              <a:t> = </a:t>
            </a:r>
            <a:r>
              <a:rPr lang="en-US" dirty="0" err="1"/>
              <a:t>whlFym</a:t>
            </a:r>
            <a:r>
              <a:rPr lang="en-US" dirty="0"/>
              <a:t> but this is irrelevant since wheel </a:t>
            </a:r>
            <a:r>
              <a:rPr lang="en-US" dirty="0" err="1"/>
              <a:t>ayw</a:t>
            </a:r>
            <a:r>
              <a:rPr lang="en-US" dirty="0"/>
              <a:t> is a function of following track profile.</a:t>
            </a:r>
          </a:p>
        </p:txBody>
      </p:sp>
      <p:cxnSp>
        <p:nvCxnSpPr>
          <p:cNvPr id="49" name="Straight Arrow Connector 48">
            <a:extLst>
              <a:ext uri="{FF2B5EF4-FFF2-40B4-BE49-F238E27FC236}">
                <a16:creationId xmlns:a16="http://schemas.microsoft.com/office/drawing/2014/main" id="{AA8565A9-C224-45B4-91A8-957AFCA35554}"/>
              </a:ext>
            </a:extLst>
          </p:cNvPr>
          <p:cNvCxnSpPr>
            <a:cxnSpLocks/>
          </p:cNvCxnSpPr>
          <p:nvPr/>
        </p:nvCxnSpPr>
        <p:spPr>
          <a:xfrm>
            <a:off x="8462815" y="3848738"/>
            <a:ext cx="0" cy="50113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C443211F-B2CF-4C47-AA90-0E65FF85165C}"/>
              </a:ext>
            </a:extLst>
          </p:cNvPr>
          <p:cNvSpPr txBox="1"/>
          <p:nvPr/>
        </p:nvSpPr>
        <p:spPr>
          <a:xfrm>
            <a:off x="8044873" y="4156721"/>
            <a:ext cx="1025236" cy="369332"/>
          </a:xfrm>
          <a:prstGeom prst="rect">
            <a:avLst/>
          </a:prstGeom>
          <a:noFill/>
        </p:spPr>
        <p:txBody>
          <a:bodyPr wrap="square" rtlCol="0">
            <a:spAutoFit/>
          </a:bodyPr>
          <a:lstStyle/>
          <a:p>
            <a:r>
              <a:rPr lang="en-US" dirty="0">
                <a:solidFill>
                  <a:srgbClr val="7030A0"/>
                </a:solidFill>
              </a:rPr>
              <a:t>-</a:t>
            </a:r>
            <a:r>
              <a:rPr lang="en-US" dirty="0" err="1">
                <a:solidFill>
                  <a:srgbClr val="7030A0"/>
                </a:solidFill>
              </a:rPr>
              <a:t>Fg</a:t>
            </a:r>
            <a:endParaRPr lang="en-US" dirty="0">
              <a:solidFill>
                <a:srgbClr val="7030A0"/>
              </a:solidFill>
            </a:endParaRPr>
          </a:p>
        </p:txBody>
      </p:sp>
    </p:spTree>
    <p:extLst>
      <p:ext uri="{BB962C8B-B14F-4D97-AF65-F5344CB8AC3E}">
        <p14:creationId xmlns:p14="http://schemas.microsoft.com/office/powerpoint/2010/main" val="228611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89F27B-A3C1-4976-B71B-6367DAEB769A}"/>
              </a:ext>
            </a:extLst>
          </p:cNvPr>
          <p:cNvSpPr>
            <a:spLocks noGrp="1"/>
          </p:cNvSpPr>
          <p:nvPr>
            <p:ph type="subTitle" idx="1"/>
          </p:nvPr>
        </p:nvSpPr>
        <p:spPr>
          <a:xfrm>
            <a:off x="0" y="114223"/>
            <a:ext cx="12082509" cy="2693632"/>
          </a:xfrm>
        </p:spPr>
        <p:txBody>
          <a:bodyPr>
            <a:normAutofit/>
          </a:bodyPr>
          <a:lstStyle/>
          <a:p>
            <a:pPr algn="l"/>
            <a:r>
              <a:rPr lang="en-US" sz="1600" dirty="0"/>
              <a:t>Describe (</a:t>
            </a:r>
            <a:r>
              <a:rPr lang="en-US" sz="1600" dirty="0" err="1"/>
              <a:t>supercross_track_maker</a:t>
            </a:r>
            <a:r>
              <a:rPr lang="en-US" sz="1600" dirty="0"/>
              <a:t>).  The track maker feeds track profiles to </a:t>
            </a:r>
            <a:r>
              <a:rPr lang="en-US" sz="1600" dirty="0" err="1"/>
              <a:t>supercross_env</a:t>
            </a:r>
            <a:r>
              <a:rPr lang="en-US" sz="1600" dirty="0"/>
              <a:t>. Track profiles are 2D, viewed from the side. The track maker makes track features: flats, triple jumps, table tops, on/offs, whoops, </a:t>
            </a:r>
            <a:r>
              <a:rPr lang="en-US" sz="1600" dirty="0" err="1"/>
              <a:t>etc</a:t>
            </a:r>
            <a:r>
              <a:rPr lang="en-US" sz="1600" dirty="0"/>
              <a:t>, it then combines these features in either pre-ordered sequences, or random sequences to make tracks of specific length.</a:t>
            </a:r>
          </a:p>
          <a:p>
            <a:pPr algn="l"/>
            <a:endParaRPr lang="en-US" sz="1600" dirty="0"/>
          </a:p>
          <a:p>
            <a:pPr algn="l"/>
            <a:endParaRPr lang="en-US" sz="1600" dirty="0"/>
          </a:p>
          <a:p>
            <a:pPr algn="l"/>
            <a:r>
              <a:rPr lang="en-US" sz="1600" dirty="0"/>
              <a:t>This could be improved, but the code does a pretty good job, so look there if this is inadequate.</a:t>
            </a:r>
          </a:p>
        </p:txBody>
      </p:sp>
    </p:spTree>
    <p:extLst>
      <p:ext uri="{BB962C8B-B14F-4D97-AF65-F5344CB8AC3E}">
        <p14:creationId xmlns:p14="http://schemas.microsoft.com/office/powerpoint/2010/main" val="361051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a:t>Environment validation</a:t>
            </a:r>
          </a:p>
        </p:txBody>
      </p:sp>
      <p:sp>
        <p:nvSpPr>
          <p:cNvPr id="3" name="Subtitle 2">
            <a:extLst>
              <a:ext uri="{FF2B5EF4-FFF2-40B4-BE49-F238E27FC236}">
                <a16:creationId xmlns:a16="http://schemas.microsoft.com/office/drawing/2014/main" id="{10068E67-366C-413A-9689-9DC4F399CC7C}"/>
              </a:ext>
            </a:extLst>
          </p:cNvPr>
          <p:cNvSpPr txBox="1">
            <a:spLocks/>
          </p:cNvSpPr>
          <p:nvPr/>
        </p:nvSpPr>
        <p:spPr>
          <a:xfrm>
            <a:off x="103573" y="1968547"/>
            <a:ext cx="9144000" cy="4734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Table of contents:</a:t>
            </a:r>
          </a:p>
          <a:p>
            <a:pPr marL="514350" indent="-514350">
              <a:buFont typeface="+mj-lt"/>
              <a:buAutoNum type="arabicPeriod"/>
            </a:pPr>
            <a:r>
              <a:rPr lang="en-US" dirty="0"/>
              <a:t>Power and drag characteristics</a:t>
            </a:r>
          </a:p>
          <a:p>
            <a:pPr marL="514350" indent="-514350">
              <a:buFont typeface="+mj-lt"/>
              <a:buAutoNum type="arabicPeriod"/>
            </a:pPr>
            <a:r>
              <a:rPr lang="en-US" dirty="0"/>
              <a:t>Jumping and suspension behavior</a:t>
            </a:r>
          </a:p>
          <a:p>
            <a:pPr marL="514350" indent="-514350">
              <a:buFont typeface="+mj-lt"/>
              <a:buAutoNum type="arabicPeriod"/>
            </a:pPr>
            <a:r>
              <a:rPr lang="en-US" dirty="0"/>
              <a:t>Drop test (not yet shown)</a:t>
            </a:r>
          </a:p>
        </p:txBody>
      </p:sp>
    </p:spTree>
    <p:extLst>
      <p:ext uri="{BB962C8B-B14F-4D97-AF65-F5344CB8AC3E}">
        <p14:creationId xmlns:p14="http://schemas.microsoft.com/office/powerpoint/2010/main" val="6119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C3AE23-9574-4C3F-B754-E74299D67259}"/>
              </a:ext>
            </a:extLst>
          </p:cNvPr>
          <p:cNvPicPr>
            <a:picLocks noChangeAspect="1"/>
          </p:cNvPicPr>
          <p:nvPr/>
        </p:nvPicPr>
        <p:blipFill>
          <a:blip r:embed="rId2"/>
          <a:stretch>
            <a:fillRect/>
          </a:stretch>
        </p:blipFill>
        <p:spPr>
          <a:xfrm>
            <a:off x="4779514" y="907345"/>
            <a:ext cx="3870664" cy="2908154"/>
          </a:xfrm>
          <a:prstGeom prst="rect">
            <a:avLst/>
          </a:prstGeom>
        </p:spPr>
      </p:pic>
      <p:sp>
        <p:nvSpPr>
          <p:cNvPr id="10" name="Subtitle 2">
            <a:extLst>
              <a:ext uri="{FF2B5EF4-FFF2-40B4-BE49-F238E27FC236}">
                <a16:creationId xmlns:a16="http://schemas.microsoft.com/office/drawing/2014/main" id="{9A5F9AA3-2E5B-4F47-911C-CFA57DC44BFF}"/>
              </a:ext>
            </a:extLst>
          </p:cNvPr>
          <p:cNvSpPr>
            <a:spLocks noGrp="1"/>
          </p:cNvSpPr>
          <p:nvPr>
            <p:ph type="subTitle" idx="1"/>
          </p:nvPr>
        </p:nvSpPr>
        <p:spPr>
          <a:xfrm>
            <a:off x="0" y="114223"/>
            <a:ext cx="12082509" cy="2693632"/>
          </a:xfrm>
        </p:spPr>
        <p:txBody>
          <a:bodyPr>
            <a:normAutofit/>
          </a:bodyPr>
          <a:lstStyle/>
          <a:p>
            <a:pPr algn="l"/>
            <a:r>
              <a:rPr lang="en-US" sz="1600" dirty="0"/>
              <a:t>Environment validation. Is the environment realistic relative to a real supercross bike and track?</a:t>
            </a:r>
          </a:p>
        </p:txBody>
      </p:sp>
      <p:sp>
        <p:nvSpPr>
          <p:cNvPr id="2" name="TextBox 1">
            <a:extLst>
              <a:ext uri="{FF2B5EF4-FFF2-40B4-BE49-F238E27FC236}">
                <a16:creationId xmlns:a16="http://schemas.microsoft.com/office/drawing/2014/main" id="{2CF4C17D-2BE4-4404-BA20-025F8D3E4BCC}"/>
              </a:ext>
            </a:extLst>
          </p:cNvPr>
          <p:cNvSpPr txBox="1"/>
          <p:nvPr/>
        </p:nvSpPr>
        <p:spPr>
          <a:xfrm>
            <a:off x="5901001" y="3235635"/>
            <a:ext cx="1835502" cy="369332"/>
          </a:xfrm>
          <a:prstGeom prst="rect">
            <a:avLst/>
          </a:prstGeom>
          <a:noFill/>
        </p:spPr>
        <p:txBody>
          <a:bodyPr wrap="none" rtlCol="0">
            <a:spAutoFit/>
          </a:bodyPr>
          <a:lstStyle/>
          <a:p>
            <a:r>
              <a:rPr lang="en-US" dirty="0"/>
              <a:t>Distance (meters)</a:t>
            </a:r>
          </a:p>
        </p:txBody>
      </p:sp>
      <p:sp>
        <p:nvSpPr>
          <p:cNvPr id="11" name="TextBox 10">
            <a:extLst>
              <a:ext uri="{FF2B5EF4-FFF2-40B4-BE49-F238E27FC236}">
                <a16:creationId xmlns:a16="http://schemas.microsoft.com/office/drawing/2014/main" id="{0BB15379-23A9-4A10-8343-D8386820BB42}"/>
              </a:ext>
            </a:extLst>
          </p:cNvPr>
          <p:cNvSpPr txBox="1"/>
          <p:nvPr/>
        </p:nvSpPr>
        <p:spPr>
          <a:xfrm rot="16200000">
            <a:off x="4077769" y="2176941"/>
            <a:ext cx="1265475" cy="369332"/>
          </a:xfrm>
          <a:prstGeom prst="rect">
            <a:avLst/>
          </a:prstGeom>
          <a:noFill/>
        </p:spPr>
        <p:txBody>
          <a:bodyPr wrap="none" rtlCol="0">
            <a:spAutoFit/>
          </a:bodyPr>
          <a:lstStyle/>
          <a:p>
            <a:r>
              <a:rPr lang="en-US" dirty="0"/>
              <a:t>Speed(m/s)</a:t>
            </a:r>
          </a:p>
        </p:txBody>
      </p:sp>
      <p:pic>
        <p:nvPicPr>
          <p:cNvPr id="3" name="Picture 2">
            <a:extLst>
              <a:ext uri="{FF2B5EF4-FFF2-40B4-BE49-F238E27FC236}">
                <a16:creationId xmlns:a16="http://schemas.microsoft.com/office/drawing/2014/main" id="{FE68E046-1FC8-4C8E-AB4A-76706FE3378D}"/>
              </a:ext>
            </a:extLst>
          </p:cNvPr>
          <p:cNvPicPr>
            <a:picLocks noChangeAspect="1"/>
          </p:cNvPicPr>
          <p:nvPr/>
        </p:nvPicPr>
        <p:blipFill>
          <a:blip r:embed="rId3"/>
          <a:stretch>
            <a:fillRect/>
          </a:stretch>
        </p:blipFill>
        <p:spPr>
          <a:xfrm>
            <a:off x="347926" y="1014825"/>
            <a:ext cx="3576314" cy="2393965"/>
          </a:xfrm>
          <a:prstGeom prst="rect">
            <a:avLst/>
          </a:prstGeom>
        </p:spPr>
      </p:pic>
      <p:sp>
        <p:nvSpPr>
          <p:cNvPr id="13" name="TextBox 12">
            <a:extLst>
              <a:ext uri="{FF2B5EF4-FFF2-40B4-BE49-F238E27FC236}">
                <a16:creationId xmlns:a16="http://schemas.microsoft.com/office/drawing/2014/main" id="{32086680-EC1D-4805-97A3-CDBA87475E1E}"/>
              </a:ext>
            </a:extLst>
          </p:cNvPr>
          <p:cNvSpPr txBox="1"/>
          <p:nvPr/>
        </p:nvSpPr>
        <p:spPr>
          <a:xfrm>
            <a:off x="347926" y="3446167"/>
            <a:ext cx="3572068" cy="369332"/>
          </a:xfrm>
          <a:prstGeom prst="rect">
            <a:avLst/>
          </a:prstGeom>
          <a:noFill/>
        </p:spPr>
        <p:txBody>
          <a:bodyPr wrap="none" rtlCol="0">
            <a:spAutoFit/>
          </a:bodyPr>
          <a:lstStyle/>
          <a:p>
            <a:r>
              <a:rPr lang="en-US" dirty="0"/>
              <a:t>Testing data obtained from internet.</a:t>
            </a:r>
          </a:p>
        </p:txBody>
      </p:sp>
      <p:sp>
        <p:nvSpPr>
          <p:cNvPr id="14" name="TextBox 13">
            <a:extLst>
              <a:ext uri="{FF2B5EF4-FFF2-40B4-BE49-F238E27FC236}">
                <a16:creationId xmlns:a16="http://schemas.microsoft.com/office/drawing/2014/main" id="{3EB88EB9-E877-49B3-A2BD-6BCC90969C1D}"/>
              </a:ext>
            </a:extLst>
          </p:cNvPr>
          <p:cNvSpPr txBox="1"/>
          <p:nvPr/>
        </p:nvSpPr>
        <p:spPr>
          <a:xfrm>
            <a:off x="5105270" y="451075"/>
            <a:ext cx="5262466" cy="646331"/>
          </a:xfrm>
          <a:prstGeom prst="rect">
            <a:avLst/>
          </a:prstGeom>
          <a:noFill/>
        </p:spPr>
        <p:txBody>
          <a:bodyPr wrap="none" rtlCol="0">
            <a:spAutoFit/>
          </a:bodyPr>
          <a:lstStyle/>
          <a:p>
            <a:r>
              <a:rPr lang="en-US" dirty="0"/>
              <a:t>Comparison between test data and model </a:t>
            </a:r>
          </a:p>
          <a:p>
            <a:r>
              <a:rPr lang="en-US" dirty="0"/>
              <a:t>(no learning agent, full throttle input to environment).</a:t>
            </a:r>
          </a:p>
        </p:txBody>
      </p:sp>
      <p:pic>
        <p:nvPicPr>
          <p:cNvPr id="15" name="Picture 14">
            <a:extLst>
              <a:ext uri="{FF2B5EF4-FFF2-40B4-BE49-F238E27FC236}">
                <a16:creationId xmlns:a16="http://schemas.microsoft.com/office/drawing/2014/main" id="{9F8A530C-C649-49FE-AB7F-E03DF309F284}"/>
              </a:ext>
            </a:extLst>
          </p:cNvPr>
          <p:cNvPicPr>
            <a:picLocks noChangeAspect="1"/>
          </p:cNvPicPr>
          <p:nvPr/>
        </p:nvPicPr>
        <p:blipFill>
          <a:blip r:embed="rId4"/>
          <a:stretch>
            <a:fillRect/>
          </a:stretch>
        </p:blipFill>
        <p:spPr>
          <a:xfrm>
            <a:off x="347926" y="3976600"/>
            <a:ext cx="3572068" cy="2536033"/>
          </a:xfrm>
          <a:prstGeom prst="rect">
            <a:avLst/>
          </a:prstGeom>
        </p:spPr>
      </p:pic>
      <p:pic>
        <p:nvPicPr>
          <p:cNvPr id="16" name="Picture 15">
            <a:extLst>
              <a:ext uri="{FF2B5EF4-FFF2-40B4-BE49-F238E27FC236}">
                <a16:creationId xmlns:a16="http://schemas.microsoft.com/office/drawing/2014/main" id="{AEF98570-5165-4700-8657-B91207F6F237}"/>
              </a:ext>
            </a:extLst>
          </p:cNvPr>
          <p:cNvPicPr>
            <a:picLocks noChangeAspect="1"/>
          </p:cNvPicPr>
          <p:nvPr/>
        </p:nvPicPr>
        <p:blipFill>
          <a:blip r:embed="rId5"/>
          <a:stretch>
            <a:fillRect/>
          </a:stretch>
        </p:blipFill>
        <p:spPr>
          <a:xfrm>
            <a:off x="5042223" y="4160199"/>
            <a:ext cx="3544908" cy="2644613"/>
          </a:xfrm>
          <a:prstGeom prst="rect">
            <a:avLst/>
          </a:prstGeom>
        </p:spPr>
      </p:pic>
      <p:sp>
        <p:nvSpPr>
          <p:cNvPr id="17" name="TextBox 16">
            <a:extLst>
              <a:ext uri="{FF2B5EF4-FFF2-40B4-BE49-F238E27FC236}">
                <a16:creationId xmlns:a16="http://schemas.microsoft.com/office/drawing/2014/main" id="{0A37D297-BCE9-4F5E-A833-8EDF62AF9792}"/>
              </a:ext>
            </a:extLst>
          </p:cNvPr>
          <p:cNvSpPr txBox="1"/>
          <p:nvPr/>
        </p:nvSpPr>
        <p:spPr>
          <a:xfrm rot="16200000">
            <a:off x="4224820" y="5129356"/>
            <a:ext cx="1265475" cy="369332"/>
          </a:xfrm>
          <a:prstGeom prst="rect">
            <a:avLst/>
          </a:prstGeom>
          <a:noFill/>
        </p:spPr>
        <p:txBody>
          <a:bodyPr wrap="none" rtlCol="0">
            <a:spAutoFit/>
          </a:bodyPr>
          <a:lstStyle/>
          <a:p>
            <a:r>
              <a:rPr lang="en-US" dirty="0"/>
              <a:t>Speed(m/s)</a:t>
            </a:r>
          </a:p>
        </p:txBody>
      </p:sp>
      <p:sp>
        <p:nvSpPr>
          <p:cNvPr id="18" name="TextBox 17">
            <a:extLst>
              <a:ext uri="{FF2B5EF4-FFF2-40B4-BE49-F238E27FC236}">
                <a16:creationId xmlns:a16="http://schemas.microsoft.com/office/drawing/2014/main" id="{0F57DF6E-EC57-4D9D-8E0C-44E30B38E978}"/>
              </a:ext>
            </a:extLst>
          </p:cNvPr>
          <p:cNvSpPr txBox="1"/>
          <p:nvPr/>
        </p:nvSpPr>
        <p:spPr>
          <a:xfrm>
            <a:off x="6041254" y="6037593"/>
            <a:ext cx="933269" cy="369332"/>
          </a:xfrm>
          <a:prstGeom prst="rect">
            <a:avLst/>
          </a:prstGeom>
          <a:noFill/>
        </p:spPr>
        <p:txBody>
          <a:bodyPr wrap="none" rtlCol="0">
            <a:spAutoFit/>
          </a:bodyPr>
          <a:lstStyle/>
          <a:p>
            <a:r>
              <a:rPr lang="en-US" dirty="0"/>
              <a:t>Time (s)</a:t>
            </a:r>
          </a:p>
        </p:txBody>
      </p:sp>
    </p:spTree>
    <p:extLst>
      <p:ext uri="{BB962C8B-B14F-4D97-AF65-F5344CB8AC3E}">
        <p14:creationId xmlns:p14="http://schemas.microsoft.com/office/powerpoint/2010/main" val="127732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D635E4-D1E9-440E-856A-25A6F2AC923E}"/>
              </a:ext>
            </a:extLst>
          </p:cNvPr>
          <p:cNvPicPr>
            <a:picLocks noChangeAspect="1"/>
          </p:cNvPicPr>
          <p:nvPr/>
        </p:nvPicPr>
        <p:blipFill>
          <a:blip r:embed="rId2"/>
          <a:stretch>
            <a:fillRect/>
          </a:stretch>
        </p:blipFill>
        <p:spPr>
          <a:xfrm>
            <a:off x="111967" y="840256"/>
            <a:ext cx="5605698" cy="2851516"/>
          </a:xfrm>
          <a:prstGeom prst="rect">
            <a:avLst/>
          </a:prstGeom>
        </p:spPr>
      </p:pic>
      <p:pic>
        <p:nvPicPr>
          <p:cNvPr id="5" name="Picture 4">
            <a:extLst>
              <a:ext uri="{FF2B5EF4-FFF2-40B4-BE49-F238E27FC236}">
                <a16:creationId xmlns:a16="http://schemas.microsoft.com/office/drawing/2014/main" id="{F7E6F7A8-B52D-48D1-8870-E4BCFF5CD49D}"/>
              </a:ext>
            </a:extLst>
          </p:cNvPr>
          <p:cNvPicPr>
            <a:picLocks noChangeAspect="1"/>
          </p:cNvPicPr>
          <p:nvPr/>
        </p:nvPicPr>
        <p:blipFill>
          <a:blip r:embed="rId3"/>
          <a:stretch>
            <a:fillRect/>
          </a:stretch>
        </p:blipFill>
        <p:spPr>
          <a:xfrm>
            <a:off x="6176864" y="840256"/>
            <a:ext cx="5626360" cy="2851516"/>
          </a:xfrm>
          <a:prstGeom prst="rect">
            <a:avLst/>
          </a:prstGeom>
        </p:spPr>
      </p:pic>
      <p:sp>
        <p:nvSpPr>
          <p:cNvPr id="6" name="TextBox 5">
            <a:extLst>
              <a:ext uri="{FF2B5EF4-FFF2-40B4-BE49-F238E27FC236}">
                <a16:creationId xmlns:a16="http://schemas.microsoft.com/office/drawing/2014/main" id="{AC118E5B-42C7-4FD9-9997-8CF6C3253950}"/>
              </a:ext>
            </a:extLst>
          </p:cNvPr>
          <p:cNvSpPr txBox="1"/>
          <p:nvPr/>
        </p:nvSpPr>
        <p:spPr>
          <a:xfrm>
            <a:off x="1045029" y="1318994"/>
            <a:ext cx="1377300" cy="369332"/>
          </a:xfrm>
          <a:prstGeom prst="rect">
            <a:avLst/>
          </a:prstGeom>
          <a:noFill/>
        </p:spPr>
        <p:txBody>
          <a:bodyPr wrap="none" rtlCol="0">
            <a:spAutoFit/>
          </a:bodyPr>
          <a:lstStyle/>
          <a:p>
            <a:r>
              <a:rPr lang="en-US" dirty="0"/>
              <a:t>10% and 10x</a:t>
            </a:r>
          </a:p>
        </p:txBody>
      </p:sp>
      <p:sp>
        <p:nvSpPr>
          <p:cNvPr id="7" name="TextBox 6">
            <a:extLst>
              <a:ext uri="{FF2B5EF4-FFF2-40B4-BE49-F238E27FC236}">
                <a16:creationId xmlns:a16="http://schemas.microsoft.com/office/drawing/2014/main" id="{A2B1AF72-9563-4BEA-AC0A-31343F8A22E9}"/>
              </a:ext>
            </a:extLst>
          </p:cNvPr>
          <p:cNvSpPr txBox="1"/>
          <p:nvPr/>
        </p:nvSpPr>
        <p:spPr>
          <a:xfrm>
            <a:off x="7128769" y="1318994"/>
            <a:ext cx="1377300" cy="369332"/>
          </a:xfrm>
          <a:prstGeom prst="rect">
            <a:avLst/>
          </a:prstGeom>
          <a:noFill/>
        </p:spPr>
        <p:txBody>
          <a:bodyPr wrap="none" rtlCol="0">
            <a:spAutoFit/>
          </a:bodyPr>
          <a:lstStyle/>
          <a:p>
            <a:r>
              <a:rPr lang="en-US" dirty="0"/>
              <a:t>30% and 10x</a:t>
            </a:r>
          </a:p>
        </p:txBody>
      </p:sp>
      <p:pic>
        <p:nvPicPr>
          <p:cNvPr id="8" name="Picture 7">
            <a:extLst>
              <a:ext uri="{FF2B5EF4-FFF2-40B4-BE49-F238E27FC236}">
                <a16:creationId xmlns:a16="http://schemas.microsoft.com/office/drawing/2014/main" id="{A158987A-462C-4E50-9F05-5AAD4F84431E}"/>
              </a:ext>
            </a:extLst>
          </p:cNvPr>
          <p:cNvPicPr>
            <a:picLocks noChangeAspect="1"/>
          </p:cNvPicPr>
          <p:nvPr/>
        </p:nvPicPr>
        <p:blipFill>
          <a:blip r:embed="rId4"/>
          <a:stretch>
            <a:fillRect/>
          </a:stretch>
        </p:blipFill>
        <p:spPr>
          <a:xfrm>
            <a:off x="91305" y="3922718"/>
            <a:ext cx="5626360" cy="2854684"/>
          </a:xfrm>
          <a:prstGeom prst="rect">
            <a:avLst/>
          </a:prstGeom>
        </p:spPr>
      </p:pic>
      <p:sp>
        <p:nvSpPr>
          <p:cNvPr id="9" name="TextBox 8">
            <a:extLst>
              <a:ext uri="{FF2B5EF4-FFF2-40B4-BE49-F238E27FC236}">
                <a16:creationId xmlns:a16="http://schemas.microsoft.com/office/drawing/2014/main" id="{788A9C08-A3DF-4235-BA47-55E7A317EE5A}"/>
              </a:ext>
            </a:extLst>
          </p:cNvPr>
          <p:cNvSpPr txBox="1"/>
          <p:nvPr/>
        </p:nvSpPr>
        <p:spPr>
          <a:xfrm>
            <a:off x="461215" y="4621487"/>
            <a:ext cx="1377300" cy="369332"/>
          </a:xfrm>
          <a:prstGeom prst="rect">
            <a:avLst/>
          </a:prstGeom>
          <a:noFill/>
        </p:spPr>
        <p:txBody>
          <a:bodyPr wrap="none" rtlCol="0">
            <a:spAutoFit/>
          </a:bodyPr>
          <a:lstStyle/>
          <a:p>
            <a:r>
              <a:rPr lang="en-US" dirty="0"/>
              <a:t>50% and 10x</a:t>
            </a:r>
          </a:p>
        </p:txBody>
      </p:sp>
      <p:pic>
        <p:nvPicPr>
          <p:cNvPr id="10" name="Picture 9">
            <a:extLst>
              <a:ext uri="{FF2B5EF4-FFF2-40B4-BE49-F238E27FC236}">
                <a16:creationId xmlns:a16="http://schemas.microsoft.com/office/drawing/2014/main" id="{255E3642-54B9-4B08-A343-E730E6802B7A}"/>
              </a:ext>
            </a:extLst>
          </p:cNvPr>
          <p:cNvPicPr>
            <a:picLocks noChangeAspect="1"/>
          </p:cNvPicPr>
          <p:nvPr/>
        </p:nvPicPr>
        <p:blipFill>
          <a:blip r:embed="rId5"/>
          <a:stretch>
            <a:fillRect/>
          </a:stretch>
        </p:blipFill>
        <p:spPr>
          <a:xfrm>
            <a:off x="6176864" y="3922718"/>
            <a:ext cx="5633838" cy="2851516"/>
          </a:xfrm>
          <a:prstGeom prst="rect">
            <a:avLst/>
          </a:prstGeom>
        </p:spPr>
      </p:pic>
      <p:sp>
        <p:nvSpPr>
          <p:cNvPr id="11" name="TextBox 10">
            <a:extLst>
              <a:ext uri="{FF2B5EF4-FFF2-40B4-BE49-F238E27FC236}">
                <a16:creationId xmlns:a16="http://schemas.microsoft.com/office/drawing/2014/main" id="{2BE5EC9A-BB7B-4891-A106-FBCCF58C7D40}"/>
              </a:ext>
            </a:extLst>
          </p:cNvPr>
          <p:cNvSpPr txBox="1"/>
          <p:nvPr/>
        </p:nvSpPr>
        <p:spPr>
          <a:xfrm>
            <a:off x="6381192" y="4497070"/>
            <a:ext cx="2872453" cy="646331"/>
          </a:xfrm>
          <a:prstGeom prst="rect">
            <a:avLst/>
          </a:prstGeom>
          <a:noFill/>
        </p:spPr>
        <p:txBody>
          <a:bodyPr wrap="none" rtlCol="0">
            <a:spAutoFit/>
          </a:bodyPr>
          <a:lstStyle/>
          <a:p>
            <a:r>
              <a:rPr lang="en-US" dirty="0"/>
              <a:t>30% and 5x</a:t>
            </a:r>
          </a:p>
          <a:p>
            <a:r>
              <a:rPr lang="en-US" dirty="0"/>
              <a:t>Selected by visual inspection</a:t>
            </a:r>
          </a:p>
        </p:txBody>
      </p:sp>
      <p:sp>
        <p:nvSpPr>
          <p:cNvPr id="13" name="TextBox 12">
            <a:extLst>
              <a:ext uri="{FF2B5EF4-FFF2-40B4-BE49-F238E27FC236}">
                <a16:creationId xmlns:a16="http://schemas.microsoft.com/office/drawing/2014/main" id="{0A1D916B-5321-4DAF-BBCA-BBD6E8035DB3}"/>
              </a:ext>
            </a:extLst>
          </p:cNvPr>
          <p:cNvSpPr txBox="1"/>
          <p:nvPr/>
        </p:nvSpPr>
        <p:spPr>
          <a:xfrm>
            <a:off x="301514" y="80598"/>
            <a:ext cx="8342284" cy="646331"/>
          </a:xfrm>
          <a:prstGeom prst="rect">
            <a:avLst/>
          </a:prstGeom>
          <a:noFill/>
        </p:spPr>
        <p:txBody>
          <a:bodyPr wrap="none" rtlCol="0">
            <a:spAutoFit/>
          </a:bodyPr>
          <a:lstStyle/>
          <a:p>
            <a:r>
              <a:rPr lang="en-US" dirty="0"/>
              <a:t>Exploring the behavior of progressive suspension stiffness. </a:t>
            </a:r>
          </a:p>
          <a:p>
            <a:r>
              <a:rPr lang="en-US" dirty="0"/>
              <a:t>As suspension nears bottoming, ramp up stiffness [1x -&gt; ?x] as travel goes [?% -&gt; 100%]</a:t>
            </a:r>
          </a:p>
        </p:txBody>
      </p:sp>
    </p:spTree>
    <p:extLst>
      <p:ext uri="{BB962C8B-B14F-4D97-AF65-F5344CB8AC3E}">
        <p14:creationId xmlns:p14="http://schemas.microsoft.com/office/powerpoint/2010/main" val="171543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normAutofit fontScale="90000"/>
          </a:bodyPr>
          <a:lstStyle/>
          <a:p>
            <a:r>
              <a:rPr lang="en-US" dirty="0"/>
              <a:t>Description of .</a:t>
            </a:r>
            <a:r>
              <a:rPr lang="en-US" dirty="0" err="1"/>
              <a:t>py</a:t>
            </a:r>
            <a:r>
              <a:rPr lang="en-US" dirty="0"/>
              <a:t> file interaction</a:t>
            </a:r>
            <a:br>
              <a:rPr lang="en-US" dirty="0"/>
            </a:br>
            <a:br>
              <a:rPr lang="en-US" dirty="0"/>
            </a:br>
            <a:r>
              <a:rPr lang="en-US" dirty="0"/>
              <a:t>NOT DONE</a:t>
            </a:r>
          </a:p>
        </p:txBody>
      </p:sp>
    </p:spTree>
    <p:extLst>
      <p:ext uri="{BB962C8B-B14F-4D97-AF65-F5344CB8AC3E}">
        <p14:creationId xmlns:p14="http://schemas.microsoft.com/office/powerpoint/2010/main" val="214557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0CB4-7CDA-4FDF-AB0C-39C5AAB36034}"/>
              </a:ext>
            </a:extLst>
          </p:cNvPr>
          <p:cNvSpPr>
            <a:spLocks noGrp="1"/>
          </p:cNvSpPr>
          <p:nvPr>
            <p:ph type="title"/>
          </p:nvPr>
        </p:nvSpPr>
        <p:spPr/>
        <p:txBody>
          <a:bodyPr/>
          <a:lstStyle/>
          <a:p>
            <a:r>
              <a:rPr lang="en-US" dirty="0"/>
              <a:t>Section for progress of the learner</a:t>
            </a:r>
          </a:p>
        </p:txBody>
      </p:sp>
    </p:spTree>
    <p:extLst>
      <p:ext uri="{BB962C8B-B14F-4D97-AF65-F5344CB8AC3E}">
        <p14:creationId xmlns:p14="http://schemas.microsoft.com/office/powerpoint/2010/main" val="557255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2956</TotalTime>
  <Words>2158</Words>
  <Application>Microsoft Office PowerPoint</Application>
  <PresentationFormat>Widescreen</PresentationFormat>
  <Paragraphs>165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Project documentation for supercross_learner</vt:lpstr>
      <vt:lpstr>PowerPoint Presentation</vt:lpstr>
      <vt:lpstr>PowerPoint Presentation</vt:lpstr>
      <vt:lpstr>PowerPoint Presentation</vt:lpstr>
      <vt:lpstr>Environment validation</vt:lpstr>
      <vt:lpstr>PowerPoint Presentation</vt:lpstr>
      <vt:lpstr>PowerPoint Presentation</vt:lpstr>
      <vt:lpstr>Description of .py file interaction  NOT DONE</vt:lpstr>
      <vt:lpstr>Section for progress of the learner</vt:lpstr>
      <vt:lpstr>First success with tensorForce</vt:lpstr>
      <vt:lpstr>First success with tensorForce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Mathews</dc:creator>
  <cp:lastModifiedBy>Albert Mathews</cp:lastModifiedBy>
  <cp:revision>55</cp:revision>
  <dcterms:created xsi:type="dcterms:W3CDTF">2019-02-13T05:59:44Z</dcterms:created>
  <dcterms:modified xsi:type="dcterms:W3CDTF">2019-06-11T06:11:34Z</dcterms:modified>
</cp:coreProperties>
</file>