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75" r:id="rId6"/>
    <p:sldId id="257" r:id="rId7"/>
    <p:sldId id="261" r:id="rId8"/>
    <p:sldId id="273" r:id="rId9"/>
    <p:sldId id="260" r:id="rId10"/>
    <p:sldId id="282" r:id="rId11"/>
    <p:sldId id="264" r:id="rId12"/>
    <p:sldId id="265" r:id="rId13"/>
    <p:sldId id="267" r:id="rId14"/>
    <p:sldId id="268" r:id="rId15"/>
    <p:sldId id="274" r:id="rId16"/>
    <p:sldId id="276" r:id="rId17"/>
    <p:sldId id="278" r:id="rId18"/>
    <p:sldId id="279" r:id="rId19"/>
    <p:sldId id="283" r:id="rId20"/>
    <p:sldId id="280" r:id="rId21"/>
    <p:sldId id="281" r:id="rId22"/>
    <p:sldId id="284" r:id="rId23"/>
    <p:sldId id="285" r:id="rId24"/>
    <p:sldId id="286" r:id="rId25"/>
    <p:sldId id="287" r:id="rId26"/>
    <p:sldId id="28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6/15/2019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6/15/2019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 Name=net03</a:t>
            </a:r>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32</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707BADF-8C47-4863-B9F1-233C8076E780}"/>
              </a:ext>
            </a:extLst>
          </p:cNvPr>
          <p:cNvSpPr/>
          <p:nvPr/>
        </p:nvSpPr>
        <p:spPr>
          <a:xfrm>
            <a:off x="3657600"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32</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BE4A6D-934A-4AD8-8FCB-492E39BB6A24}"/>
              </a:ext>
            </a:extLst>
          </p:cNvPr>
          <p:cNvSpPr/>
          <p:nvPr/>
        </p:nvSpPr>
        <p:spPr>
          <a:xfrm>
            <a:off x="3657600"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4710545" y="3288145"/>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433455" y="3502578"/>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2" name="TextBox 21">
            <a:extLst>
              <a:ext uri="{FF2B5EF4-FFF2-40B4-BE49-F238E27FC236}">
                <a16:creationId xmlns:a16="http://schemas.microsoft.com/office/drawing/2014/main" id="{522AC1F9-7C2A-4A64-9099-0550C78CDE29}"/>
              </a:ext>
            </a:extLst>
          </p:cNvPr>
          <p:cNvSpPr txBox="1"/>
          <p:nvPr/>
        </p:nvSpPr>
        <p:spPr>
          <a:xfrm>
            <a:off x="2830945" y="3059668"/>
            <a:ext cx="406400"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3FCE3680-8AC4-46ED-A28F-7A77189BF48D}"/>
              </a:ext>
            </a:extLst>
          </p:cNvPr>
          <p:cNvSpPr txBox="1"/>
          <p:nvPr/>
        </p:nvSpPr>
        <p:spPr>
          <a:xfrm>
            <a:off x="3597563" y="3059668"/>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9177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0E0D6-8ACD-4C52-8203-EB8E0EFFFD05}"/>
              </a:ext>
            </a:extLst>
          </p:cNvPr>
          <p:cNvPicPr>
            <a:picLocks noChangeAspect="1"/>
          </p:cNvPicPr>
          <p:nvPr/>
        </p:nvPicPr>
        <p:blipFill>
          <a:blip r:embed="rId2"/>
          <a:stretch>
            <a:fillRect/>
          </a:stretch>
        </p:blipFill>
        <p:spPr>
          <a:xfrm>
            <a:off x="0" y="1832776"/>
            <a:ext cx="12192000" cy="5025224"/>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554691" cy="1366982"/>
          </a:xfrm>
        </p:spPr>
        <p:txBody>
          <a:bodyPr>
            <a:normAutofit/>
          </a:bodyPr>
          <a:lstStyle/>
          <a:p>
            <a:r>
              <a:rPr lang="en-US" sz="1400" dirty="0"/>
              <a:t>4000 episode run with reward model that employed: 1] increased negative step reward for each step after race is longer than shortest time, 2] positive reward at end of episode if new best time was set.</a:t>
            </a:r>
          </a:p>
        </p:txBody>
      </p:sp>
    </p:spTree>
    <p:extLst>
      <p:ext uri="{BB962C8B-B14F-4D97-AF65-F5344CB8AC3E}">
        <p14:creationId xmlns:p14="http://schemas.microsoft.com/office/powerpoint/2010/main" val="37342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3362037" cy="6622472"/>
          </a:xfrm>
        </p:spPr>
        <p:txBody>
          <a:bodyPr>
            <a:normAutofit/>
          </a:bodyPr>
          <a:lstStyle/>
          <a:p>
            <a:r>
              <a:rPr lang="en-US" sz="1400" dirty="0"/>
              <a:t>Added model saving, so that learning sessions can continue from where the last session with same model left off. The results here are from a continuation of the previous 4500 episodes. I then realized that the episode counter needed restart at the last episode from the last session, and updated it. But the issue was that the learner was so good, that it was rarely making better times, so I deleted some of the past TF checkpoints, only to learn that TF doesn’t handle that well, and it started from the beginning again.</a:t>
            </a:r>
          </a:p>
          <a:p>
            <a:r>
              <a:rPr lang="en-US" sz="1400" dirty="0"/>
              <a:t>Added feature to allow any number of tracks, for a learning session, and for each episode, a track is selected randomly. All race time and best times are track on a per track basis, so we can see full details of the learners progress on each track. Also, for each track, a copy of the environment is constantly updated each time a new best time is set on that track. These env copies are used to draw the race at the end of the session.</a:t>
            </a:r>
          </a:p>
          <a:p>
            <a:r>
              <a:rPr lang="en-US" sz="1400" dirty="0"/>
              <a:t>What is still not great is that there is no check for if this sessions is a restart, and if so, to load the best times previously set for each track. This is actually important, since we use best time of each track to control the reward signal.</a:t>
            </a:r>
          </a:p>
        </p:txBody>
      </p:sp>
      <p:pic>
        <p:nvPicPr>
          <p:cNvPr id="2" name="Picture 1">
            <a:extLst>
              <a:ext uri="{FF2B5EF4-FFF2-40B4-BE49-F238E27FC236}">
                <a16:creationId xmlns:a16="http://schemas.microsoft.com/office/drawing/2014/main" id="{BA7DC838-845A-4995-9C69-FC461D8E5BE3}"/>
              </a:ext>
            </a:extLst>
          </p:cNvPr>
          <p:cNvPicPr>
            <a:picLocks noChangeAspect="1"/>
          </p:cNvPicPr>
          <p:nvPr/>
        </p:nvPicPr>
        <p:blipFill>
          <a:blip r:embed="rId2"/>
          <a:stretch>
            <a:fillRect/>
          </a:stretch>
        </p:blipFill>
        <p:spPr>
          <a:xfrm>
            <a:off x="3616038" y="87745"/>
            <a:ext cx="8575962" cy="2142833"/>
          </a:xfrm>
          <a:prstGeom prst="rect">
            <a:avLst/>
          </a:prstGeom>
        </p:spPr>
      </p:pic>
      <p:pic>
        <p:nvPicPr>
          <p:cNvPr id="3" name="Picture 2">
            <a:extLst>
              <a:ext uri="{FF2B5EF4-FFF2-40B4-BE49-F238E27FC236}">
                <a16:creationId xmlns:a16="http://schemas.microsoft.com/office/drawing/2014/main" id="{BF09A9D3-6BDA-4C0E-B2B7-BF79BFD9A30E}"/>
              </a:ext>
            </a:extLst>
          </p:cNvPr>
          <p:cNvPicPr>
            <a:picLocks noChangeAspect="1"/>
          </p:cNvPicPr>
          <p:nvPr/>
        </p:nvPicPr>
        <p:blipFill>
          <a:blip r:embed="rId3"/>
          <a:stretch>
            <a:fillRect/>
          </a:stretch>
        </p:blipFill>
        <p:spPr>
          <a:xfrm>
            <a:off x="3606901" y="2556014"/>
            <a:ext cx="8575962" cy="2073866"/>
          </a:xfrm>
          <a:prstGeom prst="rect">
            <a:avLst/>
          </a:prstGeom>
        </p:spPr>
      </p:pic>
      <p:pic>
        <p:nvPicPr>
          <p:cNvPr id="6" name="Picture 5">
            <a:extLst>
              <a:ext uri="{FF2B5EF4-FFF2-40B4-BE49-F238E27FC236}">
                <a16:creationId xmlns:a16="http://schemas.microsoft.com/office/drawing/2014/main" id="{45C3CCF0-253F-461D-A381-44D429EBB204}"/>
              </a:ext>
            </a:extLst>
          </p:cNvPr>
          <p:cNvPicPr>
            <a:picLocks noChangeAspect="1"/>
          </p:cNvPicPr>
          <p:nvPr/>
        </p:nvPicPr>
        <p:blipFill>
          <a:blip r:embed="rId4"/>
          <a:stretch>
            <a:fillRect/>
          </a:stretch>
        </p:blipFill>
        <p:spPr>
          <a:xfrm>
            <a:off x="3606901" y="4627422"/>
            <a:ext cx="8585099" cy="2142833"/>
          </a:xfrm>
          <a:prstGeom prst="rect">
            <a:avLst/>
          </a:prstGeom>
        </p:spPr>
      </p:pic>
      <p:sp>
        <p:nvSpPr>
          <p:cNvPr id="7" name="TextBox 6">
            <a:extLst>
              <a:ext uri="{FF2B5EF4-FFF2-40B4-BE49-F238E27FC236}">
                <a16:creationId xmlns:a16="http://schemas.microsoft.com/office/drawing/2014/main" id="{F6DD843A-66F8-4859-9B7A-10E5584D7D26}"/>
              </a:ext>
            </a:extLst>
          </p:cNvPr>
          <p:cNvSpPr txBox="1"/>
          <p:nvPr/>
        </p:nvSpPr>
        <p:spPr>
          <a:xfrm>
            <a:off x="4045527" y="2230578"/>
            <a:ext cx="7717818" cy="338554"/>
          </a:xfrm>
          <a:prstGeom prst="rect">
            <a:avLst/>
          </a:prstGeom>
          <a:noFill/>
        </p:spPr>
        <p:txBody>
          <a:bodyPr wrap="none" rtlCol="0">
            <a:spAutoFit/>
          </a:bodyPr>
          <a:lstStyle/>
          <a:p>
            <a:r>
              <a:rPr lang="en-US" sz="1600" dirty="0"/>
              <a:t>Above: before TF checkpoints was wiped. Below, consecutive 100 ep runs with better plots</a:t>
            </a:r>
          </a:p>
        </p:txBody>
      </p:sp>
    </p:spTree>
    <p:extLst>
      <p:ext uri="{BB962C8B-B14F-4D97-AF65-F5344CB8AC3E}">
        <p14:creationId xmlns:p14="http://schemas.microsoft.com/office/powerpoint/2010/main" val="154954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3362037" cy="6622472"/>
          </a:xfrm>
        </p:spPr>
        <p:txBody>
          <a:bodyPr>
            <a:normAutofit/>
          </a:bodyPr>
          <a:lstStyle/>
          <a:p>
            <a:r>
              <a:rPr lang="en-US" sz="1400"/>
              <a:t>What </a:t>
            </a:r>
            <a:r>
              <a:rPr lang="en-US" sz="1400" dirty="0"/>
              <a:t>is still not great is that there is no check for if this sessions is a restart, and if so, to load the best times previously set for each track. This is actually important, since we use best time of each track to control the reward signal.</a:t>
            </a:r>
          </a:p>
        </p:txBody>
      </p:sp>
      <p:sp>
        <p:nvSpPr>
          <p:cNvPr id="7" name="TextBox 6">
            <a:extLst>
              <a:ext uri="{FF2B5EF4-FFF2-40B4-BE49-F238E27FC236}">
                <a16:creationId xmlns:a16="http://schemas.microsoft.com/office/drawing/2014/main" id="{F6DD843A-66F8-4859-9B7A-10E5584D7D26}"/>
              </a:ext>
            </a:extLst>
          </p:cNvPr>
          <p:cNvSpPr txBox="1"/>
          <p:nvPr/>
        </p:nvSpPr>
        <p:spPr>
          <a:xfrm>
            <a:off x="4045527" y="2230578"/>
            <a:ext cx="7717818" cy="338554"/>
          </a:xfrm>
          <a:prstGeom prst="rect">
            <a:avLst/>
          </a:prstGeom>
          <a:noFill/>
        </p:spPr>
        <p:txBody>
          <a:bodyPr wrap="none" rtlCol="0">
            <a:spAutoFit/>
          </a:bodyPr>
          <a:lstStyle/>
          <a:p>
            <a:r>
              <a:rPr lang="en-US" sz="1600" dirty="0"/>
              <a:t>Above: before TF checkpoints was wiped. Below, consecutive 100 ep runs with better plots</a:t>
            </a:r>
          </a:p>
        </p:txBody>
      </p:sp>
      <p:pic>
        <p:nvPicPr>
          <p:cNvPr id="4" name="Picture 3">
            <a:extLst>
              <a:ext uri="{FF2B5EF4-FFF2-40B4-BE49-F238E27FC236}">
                <a16:creationId xmlns:a16="http://schemas.microsoft.com/office/drawing/2014/main" id="{08A773A9-28E7-4168-9010-8B272CB0A6C8}"/>
              </a:ext>
            </a:extLst>
          </p:cNvPr>
          <p:cNvPicPr>
            <a:picLocks noChangeAspect="1"/>
          </p:cNvPicPr>
          <p:nvPr/>
        </p:nvPicPr>
        <p:blipFill>
          <a:blip r:embed="rId2"/>
          <a:stretch>
            <a:fillRect/>
          </a:stretch>
        </p:blipFill>
        <p:spPr>
          <a:xfrm>
            <a:off x="3519055" y="0"/>
            <a:ext cx="8672945" cy="2113653"/>
          </a:xfrm>
          <a:prstGeom prst="rect">
            <a:avLst/>
          </a:prstGeom>
        </p:spPr>
      </p:pic>
    </p:spTree>
    <p:extLst>
      <p:ext uri="{BB962C8B-B14F-4D97-AF65-F5344CB8AC3E}">
        <p14:creationId xmlns:p14="http://schemas.microsoft.com/office/powerpoint/2010/main" val="90102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 Name=net04</a:t>
            </a:r>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32</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20</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5260107" y="3206449"/>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983017" y="3420882"/>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4" name="Oval 23">
            <a:extLst>
              <a:ext uri="{FF2B5EF4-FFF2-40B4-BE49-F238E27FC236}">
                <a16:creationId xmlns:a16="http://schemas.microsoft.com/office/drawing/2014/main" id="{73A8E6E0-1FD9-41D7-81BA-5CB64EF0A53A}"/>
              </a:ext>
            </a:extLst>
          </p:cNvPr>
          <p:cNvSpPr/>
          <p:nvPr/>
        </p:nvSpPr>
        <p:spPr>
          <a:xfrm>
            <a:off x="4484252" y="287151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18EFB9E-DC9A-44D9-82F4-9E1D86ACCCA2}"/>
              </a:ext>
            </a:extLst>
          </p:cNvPr>
          <p:cNvSpPr txBox="1"/>
          <p:nvPr/>
        </p:nvSpPr>
        <p:spPr>
          <a:xfrm>
            <a:off x="4341088" y="4388149"/>
            <a:ext cx="498764" cy="369332"/>
          </a:xfrm>
          <a:prstGeom prst="rect">
            <a:avLst/>
          </a:prstGeom>
          <a:noFill/>
        </p:spPr>
        <p:txBody>
          <a:bodyPr wrap="square" rtlCol="0">
            <a:spAutoFit/>
          </a:bodyPr>
          <a:lstStyle/>
          <a:p>
            <a:r>
              <a:rPr lang="en-US" dirty="0"/>
              <a:t>8</a:t>
            </a:r>
          </a:p>
        </p:txBody>
      </p:sp>
      <p:sp>
        <p:nvSpPr>
          <p:cNvPr id="26" name="Oval 25">
            <a:extLst>
              <a:ext uri="{FF2B5EF4-FFF2-40B4-BE49-F238E27FC236}">
                <a16:creationId xmlns:a16="http://schemas.microsoft.com/office/drawing/2014/main" id="{558639DA-A74B-474B-AE84-EE82073BD326}"/>
              </a:ext>
            </a:extLst>
          </p:cNvPr>
          <p:cNvSpPr/>
          <p:nvPr/>
        </p:nvSpPr>
        <p:spPr>
          <a:xfrm>
            <a:off x="4484252" y="3427569"/>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4B540C6-A3EA-40A5-90FE-6905C5D5D278}"/>
              </a:ext>
            </a:extLst>
          </p:cNvPr>
          <p:cNvSpPr txBox="1"/>
          <p:nvPr/>
        </p:nvSpPr>
        <p:spPr>
          <a:xfrm>
            <a:off x="2810162" y="3058237"/>
            <a:ext cx="406400"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22A54761-04F0-44B7-B1C5-E01A3463622A}"/>
              </a:ext>
            </a:extLst>
          </p:cNvPr>
          <p:cNvSpPr txBox="1"/>
          <p:nvPr/>
        </p:nvSpPr>
        <p:spPr>
          <a:xfrm>
            <a:off x="3597561" y="3051429"/>
            <a:ext cx="40640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9A518FF8-64BB-44B4-BFB6-5C8786209FFB}"/>
              </a:ext>
            </a:extLst>
          </p:cNvPr>
          <p:cNvSpPr txBox="1"/>
          <p:nvPr/>
        </p:nvSpPr>
        <p:spPr>
          <a:xfrm>
            <a:off x="4428834" y="3058237"/>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64142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narrator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a:p>
            <a:pPr marL="342900" indent="-342900" algn="l">
              <a:buFont typeface="+mj-lt"/>
              <a:buAutoNum type="arabicPeriod"/>
            </a:pPr>
            <a:r>
              <a:rPr lang="en-US" sz="2000" dirty="0"/>
              <a:t>Why make my own environment?</a:t>
            </a:r>
          </a:p>
          <a:p>
            <a:pPr marL="800100" lvl="1" indent="-342900" algn="l">
              <a:buFont typeface="+mj-lt"/>
              <a:buAutoNum type="arabicPeriod"/>
            </a:pPr>
            <a:r>
              <a:rPr lang="en-US" sz="1600" dirty="0"/>
              <a:t>Was not aware of a 2D motocross/supercross game that had realistic track profiles (features types, approach radii, landing radii, etc.), and realistic bike performance (suspension behavior, power and drag characteristics, etc.).</a:t>
            </a:r>
          </a:p>
          <a:p>
            <a:pPr marL="800100" lvl="1" indent="-342900" algn="l">
              <a:buFont typeface="+mj-lt"/>
              <a:buAutoNum type="arabicPeriod"/>
            </a:pPr>
            <a:r>
              <a:rPr lang="en-US" sz="1600" dirty="0"/>
              <a:t>Did not want a degree of freedom allowing the </a:t>
            </a:r>
            <a:r>
              <a:rPr lang="en-US" sz="1600" dirty="0" err="1"/>
              <a:t>bike+wheel</a:t>
            </a:r>
            <a:r>
              <a:rPr lang="en-US" sz="1600" dirty="0"/>
              <a:t> body to rotate.</a:t>
            </a:r>
          </a:p>
          <a:p>
            <a:pPr marL="800100" lvl="1" indent="-342900" algn="l">
              <a:buFont typeface="+mj-lt"/>
              <a:buAutoNum type="arabicPeriod"/>
            </a:pPr>
            <a:r>
              <a:rPr lang="en-US" sz="1600" dirty="0"/>
              <a:t>3D moto/supercross games offer too many degrees of freedom for this initial work.</a:t>
            </a:r>
          </a:p>
          <a:p>
            <a:pPr marL="800100" lvl="1" indent="-342900" algn="l">
              <a:buFont typeface="+mj-lt"/>
              <a:buAutoNum type="arabicPeriod"/>
            </a:pPr>
            <a:r>
              <a:rPr lang="en-US" sz="1600" dirty="0"/>
              <a:t>It was a good learning experience, and it was fun.</a:t>
            </a:r>
          </a:p>
        </p:txBody>
      </p:sp>
    </p:spTree>
    <p:extLst>
      <p:ext uri="{BB962C8B-B14F-4D97-AF65-F5344CB8AC3E}">
        <p14:creationId xmlns:p14="http://schemas.microsoft.com/office/powerpoint/2010/main" val="168112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34FF18-939A-4DC4-B20C-8B8424F7C429}"/>
              </a:ext>
            </a:extLst>
          </p:cNvPr>
          <p:cNvPicPr>
            <a:picLocks noChangeAspect="1"/>
          </p:cNvPicPr>
          <p:nvPr/>
        </p:nvPicPr>
        <p:blipFill>
          <a:blip r:embed="rId2"/>
          <a:stretch>
            <a:fillRect/>
          </a:stretch>
        </p:blipFill>
        <p:spPr>
          <a:xfrm>
            <a:off x="1595510" y="1230086"/>
            <a:ext cx="10596489" cy="5177383"/>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2662973" cy="338554"/>
          </a:xfrm>
          <a:prstGeom prst="rect">
            <a:avLst/>
          </a:prstGeom>
          <a:noFill/>
        </p:spPr>
        <p:txBody>
          <a:bodyPr wrap="none" rtlCol="0">
            <a:spAutoFit/>
          </a:bodyPr>
          <a:lstStyle/>
          <a:p>
            <a:r>
              <a:rPr lang="en-US" sz="1600" dirty="0"/>
              <a:t>Race progress for trk1 shown.</a:t>
            </a:r>
          </a:p>
        </p:txBody>
      </p:sp>
    </p:spTree>
    <p:extLst>
      <p:ext uri="{BB962C8B-B14F-4D97-AF65-F5344CB8AC3E}">
        <p14:creationId xmlns:p14="http://schemas.microsoft.com/office/powerpoint/2010/main" val="121421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BCB9F-197B-47B4-A13E-88A1A6AB21CA}"/>
              </a:ext>
            </a:extLst>
          </p:cNvPr>
          <p:cNvPicPr>
            <a:picLocks noChangeAspect="1"/>
          </p:cNvPicPr>
          <p:nvPr/>
        </p:nvPicPr>
        <p:blipFill>
          <a:blip r:embed="rId2"/>
          <a:stretch>
            <a:fillRect/>
          </a:stretch>
        </p:blipFill>
        <p:spPr>
          <a:xfrm>
            <a:off x="1578428" y="1623079"/>
            <a:ext cx="10633493" cy="5245705"/>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2662973" cy="338554"/>
          </a:xfrm>
          <a:prstGeom prst="rect">
            <a:avLst/>
          </a:prstGeom>
          <a:noFill/>
        </p:spPr>
        <p:txBody>
          <a:bodyPr wrap="none" rtlCol="0">
            <a:spAutoFit/>
          </a:bodyPr>
          <a:lstStyle/>
          <a:p>
            <a:r>
              <a:rPr lang="en-US" sz="1600" dirty="0"/>
              <a:t>Race progress for trk2 shown.</a:t>
            </a:r>
          </a:p>
        </p:txBody>
      </p:sp>
    </p:spTree>
    <p:extLst>
      <p:ext uri="{BB962C8B-B14F-4D97-AF65-F5344CB8AC3E}">
        <p14:creationId xmlns:p14="http://schemas.microsoft.com/office/powerpoint/2010/main" val="388841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268AE-1E82-41C6-ADCD-49174D2588EA}"/>
              </a:ext>
            </a:extLst>
          </p:cNvPr>
          <p:cNvPicPr>
            <a:picLocks noChangeAspect="1"/>
          </p:cNvPicPr>
          <p:nvPr/>
        </p:nvPicPr>
        <p:blipFill>
          <a:blip r:embed="rId2"/>
          <a:stretch>
            <a:fillRect/>
          </a:stretch>
        </p:blipFill>
        <p:spPr>
          <a:xfrm>
            <a:off x="1921164" y="1554663"/>
            <a:ext cx="10270836" cy="5237138"/>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822546" cy="6622472"/>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4784436" y="614214"/>
            <a:ext cx="3127138" cy="338554"/>
          </a:xfrm>
          <a:prstGeom prst="rect">
            <a:avLst/>
          </a:prstGeom>
          <a:noFill/>
        </p:spPr>
        <p:txBody>
          <a:bodyPr wrap="none" rtlCol="0">
            <a:spAutoFit/>
          </a:bodyPr>
          <a:lstStyle/>
          <a:p>
            <a:r>
              <a:rPr lang="en-US" sz="1600" dirty="0"/>
              <a:t>Lack of progression on track1 and 2</a:t>
            </a:r>
          </a:p>
        </p:txBody>
      </p:sp>
    </p:spTree>
    <p:extLst>
      <p:ext uri="{BB962C8B-B14F-4D97-AF65-F5344CB8AC3E}">
        <p14:creationId xmlns:p14="http://schemas.microsoft.com/office/powerpoint/2010/main" val="183336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268AE-1E82-41C6-ADCD-49174D2588EA}"/>
              </a:ext>
            </a:extLst>
          </p:cNvPr>
          <p:cNvPicPr>
            <a:picLocks noChangeAspect="1"/>
          </p:cNvPicPr>
          <p:nvPr/>
        </p:nvPicPr>
        <p:blipFill rotWithShape="1">
          <a:blip r:embed="rId2"/>
          <a:srcRect l="47302" t="50560"/>
          <a:stretch/>
        </p:blipFill>
        <p:spPr>
          <a:xfrm>
            <a:off x="5574373" y="4268744"/>
            <a:ext cx="5412509" cy="2589256"/>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4507345"/>
            <a:ext cx="11822546" cy="2262910"/>
          </a:xfrm>
        </p:spPr>
        <p:txBody>
          <a:bodyPr>
            <a:normAutofit/>
          </a:bodyPr>
          <a:lstStyle/>
          <a:p>
            <a:pPr marL="0" indent="0">
              <a:buNone/>
            </a:pPr>
            <a:r>
              <a:rPr lang="en-US" sz="1400" dirty="0"/>
              <a:t> </a:t>
            </a:r>
            <a:r>
              <a:rPr lang="en-US" sz="1400" dirty="0" err="1"/>
              <a:t>network_spec</a:t>
            </a:r>
            <a:r>
              <a:rPr lang="en-US" sz="1400" dirty="0"/>
              <a:t> = [</a:t>
            </a:r>
          </a:p>
          <a:p>
            <a:pPr marL="0" indent="0">
              <a:buNone/>
            </a:pPr>
            <a:r>
              <a:rPr lang="en-US" sz="1400" dirty="0"/>
              <a:t>        # </a:t>
            </a:r>
            <a:r>
              <a:rPr lang="en-US" sz="1400" dirty="0" err="1"/>
              <a:t>dict</a:t>
            </a:r>
            <a:r>
              <a:rPr lang="en-US" sz="1400" dirty="0"/>
              <a:t>(type='embedding', indices=100, size=32),</a:t>
            </a:r>
          </a:p>
          <a:p>
            <a:pPr marL="0" indent="0">
              <a:buNone/>
            </a:pPr>
            <a:r>
              <a:rPr lang="en-US" sz="1400" dirty="0"/>
              <a:t>        # </a:t>
            </a:r>
            <a:r>
              <a:rPr lang="en-US" sz="1400" dirty="0" err="1"/>
              <a:t>dict</a:t>
            </a:r>
            <a:r>
              <a:rPr lang="en-US" sz="1400" dirty="0"/>
              <a:t>(</a:t>
            </a:r>
            <a:r>
              <a:rPr lang="en-US" sz="1400" dirty="0" err="1"/>
              <a:t>type'flatten</a:t>
            </a:r>
            <a:r>
              <a:rPr lang="en-US" sz="1400" dirty="0"/>
              <a:t>'),</a:t>
            </a:r>
          </a:p>
          <a:p>
            <a:pPr marL="0" indent="0">
              <a:buNone/>
            </a:pPr>
            <a:r>
              <a:rPr lang="en-US" sz="1400" dirty="0"/>
              <a:t>        </a:t>
            </a:r>
            <a:r>
              <a:rPr lang="en-US" sz="1400" dirty="0" err="1"/>
              <a:t>dict</a:t>
            </a:r>
            <a:r>
              <a:rPr lang="en-US" sz="1400" dirty="0"/>
              <a:t>(type='dense', size=32),</a:t>
            </a:r>
          </a:p>
          <a:p>
            <a:pPr marL="0" indent="0">
              <a:buNone/>
            </a:pPr>
            <a:r>
              <a:rPr lang="en-US" sz="1400" dirty="0"/>
              <a:t>        </a:t>
            </a:r>
            <a:r>
              <a:rPr lang="en-US" sz="1400" dirty="0" err="1"/>
              <a:t>dict</a:t>
            </a:r>
            <a:r>
              <a:rPr lang="en-US" sz="1400" dirty="0"/>
              <a:t>(type='dense', size=20),</a:t>
            </a:r>
          </a:p>
          <a:p>
            <a:pPr marL="0" indent="0">
              <a:buNone/>
            </a:pPr>
            <a:r>
              <a:rPr lang="en-US" sz="1400" dirty="0"/>
              <a:t>        </a:t>
            </a:r>
            <a:r>
              <a:rPr lang="en-US" sz="1400" dirty="0" err="1"/>
              <a:t>dict</a:t>
            </a:r>
            <a:r>
              <a:rPr lang="en-US" sz="1400" dirty="0"/>
              <a:t>(type='dense', size=8)</a:t>
            </a:r>
          </a:p>
          <a:p>
            <a:pPr marL="0" indent="0">
              <a:buNone/>
            </a:pPr>
            <a:r>
              <a:rPr lang="en-US" sz="1400" dirty="0"/>
              <a:t>    ]</a:t>
            </a:r>
          </a:p>
        </p:txBody>
      </p:sp>
      <p:sp>
        <p:nvSpPr>
          <p:cNvPr id="4" name="TextBox 3">
            <a:extLst>
              <a:ext uri="{FF2B5EF4-FFF2-40B4-BE49-F238E27FC236}">
                <a16:creationId xmlns:a16="http://schemas.microsoft.com/office/drawing/2014/main" id="{522DE891-623A-4B32-A31F-93DF06C6C3F1}"/>
              </a:ext>
            </a:extLst>
          </p:cNvPr>
          <p:cNvSpPr txBox="1"/>
          <p:nvPr/>
        </p:nvSpPr>
        <p:spPr>
          <a:xfrm>
            <a:off x="157018" y="201017"/>
            <a:ext cx="11918718" cy="1384995"/>
          </a:xfrm>
          <a:prstGeom prst="rect">
            <a:avLst/>
          </a:prstGeom>
          <a:noFill/>
        </p:spPr>
        <p:txBody>
          <a:bodyPr wrap="square" rtlCol="0">
            <a:spAutoFit/>
          </a:bodyPr>
          <a:lstStyle/>
          <a:p>
            <a:r>
              <a:rPr lang="en-US" sz="1400" dirty="0"/>
              <a:t>Lack of progression on track2. the best time of episode 5000, was 17.5, while the best time after episode 10000 was only slightly shorter.</a:t>
            </a:r>
          </a:p>
          <a:p>
            <a:r>
              <a:rPr lang="en-US" sz="1400" dirty="0"/>
              <a:t>We must conclude that either the state formulation, the evolution of the reward signal as agent performance improves, or the NN architecture, or some subset of the above items.</a:t>
            </a:r>
          </a:p>
          <a:p>
            <a:r>
              <a:rPr lang="en-US" sz="1400" dirty="0"/>
              <a:t>I suspect that for trk2, the state is inadequate, to tell the learner about what is ahead, and hence preventing it from making. I think that maybe a non-linear sampling of the track elevation ahead of  the bike might work better. E.g. at 1m the sample resolution is 1m, and at 800m, it’s 5m. (800m is the length of </a:t>
            </a:r>
            <a:r>
              <a:rPr lang="en-US" sz="1400" dirty="0" err="1"/>
              <a:t>redbull</a:t>
            </a:r>
            <a:r>
              <a:rPr lang="en-US" sz="1400" dirty="0"/>
              <a:t> straight rhythm track). The outcome is much larger state space.</a:t>
            </a:r>
          </a:p>
        </p:txBody>
      </p:sp>
      <p:pic>
        <p:nvPicPr>
          <p:cNvPr id="6" name="Picture 5">
            <a:extLst>
              <a:ext uri="{FF2B5EF4-FFF2-40B4-BE49-F238E27FC236}">
                <a16:creationId xmlns:a16="http://schemas.microsoft.com/office/drawing/2014/main" id="{D93A02CD-B7D0-42CE-9BBC-FD9B1D37C8F2}"/>
              </a:ext>
            </a:extLst>
          </p:cNvPr>
          <p:cNvPicPr>
            <a:picLocks noChangeAspect="1"/>
          </p:cNvPicPr>
          <p:nvPr/>
        </p:nvPicPr>
        <p:blipFill rotWithShape="1">
          <a:blip r:embed="rId3"/>
          <a:srcRect t="49173"/>
          <a:stretch/>
        </p:blipFill>
        <p:spPr>
          <a:xfrm>
            <a:off x="257626" y="1602505"/>
            <a:ext cx="10633493" cy="2666239"/>
          </a:xfrm>
          <a:prstGeom prst="rect">
            <a:avLst/>
          </a:prstGeom>
        </p:spPr>
      </p:pic>
    </p:spTree>
    <p:extLst>
      <p:ext uri="{BB962C8B-B14F-4D97-AF65-F5344CB8AC3E}">
        <p14:creationId xmlns:p14="http://schemas.microsoft.com/office/powerpoint/2010/main" val="17332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EEA63-AD61-490F-B7FC-A42025641C8B}"/>
              </a:ext>
            </a:extLst>
          </p:cNvPr>
          <p:cNvPicPr>
            <a:picLocks noChangeAspect="1"/>
          </p:cNvPicPr>
          <p:nvPr/>
        </p:nvPicPr>
        <p:blipFill>
          <a:blip r:embed="rId2"/>
          <a:stretch>
            <a:fillRect/>
          </a:stretch>
        </p:blipFill>
        <p:spPr>
          <a:xfrm>
            <a:off x="0" y="202401"/>
            <a:ext cx="12192000" cy="3111875"/>
          </a:xfrm>
          <a:prstGeom prst="rect">
            <a:avLst/>
          </a:prstGeom>
        </p:spPr>
      </p:pic>
      <p:pic>
        <p:nvPicPr>
          <p:cNvPr id="9" name="Picture 8">
            <a:extLst>
              <a:ext uri="{FF2B5EF4-FFF2-40B4-BE49-F238E27FC236}">
                <a16:creationId xmlns:a16="http://schemas.microsoft.com/office/drawing/2014/main" id="{5B879182-DF9D-4855-88B1-262FC80968BC}"/>
              </a:ext>
            </a:extLst>
          </p:cNvPr>
          <p:cNvPicPr>
            <a:picLocks noChangeAspect="1"/>
          </p:cNvPicPr>
          <p:nvPr/>
        </p:nvPicPr>
        <p:blipFill>
          <a:blip r:embed="rId3"/>
          <a:stretch>
            <a:fillRect/>
          </a:stretch>
        </p:blipFill>
        <p:spPr>
          <a:xfrm>
            <a:off x="0" y="3928446"/>
            <a:ext cx="12192000" cy="2958972"/>
          </a:xfrm>
          <a:prstGeom prst="rect">
            <a:avLst/>
          </a:prstGeom>
        </p:spPr>
      </p:pic>
      <p:sp>
        <p:nvSpPr>
          <p:cNvPr id="10" name="TextBox 9">
            <a:extLst>
              <a:ext uri="{FF2B5EF4-FFF2-40B4-BE49-F238E27FC236}">
                <a16:creationId xmlns:a16="http://schemas.microsoft.com/office/drawing/2014/main" id="{1E400631-B704-404D-A79E-C63B7A4245EC}"/>
              </a:ext>
            </a:extLst>
          </p:cNvPr>
          <p:cNvSpPr txBox="1"/>
          <p:nvPr/>
        </p:nvSpPr>
        <p:spPr>
          <a:xfrm>
            <a:off x="0" y="3429000"/>
            <a:ext cx="11918718" cy="415498"/>
          </a:xfrm>
          <a:prstGeom prst="rect">
            <a:avLst/>
          </a:prstGeom>
          <a:noFill/>
        </p:spPr>
        <p:txBody>
          <a:bodyPr wrap="square" rtlCol="0">
            <a:spAutoFit/>
          </a:bodyPr>
          <a:lstStyle/>
          <a:p>
            <a:r>
              <a:rPr lang="en-US" sz="1050" dirty="0"/>
              <a:t>Another up to 20000 episodes, we see an interesting change in trk1 performance at 18500ep, where the agent now gets consistently good ace times. Might we be able to say that the agent has “learned” trk1, or overfitted to trk1? Could it have overfitted to trk2 at 10500 before? </a:t>
            </a:r>
            <a:r>
              <a:rPr lang="en-US" sz="1050" dirty="0" err="1"/>
              <a:t>Whats</a:t>
            </a:r>
            <a:r>
              <a:rPr lang="en-US" sz="1050" dirty="0"/>
              <a:t> happening? </a:t>
            </a:r>
            <a:r>
              <a:rPr lang="en-US" sz="1050" dirty="0" err="1"/>
              <a:t>Whats</a:t>
            </a:r>
            <a:r>
              <a:rPr lang="en-US" sz="1050" dirty="0"/>
              <a:t> clear is that the agent is NOT applying its trk1 skills to trk2, despite trk2 having the same first feature (a triple jump)</a:t>
            </a:r>
          </a:p>
        </p:txBody>
      </p:sp>
      <p:sp>
        <p:nvSpPr>
          <p:cNvPr id="4" name="TextBox 3">
            <a:extLst>
              <a:ext uri="{FF2B5EF4-FFF2-40B4-BE49-F238E27FC236}">
                <a16:creationId xmlns:a16="http://schemas.microsoft.com/office/drawing/2014/main" id="{522DE891-623A-4B32-A31F-93DF06C6C3F1}"/>
              </a:ext>
            </a:extLst>
          </p:cNvPr>
          <p:cNvSpPr txBox="1"/>
          <p:nvPr/>
        </p:nvSpPr>
        <p:spPr>
          <a:xfrm>
            <a:off x="136641" y="47128"/>
            <a:ext cx="11918718" cy="430887"/>
          </a:xfrm>
          <a:prstGeom prst="rect">
            <a:avLst/>
          </a:prstGeom>
          <a:noFill/>
        </p:spPr>
        <p:txBody>
          <a:bodyPr wrap="square" rtlCol="0">
            <a:spAutoFit/>
          </a:bodyPr>
          <a:lstStyle/>
          <a:p>
            <a:r>
              <a:rPr lang="en-US" sz="1050" dirty="0"/>
              <a:t>For the sake of being thorough, I let it run to 15000 episodes and it got a bit  better at trk1, and significantly better(~3sec faster) on trk2. at 10500ep. The agent learns something bout trk2, and after demonstrates a noticeable frequency of ~14s races.</a:t>
            </a:r>
          </a:p>
        </p:txBody>
      </p:sp>
    </p:spTree>
    <p:extLst>
      <p:ext uri="{BB962C8B-B14F-4D97-AF65-F5344CB8AC3E}">
        <p14:creationId xmlns:p14="http://schemas.microsoft.com/office/powerpoint/2010/main" val="173814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400631-B704-404D-A79E-C63B7A4245EC}"/>
              </a:ext>
            </a:extLst>
          </p:cNvPr>
          <p:cNvSpPr txBox="1"/>
          <p:nvPr/>
        </p:nvSpPr>
        <p:spPr>
          <a:xfrm>
            <a:off x="0" y="3429000"/>
            <a:ext cx="11918718" cy="253916"/>
          </a:xfrm>
          <a:prstGeom prst="rect">
            <a:avLst/>
          </a:prstGeom>
          <a:noFill/>
        </p:spPr>
        <p:txBody>
          <a:bodyPr wrap="square" rtlCol="0">
            <a:spAutoFit/>
          </a:bodyPr>
          <a:lstStyle/>
          <a:p>
            <a:r>
              <a:rPr lang="en-US" sz="1050" dirty="0"/>
              <a:t>&lt;enter notes for content below&gt;</a:t>
            </a:r>
          </a:p>
        </p:txBody>
      </p:sp>
      <p:sp>
        <p:nvSpPr>
          <p:cNvPr id="4" name="TextBox 3">
            <a:extLst>
              <a:ext uri="{FF2B5EF4-FFF2-40B4-BE49-F238E27FC236}">
                <a16:creationId xmlns:a16="http://schemas.microsoft.com/office/drawing/2014/main" id="{522DE891-623A-4B32-A31F-93DF06C6C3F1}"/>
              </a:ext>
            </a:extLst>
          </p:cNvPr>
          <p:cNvSpPr txBox="1"/>
          <p:nvPr/>
        </p:nvSpPr>
        <p:spPr>
          <a:xfrm>
            <a:off x="136641" y="47128"/>
            <a:ext cx="11918718" cy="430887"/>
          </a:xfrm>
          <a:prstGeom prst="rect">
            <a:avLst/>
          </a:prstGeom>
          <a:noFill/>
        </p:spPr>
        <p:txBody>
          <a:bodyPr wrap="square" rtlCol="0">
            <a:spAutoFit/>
          </a:bodyPr>
          <a:lstStyle/>
          <a:p>
            <a:r>
              <a:rPr lang="en-US" sz="1050" dirty="0"/>
              <a:t>For the sake of being very thorough, I let it run to 30000 episodes and there was incremental improvement on trk1 for best time, but at ep21000,24000,and28000, we see </a:t>
            </a:r>
            <a:r>
              <a:rPr lang="en-US" sz="1050" dirty="0" err="1"/>
              <a:t>trk</a:t>
            </a:r>
            <a:r>
              <a:rPr lang="en-US" sz="1050" dirty="0"/>
              <a:t> performance consistency drop. I have no idea what might cause that. No improvement on trk2.</a:t>
            </a:r>
          </a:p>
        </p:txBody>
      </p:sp>
      <p:pic>
        <p:nvPicPr>
          <p:cNvPr id="3" name="Picture 2">
            <a:extLst>
              <a:ext uri="{FF2B5EF4-FFF2-40B4-BE49-F238E27FC236}">
                <a16:creationId xmlns:a16="http://schemas.microsoft.com/office/drawing/2014/main" id="{BF7E1FA5-03A7-421D-B2A4-1B6D51FA798A}"/>
              </a:ext>
            </a:extLst>
          </p:cNvPr>
          <p:cNvPicPr>
            <a:picLocks noChangeAspect="1"/>
          </p:cNvPicPr>
          <p:nvPr/>
        </p:nvPicPr>
        <p:blipFill>
          <a:blip r:embed="rId2"/>
          <a:stretch>
            <a:fillRect/>
          </a:stretch>
        </p:blipFill>
        <p:spPr>
          <a:xfrm>
            <a:off x="0" y="449806"/>
            <a:ext cx="12192000" cy="3007403"/>
          </a:xfrm>
          <a:prstGeom prst="rect">
            <a:avLst/>
          </a:prstGeom>
        </p:spPr>
      </p:pic>
    </p:spTree>
    <p:extLst>
      <p:ext uri="{BB962C8B-B14F-4D97-AF65-F5344CB8AC3E}">
        <p14:creationId xmlns:p14="http://schemas.microsoft.com/office/powerpoint/2010/main" val="368880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err="1"/>
              <a:t>SubSection</a:t>
            </a:r>
            <a:r>
              <a:rPr lang="en-US" dirty="0"/>
              <a:t> for progress of the learner with this neural net. </a:t>
            </a:r>
            <a:r>
              <a:rPr lang="en-US"/>
              <a:t>Name=net04</a:t>
            </a:r>
            <a:endParaRPr lang="en-US" dirty="0"/>
          </a:p>
        </p:txBody>
      </p:sp>
      <p:sp>
        <p:nvSpPr>
          <p:cNvPr id="4" name="Oval 3">
            <a:extLst>
              <a:ext uri="{FF2B5EF4-FFF2-40B4-BE49-F238E27FC236}">
                <a16:creationId xmlns:a16="http://schemas.microsoft.com/office/drawing/2014/main" id="{6B26DCD3-762D-4A3A-8C22-AD0DF6FB9EC5}"/>
              </a:ext>
            </a:extLst>
          </p:cNvPr>
          <p:cNvSpPr/>
          <p:nvPr/>
        </p:nvSpPr>
        <p:spPr>
          <a:xfrm>
            <a:off x="2881745" y="22721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D6F499-A636-4E48-A1E6-4E165F1602F6}"/>
              </a:ext>
            </a:extLst>
          </p:cNvPr>
          <p:cNvSpPr/>
          <p:nvPr/>
        </p:nvSpPr>
        <p:spPr>
          <a:xfrm>
            <a:off x="2881745"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7A1390-DE2C-45D6-82A3-9D6DDB8FC12A}"/>
              </a:ext>
            </a:extLst>
          </p:cNvPr>
          <p:cNvSpPr/>
          <p:nvPr/>
        </p:nvSpPr>
        <p:spPr>
          <a:xfrm>
            <a:off x="2881745"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1CBC3-0E27-4D95-B9A0-1A9881586A17}"/>
              </a:ext>
            </a:extLst>
          </p:cNvPr>
          <p:cNvSpPr txBox="1"/>
          <p:nvPr/>
        </p:nvSpPr>
        <p:spPr>
          <a:xfrm>
            <a:off x="2738581" y="4421472"/>
            <a:ext cx="498764" cy="369332"/>
          </a:xfrm>
          <a:prstGeom prst="rect">
            <a:avLst/>
          </a:prstGeom>
          <a:noFill/>
        </p:spPr>
        <p:txBody>
          <a:bodyPr wrap="square" rtlCol="0">
            <a:spAutoFit/>
          </a:bodyPr>
          <a:lstStyle/>
          <a:p>
            <a:r>
              <a:rPr lang="en-US" dirty="0"/>
              <a:t>53</a:t>
            </a:r>
          </a:p>
        </p:txBody>
      </p:sp>
      <p:sp>
        <p:nvSpPr>
          <p:cNvPr id="8" name="Oval 7">
            <a:extLst>
              <a:ext uri="{FF2B5EF4-FFF2-40B4-BE49-F238E27FC236}">
                <a16:creationId xmlns:a16="http://schemas.microsoft.com/office/drawing/2014/main" id="{83822E7E-6328-46E5-8C37-DF37B8996944}"/>
              </a:ext>
            </a:extLst>
          </p:cNvPr>
          <p:cNvSpPr/>
          <p:nvPr/>
        </p:nvSpPr>
        <p:spPr>
          <a:xfrm>
            <a:off x="2881745"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B0558BC-FA35-4D03-BDA5-E56532382241}"/>
              </a:ext>
            </a:extLst>
          </p:cNvPr>
          <p:cNvSpPr/>
          <p:nvPr/>
        </p:nvSpPr>
        <p:spPr>
          <a:xfrm>
            <a:off x="2881745"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713565-0B06-4AF7-BBF1-0C11DC55E191}"/>
              </a:ext>
            </a:extLst>
          </p:cNvPr>
          <p:cNvSpPr/>
          <p:nvPr/>
        </p:nvSpPr>
        <p:spPr>
          <a:xfrm>
            <a:off x="2881745" y="409358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19AAEF-44B9-4491-8121-27C4F49711B8}"/>
              </a:ext>
            </a:extLst>
          </p:cNvPr>
          <p:cNvSpPr/>
          <p:nvPr/>
        </p:nvSpPr>
        <p:spPr>
          <a:xfrm>
            <a:off x="3657600" y="257694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033AF6-3689-4D86-8A02-91828E56FE3B}"/>
              </a:ext>
            </a:extLst>
          </p:cNvPr>
          <p:cNvSpPr/>
          <p:nvPr/>
        </p:nvSpPr>
        <p:spPr>
          <a:xfrm>
            <a:off x="3657600" y="2904835"/>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4E5259-2B45-45CF-B4C2-36AA11DD384A}"/>
              </a:ext>
            </a:extLst>
          </p:cNvPr>
          <p:cNvSpPr txBox="1"/>
          <p:nvPr/>
        </p:nvSpPr>
        <p:spPr>
          <a:xfrm>
            <a:off x="3514436" y="4421472"/>
            <a:ext cx="498764" cy="369332"/>
          </a:xfrm>
          <a:prstGeom prst="rect">
            <a:avLst/>
          </a:prstGeom>
          <a:noFill/>
        </p:spPr>
        <p:txBody>
          <a:bodyPr wrap="square" rtlCol="0">
            <a:spAutoFit/>
          </a:bodyPr>
          <a:lstStyle/>
          <a:p>
            <a:r>
              <a:rPr lang="en-US" dirty="0"/>
              <a:t>36</a:t>
            </a:r>
          </a:p>
        </p:txBody>
      </p:sp>
      <p:sp>
        <p:nvSpPr>
          <p:cNvPr id="15" name="Oval 14">
            <a:extLst>
              <a:ext uri="{FF2B5EF4-FFF2-40B4-BE49-F238E27FC236}">
                <a16:creationId xmlns:a16="http://schemas.microsoft.com/office/drawing/2014/main" id="{643BB218-BAA9-4ADC-BD59-6C085F59110F}"/>
              </a:ext>
            </a:extLst>
          </p:cNvPr>
          <p:cNvSpPr/>
          <p:nvPr/>
        </p:nvSpPr>
        <p:spPr>
          <a:xfrm>
            <a:off x="3657600" y="34608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3D0A24-3BAA-45B8-BF49-14621E107DD7}"/>
              </a:ext>
            </a:extLst>
          </p:cNvPr>
          <p:cNvSpPr/>
          <p:nvPr/>
        </p:nvSpPr>
        <p:spPr>
          <a:xfrm>
            <a:off x="3657600" y="376569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E1D8D5F-E5FD-4704-BFD3-AD1A3BC77D69}"/>
              </a:ext>
            </a:extLst>
          </p:cNvPr>
          <p:cNvSpPr/>
          <p:nvPr/>
        </p:nvSpPr>
        <p:spPr>
          <a:xfrm>
            <a:off x="535709" y="2186211"/>
            <a:ext cx="1782618" cy="241992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50" dirty="0"/>
              <a:t>Input layer:</a:t>
            </a:r>
          </a:p>
          <a:p>
            <a:r>
              <a:rPr lang="en-US" sz="1050" dirty="0"/>
              <a:t># state is vector concatenated of vectors and scalars</a:t>
            </a:r>
          </a:p>
          <a:p>
            <a:r>
              <a:rPr lang="en-US" sz="1050" dirty="0"/>
              <a:t>    #   [sampled track elevation points for some distance ahead, e.g. 30 meter ahead, sampled every 1 meter ...</a:t>
            </a:r>
          </a:p>
          <a:p>
            <a:r>
              <a:rPr lang="en-US" sz="1050" dirty="0"/>
              <a:t>    #   distance between wheel and track surface ...</a:t>
            </a:r>
          </a:p>
          <a:p>
            <a:r>
              <a:rPr lang="en-US" sz="1050" dirty="0"/>
              <a:t>    #   bike speed ...</a:t>
            </a:r>
          </a:p>
          <a:p>
            <a:r>
              <a:rPr lang="en-US" sz="1050" dirty="0"/>
              <a:t>    #   suspension travel]</a:t>
            </a:r>
          </a:p>
        </p:txBody>
      </p:sp>
      <p:sp>
        <p:nvSpPr>
          <p:cNvPr id="19" name="Oval 18">
            <a:extLst>
              <a:ext uri="{FF2B5EF4-FFF2-40B4-BE49-F238E27FC236}">
                <a16:creationId xmlns:a16="http://schemas.microsoft.com/office/drawing/2014/main" id="{67774962-7C32-4AF8-AFA5-671E50D3A280}"/>
              </a:ext>
            </a:extLst>
          </p:cNvPr>
          <p:cNvSpPr/>
          <p:nvPr/>
        </p:nvSpPr>
        <p:spPr>
          <a:xfrm>
            <a:off x="5260107" y="3206449"/>
            <a:ext cx="172747" cy="172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EB93F0-6ADA-41E3-AD4E-3BCAEE1EB4E3}"/>
              </a:ext>
            </a:extLst>
          </p:cNvPr>
          <p:cNvSpPr txBox="1"/>
          <p:nvPr/>
        </p:nvSpPr>
        <p:spPr>
          <a:xfrm>
            <a:off x="4983017" y="3420882"/>
            <a:ext cx="2490573" cy="369332"/>
          </a:xfrm>
          <a:prstGeom prst="rect">
            <a:avLst/>
          </a:prstGeom>
          <a:noFill/>
        </p:spPr>
        <p:txBody>
          <a:bodyPr wrap="square" rtlCol="0">
            <a:spAutoFit/>
          </a:bodyPr>
          <a:lstStyle/>
          <a:p>
            <a:r>
              <a:rPr lang="en-US" dirty="0"/>
              <a:t>throttle</a:t>
            </a:r>
          </a:p>
        </p:txBody>
      </p:sp>
      <p:sp>
        <p:nvSpPr>
          <p:cNvPr id="21" name="TextBox 20">
            <a:extLst>
              <a:ext uri="{FF2B5EF4-FFF2-40B4-BE49-F238E27FC236}">
                <a16:creationId xmlns:a16="http://schemas.microsoft.com/office/drawing/2014/main" id="{14E29FD9-B7BB-45BC-9BD8-C7771E0C518C}"/>
              </a:ext>
            </a:extLst>
          </p:cNvPr>
          <p:cNvSpPr txBox="1"/>
          <p:nvPr/>
        </p:nvSpPr>
        <p:spPr>
          <a:xfrm>
            <a:off x="2318327" y="5478724"/>
            <a:ext cx="5264728" cy="646331"/>
          </a:xfrm>
          <a:prstGeom prst="rect">
            <a:avLst/>
          </a:prstGeom>
          <a:noFill/>
        </p:spPr>
        <p:txBody>
          <a:bodyPr wrap="square" rtlCol="0">
            <a:spAutoFit/>
          </a:bodyPr>
          <a:lstStyle/>
          <a:p>
            <a:r>
              <a:rPr lang="en-US" dirty="0"/>
              <a:t>I assumed this based on the input and output sizes, and the "</a:t>
            </a:r>
            <a:r>
              <a:rPr lang="en-US" dirty="0" err="1"/>
              <a:t>network_spec</a:t>
            </a:r>
            <a:r>
              <a:rPr lang="en-US" dirty="0"/>
              <a:t>” fed to the agent model.</a:t>
            </a:r>
          </a:p>
        </p:txBody>
      </p:sp>
      <p:sp>
        <p:nvSpPr>
          <p:cNvPr id="24" name="Oval 23">
            <a:extLst>
              <a:ext uri="{FF2B5EF4-FFF2-40B4-BE49-F238E27FC236}">
                <a16:creationId xmlns:a16="http://schemas.microsoft.com/office/drawing/2014/main" id="{73A8E6E0-1FD9-41D7-81BA-5CB64EF0A53A}"/>
              </a:ext>
            </a:extLst>
          </p:cNvPr>
          <p:cNvSpPr/>
          <p:nvPr/>
        </p:nvSpPr>
        <p:spPr>
          <a:xfrm>
            <a:off x="4484252" y="2871512"/>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18EFB9E-DC9A-44D9-82F4-9E1D86ACCCA2}"/>
              </a:ext>
            </a:extLst>
          </p:cNvPr>
          <p:cNvSpPr txBox="1"/>
          <p:nvPr/>
        </p:nvSpPr>
        <p:spPr>
          <a:xfrm>
            <a:off x="4341088" y="4388149"/>
            <a:ext cx="498764" cy="369332"/>
          </a:xfrm>
          <a:prstGeom prst="rect">
            <a:avLst/>
          </a:prstGeom>
          <a:noFill/>
        </p:spPr>
        <p:txBody>
          <a:bodyPr wrap="square" rtlCol="0">
            <a:spAutoFit/>
          </a:bodyPr>
          <a:lstStyle/>
          <a:p>
            <a:r>
              <a:rPr lang="en-US" dirty="0"/>
              <a:t>20</a:t>
            </a:r>
          </a:p>
        </p:txBody>
      </p:sp>
      <p:sp>
        <p:nvSpPr>
          <p:cNvPr id="26" name="Oval 25">
            <a:extLst>
              <a:ext uri="{FF2B5EF4-FFF2-40B4-BE49-F238E27FC236}">
                <a16:creationId xmlns:a16="http://schemas.microsoft.com/office/drawing/2014/main" id="{558639DA-A74B-474B-AE84-EE82073BD326}"/>
              </a:ext>
            </a:extLst>
          </p:cNvPr>
          <p:cNvSpPr/>
          <p:nvPr/>
        </p:nvSpPr>
        <p:spPr>
          <a:xfrm>
            <a:off x="4484252" y="3427569"/>
            <a:ext cx="212437" cy="212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4B540C6-A3EA-40A5-90FE-6905C5D5D278}"/>
              </a:ext>
            </a:extLst>
          </p:cNvPr>
          <p:cNvSpPr txBox="1"/>
          <p:nvPr/>
        </p:nvSpPr>
        <p:spPr>
          <a:xfrm>
            <a:off x="2810162" y="3058237"/>
            <a:ext cx="406400"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22A54761-04F0-44B7-B1C5-E01A3463622A}"/>
              </a:ext>
            </a:extLst>
          </p:cNvPr>
          <p:cNvSpPr txBox="1"/>
          <p:nvPr/>
        </p:nvSpPr>
        <p:spPr>
          <a:xfrm>
            <a:off x="3597561" y="3051429"/>
            <a:ext cx="40640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9A518FF8-64BB-44B4-BFB6-5C8786209FFB}"/>
              </a:ext>
            </a:extLst>
          </p:cNvPr>
          <p:cNvSpPr txBox="1"/>
          <p:nvPr/>
        </p:nvSpPr>
        <p:spPr>
          <a:xfrm>
            <a:off x="4428834" y="3058237"/>
            <a:ext cx="406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5630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lnSpcReduction="10000"/>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2">
              <a:buFont typeface="+mj-lt"/>
              <a:buAutoNum type="arabicPeriod"/>
            </a:pPr>
            <a:r>
              <a:rPr lang="en-US" sz="1000" dirty="0"/>
              <a:t>This only works if the track is the same for every episode.  Even for 2 tracks with same feature, and same length, but  with different feature order, we should expect a different best possible time. So the only way this could work is if each track were given a index, and the best times were tracked for each tracked index.</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r>
              <a:rPr lang="en-US" sz="1000" dirty="0"/>
              <a:t>I think that maybe a non-linear sampling of the track elevation ahead of  the bike might work better. E.g. at 1m the sample resolution is 1m, and at 800m, it’s 5m. (800m is the length of </a:t>
            </a:r>
            <a:r>
              <a:rPr lang="en-US" sz="1000" dirty="0" err="1"/>
              <a:t>redbull</a:t>
            </a:r>
            <a:r>
              <a:rPr lang="en-US" sz="1000" dirty="0"/>
              <a:t> straight rhythm track). The outcome is much larger state space.</a:t>
            </a:r>
          </a:p>
          <a:p>
            <a:pPr marL="514350" indent="-514350">
              <a:buFont typeface="+mj-lt"/>
              <a:buAutoNum type="arabicPeriod"/>
            </a:pPr>
            <a:r>
              <a:rPr lang="en-US" sz="1000" dirty="0"/>
              <a:t>For the look ahead distance part, the values for sample that are after the finish line should be -1, to indicate to the agent where the end of the track is.</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Environment validation</a:t>
            </a:r>
          </a:p>
        </p:txBody>
      </p:sp>
      <p:sp>
        <p:nvSpPr>
          <p:cNvPr id="3" name="Subtitle 2">
            <a:extLst>
              <a:ext uri="{FF2B5EF4-FFF2-40B4-BE49-F238E27FC236}">
                <a16:creationId xmlns:a16="http://schemas.microsoft.com/office/drawing/2014/main" id="{10068E67-366C-413A-9689-9DC4F399CC7C}"/>
              </a:ext>
            </a:extLst>
          </p:cNvPr>
          <p:cNvSpPr txBox="1">
            <a:spLocks/>
          </p:cNvSpPr>
          <p:nvPr/>
        </p:nvSpPr>
        <p:spPr>
          <a:xfrm>
            <a:off x="103573" y="1968547"/>
            <a:ext cx="9144000" cy="473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Table of contents:</a:t>
            </a:r>
          </a:p>
          <a:p>
            <a:pPr marL="514350" indent="-514350">
              <a:buFont typeface="+mj-lt"/>
              <a:buAutoNum type="arabicPeriod"/>
            </a:pPr>
            <a:r>
              <a:rPr lang="en-US" dirty="0"/>
              <a:t>Power and drag characteristics</a:t>
            </a:r>
          </a:p>
          <a:p>
            <a:pPr marL="514350" indent="-514350">
              <a:buFont typeface="+mj-lt"/>
              <a:buAutoNum type="arabicPeriod"/>
            </a:pPr>
            <a:r>
              <a:rPr lang="en-US" dirty="0"/>
              <a:t>Jumping and suspension behavior</a:t>
            </a:r>
          </a:p>
          <a:p>
            <a:pPr marL="514350" indent="-514350">
              <a:buFont typeface="+mj-lt"/>
              <a:buAutoNum type="arabicPeriod"/>
            </a:pPr>
            <a:r>
              <a:rPr lang="en-US" dirty="0"/>
              <a:t>Drop test (not yet shown)</a:t>
            </a:r>
          </a:p>
        </p:txBody>
      </p:sp>
    </p:spTree>
    <p:extLst>
      <p:ext uri="{BB962C8B-B14F-4D97-AF65-F5344CB8AC3E}">
        <p14:creationId xmlns:p14="http://schemas.microsoft.com/office/powerpoint/2010/main" val="611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4956</TotalTime>
  <Words>3547</Words>
  <Application>Microsoft Office PowerPoint</Application>
  <PresentationFormat>Widescreen</PresentationFormat>
  <Paragraphs>255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Environment validation</vt:lpstr>
      <vt:lpstr>PowerPoint Presentation</vt:lpstr>
      <vt:lpstr>PowerPoint Presentation</vt:lpstr>
      <vt:lpstr>Description of .py file interaction  NOT DONE</vt:lpstr>
      <vt:lpstr>Section for progress of the learner</vt:lpstr>
      <vt:lpstr>SubSection for progress of the learner with this neural net. Name=net03</vt:lpstr>
      <vt:lpstr>First success with tensorForce</vt:lpstr>
      <vt:lpstr>First success with tensorForce</vt:lpstr>
      <vt:lpstr>PowerPoint Presentation</vt:lpstr>
      <vt:lpstr>PowerPoint Presentation</vt:lpstr>
      <vt:lpstr>PowerPoint Presentation</vt:lpstr>
      <vt:lpstr>PowerPoint Presentation</vt:lpstr>
      <vt:lpstr>PowerPoint Presentation</vt:lpstr>
      <vt:lpstr>PowerPoint Presentation</vt:lpstr>
      <vt:lpstr>SubSection for progress of the learner with this neural net. Name=net04</vt:lpstr>
      <vt:lpstr>PowerPoint Presentation</vt:lpstr>
      <vt:lpstr>PowerPoint Presentation</vt:lpstr>
      <vt:lpstr>PowerPoint Presentation</vt:lpstr>
      <vt:lpstr>PowerPoint Presentation</vt:lpstr>
      <vt:lpstr>PowerPoint Presentation</vt:lpstr>
      <vt:lpstr>PowerPoint Presentation</vt:lpstr>
      <vt:lpstr>SubSection for progress of the learner with this neural net. Name=net04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83</cp:revision>
  <dcterms:created xsi:type="dcterms:W3CDTF">2019-02-13T05:59:44Z</dcterms:created>
  <dcterms:modified xsi:type="dcterms:W3CDTF">2019-06-16T05:43:46Z</dcterms:modified>
</cp:coreProperties>
</file>