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79B-F8C1-4C83-A772-F9982F96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D62F-31C3-4D95-AEC9-C37E9373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727E2-E3C8-47F7-AB98-D7ABB3B7A5F0}"/>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5" name="Footer Placeholder 4">
            <a:extLst>
              <a:ext uri="{FF2B5EF4-FFF2-40B4-BE49-F238E27FC236}">
                <a16:creationId xmlns:a16="http://schemas.microsoft.com/office/drawing/2014/main" id="{247EBBAD-3994-40F6-B2C4-F8F464CE0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4A8D-A9FE-4720-B881-9AB85D38DE4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2877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9C3-60E4-4954-9F42-56C4581DC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2EA46-EFE0-4803-8F69-9EAC397FE1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A5CD-D910-4EF4-85EA-1D374606864F}"/>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5" name="Footer Placeholder 4">
            <a:extLst>
              <a:ext uri="{FF2B5EF4-FFF2-40B4-BE49-F238E27FC236}">
                <a16:creationId xmlns:a16="http://schemas.microsoft.com/office/drawing/2014/main" id="{BBE2D9DC-DBF8-4ABA-ADB2-EF5E98EF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F803F-04C3-4FD6-968E-F4B986CC2E1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85195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B47F-96DA-4618-B98A-FAB48FDF2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4FE4A-D299-455F-908B-A16A6F696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B80-B654-4752-9FD3-481894333F0D}"/>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5" name="Footer Placeholder 4">
            <a:extLst>
              <a:ext uri="{FF2B5EF4-FFF2-40B4-BE49-F238E27FC236}">
                <a16:creationId xmlns:a16="http://schemas.microsoft.com/office/drawing/2014/main" id="{F7591636-C9DE-44B1-A6AD-709B47E6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2084D-50D3-4832-9268-940FB855E6D9}"/>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4775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6D9-BD35-4F50-98BF-0DF0280E4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D1313-169E-456F-A651-18A490CE0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5FC1-8550-49CF-9A09-568B3B6D9231}"/>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5" name="Footer Placeholder 4">
            <a:extLst>
              <a:ext uri="{FF2B5EF4-FFF2-40B4-BE49-F238E27FC236}">
                <a16:creationId xmlns:a16="http://schemas.microsoft.com/office/drawing/2014/main" id="{83A8F10E-155B-4102-8D3C-8B8E16A7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5FA59-E54F-434E-A3C7-24FA1CADB572}"/>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5162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5CE-141C-4797-9978-DB63191E5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A5B9-8EFA-474A-8A21-D2E8FA12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008FF-8369-4ADF-97C4-3F2D3CBA5593}"/>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5" name="Footer Placeholder 4">
            <a:extLst>
              <a:ext uri="{FF2B5EF4-FFF2-40B4-BE49-F238E27FC236}">
                <a16:creationId xmlns:a16="http://schemas.microsoft.com/office/drawing/2014/main" id="{EDD60A6C-5625-43ED-A65F-B35F6238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FD820-3EEE-4640-AD38-F931B37AD380}"/>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212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8EA-E9C3-488F-A61C-221279A3F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F5EA-5DBA-4C51-9A4A-1E8349697A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BF403-1529-4209-A0FC-49E72B161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958EB-0341-4EA2-B456-0B470EE96434}"/>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6" name="Footer Placeholder 5">
            <a:extLst>
              <a:ext uri="{FF2B5EF4-FFF2-40B4-BE49-F238E27FC236}">
                <a16:creationId xmlns:a16="http://schemas.microsoft.com/office/drawing/2014/main" id="{3602B727-9FC7-41A9-8676-7D0D24DC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61E7-4253-43CB-B42D-752E59DC26E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7221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946-7658-471A-A178-AF7339992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F6C0B-F00D-4706-BA5F-E2BB5953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F34EEF-7D2F-4637-9E71-19683916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7F137-25B3-4B98-9D7A-18C35A8E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F205DF-706B-4E7A-8099-CB5F70164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D86B3-8668-4360-A4AE-E65FF2B5E3AB}"/>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8" name="Footer Placeholder 7">
            <a:extLst>
              <a:ext uri="{FF2B5EF4-FFF2-40B4-BE49-F238E27FC236}">
                <a16:creationId xmlns:a16="http://schemas.microsoft.com/office/drawing/2014/main" id="{028841CD-38DB-4E10-82CC-EC7EBDB31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CCAA4-F296-43E7-A804-C950279E1A3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2813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ABC-9539-499F-A7A8-AD4B54983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BD29D-E936-4B5D-83B9-CF2344675700}"/>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4" name="Footer Placeholder 3">
            <a:extLst>
              <a:ext uri="{FF2B5EF4-FFF2-40B4-BE49-F238E27FC236}">
                <a16:creationId xmlns:a16="http://schemas.microsoft.com/office/drawing/2014/main" id="{8FF6C0EA-3B32-42B2-AEC1-BE446B5D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C656E-18A1-426D-B058-BD8E42D4D556}"/>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41644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1DB1-F8EC-4199-A413-B2252C195F57}"/>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3" name="Footer Placeholder 2">
            <a:extLst>
              <a:ext uri="{FF2B5EF4-FFF2-40B4-BE49-F238E27FC236}">
                <a16:creationId xmlns:a16="http://schemas.microsoft.com/office/drawing/2014/main" id="{2145E991-EB63-49FD-81A2-92087A589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C9696-5F1E-4900-B0D5-D2E1F562E52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008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527E-EF96-4D48-8457-369B2DCCD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A92C7-A6D2-4BB3-8715-32DD042E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78AEB-F173-4F3F-8611-660B6528E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81B4C-D09E-4913-B4B1-AAB48029939D}"/>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6" name="Footer Placeholder 5">
            <a:extLst>
              <a:ext uri="{FF2B5EF4-FFF2-40B4-BE49-F238E27FC236}">
                <a16:creationId xmlns:a16="http://schemas.microsoft.com/office/drawing/2014/main" id="{FFF22799-59FB-406C-B7E9-7420A2FC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1BCA-94D2-4957-B16D-88D8A980C34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04249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A8A-3F1B-47CB-9FD3-8AE31CAE3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6FAF-56A0-47D9-B7D2-0C9DC557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81C2-E8B6-4659-9C4A-24593B4E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ED3F8-3461-4EC8-8B55-F03E61E36DF8}"/>
              </a:ext>
            </a:extLst>
          </p:cNvPr>
          <p:cNvSpPr>
            <a:spLocks noGrp="1"/>
          </p:cNvSpPr>
          <p:nvPr>
            <p:ph type="dt" sz="half" idx="10"/>
          </p:nvPr>
        </p:nvSpPr>
        <p:spPr/>
        <p:txBody>
          <a:bodyPr/>
          <a:lstStyle/>
          <a:p>
            <a:fld id="{C15FC8A3-6A92-4D25-A62C-09A6E434F930}" type="datetimeFigureOut">
              <a:rPr lang="en-US" smtClean="0"/>
              <a:t>6/8/2019</a:t>
            </a:fld>
            <a:endParaRPr lang="en-US"/>
          </a:p>
        </p:txBody>
      </p:sp>
      <p:sp>
        <p:nvSpPr>
          <p:cNvPr id="6" name="Footer Placeholder 5">
            <a:extLst>
              <a:ext uri="{FF2B5EF4-FFF2-40B4-BE49-F238E27FC236}">
                <a16:creationId xmlns:a16="http://schemas.microsoft.com/office/drawing/2014/main" id="{91F18134-6BEC-4990-920F-1A929E23B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217B9-462B-4F45-9B29-43E7CED8D371}"/>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64172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163BB-B8E6-4990-877F-F95DB0FE1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10CBD9-02D1-4C1C-A3B5-3A4CAD5C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A7CF-CA9B-4D69-96F7-73C322479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FC8A3-6A92-4D25-A62C-09A6E434F930}" type="datetimeFigureOut">
              <a:rPr lang="en-US" smtClean="0"/>
              <a:t>6/8/2019</a:t>
            </a:fld>
            <a:endParaRPr lang="en-US"/>
          </a:p>
        </p:txBody>
      </p:sp>
      <p:sp>
        <p:nvSpPr>
          <p:cNvPr id="5" name="Footer Placeholder 4">
            <a:extLst>
              <a:ext uri="{FF2B5EF4-FFF2-40B4-BE49-F238E27FC236}">
                <a16:creationId xmlns:a16="http://schemas.microsoft.com/office/drawing/2014/main" id="{A62917CD-E9DC-4B6B-A846-E937A2DCC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EA0D0-966A-493E-BC48-25A0E0CDE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3BCF-1785-4C41-B874-E463297F7551}" type="slidenum">
              <a:rPr lang="en-US" smtClean="0"/>
              <a:t>‹#›</a:t>
            </a:fld>
            <a:endParaRPr lang="en-US"/>
          </a:p>
        </p:txBody>
      </p:sp>
    </p:spTree>
    <p:extLst>
      <p:ext uri="{BB962C8B-B14F-4D97-AF65-F5344CB8AC3E}">
        <p14:creationId xmlns:p14="http://schemas.microsoft.com/office/powerpoint/2010/main" val="14308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369599"/>
          </a:xfrm>
        </p:spPr>
        <p:txBody>
          <a:bodyPr>
            <a:normAutofit fontScale="70000" lnSpcReduction="20000"/>
          </a:bodyPr>
          <a:lstStyle/>
          <a:p>
            <a:r>
              <a:rPr lang="en-US" dirty="0"/>
              <a:t>Free body diagrams for environment model. The bike model has only one wheel. There is only 1 DOF between wheel and bike.</a:t>
            </a:r>
          </a:p>
        </p:txBody>
      </p:sp>
      <p:cxnSp>
        <p:nvCxnSpPr>
          <p:cNvPr id="6" name="Straight Connector 5">
            <a:extLst>
              <a:ext uri="{FF2B5EF4-FFF2-40B4-BE49-F238E27FC236}">
                <a16:creationId xmlns:a16="http://schemas.microsoft.com/office/drawing/2014/main" id="{561B4C48-59C8-44FD-8F64-E7C37C679844}"/>
              </a:ext>
            </a:extLst>
          </p:cNvPr>
          <p:cNvCxnSpPr/>
          <p:nvPr/>
        </p:nvCxnSpPr>
        <p:spPr>
          <a:xfrm flipH="1">
            <a:off x="3315855" y="2235373"/>
            <a:ext cx="5828145" cy="195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CEA7B5-809D-43B8-A58A-68885927C604}"/>
              </a:ext>
            </a:extLst>
          </p:cNvPr>
          <p:cNvCxnSpPr/>
          <p:nvPr/>
        </p:nvCxnSpPr>
        <p:spPr>
          <a:xfrm>
            <a:off x="3315855" y="4193482"/>
            <a:ext cx="55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58E1B019-3506-469D-BF6C-036C865F825C}"/>
              </a:ext>
            </a:extLst>
          </p:cNvPr>
          <p:cNvSpPr/>
          <p:nvPr/>
        </p:nvSpPr>
        <p:spPr>
          <a:xfrm rot="3411148">
            <a:off x="3725260" y="3357654"/>
            <a:ext cx="1403928" cy="1302326"/>
          </a:xfrm>
          <a:prstGeom prst="arc">
            <a:avLst>
              <a:gd name="adj1" fmla="val 16200000"/>
              <a:gd name="adj2" fmla="val 1919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C468DD4-85DA-4B77-851D-EA258B43584C}"/>
              </a:ext>
            </a:extLst>
          </p:cNvPr>
          <p:cNvSpPr txBox="1"/>
          <p:nvPr/>
        </p:nvSpPr>
        <p:spPr>
          <a:xfrm>
            <a:off x="5149275" y="3639485"/>
            <a:ext cx="1025236" cy="369332"/>
          </a:xfrm>
          <a:prstGeom prst="rect">
            <a:avLst/>
          </a:prstGeom>
          <a:noFill/>
        </p:spPr>
        <p:txBody>
          <a:bodyPr wrap="square" rtlCol="0">
            <a:spAutoFit/>
          </a:bodyPr>
          <a:lstStyle/>
          <a:p>
            <a:r>
              <a:rPr lang="en-US" dirty="0">
                <a:solidFill>
                  <a:schemeClr val="accent1"/>
                </a:solidFill>
              </a:rPr>
              <a:t>theta</a:t>
            </a:r>
          </a:p>
        </p:txBody>
      </p:sp>
      <p:sp>
        <p:nvSpPr>
          <p:cNvPr id="14" name="Oval 13">
            <a:extLst>
              <a:ext uri="{FF2B5EF4-FFF2-40B4-BE49-F238E27FC236}">
                <a16:creationId xmlns:a16="http://schemas.microsoft.com/office/drawing/2014/main" id="{24053D25-2A23-4A22-A01E-48D17E4F3505}"/>
              </a:ext>
            </a:extLst>
          </p:cNvPr>
          <p:cNvSpPr/>
          <p:nvPr/>
        </p:nvSpPr>
        <p:spPr>
          <a:xfrm>
            <a:off x="5892798" y="2519603"/>
            <a:ext cx="674257" cy="6742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08CE841-7729-4756-8368-650073D4811F}"/>
              </a:ext>
            </a:extLst>
          </p:cNvPr>
          <p:cNvCxnSpPr>
            <a:cxnSpLocks/>
          </p:cNvCxnSpPr>
          <p:nvPr/>
        </p:nvCxnSpPr>
        <p:spPr>
          <a:xfrm flipH="1" flipV="1">
            <a:off x="6373092" y="3173289"/>
            <a:ext cx="193963" cy="537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35E47E-AF5A-4017-AD09-07192F67C04C}"/>
              </a:ext>
            </a:extLst>
          </p:cNvPr>
          <p:cNvSpPr txBox="1"/>
          <p:nvPr/>
        </p:nvSpPr>
        <p:spPr>
          <a:xfrm>
            <a:off x="6567055" y="3214427"/>
            <a:ext cx="1025236" cy="369332"/>
          </a:xfrm>
          <a:prstGeom prst="rect">
            <a:avLst/>
          </a:prstGeom>
          <a:noFill/>
        </p:spPr>
        <p:txBody>
          <a:bodyPr wrap="square" rtlCol="0">
            <a:spAutoFit/>
          </a:bodyPr>
          <a:lstStyle/>
          <a:p>
            <a:r>
              <a:rPr lang="en-US" dirty="0" err="1">
                <a:solidFill>
                  <a:srgbClr val="FF0000"/>
                </a:solidFill>
              </a:rPr>
              <a:t>Fn</a:t>
            </a:r>
            <a:endParaRPr lang="en-US" dirty="0">
              <a:solidFill>
                <a:srgbClr val="FF0000"/>
              </a:solidFill>
            </a:endParaRPr>
          </a:p>
        </p:txBody>
      </p:sp>
      <p:cxnSp>
        <p:nvCxnSpPr>
          <p:cNvPr id="19" name="Straight Arrow Connector 18">
            <a:extLst>
              <a:ext uri="{FF2B5EF4-FFF2-40B4-BE49-F238E27FC236}">
                <a16:creationId xmlns:a16="http://schemas.microsoft.com/office/drawing/2014/main" id="{A6476647-D830-43B7-BC05-DFCFC5D8B2C0}"/>
              </a:ext>
            </a:extLst>
          </p:cNvPr>
          <p:cNvCxnSpPr>
            <a:cxnSpLocks/>
          </p:cNvCxnSpPr>
          <p:nvPr/>
        </p:nvCxnSpPr>
        <p:spPr>
          <a:xfrm>
            <a:off x="6227617" y="1985991"/>
            <a:ext cx="0" cy="50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F33A86C-2EBB-4642-A79C-ECAF9621D84A}"/>
              </a:ext>
            </a:extLst>
          </p:cNvPr>
          <p:cNvSpPr txBox="1"/>
          <p:nvPr/>
        </p:nvSpPr>
        <p:spPr>
          <a:xfrm>
            <a:off x="6174511" y="1911631"/>
            <a:ext cx="1025236" cy="369332"/>
          </a:xfrm>
          <a:prstGeom prst="rect">
            <a:avLst/>
          </a:prstGeom>
          <a:noFill/>
        </p:spPr>
        <p:txBody>
          <a:bodyPr wrap="square" rtlCol="0">
            <a:spAutoFit/>
          </a:bodyPr>
          <a:lstStyle/>
          <a:p>
            <a:r>
              <a:rPr lang="en-US" dirty="0"/>
              <a:t>-Fs</a:t>
            </a:r>
          </a:p>
        </p:txBody>
      </p:sp>
      <p:cxnSp>
        <p:nvCxnSpPr>
          <p:cNvPr id="22" name="Straight Arrow Connector 21">
            <a:extLst>
              <a:ext uri="{FF2B5EF4-FFF2-40B4-BE49-F238E27FC236}">
                <a16:creationId xmlns:a16="http://schemas.microsoft.com/office/drawing/2014/main" id="{9BD04E3A-236C-43F1-9297-19ABA2AA9060}"/>
              </a:ext>
            </a:extLst>
          </p:cNvPr>
          <p:cNvCxnSpPr>
            <a:cxnSpLocks/>
          </p:cNvCxnSpPr>
          <p:nvPr/>
        </p:nvCxnSpPr>
        <p:spPr>
          <a:xfrm flipV="1">
            <a:off x="6229926" y="2623300"/>
            <a:ext cx="544174" cy="205722"/>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58C8E70-1972-4EC5-AED9-A6F8AF5EC4B2}"/>
              </a:ext>
            </a:extLst>
          </p:cNvPr>
          <p:cNvSpPr txBox="1"/>
          <p:nvPr/>
        </p:nvSpPr>
        <p:spPr>
          <a:xfrm>
            <a:off x="6774100" y="2386786"/>
            <a:ext cx="1025236" cy="369332"/>
          </a:xfrm>
          <a:prstGeom prst="rect">
            <a:avLst/>
          </a:prstGeom>
          <a:noFill/>
        </p:spPr>
        <p:txBody>
          <a:bodyPr wrap="square" rtlCol="0">
            <a:spAutoFit/>
          </a:bodyPr>
          <a:lstStyle/>
          <a:p>
            <a:r>
              <a:rPr lang="en-US" dirty="0">
                <a:solidFill>
                  <a:schemeClr val="accent6"/>
                </a:solidFill>
              </a:rPr>
              <a:t>Ft</a:t>
            </a:r>
          </a:p>
        </p:txBody>
      </p:sp>
      <p:sp>
        <p:nvSpPr>
          <p:cNvPr id="26" name="Rectangle: Rounded Corners 25">
            <a:extLst>
              <a:ext uri="{FF2B5EF4-FFF2-40B4-BE49-F238E27FC236}">
                <a16:creationId xmlns:a16="http://schemas.microsoft.com/office/drawing/2014/main" id="{4183F7AD-F88C-4A8C-8D9E-94BC0F843312}"/>
              </a:ext>
            </a:extLst>
          </p:cNvPr>
          <p:cNvSpPr/>
          <p:nvPr/>
        </p:nvSpPr>
        <p:spPr>
          <a:xfrm>
            <a:off x="5810058" y="777062"/>
            <a:ext cx="835118" cy="568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0582452-E988-4828-8B61-4D67C882D9B5}"/>
              </a:ext>
            </a:extLst>
          </p:cNvPr>
          <p:cNvSpPr txBox="1"/>
          <p:nvPr/>
        </p:nvSpPr>
        <p:spPr>
          <a:xfrm>
            <a:off x="5190835" y="2634402"/>
            <a:ext cx="1025236" cy="369332"/>
          </a:xfrm>
          <a:prstGeom prst="rect">
            <a:avLst/>
          </a:prstGeom>
          <a:noFill/>
        </p:spPr>
        <p:txBody>
          <a:bodyPr wrap="square" rtlCol="0">
            <a:spAutoFit/>
          </a:bodyPr>
          <a:lstStyle/>
          <a:p>
            <a:r>
              <a:rPr lang="en-US" dirty="0">
                <a:solidFill>
                  <a:srgbClr val="FFC000"/>
                </a:solidFill>
              </a:rPr>
              <a:t>wheel</a:t>
            </a:r>
          </a:p>
        </p:txBody>
      </p:sp>
      <p:sp>
        <p:nvSpPr>
          <p:cNvPr id="28" name="TextBox 27">
            <a:extLst>
              <a:ext uri="{FF2B5EF4-FFF2-40B4-BE49-F238E27FC236}">
                <a16:creationId xmlns:a16="http://schemas.microsoft.com/office/drawing/2014/main" id="{04ECBD41-B222-48C6-8E60-70B4A4A985AE}"/>
              </a:ext>
            </a:extLst>
          </p:cNvPr>
          <p:cNvSpPr txBox="1"/>
          <p:nvPr/>
        </p:nvSpPr>
        <p:spPr>
          <a:xfrm>
            <a:off x="5892798" y="434725"/>
            <a:ext cx="1025236" cy="369332"/>
          </a:xfrm>
          <a:prstGeom prst="rect">
            <a:avLst/>
          </a:prstGeom>
          <a:noFill/>
        </p:spPr>
        <p:txBody>
          <a:bodyPr wrap="square" rtlCol="0">
            <a:spAutoFit/>
          </a:bodyPr>
          <a:lstStyle/>
          <a:p>
            <a:r>
              <a:rPr lang="en-US" dirty="0">
                <a:solidFill>
                  <a:schemeClr val="accent2"/>
                </a:solidFill>
              </a:rPr>
              <a:t>bike</a:t>
            </a:r>
          </a:p>
        </p:txBody>
      </p:sp>
      <p:cxnSp>
        <p:nvCxnSpPr>
          <p:cNvPr id="30" name="Straight Arrow Connector 29">
            <a:extLst>
              <a:ext uri="{FF2B5EF4-FFF2-40B4-BE49-F238E27FC236}">
                <a16:creationId xmlns:a16="http://schemas.microsoft.com/office/drawing/2014/main" id="{18B9EB31-5B45-401A-AA5E-2C5A80F653F2}"/>
              </a:ext>
            </a:extLst>
          </p:cNvPr>
          <p:cNvCxnSpPr>
            <a:cxnSpLocks/>
          </p:cNvCxnSpPr>
          <p:nvPr/>
        </p:nvCxnSpPr>
        <p:spPr>
          <a:xfrm flipV="1">
            <a:off x="6213761" y="1345429"/>
            <a:ext cx="0" cy="40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EF4D808-160C-47F1-90CD-391FBFEEBDC9}"/>
              </a:ext>
            </a:extLst>
          </p:cNvPr>
          <p:cNvSpPr txBox="1"/>
          <p:nvPr/>
        </p:nvSpPr>
        <p:spPr>
          <a:xfrm>
            <a:off x="5924306" y="1589888"/>
            <a:ext cx="1025236" cy="369332"/>
          </a:xfrm>
          <a:prstGeom prst="rect">
            <a:avLst/>
          </a:prstGeom>
          <a:noFill/>
        </p:spPr>
        <p:txBody>
          <a:bodyPr wrap="square" rtlCol="0">
            <a:spAutoFit/>
          </a:bodyPr>
          <a:lstStyle/>
          <a:p>
            <a:r>
              <a:rPr lang="en-US" dirty="0"/>
              <a:t>Fs</a:t>
            </a:r>
          </a:p>
        </p:txBody>
      </p:sp>
      <p:cxnSp>
        <p:nvCxnSpPr>
          <p:cNvPr id="35" name="Straight Arrow Connector 34">
            <a:extLst>
              <a:ext uri="{FF2B5EF4-FFF2-40B4-BE49-F238E27FC236}">
                <a16:creationId xmlns:a16="http://schemas.microsoft.com/office/drawing/2014/main" id="{EB31B4B7-E5D9-4209-B03C-E7DAD02CE2A7}"/>
              </a:ext>
            </a:extLst>
          </p:cNvPr>
          <p:cNvCxnSpPr>
            <a:cxnSpLocks/>
          </p:cNvCxnSpPr>
          <p:nvPr/>
        </p:nvCxnSpPr>
        <p:spPr>
          <a:xfrm>
            <a:off x="6093690" y="1005753"/>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76C5D7B-C6FD-4C59-A379-CD047C60A632}"/>
              </a:ext>
            </a:extLst>
          </p:cNvPr>
          <p:cNvSpPr txBox="1"/>
          <p:nvPr/>
        </p:nvSpPr>
        <p:spPr>
          <a:xfrm>
            <a:off x="5675748" y="1313736"/>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cxnSp>
        <p:nvCxnSpPr>
          <p:cNvPr id="37" name="Straight Arrow Connector 36">
            <a:extLst>
              <a:ext uri="{FF2B5EF4-FFF2-40B4-BE49-F238E27FC236}">
                <a16:creationId xmlns:a16="http://schemas.microsoft.com/office/drawing/2014/main" id="{2F26FE23-23FC-4011-9E8D-121EE5563715}"/>
              </a:ext>
            </a:extLst>
          </p:cNvPr>
          <p:cNvCxnSpPr>
            <a:cxnSpLocks/>
          </p:cNvCxnSpPr>
          <p:nvPr/>
        </p:nvCxnSpPr>
        <p:spPr>
          <a:xfrm flipH="1">
            <a:off x="5395193" y="1036659"/>
            <a:ext cx="708313" cy="167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94006C2-3FD1-4432-9D31-398FCABA016B}"/>
              </a:ext>
            </a:extLst>
          </p:cNvPr>
          <p:cNvSpPr txBox="1"/>
          <p:nvPr/>
        </p:nvSpPr>
        <p:spPr>
          <a:xfrm>
            <a:off x="4594644" y="834512"/>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Fdragx</a:t>
            </a:r>
            <a:endParaRPr lang="en-US" dirty="0">
              <a:solidFill>
                <a:srgbClr val="00B0F0"/>
              </a:solidFill>
            </a:endParaRPr>
          </a:p>
        </p:txBody>
      </p:sp>
      <p:cxnSp>
        <p:nvCxnSpPr>
          <p:cNvPr id="43" name="Straight Arrow Connector 42">
            <a:extLst>
              <a:ext uri="{FF2B5EF4-FFF2-40B4-BE49-F238E27FC236}">
                <a16:creationId xmlns:a16="http://schemas.microsoft.com/office/drawing/2014/main" id="{D83F30CC-5103-409A-899D-F809383912D3}"/>
              </a:ext>
            </a:extLst>
          </p:cNvPr>
          <p:cNvCxnSpPr>
            <a:cxnSpLocks/>
          </p:cNvCxnSpPr>
          <p:nvPr/>
        </p:nvCxnSpPr>
        <p:spPr>
          <a:xfrm>
            <a:off x="6425864" y="1023323"/>
            <a:ext cx="0" cy="505635"/>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970437E-6EE6-43A3-8A61-C3B6C648BF0D}"/>
              </a:ext>
            </a:extLst>
          </p:cNvPr>
          <p:cNvSpPr txBox="1"/>
          <p:nvPr/>
        </p:nvSpPr>
        <p:spPr>
          <a:xfrm>
            <a:off x="6405416" y="1350434"/>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Fdragy</a:t>
            </a:r>
            <a:endParaRPr lang="en-US" dirty="0">
              <a:solidFill>
                <a:srgbClr val="00B0F0"/>
              </a:solidFill>
            </a:endParaRPr>
          </a:p>
        </p:txBody>
      </p:sp>
      <p:sp>
        <p:nvSpPr>
          <p:cNvPr id="47" name="TextBox 46">
            <a:extLst>
              <a:ext uri="{FF2B5EF4-FFF2-40B4-BE49-F238E27FC236}">
                <a16:creationId xmlns:a16="http://schemas.microsoft.com/office/drawing/2014/main" id="{0BDFAF93-26DB-498E-B388-47DB7304CC62}"/>
              </a:ext>
            </a:extLst>
          </p:cNvPr>
          <p:cNvSpPr txBox="1"/>
          <p:nvPr/>
        </p:nvSpPr>
        <p:spPr>
          <a:xfrm>
            <a:off x="5818909" y="4234620"/>
            <a:ext cx="2716578" cy="923330"/>
          </a:xfrm>
          <a:prstGeom prst="rect">
            <a:avLst/>
          </a:prstGeom>
          <a:noFill/>
        </p:spPr>
        <p:txBody>
          <a:bodyPr wrap="none" rtlCol="0">
            <a:spAutoFit/>
          </a:bodyPr>
          <a:lstStyle/>
          <a:p>
            <a:r>
              <a:rPr lang="en-US" dirty="0"/>
              <a:t>Bike Free Body</a:t>
            </a:r>
          </a:p>
          <a:p>
            <a:r>
              <a:rPr lang="en-US" dirty="0"/>
              <a:t>Mb*</a:t>
            </a:r>
            <a:r>
              <a:rPr lang="en-US" dirty="0" err="1"/>
              <a:t>axb</a:t>
            </a:r>
            <a:r>
              <a:rPr lang="en-US" dirty="0"/>
              <a:t> = -</a:t>
            </a:r>
            <a:r>
              <a:rPr lang="en-US" dirty="0" err="1"/>
              <a:t>Fdragx</a:t>
            </a:r>
            <a:r>
              <a:rPr lang="en-US" dirty="0"/>
              <a:t> + </a:t>
            </a:r>
            <a:r>
              <a:rPr lang="en-US" dirty="0" err="1"/>
              <a:t>whlFx</a:t>
            </a:r>
            <a:r>
              <a:rPr lang="en-US" dirty="0"/>
              <a:t> </a:t>
            </a:r>
          </a:p>
          <a:p>
            <a:r>
              <a:rPr lang="en-US" dirty="0"/>
              <a:t>Mb*</a:t>
            </a:r>
            <a:r>
              <a:rPr lang="en-US" dirty="0" err="1"/>
              <a:t>ayb</a:t>
            </a:r>
            <a:r>
              <a:rPr lang="en-US" dirty="0"/>
              <a:t> = -</a:t>
            </a:r>
            <a:r>
              <a:rPr lang="en-US" dirty="0" err="1"/>
              <a:t>Fdragy</a:t>
            </a:r>
            <a:r>
              <a:rPr lang="en-US" dirty="0"/>
              <a:t> - </a:t>
            </a:r>
            <a:r>
              <a:rPr lang="en-US" dirty="0" err="1"/>
              <a:t>Fg</a:t>
            </a:r>
            <a:r>
              <a:rPr lang="en-US" dirty="0"/>
              <a:t> + Fs</a:t>
            </a:r>
          </a:p>
        </p:txBody>
      </p:sp>
      <p:sp>
        <p:nvSpPr>
          <p:cNvPr id="48" name="TextBox 47">
            <a:extLst>
              <a:ext uri="{FF2B5EF4-FFF2-40B4-BE49-F238E27FC236}">
                <a16:creationId xmlns:a16="http://schemas.microsoft.com/office/drawing/2014/main" id="{3D7E40BB-5988-47CF-95E8-EFCD02C52D56}"/>
              </a:ext>
            </a:extLst>
          </p:cNvPr>
          <p:cNvSpPr txBox="1"/>
          <p:nvPr/>
        </p:nvSpPr>
        <p:spPr>
          <a:xfrm>
            <a:off x="135646" y="3126624"/>
            <a:ext cx="5894160" cy="3693319"/>
          </a:xfrm>
          <a:prstGeom prst="rect">
            <a:avLst/>
          </a:prstGeom>
          <a:noFill/>
        </p:spPr>
        <p:txBody>
          <a:bodyPr wrap="square" rtlCol="0">
            <a:spAutoFit/>
          </a:bodyPr>
          <a:lstStyle/>
          <a:p>
            <a:r>
              <a:rPr lang="en-US" dirty="0"/>
              <a:t>Wheel Free Body</a:t>
            </a:r>
          </a:p>
          <a:p>
            <a:r>
              <a:rPr lang="en-US" dirty="0"/>
              <a:t>If </a:t>
            </a:r>
            <a:r>
              <a:rPr lang="en-US" dirty="0" err="1"/>
              <a:t>inAir</a:t>
            </a:r>
            <a:endParaRPr lang="en-US" dirty="0"/>
          </a:p>
          <a:p>
            <a:pPr marL="285750" indent="-285750">
              <a:buFont typeface="Arial" panose="020B0604020202020204" pitchFamily="34" charset="0"/>
              <a:buChar char="•"/>
            </a:pPr>
            <a:r>
              <a:rPr lang="en-US" dirty="0" err="1"/>
              <a:t>Fn</a:t>
            </a:r>
            <a:r>
              <a:rPr lang="en-US" dirty="0"/>
              <a:t>=Ft=</a:t>
            </a:r>
            <a:r>
              <a:rPr lang="en-US" dirty="0" err="1"/>
              <a:t>whlFx</a:t>
            </a:r>
            <a:r>
              <a:rPr lang="en-US" dirty="0"/>
              <a:t>=0</a:t>
            </a:r>
          </a:p>
          <a:p>
            <a:pPr marL="285750" indent="-285750">
              <a:buFont typeface="Arial" panose="020B0604020202020204" pitchFamily="34" charset="0"/>
              <a:buChar char="•"/>
            </a:pPr>
            <a:r>
              <a:rPr lang="en-US" dirty="0" err="1"/>
              <a:t>whlFy</a:t>
            </a:r>
            <a:r>
              <a:rPr lang="en-US" dirty="0"/>
              <a:t> =(-</a:t>
            </a:r>
            <a:r>
              <a:rPr lang="en-US" dirty="0" err="1"/>
              <a:t>Fg</a:t>
            </a:r>
            <a:r>
              <a:rPr lang="en-US" dirty="0"/>
              <a:t>-Fs)</a:t>
            </a:r>
          </a:p>
          <a:p>
            <a:r>
              <a:rPr lang="en-US" dirty="0"/>
              <a:t>Else</a:t>
            </a:r>
          </a:p>
          <a:p>
            <a:pPr marL="285750" indent="-285750">
              <a:buFont typeface="Arial" panose="020B0604020202020204" pitchFamily="34" charset="0"/>
              <a:buChar char="•"/>
            </a:pPr>
            <a:r>
              <a:rPr lang="en-US" dirty="0" err="1"/>
              <a:t>Fn</a:t>
            </a:r>
            <a:r>
              <a:rPr lang="en-US" dirty="0"/>
              <a:t>=(-</a:t>
            </a:r>
            <a:r>
              <a:rPr lang="en-US" dirty="0" err="1"/>
              <a:t>Fg</a:t>
            </a:r>
            <a:r>
              <a:rPr lang="en-US" dirty="0"/>
              <a:t>-Fs)*cos(theta)</a:t>
            </a:r>
          </a:p>
          <a:p>
            <a:pPr marL="285750" indent="-285750">
              <a:buFont typeface="Arial" panose="020B0604020202020204" pitchFamily="34" charset="0"/>
              <a:buChar char="•"/>
            </a:pPr>
            <a:r>
              <a:rPr lang="en-US" dirty="0"/>
              <a:t>Ft=min(</a:t>
            </a:r>
            <a:r>
              <a:rPr lang="en-US" dirty="0" err="1"/>
              <a:t>trq</a:t>
            </a:r>
            <a:r>
              <a:rPr lang="en-US" dirty="0"/>
              <a:t>/</a:t>
            </a:r>
            <a:r>
              <a:rPr lang="en-US"/>
              <a:t>whlRad</a:t>
            </a:r>
            <a:r>
              <a:rPr lang="en-US" dirty="0" err="1"/>
              <a:t>,Fn</a:t>
            </a:r>
            <a:r>
              <a:rPr lang="en-US" dirty="0"/>
              <a:t>*nu)+(-</a:t>
            </a:r>
            <a:r>
              <a:rPr lang="en-US" dirty="0" err="1"/>
              <a:t>Fg</a:t>
            </a:r>
            <a:r>
              <a:rPr lang="en-US" dirty="0"/>
              <a:t>-Fs)*sin(theta)</a:t>
            </a:r>
          </a:p>
          <a:p>
            <a:pPr marL="285750" indent="-285750">
              <a:buFont typeface="Arial" panose="020B0604020202020204" pitchFamily="34" charset="0"/>
              <a:buChar char="•"/>
            </a:pPr>
            <a:r>
              <a:rPr lang="en-US" dirty="0" err="1"/>
              <a:t>whlFx</a:t>
            </a:r>
            <a:r>
              <a:rPr lang="en-US" dirty="0"/>
              <a:t> = -</a:t>
            </a:r>
            <a:r>
              <a:rPr lang="en-US" dirty="0" err="1"/>
              <a:t>Fn</a:t>
            </a:r>
            <a:r>
              <a:rPr lang="en-US" dirty="0"/>
              <a:t>*sin(theta)+Ft*cos(theta)</a:t>
            </a:r>
          </a:p>
          <a:p>
            <a:pPr marL="285750" indent="-285750">
              <a:buFont typeface="Arial" panose="020B0604020202020204" pitchFamily="34" charset="0"/>
              <a:buChar char="•"/>
            </a:pPr>
            <a:r>
              <a:rPr lang="en-US" dirty="0" err="1"/>
              <a:t>whlFy</a:t>
            </a:r>
            <a:r>
              <a:rPr lang="en-US" dirty="0"/>
              <a:t> = </a:t>
            </a:r>
            <a:r>
              <a:rPr lang="en-US" dirty="0" err="1"/>
              <a:t>Fn</a:t>
            </a:r>
            <a:r>
              <a:rPr lang="en-US" dirty="0"/>
              <a:t>*cos(theta)+Ft*sin(theta)</a:t>
            </a:r>
          </a:p>
          <a:p>
            <a:endParaRPr lang="en-US" dirty="0"/>
          </a:p>
          <a:p>
            <a:r>
              <a:rPr lang="en-US" dirty="0" err="1"/>
              <a:t>Axw</a:t>
            </a:r>
            <a:r>
              <a:rPr lang="en-US" dirty="0"/>
              <a:t>=</a:t>
            </a:r>
            <a:r>
              <a:rPr lang="en-US" dirty="0" err="1"/>
              <a:t>axb</a:t>
            </a:r>
            <a:r>
              <a:rPr lang="en-US" dirty="0"/>
              <a:t>, there is no x-</a:t>
            </a:r>
            <a:r>
              <a:rPr lang="en-US" dirty="0" err="1"/>
              <a:t>dir</a:t>
            </a:r>
            <a:r>
              <a:rPr lang="en-US" dirty="0"/>
              <a:t> DOF between wheel and bike</a:t>
            </a:r>
          </a:p>
          <a:p>
            <a:r>
              <a:rPr lang="en-US" dirty="0"/>
              <a:t>Mw*</a:t>
            </a:r>
            <a:r>
              <a:rPr lang="en-US" dirty="0" err="1"/>
              <a:t>ayw</a:t>
            </a:r>
            <a:r>
              <a:rPr lang="en-US" dirty="0"/>
              <a:t> = </a:t>
            </a:r>
            <a:r>
              <a:rPr lang="en-US" dirty="0" err="1"/>
              <a:t>whlFym</a:t>
            </a:r>
            <a:r>
              <a:rPr lang="en-US" dirty="0"/>
              <a:t> but this is irrelevant since wheel </a:t>
            </a:r>
            <a:r>
              <a:rPr lang="en-US" dirty="0" err="1"/>
              <a:t>ayw</a:t>
            </a:r>
            <a:r>
              <a:rPr lang="en-US" dirty="0"/>
              <a:t> is a function of following track profile.</a:t>
            </a:r>
          </a:p>
        </p:txBody>
      </p:sp>
      <p:cxnSp>
        <p:nvCxnSpPr>
          <p:cNvPr id="49" name="Straight Arrow Connector 48">
            <a:extLst>
              <a:ext uri="{FF2B5EF4-FFF2-40B4-BE49-F238E27FC236}">
                <a16:creationId xmlns:a16="http://schemas.microsoft.com/office/drawing/2014/main" id="{AA8565A9-C224-45B4-91A8-957AFCA35554}"/>
              </a:ext>
            </a:extLst>
          </p:cNvPr>
          <p:cNvCxnSpPr>
            <a:cxnSpLocks/>
          </p:cNvCxnSpPr>
          <p:nvPr/>
        </p:nvCxnSpPr>
        <p:spPr>
          <a:xfrm>
            <a:off x="6236851" y="2841975"/>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C443211F-B2CF-4C47-AA90-0E65FF85165C}"/>
              </a:ext>
            </a:extLst>
          </p:cNvPr>
          <p:cNvSpPr txBox="1"/>
          <p:nvPr/>
        </p:nvSpPr>
        <p:spPr>
          <a:xfrm>
            <a:off x="5818909" y="3149958"/>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spTree>
    <p:extLst>
      <p:ext uri="{BB962C8B-B14F-4D97-AF65-F5344CB8AC3E}">
        <p14:creationId xmlns:p14="http://schemas.microsoft.com/office/powerpoint/2010/main" val="228611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1F6F4-C7A0-452B-82C9-1E9CA8DF7149}"/>
              </a:ext>
            </a:extLst>
          </p:cNvPr>
          <p:cNvPicPr>
            <a:picLocks noChangeAspect="1"/>
          </p:cNvPicPr>
          <p:nvPr/>
        </p:nvPicPr>
        <p:blipFill>
          <a:blip r:embed="rId2"/>
          <a:stretch>
            <a:fillRect/>
          </a:stretch>
        </p:blipFill>
        <p:spPr>
          <a:xfrm>
            <a:off x="481878" y="1105813"/>
            <a:ext cx="5457104" cy="3634708"/>
          </a:xfrm>
          <a:prstGeom prst="rect">
            <a:avLst/>
          </a:prstGeom>
        </p:spPr>
      </p:pic>
      <p:sp>
        <p:nvSpPr>
          <p:cNvPr id="5" name="Rectangle 4">
            <a:extLst>
              <a:ext uri="{FF2B5EF4-FFF2-40B4-BE49-F238E27FC236}">
                <a16:creationId xmlns:a16="http://schemas.microsoft.com/office/drawing/2014/main" id="{65C87BCB-2D43-466D-A6E9-48894E70DD8F}"/>
              </a:ext>
            </a:extLst>
          </p:cNvPr>
          <p:cNvSpPr/>
          <p:nvPr/>
        </p:nvSpPr>
        <p:spPr>
          <a:xfrm>
            <a:off x="856672" y="1994128"/>
            <a:ext cx="4368353" cy="2461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FE272A4-1097-4847-BD12-8CDB720E81BA}"/>
              </a:ext>
            </a:extLst>
          </p:cNvPr>
          <p:cNvSpPr/>
          <p:nvPr/>
        </p:nvSpPr>
        <p:spPr>
          <a:xfrm>
            <a:off x="856672" y="2408446"/>
            <a:ext cx="2479604" cy="2047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E3E243F-6D15-47B0-9679-4C2100E1D61D}"/>
              </a:ext>
            </a:extLst>
          </p:cNvPr>
          <p:cNvSpPr/>
          <p:nvPr/>
        </p:nvSpPr>
        <p:spPr>
          <a:xfrm>
            <a:off x="856672" y="2829700"/>
            <a:ext cx="1261189" cy="1626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5778D85-DA33-45E3-ACBD-012F3D6C5651}"/>
              </a:ext>
            </a:extLst>
          </p:cNvPr>
          <p:cNvSpPr/>
          <p:nvPr/>
        </p:nvSpPr>
        <p:spPr>
          <a:xfrm>
            <a:off x="856672" y="3299982"/>
            <a:ext cx="623465" cy="1155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EC3AE23-9574-4C3F-B754-E74299D67259}"/>
              </a:ext>
            </a:extLst>
          </p:cNvPr>
          <p:cNvPicPr>
            <a:picLocks noChangeAspect="1"/>
          </p:cNvPicPr>
          <p:nvPr/>
        </p:nvPicPr>
        <p:blipFill>
          <a:blip r:embed="rId3"/>
          <a:stretch>
            <a:fillRect/>
          </a:stretch>
        </p:blipFill>
        <p:spPr>
          <a:xfrm>
            <a:off x="6096000" y="1105813"/>
            <a:ext cx="5362575" cy="4029075"/>
          </a:xfrm>
          <a:prstGeom prst="rect">
            <a:avLst/>
          </a:prstGeom>
        </p:spPr>
      </p:pic>
    </p:spTree>
    <p:extLst>
      <p:ext uri="{BB962C8B-B14F-4D97-AF65-F5344CB8AC3E}">
        <p14:creationId xmlns:p14="http://schemas.microsoft.com/office/powerpoint/2010/main" val="127732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3055C1-7AE7-47EF-8D1F-A4B3E7B4833A}"/>
              </a:ext>
            </a:extLst>
          </p:cNvPr>
          <p:cNvPicPr>
            <a:picLocks noChangeAspect="1"/>
          </p:cNvPicPr>
          <p:nvPr/>
        </p:nvPicPr>
        <p:blipFill>
          <a:blip r:embed="rId2"/>
          <a:stretch>
            <a:fillRect/>
          </a:stretch>
        </p:blipFill>
        <p:spPr>
          <a:xfrm>
            <a:off x="0" y="677423"/>
            <a:ext cx="7196061" cy="5083049"/>
          </a:xfrm>
          <a:prstGeom prst="rect">
            <a:avLst/>
          </a:prstGeom>
        </p:spPr>
      </p:pic>
      <p:sp>
        <p:nvSpPr>
          <p:cNvPr id="5" name="Rectangle 4">
            <a:extLst>
              <a:ext uri="{FF2B5EF4-FFF2-40B4-BE49-F238E27FC236}">
                <a16:creationId xmlns:a16="http://schemas.microsoft.com/office/drawing/2014/main" id="{65C87BCB-2D43-466D-A6E9-48894E70DD8F}"/>
              </a:ext>
            </a:extLst>
          </p:cNvPr>
          <p:cNvSpPr/>
          <p:nvPr/>
        </p:nvSpPr>
        <p:spPr>
          <a:xfrm>
            <a:off x="637143" y="1414199"/>
            <a:ext cx="5379196" cy="36094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FE272A4-1097-4847-BD12-8CDB720E81BA}"/>
              </a:ext>
            </a:extLst>
          </p:cNvPr>
          <p:cNvSpPr/>
          <p:nvPr/>
        </p:nvSpPr>
        <p:spPr>
          <a:xfrm>
            <a:off x="637143" y="2066147"/>
            <a:ext cx="2960888" cy="2957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E3E243F-6D15-47B0-9679-4C2100E1D61D}"/>
              </a:ext>
            </a:extLst>
          </p:cNvPr>
          <p:cNvSpPr/>
          <p:nvPr/>
        </p:nvSpPr>
        <p:spPr>
          <a:xfrm>
            <a:off x="637143" y="2653617"/>
            <a:ext cx="1968249" cy="237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5778D85-DA33-45E3-ACBD-012F3D6C5651}"/>
              </a:ext>
            </a:extLst>
          </p:cNvPr>
          <p:cNvSpPr/>
          <p:nvPr/>
        </p:nvSpPr>
        <p:spPr>
          <a:xfrm>
            <a:off x="637143" y="3620793"/>
            <a:ext cx="1002258" cy="14029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E389205D-1B6A-4E64-A9DC-EC962AF3D1C6}"/>
              </a:ext>
            </a:extLst>
          </p:cNvPr>
          <p:cNvPicPr>
            <a:picLocks noChangeAspect="1"/>
          </p:cNvPicPr>
          <p:nvPr/>
        </p:nvPicPr>
        <p:blipFill>
          <a:blip r:embed="rId3"/>
          <a:stretch>
            <a:fillRect/>
          </a:stretch>
        </p:blipFill>
        <p:spPr>
          <a:xfrm>
            <a:off x="7196061" y="1494766"/>
            <a:ext cx="5011476" cy="3738720"/>
          </a:xfrm>
          <a:prstGeom prst="rect">
            <a:avLst/>
          </a:prstGeom>
        </p:spPr>
      </p:pic>
    </p:spTree>
    <p:extLst>
      <p:ext uri="{BB962C8B-B14F-4D97-AF65-F5344CB8AC3E}">
        <p14:creationId xmlns:p14="http://schemas.microsoft.com/office/powerpoint/2010/main" val="180790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4E5BA-533D-4C8A-859B-4C274193F290}"/>
              </a:ext>
            </a:extLst>
          </p:cNvPr>
          <p:cNvSpPr>
            <a:spLocks noGrp="1"/>
          </p:cNvSpPr>
          <p:nvPr>
            <p:ph idx="1"/>
          </p:nvPr>
        </p:nvSpPr>
        <p:spPr/>
        <p:txBody>
          <a:bodyPr/>
          <a:lstStyle/>
          <a:p>
            <a:r>
              <a:rPr lang="en-US" dirty="0"/>
              <a:t>Check Momentum conservation across change in direction at jump face transition.  </a:t>
            </a:r>
          </a:p>
          <a:p>
            <a:r>
              <a:rPr lang="en-US" dirty="0"/>
              <a:t>Variable step solver? As bike or wheel acceleration in either X or Y direction goes from [</a:t>
            </a:r>
            <a:r>
              <a:rPr lang="en-US" dirty="0" err="1"/>
              <a:t>lwr_thr</a:t>
            </a:r>
            <a:r>
              <a:rPr lang="en-US" dirty="0"/>
              <a:t> -&gt; </a:t>
            </a:r>
            <a:r>
              <a:rPr lang="en-US" dirty="0" err="1"/>
              <a:t>upr_thr</a:t>
            </a:r>
            <a:r>
              <a:rPr lang="en-US" dirty="0"/>
              <a:t>], time steps goes [dt -&gt; dt/n], where n is positive integer. Still only </a:t>
            </a:r>
            <a:r>
              <a:rPr lang="en-US"/>
              <a:t>record data every </a:t>
            </a:r>
            <a:r>
              <a:rPr lang="en-US" dirty="0"/>
              <a:t>dt, so run sub-loops at dt/n until a dt size step is complete, then record data</a:t>
            </a:r>
          </a:p>
        </p:txBody>
      </p:sp>
    </p:spTree>
    <p:extLst>
      <p:ext uri="{BB962C8B-B14F-4D97-AF65-F5344CB8AC3E}">
        <p14:creationId xmlns:p14="http://schemas.microsoft.com/office/powerpoint/2010/main" val="55725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35E4-D1E9-440E-856A-25A6F2AC923E}"/>
              </a:ext>
            </a:extLst>
          </p:cNvPr>
          <p:cNvPicPr>
            <a:picLocks noChangeAspect="1"/>
          </p:cNvPicPr>
          <p:nvPr/>
        </p:nvPicPr>
        <p:blipFill>
          <a:blip r:embed="rId2"/>
          <a:stretch>
            <a:fillRect/>
          </a:stretch>
        </p:blipFill>
        <p:spPr>
          <a:xfrm>
            <a:off x="111967" y="221058"/>
            <a:ext cx="5605698" cy="2851516"/>
          </a:xfrm>
          <a:prstGeom prst="rect">
            <a:avLst/>
          </a:prstGeom>
        </p:spPr>
      </p:pic>
      <p:pic>
        <p:nvPicPr>
          <p:cNvPr id="5" name="Picture 4">
            <a:extLst>
              <a:ext uri="{FF2B5EF4-FFF2-40B4-BE49-F238E27FC236}">
                <a16:creationId xmlns:a16="http://schemas.microsoft.com/office/drawing/2014/main" id="{F7E6F7A8-B52D-48D1-8870-E4BCFF5CD49D}"/>
              </a:ext>
            </a:extLst>
          </p:cNvPr>
          <p:cNvPicPr>
            <a:picLocks noChangeAspect="1"/>
          </p:cNvPicPr>
          <p:nvPr/>
        </p:nvPicPr>
        <p:blipFill>
          <a:blip r:embed="rId3"/>
          <a:stretch>
            <a:fillRect/>
          </a:stretch>
        </p:blipFill>
        <p:spPr>
          <a:xfrm>
            <a:off x="6176864" y="221058"/>
            <a:ext cx="5626360" cy="2851516"/>
          </a:xfrm>
          <a:prstGeom prst="rect">
            <a:avLst/>
          </a:prstGeom>
        </p:spPr>
      </p:pic>
      <p:sp>
        <p:nvSpPr>
          <p:cNvPr id="6" name="TextBox 5">
            <a:extLst>
              <a:ext uri="{FF2B5EF4-FFF2-40B4-BE49-F238E27FC236}">
                <a16:creationId xmlns:a16="http://schemas.microsoft.com/office/drawing/2014/main" id="{AC118E5B-42C7-4FD9-9997-8CF6C3253950}"/>
              </a:ext>
            </a:extLst>
          </p:cNvPr>
          <p:cNvSpPr txBox="1"/>
          <p:nvPr/>
        </p:nvSpPr>
        <p:spPr>
          <a:xfrm>
            <a:off x="1045029" y="699796"/>
            <a:ext cx="1377300" cy="369332"/>
          </a:xfrm>
          <a:prstGeom prst="rect">
            <a:avLst/>
          </a:prstGeom>
          <a:noFill/>
        </p:spPr>
        <p:txBody>
          <a:bodyPr wrap="none" rtlCol="0">
            <a:spAutoFit/>
          </a:bodyPr>
          <a:lstStyle/>
          <a:p>
            <a:r>
              <a:rPr lang="en-US" dirty="0"/>
              <a:t>10% and 10x</a:t>
            </a:r>
          </a:p>
        </p:txBody>
      </p:sp>
      <p:sp>
        <p:nvSpPr>
          <p:cNvPr id="7" name="TextBox 6">
            <a:extLst>
              <a:ext uri="{FF2B5EF4-FFF2-40B4-BE49-F238E27FC236}">
                <a16:creationId xmlns:a16="http://schemas.microsoft.com/office/drawing/2014/main" id="{A2B1AF72-9563-4BEA-AC0A-31343F8A22E9}"/>
              </a:ext>
            </a:extLst>
          </p:cNvPr>
          <p:cNvSpPr txBox="1"/>
          <p:nvPr/>
        </p:nvSpPr>
        <p:spPr>
          <a:xfrm>
            <a:off x="7128769" y="699796"/>
            <a:ext cx="1377300" cy="369332"/>
          </a:xfrm>
          <a:prstGeom prst="rect">
            <a:avLst/>
          </a:prstGeom>
          <a:noFill/>
        </p:spPr>
        <p:txBody>
          <a:bodyPr wrap="none" rtlCol="0">
            <a:spAutoFit/>
          </a:bodyPr>
          <a:lstStyle/>
          <a:p>
            <a:r>
              <a:rPr lang="en-US" dirty="0"/>
              <a:t>30% and 10x</a:t>
            </a:r>
          </a:p>
        </p:txBody>
      </p:sp>
      <p:pic>
        <p:nvPicPr>
          <p:cNvPr id="8" name="Picture 7">
            <a:extLst>
              <a:ext uri="{FF2B5EF4-FFF2-40B4-BE49-F238E27FC236}">
                <a16:creationId xmlns:a16="http://schemas.microsoft.com/office/drawing/2014/main" id="{A158987A-462C-4E50-9F05-5AAD4F84431E}"/>
              </a:ext>
            </a:extLst>
          </p:cNvPr>
          <p:cNvPicPr>
            <a:picLocks noChangeAspect="1"/>
          </p:cNvPicPr>
          <p:nvPr/>
        </p:nvPicPr>
        <p:blipFill>
          <a:blip r:embed="rId4"/>
          <a:stretch>
            <a:fillRect/>
          </a:stretch>
        </p:blipFill>
        <p:spPr>
          <a:xfrm>
            <a:off x="91305" y="3303520"/>
            <a:ext cx="5626360" cy="2854684"/>
          </a:xfrm>
          <a:prstGeom prst="rect">
            <a:avLst/>
          </a:prstGeom>
        </p:spPr>
      </p:pic>
      <p:sp>
        <p:nvSpPr>
          <p:cNvPr id="9" name="TextBox 8">
            <a:extLst>
              <a:ext uri="{FF2B5EF4-FFF2-40B4-BE49-F238E27FC236}">
                <a16:creationId xmlns:a16="http://schemas.microsoft.com/office/drawing/2014/main" id="{788A9C08-A3DF-4235-BA47-55E7A317EE5A}"/>
              </a:ext>
            </a:extLst>
          </p:cNvPr>
          <p:cNvSpPr txBox="1"/>
          <p:nvPr/>
        </p:nvSpPr>
        <p:spPr>
          <a:xfrm>
            <a:off x="461215" y="4002289"/>
            <a:ext cx="1377300" cy="369332"/>
          </a:xfrm>
          <a:prstGeom prst="rect">
            <a:avLst/>
          </a:prstGeom>
          <a:noFill/>
        </p:spPr>
        <p:txBody>
          <a:bodyPr wrap="none" rtlCol="0">
            <a:spAutoFit/>
          </a:bodyPr>
          <a:lstStyle/>
          <a:p>
            <a:r>
              <a:rPr lang="en-US" dirty="0"/>
              <a:t>50% and 10x</a:t>
            </a:r>
          </a:p>
        </p:txBody>
      </p:sp>
      <p:pic>
        <p:nvPicPr>
          <p:cNvPr id="10" name="Picture 9">
            <a:extLst>
              <a:ext uri="{FF2B5EF4-FFF2-40B4-BE49-F238E27FC236}">
                <a16:creationId xmlns:a16="http://schemas.microsoft.com/office/drawing/2014/main" id="{255E3642-54B9-4B08-A343-E730E6802B7A}"/>
              </a:ext>
            </a:extLst>
          </p:cNvPr>
          <p:cNvPicPr>
            <a:picLocks noChangeAspect="1"/>
          </p:cNvPicPr>
          <p:nvPr/>
        </p:nvPicPr>
        <p:blipFill>
          <a:blip r:embed="rId5"/>
          <a:stretch>
            <a:fillRect/>
          </a:stretch>
        </p:blipFill>
        <p:spPr>
          <a:xfrm>
            <a:off x="6176864" y="3303520"/>
            <a:ext cx="5633838" cy="2851516"/>
          </a:xfrm>
          <a:prstGeom prst="rect">
            <a:avLst/>
          </a:prstGeom>
        </p:spPr>
      </p:pic>
      <p:sp>
        <p:nvSpPr>
          <p:cNvPr id="11" name="TextBox 10">
            <a:extLst>
              <a:ext uri="{FF2B5EF4-FFF2-40B4-BE49-F238E27FC236}">
                <a16:creationId xmlns:a16="http://schemas.microsoft.com/office/drawing/2014/main" id="{2BE5EC9A-BB7B-4891-A106-FBCCF58C7D40}"/>
              </a:ext>
            </a:extLst>
          </p:cNvPr>
          <p:cNvSpPr txBox="1"/>
          <p:nvPr/>
        </p:nvSpPr>
        <p:spPr>
          <a:xfrm>
            <a:off x="6381192" y="3877872"/>
            <a:ext cx="2872453" cy="646331"/>
          </a:xfrm>
          <a:prstGeom prst="rect">
            <a:avLst/>
          </a:prstGeom>
          <a:noFill/>
        </p:spPr>
        <p:txBody>
          <a:bodyPr wrap="none" rtlCol="0">
            <a:spAutoFit/>
          </a:bodyPr>
          <a:lstStyle/>
          <a:p>
            <a:r>
              <a:rPr lang="en-US" dirty="0"/>
              <a:t>30% and 5x</a:t>
            </a:r>
          </a:p>
          <a:p>
            <a:r>
              <a:rPr lang="en-US" dirty="0"/>
              <a:t>Selected by visual inspection</a:t>
            </a:r>
          </a:p>
        </p:txBody>
      </p:sp>
      <p:sp>
        <p:nvSpPr>
          <p:cNvPr id="12" name="TextBox 11">
            <a:extLst>
              <a:ext uri="{FF2B5EF4-FFF2-40B4-BE49-F238E27FC236}">
                <a16:creationId xmlns:a16="http://schemas.microsoft.com/office/drawing/2014/main" id="{2E971573-9F96-489D-8D81-F15053E4B797}"/>
              </a:ext>
            </a:extLst>
          </p:cNvPr>
          <p:cNvSpPr txBox="1"/>
          <p:nvPr/>
        </p:nvSpPr>
        <p:spPr>
          <a:xfrm>
            <a:off x="982885" y="6204484"/>
            <a:ext cx="7515904" cy="369332"/>
          </a:xfrm>
          <a:prstGeom prst="rect">
            <a:avLst/>
          </a:prstGeom>
          <a:noFill/>
        </p:spPr>
        <p:txBody>
          <a:bodyPr wrap="none" rtlCol="0">
            <a:spAutoFit/>
          </a:bodyPr>
          <a:lstStyle/>
          <a:p>
            <a:r>
              <a:rPr lang="en-US" dirty="0"/>
              <a:t>Suspension bottoming, ramp up stiffness [1x -&gt; ?x] as travel goes [?% -&gt; 100%]</a:t>
            </a:r>
          </a:p>
        </p:txBody>
      </p:sp>
    </p:spTree>
    <p:extLst>
      <p:ext uri="{BB962C8B-B14F-4D97-AF65-F5344CB8AC3E}">
        <p14:creationId xmlns:p14="http://schemas.microsoft.com/office/powerpoint/2010/main" val="171543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760556"/>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not rolling backwards on jump face. Still some ambiguity with what to do at start. Obviously because it only see 30m ahead, and 30m ahead of start there is nothing. But what's nice about that is we see that as soon as it does see a feature like jump face, high throttle actions predominate.</a:t>
            </a:r>
          </a:p>
          <a:p>
            <a:r>
              <a:rPr lang="en-US" sz="1200" dirty="0"/>
              <a:t>Reward at ep3000=3.4</a:t>
            </a:r>
          </a:p>
          <a:p>
            <a:r>
              <a:rPr lang="en-US" sz="1200" dirty="0"/>
              <a:t>Best reward =4.1</a:t>
            </a:r>
          </a:p>
          <a:p>
            <a:r>
              <a:rPr lang="en-US" sz="1200" dirty="0"/>
              <a:t>Worst reward = approx. -1e6</a:t>
            </a:r>
          </a:p>
        </p:txBody>
      </p:sp>
      <p:pic>
        <p:nvPicPr>
          <p:cNvPr id="5" name="Picture 4">
            <a:extLst>
              <a:ext uri="{FF2B5EF4-FFF2-40B4-BE49-F238E27FC236}">
                <a16:creationId xmlns:a16="http://schemas.microsoft.com/office/drawing/2014/main" id="{53A80669-8EDD-4B2B-B6DE-09D9114F95E3}"/>
              </a:ext>
            </a:extLst>
          </p:cNvPr>
          <p:cNvPicPr>
            <a:picLocks noChangeAspect="1"/>
          </p:cNvPicPr>
          <p:nvPr/>
        </p:nvPicPr>
        <p:blipFill>
          <a:blip r:embed="rId2"/>
          <a:stretch>
            <a:fillRect/>
          </a:stretch>
        </p:blipFill>
        <p:spPr>
          <a:xfrm>
            <a:off x="2296885" y="1764380"/>
            <a:ext cx="9895115" cy="5093620"/>
          </a:xfrm>
          <a:prstGeom prst="rect">
            <a:avLst/>
          </a:prstGeom>
        </p:spPr>
      </p:pic>
    </p:spTree>
    <p:extLst>
      <p:ext uri="{BB962C8B-B14F-4D97-AF65-F5344CB8AC3E}">
        <p14:creationId xmlns:p14="http://schemas.microsoft.com/office/powerpoint/2010/main" val="279476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815974"/>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shorter episode time, and monotonic </a:t>
            </a:r>
            <a:r>
              <a:rPr lang="en-US" sz="1200" dirty="0" err="1"/>
              <a:t>Xpos</a:t>
            </a:r>
            <a:r>
              <a:rPr lang="en-US" sz="1200" dirty="0"/>
              <a:t> increase over episode (i.e. no rolling back down jump face)</a:t>
            </a:r>
          </a:p>
          <a:p>
            <a:r>
              <a:rPr lang="en-US" sz="1200" dirty="0"/>
              <a:t>Reward at ep3000=3.4</a:t>
            </a:r>
          </a:p>
          <a:p>
            <a:r>
              <a:rPr lang="en-US" sz="1200" dirty="0"/>
              <a:t>Best reward =4.1</a:t>
            </a:r>
          </a:p>
          <a:p>
            <a:r>
              <a:rPr lang="en-US" sz="1200" dirty="0"/>
              <a:t>Worst reward = approx. -1e6</a:t>
            </a:r>
          </a:p>
        </p:txBody>
      </p:sp>
      <p:pic>
        <p:nvPicPr>
          <p:cNvPr id="4" name="Picture 3">
            <a:extLst>
              <a:ext uri="{FF2B5EF4-FFF2-40B4-BE49-F238E27FC236}">
                <a16:creationId xmlns:a16="http://schemas.microsoft.com/office/drawing/2014/main" id="{02176ADC-38E6-4CC8-B6B5-F5829B28C57A}"/>
              </a:ext>
            </a:extLst>
          </p:cNvPr>
          <p:cNvPicPr>
            <a:picLocks noChangeAspect="1"/>
          </p:cNvPicPr>
          <p:nvPr/>
        </p:nvPicPr>
        <p:blipFill>
          <a:blip r:embed="rId2"/>
          <a:stretch>
            <a:fillRect/>
          </a:stretch>
        </p:blipFill>
        <p:spPr>
          <a:xfrm>
            <a:off x="2391362" y="1690687"/>
            <a:ext cx="9800637" cy="5088283"/>
          </a:xfrm>
          <a:prstGeom prst="rect">
            <a:avLst/>
          </a:prstGeom>
        </p:spPr>
      </p:pic>
    </p:spTree>
    <p:extLst>
      <p:ext uri="{BB962C8B-B14F-4D97-AF65-F5344CB8AC3E}">
        <p14:creationId xmlns:p14="http://schemas.microsoft.com/office/powerpoint/2010/main" val="134831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34B7-7DB9-447E-B290-A1D4E2D6EC79}"/>
              </a:ext>
            </a:extLst>
          </p:cNvPr>
          <p:cNvSpPr>
            <a:spLocks noGrp="1"/>
          </p:cNvSpPr>
          <p:nvPr>
            <p:ph idx="1"/>
          </p:nvPr>
        </p:nvSpPr>
        <p:spPr>
          <a:xfrm>
            <a:off x="0" y="5969"/>
            <a:ext cx="10515600" cy="4351338"/>
          </a:xfrm>
        </p:spPr>
        <p:txBody>
          <a:bodyPr>
            <a:normAutofit/>
          </a:bodyPr>
          <a:lstStyle/>
          <a:p>
            <a:r>
              <a:rPr lang="en-US" sz="1000" dirty="0"/>
              <a:t>State ideas</a:t>
            </a:r>
          </a:p>
          <a:p>
            <a:pPr marL="0" indent="0">
              <a:buNone/>
            </a:pPr>
            <a:r>
              <a:rPr lang="en-US" sz="1000" dirty="0"/>
              <a:t>Thinking about what mental model a rider would have for the track, these are some state ideas that could work well.</a:t>
            </a:r>
          </a:p>
          <a:p>
            <a:pPr marL="514350" indent="-514350">
              <a:buFont typeface="+mj-lt"/>
              <a:buAutoNum type="arabicPeriod"/>
            </a:pPr>
            <a:r>
              <a:rPr lang="en-US" sz="1000" dirty="0"/>
              <a:t>Include a vector which maps out the track features. E.g. 00102040100203, some flat, some flat, a table top, some flat, a double triple jump, some flat, some whoops, etc. this vector encodes the track layout for the agent, so the agent can plan its strategy. A rider would not commit a high fidelity layout to memory, but surely would be able to tell someone the sequence of features from memory.</a:t>
            </a:r>
          </a:p>
          <a:p>
            <a:pPr marL="514350" indent="-514350">
              <a:buFont typeface="+mj-lt"/>
              <a:buAutoNum type="arabicPeriod"/>
            </a:pPr>
            <a:r>
              <a:rPr lang="en-US" sz="1000" dirty="0"/>
              <a:t>Have the track profile portion of the state vector be variable length. A minimum length, but if there is a long flat section, the resolution would drop, so seeing further in distance space with same number of sample points. This would help the agent start moving at the beginning for tracks that have a start section that is flat for longer distance than the minimum length.  This is sort of attune to how humans look ahead, the more features there are ahead, the less far we look, if there are few or no feature in the near distance, we sort of turn our focus away from that, and look far ahead, with poor resolution, to see what features we can.</a:t>
            </a:r>
          </a:p>
          <a:p>
            <a:pPr marL="514350" indent="-514350">
              <a:buFont typeface="+mj-lt"/>
              <a:buAutoNum type="arabicPeriod"/>
            </a:pPr>
            <a:endParaRPr lang="en-US" sz="1000" dirty="0"/>
          </a:p>
        </p:txBody>
      </p:sp>
    </p:spTree>
    <p:extLst>
      <p:ext uri="{BB962C8B-B14F-4D97-AF65-F5344CB8AC3E}">
        <p14:creationId xmlns:p14="http://schemas.microsoft.com/office/powerpoint/2010/main" val="4286208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2192</TotalTime>
  <Words>747</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First success with tensorForce</vt:lpstr>
      <vt:lpstr>First success with tensorForce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31</cp:revision>
  <dcterms:created xsi:type="dcterms:W3CDTF">2019-02-13T05:59:44Z</dcterms:created>
  <dcterms:modified xsi:type="dcterms:W3CDTF">2019-06-09T06:11:54Z</dcterms:modified>
</cp:coreProperties>
</file>