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79B-F8C1-4C83-A772-F9982F96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62F-31C3-4D95-AEC9-C37E9373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7E2-E3C8-47F7-AB98-D7ABB3B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BAD-3994-40F6-B2C4-F8F464CE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4A8D-A9FE-4720-B881-9AB85D3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C3-60E4-4954-9F42-56C4581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A46-EFE0-4803-8F69-9EAC397F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A5CD-D910-4EF4-85EA-1D374606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D9DC-DBF8-4ABA-ADB2-EF5E98E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03F-04C3-4FD6-968E-F4B986C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47F-96DA-4618-B98A-FAB48FDF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FE4A-D299-455F-908B-A16A6F69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B80-B654-4752-9FD3-481894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1636-C9DE-44B1-A6AD-709B47E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84D-50D3-4832-9268-940FB85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36D9-BD35-4F50-98BF-0DF0280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313-169E-456F-A651-18A490C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5FC1-8550-49CF-9A09-568B3B6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F10E-155B-4102-8D3C-8B8E16A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A59-E54F-434E-A3C7-24FA1CA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5CE-141C-4797-9978-DB63191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A5B9-8EFA-474A-8A21-D2E8FA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08FF-8369-4ADF-97C4-3F2D3CBA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A6C-5625-43ED-A65F-B35F623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20-3EEE-4640-AD38-F931B37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8EA-E9C3-488F-A61C-221279A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5EA-5DBA-4C51-9A4A-1E834969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F403-1529-4209-A0FC-49E72B16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58EB-0341-4EA2-B456-0B470EE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B727-9FC7-41A9-8676-7D0D24D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1E7-4253-43CB-B42D-752E59D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946-7658-471A-A178-AF73399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6C0B-F00D-4706-BA5F-E2BB5953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EEF-7D2F-4637-9E71-19683916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F137-25B3-4B98-9D7A-18C35A8E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05DF-706B-4E7A-8099-CB5F7016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86B3-8668-4360-A4AE-E65FF2B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41CD-38DB-4E10-82CC-EC7EBDB3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CCAA4-F296-43E7-A804-C95027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ABC-9539-499F-A7A8-AD4B549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D29D-E936-4B5D-83B9-CF234467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C0EA-3B32-42B2-AEC1-BE446B5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656E-18A1-426D-B058-BD8E42D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1DB1-F8EC-4199-A413-B2252C1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E991-EB63-49FD-81A2-92087A5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9696-5F1E-4900-B0D5-D2E1F56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27E-EF96-4D48-8457-369B2DC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92C7-A6D2-4BB3-8715-32DD042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8AEB-F173-4F3F-8611-660B652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1B4C-D09E-4913-B4B1-AAB48029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2799-59FB-406C-B7E9-7420A2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BCA-94D2-4957-B16D-88D8A98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1A8A-3F1B-47CB-9FD3-8AE31CA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06FAF-56A0-47D9-B7D2-0C9DC55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81C2-E8B6-4659-9C4A-24593B4E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3F8-3461-4EC8-8B55-F03E61E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8134-6BEC-4990-920F-1A929E2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17B9-462B-4F45-9B29-43E7CED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163BB-B8E6-4990-877F-F95DB0F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CBD9-02D1-4C1C-A3B5-3A4CAD5C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7CF-CA9B-4D69-96F7-73C32247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C8A3-6A92-4D25-A62C-09A6E434F93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17CD-E9DC-4B6B-A846-E937A2DC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A0D0-966A-493E-BC48-25A0E0C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89F27B-A3C1-4976-B71B-6367DAEB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223"/>
            <a:ext cx="12082509" cy="369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Free body diagrams for environment model. The bike model has only one wheel. There is only 1 DOF between wheel and bike.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B4C48-59C8-44FD-8F64-E7C37C679844}"/>
              </a:ext>
            </a:extLst>
          </p:cNvPr>
          <p:cNvCxnSpPr/>
          <p:nvPr/>
        </p:nvCxnSpPr>
        <p:spPr>
          <a:xfrm flipH="1">
            <a:off x="3315855" y="2235373"/>
            <a:ext cx="5828145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EA7B5-809D-43B8-A58A-68885927C604}"/>
              </a:ext>
            </a:extLst>
          </p:cNvPr>
          <p:cNvCxnSpPr/>
          <p:nvPr/>
        </p:nvCxnSpPr>
        <p:spPr>
          <a:xfrm>
            <a:off x="3315855" y="4193482"/>
            <a:ext cx="557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8E1B019-3506-469D-BF6C-036C865F825C}"/>
              </a:ext>
            </a:extLst>
          </p:cNvPr>
          <p:cNvSpPr/>
          <p:nvPr/>
        </p:nvSpPr>
        <p:spPr>
          <a:xfrm rot="3411148">
            <a:off x="3725260" y="3357654"/>
            <a:ext cx="1403928" cy="1302326"/>
          </a:xfrm>
          <a:prstGeom prst="arc">
            <a:avLst>
              <a:gd name="adj1" fmla="val 16200000"/>
              <a:gd name="adj2" fmla="val 19199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68DD4-85DA-4B77-851D-EA258B43584C}"/>
              </a:ext>
            </a:extLst>
          </p:cNvPr>
          <p:cNvSpPr txBox="1"/>
          <p:nvPr/>
        </p:nvSpPr>
        <p:spPr>
          <a:xfrm>
            <a:off x="5149275" y="363948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053D25-2A23-4A22-A01E-48D17E4F3505}"/>
              </a:ext>
            </a:extLst>
          </p:cNvPr>
          <p:cNvSpPr/>
          <p:nvPr/>
        </p:nvSpPr>
        <p:spPr>
          <a:xfrm>
            <a:off x="5892798" y="2519603"/>
            <a:ext cx="674257" cy="674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CE841-7729-4756-8368-650073D4811F}"/>
              </a:ext>
            </a:extLst>
          </p:cNvPr>
          <p:cNvCxnSpPr>
            <a:cxnSpLocks/>
          </p:cNvCxnSpPr>
          <p:nvPr/>
        </p:nvCxnSpPr>
        <p:spPr>
          <a:xfrm flipH="1" flipV="1">
            <a:off x="6373092" y="3173289"/>
            <a:ext cx="193963" cy="53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5E47E-AF5A-4017-AD09-07192F67C04C}"/>
              </a:ext>
            </a:extLst>
          </p:cNvPr>
          <p:cNvSpPr txBox="1"/>
          <p:nvPr/>
        </p:nvSpPr>
        <p:spPr>
          <a:xfrm>
            <a:off x="6567055" y="321442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476647-D830-43B7-BC05-DFCFC5D8B2C0}"/>
              </a:ext>
            </a:extLst>
          </p:cNvPr>
          <p:cNvCxnSpPr>
            <a:cxnSpLocks/>
          </p:cNvCxnSpPr>
          <p:nvPr/>
        </p:nvCxnSpPr>
        <p:spPr>
          <a:xfrm>
            <a:off x="6227617" y="1985991"/>
            <a:ext cx="0" cy="5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33A86C-2EBB-4642-A79C-ECAF9621D84A}"/>
              </a:ext>
            </a:extLst>
          </p:cNvPr>
          <p:cNvSpPr txBox="1"/>
          <p:nvPr/>
        </p:nvSpPr>
        <p:spPr>
          <a:xfrm>
            <a:off x="6174511" y="191163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04E3A-236C-43F1-9297-19ABA2AA9060}"/>
              </a:ext>
            </a:extLst>
          </p:cNvPr>
          <p:cNvCxnSpPr>
            <a:cxnSpLocks/>
          </p:cNvCxnSpPr>
          <p:nvPr/>
        </p:nvCxnSpPr>
        <p:spPr>
          <a:xfrm flipV="1">
            <a:off x="6229926" y="2623300"/>
            <a:ext cx="544174" cy="205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C8E70-1972-4EC5-AED9-A6F8AF5EC4B2}"/>
              </a:ext>
            </a:extLst>
          </p:cNvPr>
          <p:cNvSpPr txBox="1"/>
          <p:nvPr/>
        </p:nvSpPr>
        <p:spPr>
          <a:xfrm>
            <a:off x="6774100" y="238678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3F7AD-F88C-4A8C-8D9E-94BC0F843312}"/>
              </a:ext>
            </a:extLst>
          </p:cNvPr>
          <p:cNvSpPr/>
          <p:nvPr/>
        </p:nvSpPr>
        <p:spPr>
          <a:xfrm>
            <a:off x="5810058" y="777062"/>
            <a:ext cx="835118" cy="5683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82452-E988-4828-8B61-4D67C882D9B5}"/>
              </a:ext>
            </a:extLst>
          </p:cNvPr>
          <p:cNvSpPr txBox="1"/>
          <p:nvPr/>
        </p:nvSpPr>
        <p:spPr>
          <a:xfrm>
            <a:off x="5190835" y="263440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CBD41-B222-48C6-8E60-70B4A4A985AE}"/>
              </a:ext>
            </a:extLst>
          </p:cNvPr>
          <p:cNvSpPr txBox="1"/>
          <p:nvPr/>
        </p:nvSpPr>
        <p:spPr>
          <a:xfrm>
            <a:off x="5892798" y="43472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9EB31-5B45-401A-AA5E-2C5A80F653F2}"/>
              </a:ext>
            </a:extLst>
          </p:cNvPr>
          <p:cNvCxnSpPr>
            <a:cxnSpLocks/>
          </p:cNvCxnSpPr>
          <p:nvPr/>
        </p:nvCxnSpPr>
        <p:spPr>
          <a:xfrm flipV="1">
            <a:off x="6213761" y="1345429"/>
            <a:ext cx="0" cy="4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F4D808-160C-47F1-90CD-391FBFEEBDC9}"/>
              </a:ext>
            </a:extLst>
          </p:cNvPr>
          <p:cNvSpPr txBox="1"/>
          <p:nvPr/>
        </p:nvSpPr>
        <p:spPr>
          <a:xfrm>
            <a:off x="5924306" y="158988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1B4B7-E5D9-4209-B03C-E7DAD02CE2A7}"/>
              </a:ext>
            </a:extLst>
          </p:cNvPr>
          <p:cNvCxnSpPr>
            <a:cxnSpLocks/>
          </p:cNvCxnSpPr>
          <p:nvPr/>
        </p:nvCxnSpPr>
        <p:spPr>
          <a:xfrm>
            <a:off x="6093690" y="1005753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6C5D7B-C6FD-4C59-A379-CD047C60A632}"/>
              </a:ext>
            </a:extLst>
          </p:cNvPr>
          <p:cNvSpPr txBox="1"/>
          <p:nvPr/>
        </p:nvSpPr>
        <p:spPr>
          <a:xfrm>
            <a:off x="5675748" y="131373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FE23-23FC-4011-9E8D-121EE5563715}"/>
              </a:ext>
            </a:extLst>
          </p:cNvPr>
          <p:cNvCxnSpPr>
            <a:cxnSpLocks/>
          </p:cNvCxnSpPr>
          <p:nvPr/>
        </p:nvCxnSpPr>
        <p:spPr>
          <a:xfrm flipH="1">
            <a:off x="5395193" y="1036659"/>
            <a:ext cx="708313" cy="16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006C2-3FD1-4432-9D31-398FCABA016B}"/>
              </a:ext>
            </a:extLst>
          </p:cNvPr>
          <p:cNvSpPr txBox="1"/>
          <p:nvPr/>
        </p:nvSpPr>
        <p:spPr>
          <a:xfrm>
            <a:off x="4594644" y="83451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F30CC-5103-409A-899D-F809383912D3}"/>
              </a:ext>
            </a:extLst>
          </p:cNvPr>
          <p:cNvCxnSpPr>
            <a:cxnSpLocks/>
          </p:cNvCxnSpPr>
          <p:nvPr/>
        </p:nvCxnSpPr>
        <p:spPr>
          <a:xfrm>
            <a:off x="6425864" y="1023323"/>
            <a:ext cx="0" cy="505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70437E-6EE6-43A3-8A61-C3B6C648BF0D}"/>
              </a:ext>
            </a:extLst>
          </p:cNvPr>
          <p:cNvSpPr txBox="1"/>
          <p:nvPr/>
        </p:nvSpPr>
        <p:spPr>
          <a:xfrm>
            <a:off x="6405416" y="1350434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FAF93-26DB-498E-B388-47DB7304CC62}"/>
              </a:ext>
            </a:extLst>
          </p:cNvPr>
          <p:cNvSpPr txBox="1"/>
          <p:nvPr/>
        </p:nvSpPr>
        <p:spPr>
          <a:xfrm>
            <a:off x="5818909" y="4234620"/>
            <a:ext cx="271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Bike Free Body</a:t>
            </a:r>
          </a:p>
          <a:p>
            <a:r>
              <a:rPr lang="en-US" dirty="0"/>
              <a:t>Mb*</a:t>
            </a:r>
            <a:r>
              <a:rPr lang="en-US" dirty="0" err="1"/>
              <a:t>axb</a:t>
            </a:r>
            <a:r>
              <a:rPr lang="en-US" dirty="0"/>
              <a:t> = -</a:t>
            </a:r>
            <a:r>
              <a:rPr lang="en-US" dirty="0" err="1"/>
              <a:t>Fdragx</a:t>
            </a:r>
            <a:r>
              <a:rPr lang="en-US" dirty="0"/>
              <a:t> + </a:t>
            </a:r>
            <a:r>
              <a:rPr lang="en-US" dirty="0" err="1"/>
              <a:t>whlFx</a:t>
            </a:r>
            <a:r>
              <a:rPr lang="en-US" dirty="0"/>
              <a:t> </a:t>
            </a:r>
          </a:p>
          <a:p>
            <a:r>
              <a:rPr lang="en-US" dirty="0"/>
              <a:t>Mb*</a:t>
            </a:r>
            <a:r>
              <a:rPr lang="en-US" dirty="0" err="1"/>
              <a:t>ayb</a:t>
            </a:r>
            <a:r>
              <a:rPr lang="en-US" dirty="0"/>
              <a:t> = -</a:t>
            </a:r>
            <a:r>
              <a:rPr lang="en-US" dirty="0" err="1"/>
              <a:t>Fdragy</a:t>
            </a:r>
            <a:r>
              <a:rPr lang="en-US" dirty="0"/>
              <a:t> - </a:t>
            </a:r>
            <a:r>
              <a:rPr lang="en-US" dirty="0" err="1"/>
              <a:t>Fg</a:t>
            </a:r>
            <a:r>
              <a:rPr lang="en-US" dirty="0"/>
              <a:t> + 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E40BB-5988-47CF-95E8-EFCD02C52D56}"/>
              </a:ext>
            </a:extLst>
          </p:cNvPr>
          <p:cNvSpPr txBox="1"/>
          <p:nvPr/>
        </p:nvSpPr>
        <p:spPr>
          <a:xfrm>
            <a:off x="135646" y="3126624"/>
            <a:ext cx="5894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Free Body</a:t>
            </a:r>
          </a:p>
          <a:p>
            <a:r>
              <a:rPr lang="en-US" dirty="0"/>
              <a:t>If </a:t>
            </a:r>
            <a:r>
              <a:rPr lang="en-US" dirty="0" err="1"/>
              <a:t>inAir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=Ft=</a:t>
            </a:r>
            <a:r>
              <a:rPr lang="en-US" dirty="0" err="1"/>
              <a:t>whlFx</a:t>
            </a:r>
            <a:r>
              <a:rPr lang="en-US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=(-</a:t>
            </a:r>
            <a:r>
              <a:rPr lang="en-US" dirty="0" err="1"/>
              <a:t>Fg</a:t>
            </a:r>
            <a:r>
              <a:rPr lang="en-US" dirty="0"/>
              <a:t>-Fs)</a:t>
            </a:r>
          </a:p>
          <a:p>
            <a:r>
              <a:rPr lang="en-US" dirty="0"/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=(-</a:t>
            </a:r>
            <a:r>
              <a:rPr lang="en-US" dirty="0" err="1"/>
              <a:t>Fg</a:t>
            </a:r>
            <a:r>
              <a:rPr lang="en-US" dirty="0"/>
              <a:t>-Fs)*cos(theta)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Ft=min(</a:t>
            </a:r>
            <a:r>
              <a:rPr lang="en-US" dirty="0" err="1"/>
              <a:t>trq</a:t>
            </a:r>
            <a:r>
              <a:rPr lang="en-US" dirty="0"/>
              <a:t>/</a:t>
            </a:r>
            <a:r>
              <a:rPr lang="en-US"/>
              <a:t>whlRad</a:t>
            </a:r>
            <a:r>
              <a:rPr lang="en-US" dirty="0" err="1"/>
              <a:t>,Fn</a:t>
            </a:r>
            <a:r>
              <a:rPr lang="en-US" dirty="0"/>
              <a:t>*nu)+(-</a:t>
            </a:r>
            <a:r>
              <a:rPr lang="en-US" dirty="0" err="1"/>
              <a:t>Fg</a:t>
            </a:r>
            <a:r>
              <a:rPr lang="en-US" dirty="0"/>
              <a:t>-Fs)*sin(theta)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whlFx</a:t>
            </a:r>
            <a:r>
              <a:rPr lang="en-US" dirty="0"/>
              <a:t> = -</a:t>
            </a:r>
            <a:r>
              <a:rPr lang="en-US" dirty="0" err="1"/>
              <a:t>Fn</a:t>
            </a:r>
            <a:r>
              <a:rPr lang="en-US" dirty="0"/>
              <a:t>*sin(theta)+Ft*cos(theta)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*cos(theta)+Ft*sin(theta)</a:t>
            </a:r>
          </a:p>
          <a:p>
            <a:endParaRPr lang="en-US" dirty="0"/>
          </a:p>
          <a:p>
            <a:r>
              <a:rPr lang="en-US" dirty="0" err="1"/>
              <a:t>Axw</a:t>
            </a:r>
            <a:r>
              <a:rPr lang="en-US" dirty="0"/>
              <a:t>=</a:t>
            </a:r>
            <a:r>
              <a:rPr lang="en-US" dirty="0" err="1"/>
              <a:t>axb</a:t>
            </a:r>
            <a:r>
              <a:rPr lang="en-US" dirty="0"/>
              <a:t>, there is no x-</a:t>
            </a:r>
            <a:r>
              <a:rPr lang="en-US" dirty="0" err="1"/>
              <a:t>dir</a:t>
            </a:r>
            <a:r>
              <a:rPr lang="en-US" dirty="0"/>
              <a:t> DOF between wheel and bike</a:t>
            </a:r>
          </a:p>
          <a:p>
            <a:r>
              <a:rPr lang="en-US" dirty="0"/>
              <a:t>Mw*</a:t>
            </a:r>
            <a:r>
              <a:rPr lang="en-US" dirty="0" err="1"/>
              <a:t>ayw</a:t>
            </a:r>
            <a:r>
              <a:rPr lang="en-US" dirty="0"/>
              <a:t> = </a:t>
            </a:r>
            <a:r>
              <a:rPr lang="en-US" dirty="0" err="1"/>
              <a:t>whlFym</a:t>
            </a:r>
            <a:r>
              <a:rPr lang="en-US" dirty="0"/>
              <a:t> but this is irrelevant since wheel </a:t>
            </a:r>
            <a:r>
              <a:rPr lang="en-US" dirty="0" err="1"/>
              <a:t>ayw</a:t>
            </a:r>
            <a:r>
              <a:rPr lang="en-US" dirty="0"/>
              <a:t> is a function of following track profile.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8565A9-C224-45B4-91A8-957AFCA35554}"/>
              </a:ext>
            </a:extLst>
          </p:cNvPr>
          <p:cNvCxnSpPr>
            <a:cxnSpLocks/>
          </p:cNvCxnSpPr>
          <p:nvPr/>
        </p:nvCxnSpPr>
        <p:spPr>
          <a:xfrm>
            <a:off x="6236851" y="2841975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43211F-B2CF-4C47-AA90-0E65FF85165C}"/>
              </a:ext>
            </a:extLst>
          </p:cNvPr>
          <p:cNvSpPr txBox="1"/>
          <p:nvPr/>
        </p:nvSpPr>
        <p:spPr>
          <a:xfrm>
            <a:off x="5818909" y="314995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1F6F4-C7A0-452B-82C9-1E9CA8DF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8" y="1105813"/>
            <a:ext cx="5457104" cy="3634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856672" y="1994128"/>
            <a:ext cx="4368353" cy="246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856672" y="2408446"/>
            <a:ext cx="2479604" cy="2047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856672" y="2829700"/>
            <a:ext cx="1261189" cy="162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856672" y="3299982"/>
            <a:ext cx="623465" cy="1155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3AE23-9574-4C3F-B754-E74299D6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5813"/>
            <a:ext cx="5362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055C1-7AE7-47EF-8D1F-A4B3E7B4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23"/>
            <a:ext cx="7196061" cy="5083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637143" y="1414199"/>
            <a:ext cx="5379196" cy="360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637143" y="2066147"/>
            <a:ext cx="2960888" cy="295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637143" y="2653617"/>
            <a:ext cx="1968249" cy="237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637143" y="3620793"/>
            <a:ext cx="1002258" cy="140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9205D-1B6A-4E64-A9DC-EC962AF3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61" y="1494766"/>
            <a:ext cx="5011476" cy="3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0CB4-7CDA-4FDF-AB0C-39C5AAB3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E5BA-533D-4C8A-859B-4C274193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maker radius at jump base and peak.</a:t>
            </a:r>
          </a:p>
          <a:p>
            <a:pPr lvl="1"/>
            <a:r>
              <a:rPr lang="en-US" dirty="0" err="1"/>
              <a:t>DangDxMax</a:t>
            </a:r>
            <a:r>
              <a:rPr lang="en-US" dirty="0"/>
              <a:t> -&gt; </a:t>
            </a:r>
            <a:r>
              <a:rPr lang="en-US"/>
              <a:t>secLen</a:t>
            </a:r>
            <a:endParaRPr lang="en-US" dirty="0"/>
          </a:p>
          <a:p>
            <a:r>
              <a:rPr lang="en-US" dirty="0"/>
              <a:t>Suspension bottoming, ramp up stiffness [1x -&gt; 10x] as travel goes [90% -&gt; 100%]</a:t>
            </a:r>
          </a:p>
          <a:p>
            <a:r>
              <a:rPr lang="en-US" dirty="0"/>
              <a:t>Momentum conservation across change in direction at jump face transition.  </a:t>
            </a:r>
          </a:p>
        </p:txBody>
      </p:sp>
    </p:spTree>
    <p:extLst>
      <p:ext uri="{BB962C8B-B14F-4D97-AF65-F5344CB8AC3E}">
        <p14:creationId xmlns:p14="http://schemas.microsoft.com/office/powerpoint/2010/main" val="55725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210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21</cp:revision>
  <dcterms:created xsi:type="dcterms:W3CDTF">2019-02-13T05:59:44Z</dcterms:created>
  <dcterms:modified xsi:type="dcterms:W3CDTF">2019-05-08T21:45:17Z</dcterms:modified>
</cp:coreProperties>
</file>