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C79B-F8C1-4C83-A772-F9982F960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1D62F-31C3-4D95-AEC9-C37E9373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27E2-E3C8-47F7-AB98-D7ABB3B7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BBAD-3994-40F6-B2C4-F8F464CE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4A8D-A9FE-4720-B881-9AB85D38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9C3-60E4-4954-9F42-56C4581D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EA46-EFE0-4803-8F69-9EAC397F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A5CD-D910-4EF4-85EA-1D374606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D9DC-DBF8-4ABA-ADB2-EF5E98EF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803F-04C3-4FD6-968E-F4B986CC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4B47F-96DA-4618-B98A-FAB48FDF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4FE4A-D299-455F-908B-A16A6F696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CB80-B654-4752-9FD3-48189433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91636-C9DE-44B1-A6AD-709B47E6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084D-50D3-4832-9268-940FB855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36D9-BD35-4F50-98BF-0DF0280E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1313-169E-456F-A651-18A490CE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5FC1-8550-49CF-9A09-568B3B6D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F10E-155B-4102-8D3C-8B8E16A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FA59-E54F-434E-A3C7-24FA1CA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65CE-141C-4797-9978-DB63191E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A5B9-8EFA-474A-8A21-D2E8FA12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08FF-8369-4ADF-97C4-3F2D3CBA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0A6C-5625-43ED-A65F-B35F6238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D820-3EEE-4640-AD38-F931B37A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8EA-E9C3-488F-A61C-221279A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5EA-5DBA-4C51-9A4A-1E8349697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BF403-1529-4209-A0FC-49E72B16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58EB-0341-4EA2-B456-0B470EE9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2B727-9FC7-41A9-8676-7D0D24DC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461E7-4253-43CB-B42D-752E59DC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9946-7658-471A-A178-AF733999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6C0B-F00D-4706-BA5F-E2BB5953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34EEF-7D2F-4637-9E71-19683916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7F137-25B3-4B98-9D7A-18C35A8E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205DF-706B-4E7A-8099-CB5F70164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D86B3-8668-4360-A4AE-E65FF2B5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841CD-38DB-4E10-82CC-EC7EBDB3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CCAA4-F296-43E7-A804-C950279E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EABC-9539-499F-A7A8-AD4B5498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BD29D-E936-4B5D-83B9-CF234467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6C0EA-3B32-42B2-AEC1-BE446B5D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C656E-18A1-426D-B058-BD8E42D4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D1DB1-F8EC-4199-A413-B2252C19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5E991-EB63-49FD-81A2-92087A58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9696-5F1E-4900-B0D5-D2E1F562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527E-EF96-4D48-8457-369B2DCC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92C7-A6D2-4BB3-8715-32DD042E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78AEB-F173-4F3F-8611-660B6528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1B4C-D09E-4913-B4B1-AAB48029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2799-59FB-406C-B7E9-7420A2FC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1BCA-94D2-4957-B16D-88D8A980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1A8A-3F1B-47CB-9FD3-8AE31CAE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06FAF-56A0-47D9-B7D2-0C9DC557C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81C2-E8B6-4659-9C4A-24593B4E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D3F8-3461-4EC8-8B55-F03E61E3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18134-6BEC-4990-920F-1A929E23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17B9-462B-4F45-9B29-43E7CED8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163BB-B8E6-4990-877F-F95DB0F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0CBD9-02D1-4C1C-A3B5-3A4CAD5C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A7CF-CA9B-4D69-96F7-73C32247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C8A3-6A92-4D25-A62C-09A6E434F930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917CD-E9DC-4B6B-A846-E937A2DCC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A0D0-966A-493E-BC48-25A0E0CD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3BCF-1785-4C41-B874-E463297F7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89F27B-A3C1-4976-B71B-6367DAEB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4223"/>
            <a:ext cx="12082509" cy="369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Free body diagrams for environment model. The bike model has only one wheel. There is only 1 DOF between wheel and bike.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B4C48-59C8-44FD-8F64-E7C37C679844}"/>
              </a:ext>
            </a:extLst>
          </p:cNvPr>
          <p:cNvCxnSpPr/>
          <p:nvPr/>
        </p:nvCxnSpPr>
        <p:spPr>
          <a:xfrm flipH="1">
            <a:off x="3315855" y="2235373"/>
            <a:ext cx="5828145" cy="195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CEA7B5-809D-43B8-A58A-68885927C604}"/>
              </a:ext>
            </a:extLst>
          </p:cNvPr>
          <p:cNvCxnSpPr/>
          <p:nvPr/>
        </p:nvCxnSpPr>
        <p:spPr>
          <a:xfrm>
            <a:off x="3315855" y="4193482"/>
            <a:ext cx="557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58E1B019-3506-469D-BF6C-036C865F825C}"/>
              </a:ext>
            </a:extLst>
          </p:cNvPr>
          <p:cNvSpPr/>
          <p:nvPr/>
        </p:nvSpPr>
        <p:spPr>
          <a:xfrm rot="3411148">
            <a:off x="3725260" y="3357654"/>
            <a:ext cx="1403928" cy="1302326"/>
          </a:xfrm>
          <a:prstGeom prst="arc">
            <a:avLst>
              <a:gd name="adj1" fmla="val 16200000"/>
              <a:gd name="adj2" fmla="val 191996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68DD4-85DA-4B77-851D-EA258B43584C}"/>
              </a:ext>
            </a:extLst>
          </p:cNvPr>
          <p:cNvSpPr txBox="1"/>
          <p:nvPr/>
        </p:nvSpPr>
        <p:spPr>
          <a:xfrm>
            <a:off x="5149275" y="3639485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theta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053D25-2A23-4A22-A01E-48D17E4F3505}"/>
              </a:ext>
            </a:extLst>
          </p:cNvPr>
          <p:cNvSpPr/>
          <p:nvPr/>
        </p:nvSpPr>
        <p:spPr>
          <a:xfrm>
            <a:off x="5892798" y="2519603"/>
            <a:ext cx="674257" cy="6742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8CE841-7729-4756-8368-650073D4811F}"/>
              </a:ext>
            </a:extLst>
          </p:cNvPr>
          <p:cNvCxnSpPr>
            <a:cxnSpLocks/>
          </p:cNvCxnSpPr>
          <p:nvPr/>
        </p:nvCxnSpPr>
        <p:spPr>
          <a:xfrm flipH="1" flipV="1">
            <a:off x="6373092" y="3173289"/>
            <a:ext cx="193963" cy="537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35E47E-AF5A-4017-AD09-07192F67C04C}"/>
              </a:ext>
            </a:extLst>
          </p:cNvPr>
          <p:cNvSpPr txBox="1"/>
          <p:nvPr/>
        </p:nvSpPr>
        <p:spPr>
          <a:xfrm>
            <a:off x="6567055" y="3214427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476647-D830-43B7-BC05-DFCFC5D8B2C0}"/>
              </a:ext>
            </a:extLst>
          </p:cNvPr>
          <p:cNvCxnSpPr>
            <a:cxnSpLocks/>
          </p:cNvCxnSpPr>
          <p:nvPr/>
        </p:nvCxnSpPr>
        <p:spPr>
          <a:xfrm>
            <a:off x="6227617" y="1985991"/>
            <a:ext cx="0" cy="5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33A86C-2EBB-4642-A79C-ECAF9621D84A}"/>
              </a:ext>
            </a:extLst>
          </p:cNvPr>
          <p:cNvSpPr txBox="1"/>
          <p:nvPr/>
        </p:nvSpPr>
        <p:spPr>
          <a:xfrm>
            <a:off x="6174511" y="1911631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D04E3A-236C-43F1-9297-19ABA2AA9060}"/>
              </a:ext>
            </a:extLst>
          </p:cNvPr>
          <p:cNvCxnSpPr>
            <a:cxnSpLocks/>
          </p:cNvCxnSpPr>
          <p:nvPr/>
        </p:nvCxnSpPr>
        <p:spPr>
          <a:xfrm flipV="1">
            <a:off x="6229926" y="2623300"/>
            <a:ext cx="544174" cy="2057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8C8E70-1972-4EC5-AED9-A6F8AF5EC4B2}"/>
              </a:ext>
            </a:extLst>
          </p:cNvPr>
          <p:cNvSpPr txBox="1"/>
          <p:nvPr/>
        </p:nvSpPr>
        <p:spPr>
          <a:xfrm>
            <a:off x="6774100" y="238678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83F7AD-F88C-4A8C-8D9E-94BC0F843312}"/>
              </a:ext>
            </a:extLst>
          </p:cNvPr>
          <p:cNvSpPr/>
          <p:nvPr/>
        </p:nvSpPr>
        <p:spPr>
          <a:xfrm>
            <a:off x="5810058" y="777062"/>
            <a:ext cx="835118" cy="5683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82452-E988-4828-8B61-4D67C882D9B5}"/>
              </a:ext>
            </a:extLst>
          </p:cNvPr>
          <p:cNvSpPr txBox="1"/>
          <p:nvPr/>
        </p:nvSpPr>
        <p:spPr>
          <a:xfrm>
            <a:off x="5190835" y="2634402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wheel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CBD41-B222-48C6-8E60-70B4A4A985AE}"/>
              </a:ext>
            </a:extLst>
          </p:cNvPr>
          <p:cNvSpPr txBox="1"/>
          <p:nvPr/>
        </p:nvSpPr>
        <p:spPr>
          <a:xfrm>
            <a:off x="5892798" y="434725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bike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B9EB31-5B45-401A-AA5E-2C5A80F653F2}"/>
              </a:ext>
            </a:extLst>
          </p:cNvPr>
          <p:cNvCxnSpPr>
            <a:cxnSpLocks/>
          </p:cNvCxnSpPr>
          <p:nvPr/>
        </p:nvCxnSpPr>
        <p:spPr>
          <a:xfrm flipV="1">
            <a:off x="6213761" y="1345429"/>
            <a:ext cx="0" cy="4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F4D808-160C-47F1-90CD-391FBFEEBDC9}"/>
              </a:ext>
            </a:extLst>
          </p:cNvPr>
          <p:cNvSpPr txBox="1"/>
          <p:nvPr/>
        </p:nvSpPr>
        <p:spPr>
          <a:xfrm>
            <a:off x="5924306" y="1589888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31B4B7-E5D9-4209-B03C-E7DAD02CE2A7}"/>
              </a:ext>
            </a:extLst>
          </p:cNvPr>
          <p:cNvCxnSpPr>
            <a:cxnSpLocks/>
          </p:cNvCxnSpPr>
          <p:nvPr/>
        </p:nvCxnSpPr>
        <p:spPr>
          <a:xfrm>
            <a:off x="6093690" y="1005753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6C5D7B-C6FD-4C59-A379-CD047C60A632}"/>
              </a:ext>
            </a:extLst>
          </p:cNvPr>
          <p:cNvSpPr txBox="1"/>
          <p:nvPr/>
        </p:nvSpPr>
        <p:spPr>
          <a:xfrm>
            <a:off x="5675748" y="1313736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6FE23-23FC-4011-9E8D-121EE5563715}"/>
              </a:ext>
            </a:extLst>
          </p:cNvPr>
          <p:cNvCxnSpPr>
            <a:cxnSpLocks/>
          </p:cNvCxnSpPr>
          <p:nvPr/>
        </p:nvCxnSpPr>
        <p:spPr>
          <a:xfrm flipH="1">
            <a:off x="5395193" y="1036659"/>
            <a:ext cx="708313" cy="167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4006C2-3FD1-4432-9D31-398FCABA016B}"/>
              </a:ext>
            </a:extLst>
          </p:cNvPr>
          <p:cNvSpPr txBox="1"/>
          <p:nvPr/>
        </p:nvSpPr>
        <p:spPr>
          <a:xfrm>
            <a:off x="4594644" y="834512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Fdragx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3F30CC-5103-409A-899D-F809383912D3}"/>
              </a:ext>
            </a:extLst>
          </p:cNvPr>
          <p:cNvCxnSpPr>
            <a:cxnSpLocks/>
          </p:cNvCxnSpPr>
          <p:nvPr/>
        </p:nvCxnSpPr>
        <p:spPr>
          <a:xfrm>
            <a:off x="6425864" y="1023323"/>
            <a:ext cx="0" cy="50563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70437E-6EE6-43A3-8A61-C3B6C648BF0D}"/>
              </a:ext>
            </a:extLst>
          </p:cNvPr>
          <p:cNvSpPr txBox="1"/>
          <p:nvPr/>
        </p:nvSpPr>
        <p:spPr>
          <a:xfrm>
            <a:off x="6405416" y="1350434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</a:t>
            </a:r>
            <a:r>
              <a:rPr lang="en-US" dirty="0" err="1">
                <a:solidFill>
                  <a:srgbClr val="00B0F0"/>
                </a:solidFill>
              </a:rPr>
              <a:t>Fdragy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FAF93-26DB-498E-B388-47DB7304CC62}"/>
              </a:ext>
            </a:extLst>
          </p:cNvPr>
          <p:cNvSpPr txBox="1"/>
          <p:nvPr/>
        </p:nvSpPr>
        <p:spPr>
          <a:xfrm>
            <a:off x="5818909" y="4234620"/>
            <a:ext cx="271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Bike Free Body</a:t>
            </a:r>
          </a:p>
          <a:p>
            <a:r>
              <a:rPr lang="en-US" dirty="0"/>
              <a:t>Mb*</a:t>
            </a:r>
            <a:r>
              <a:rPr lang="en-US" dirty="0" err="1"/>
              <a:t>axb</a:t>
            </a:r>
            <a:r>
              <a:rPr lang="en-US" dirty="0"/>
              <a:t> = -</a:t>
            </a:r>
            <a:r>
              <a:rPr lang="en-US" dirty="0" err="1"/>
              <a:t>Fdragx</a:t>
            </a:r>
            <a:r>
              <a:rPr lang="en-US" dirty="0"/>
              <a:t> + </a:t>
            </a:r>
            <a:r>
              <a:rPr lang="en-US" dirty="0" err="1"/>
              <a:t>whlFx</a:t>
            </a:r>
            <a:r>
              <a:rPr lang="en-US" dirty="0"/>
              <a:t> </a:t>
            </a:r>
          </a:p>
          <a:p>
            <a:r>
              <a:rPr lang="en-US" dirty="0"/>
              <a:t>Mb*</a:t>
            </a:r>
            <a:r>
              <a:rPr lang="en-US" dirty="0" err="1"/>
              <a:t>ayb</a:t>
            </a:r>
            <a:r>
              <a:rPr lang="en-US" dirty="0"/>
              <a:t> = -</a:t>
            </a:r>
            <a:r>
              <a:rPr lang="en-US" dirty="0" err="1"/>
              <a:t>Fdragy</a:t>
            </a:r>
            <a:r>
              <a:rPr lang="en-US" dirty="0"/>
              <a:t> - </a:t>
            </a:r>
            <a:r>
              <a:rPr lang="en-US" dirty="0" err="1"/>
              <a:t>Fg</a:t>
            </a:r>
            <a:r>
              <a:rPr lang="en-US" dirty="0"/>
              <a:t> + Fs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7E40BB-5988-47CF-95E8-EFCD02C52D56}"/>
              </a:ext>
            </a:extLst>
          </p:cNvPr>
          <p:cNvSpPr txBox="1"/>
          <p:nvPr/>
        </p:nvSpPr>
        <p:spPr>
          <a:xfrm>
            <a:off x="135646" y="3126624"/>
            <a:ext cx="5894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Wheel Free Body</a:t>
            </a:r>
          </a:p>
          <a:p>
            <a:r>
              <a:rPr lang="en-US" dirty="0"/>
              <a:t>If </a:t>
            </a:r>
            <a:r>
              <a:rPr lang="en-US" dirty="0" err="1"/>
              <a:t>inAir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</a:t>
            </a:r>
            <a:r>
              <a:rPr lang="en-US" dirty="0"/>
              <a:t>=Ft=</a:t>
            </a:r>
            <a:r>
              <a:rPr lang="en-US" dirty="0" err="1"/>
              <a:t>whlFx</a:t>
            </a:r>
            <a:r>
              <a:rPr lang="en-US" dirty="0"/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whlFy</a:t>
            </a:r>
            <a:r>
              <a:rPr lang="en-US" dirty="0"/>
              <a:t> =(-</a:t>
            </a:r>
            <a:r>
              <a:rPr lang="en-US" dirty="0" err="1"/>
              <a:t>Fg</a:t>
            </a:r>
            <a:r>
              <a:rPr lang="en-US" dirty="0"/>
              <a:t>-Fs)</a:t>
            </a:r>
          </a:p>
          <a:p>
            <a:r>
              <a:rPr lang="en-US" dirty="0"/>
              <a:t>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</a:t>
            </a:r>
            <a:r>
              <a:rPr lang="en-US" dirty="0"/>
              <a:t>=(-</a:t>
            </a:r>
            <a:r>
              <a:rPr lang="en-US" dirty="0" err="1"/>
              <a:t>Fg</a:t>
            </a:r>
            <a:r>
              <a:rPr lang="en-US" dirty="0"/>
              <a:t>-Fs)*cos(theta)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Ft=min(</a:t>
            </a:r>
            <a:r>
              <a:rPr lang="en-US" dirty="0" err="1"/>
              <a:t>trq</a:t>
            </a:r>
            <a:r>
              <a:rPr lang="en-US" dirty="0"/>
              <a:t>/</a:t>
            </a:r>
            <a:r>
              <a:rPr lang="en-US"/>
              <a:t>whlRad</a:t>
            </a:r>
            <a:r>
              <a:rPr lang="en-US" dirty="0" err="1"/>
              <a:t>,Fn</a:t>
            </a:r>
            <a:r>
              <a:rPr lang="en-US" dirty="0"/>
              <a:t>*nu)+(-</a:t>
            </a:r>
            <a:r>
              <a:rPr lang="en-US" dirty="0" err="1"/>
              <a:t>Fg</a:t>
            </a:r>
            <a:r>
              <a:rPr lang="en-US" dirty="0"/>
              <a:t>-Fs)*sin(theta)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whlFx</a:t>
            </a:r>
            <a:r>
              <a:rPr lang="en-US" dirty="0"/>
              <a:t> = -</a:t>
            </a:r>
            <a:r>
              <a:rPr lang="en-US" dirty="0" err="1"/>
              <a:t>Fn</a:t>
            </a:r>
            <a:r>
              <a:rPr lang="en-US" dirty="0"/>
              <a:t>*sin(theta)+Ft*cos(theta)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whlFy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*cos(theta)+Ft*sin(theta)</a:t>
            </a:r>
          </a:p>
          <a:p>
            <a:endParaRPr lang="en-US" dirty="0"/>
          </a:p>
          <a:p>
            <a:r>
              <a:rPr lang="en-US" dirty="0" err="1"/>
              <a:t>Axw</a:t>
            </a:r>
            <a:r>
              <a:rPr lang="en-US" dirty="0"/>
              <a:t>=</a:t>
            </a:r>
            <a:r>
              <a:rPr lang="en-US" dirty="0" err="1"/>
              <a:t>axb</a:t>
            </a:r>
            <a:r>
              <a:rPr lang="en-US" dirty="0"/>
              <a:t>, there is no x-</a:t>
            </a:r>
            <a:r>
              <a:rPr lang="en-US" dirty="0" err="1"/>
              <a:t>dir</a:t>
            </a:r>
            <a:r>
              <a:rPr lang="en-US" dirty="0"/>
              <a:t> DOF between wheel and bike</a:t>
            </a:r>
          </a:p>
          <a:p>
            <a:r>
              <a:rPr lang="en-US" dirty="0"/>
              <a:t>Mw*</a:t>
            </a:r>
            <a:r>
              <a:rPr lang="en-US" dirty="0" err="1"/>
              <a:t>ayw</a:t>
            </a:r>
            <a:r>
              <a:rPr lang="en-US" dirty="0"/>
              <a:t> = </a:t>
            </a:r>
            <a:r>
              <a:rPr lang="en-US" dirty="0" err="1"/>
              <a:t>whlFym</a:t>
            </a:r>
            <a:r>
              <a:rPr lang="en-US" dirty="0"/>
              <a:t> but this is irrelevant since wheel </a:t>
            </a:r>
            <a:r>
              <a:rPr lang="en-US" dirty="0" err="1"/>
              <a:t>ayw</a:t>
            </a:r>
            <a:r>
              <a:rPr lang="en-US" dirty="0"/>
              <a:t> is a function of following track profile.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8565A9-C224-45B4-91A8-957AFCA35554}"/>
              </a:ext>
            </a:extLst>
          </p:cNvPr>
          <p:cNvCxnSpPr>
            <a:cxnSpLocks/>
          </p:cNvCxnSpPr>
          <p:nvPr/>
        </p:nvCxnSpPr>
        <p:spPr>
          <a:xfrm>
            <a:off x="6236851" y="2841975"/>
            <a:ext cx="0" cy="5011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43211F-B2CF-4C47-AA90-0E65FF85165C}"/>
              </a:ext>
            </a:extLst>
          </p:cNvPr>
          <p:cNvSpPr txBox="1"/>
          <p:nvPr/>
        </p:nvSpPr>
        <p:spPr>
          <a:xfrm>
            <a:off x="5818909" y="3149958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-</a:t>
            </a:r>
            <a:r>
              <a:rPr lang="en-US" dirty="0" err="1">
                <a:solidFill>
                  <a:srgbClr val="7030A0"/>
                </a:solidFill>
              </a:rPr>
              <a:t>Fg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1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01F6F4-C7A0-452B-82C9-1E9CA8DF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8" y="1105813"/>
            <a:ext cx="5457104" cy="3634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C87BCB-2D43-466D-A6E9-48894E70DD8F}"/>
              </a:ext>
            </a:extLst>
          </p:cNvPr>
          <p:cNvSpPr/>
          <p:nvPr/>
        </p:nvSpPr>
        <p:spPr>
          <a:xfrm>
            <a:off x="856672" y="1994128"/>
            <a:ext cx="4368353" cy="2461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272A4-1097-4847-BD12-8CDB720E81BA}"/>
              </a:ext>
            </a:extLst>
          </p:cNvPr>
          <p:cNvSpPr/>
          <p:nvPr/>
        </p:nvSpPr>
        <p:spPr>
          <a:xfrm>
            <a:off x="856672" y="2408446"/>
            <a:ext cx="2479604" cy="2047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E243F-6D15-47B0-9679-4C2100E1D61D}"/>
              </a:ext>
            </a:extLst>
          </p:cNvPr>
          <p:cNvSpPr/>
          <p:nvPr/>
        </p:nvSpPr>
        <p:spPr>
          <a:xfrm>
            <a:off x="856672" y="2829700"/>
            <a:ext cx="1261189" cy="162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8D85-DA33-45E3-ACBD-012F3D6C5651}"/>
              </a:ext>
            </a:extLst>
          </p:cNvPr>
          <p:cNvSpPr/>
          <p:nvPr/>
        </p:nvSpPr>
        <p:spPr>
          <a:xfrm>
            <a:off x="856672" y="3299982"/>
            <a:ext cx="623465" cy="1155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3AE23-9574-4C3F-B754-E74299D6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5813"/>
            <a:ext cx="5362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055C1-7AE7-47EF-8D1F-A4B3E7B4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423"/>
            <a:ext cx="7196061" cy="50830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C87BCB-2D43-466D-A6E9-48894E70DD8F}"/>
              </a:ext>
            </a:extLst>
          </p:cNvPr>
          <p:cNvSpPr/>
          <p:nvPr/>
        </p:nvSpPr>
        <p:spPr>
          <a:xfrm>
            <a:off x="637143" y="1414199"/>
            <a:ext cx="5379196" cy="3609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272A4-1097-4847-BD12-8CDB720E81BA}"/>
              </a:ext>
            </a:extLst>
          </p:cNvPr>
          <p:cNvSpPr/>
          <p:nvPr/>
        </p:nvSpPr>
        <p:spPr>
          <a:xfrm>
            <a:off x="637143" y="2066147"/>
            <a:ext cx="2960888" cy="2957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E243F-6D15-47B0-9679-4C2100E1D61D}"/>
              </a:ext>
            </a:extLst>
          </p:cNvPr>
          <p:cNvSpPr/>
          <p:nvPr/>
        </p:nvSpPr>
        <p:spPr>
          <a:xfrm>
            <a:off x="637143" y="2653617"/>
            <a:ext cx="1968249" cy="237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8D85-DA33-45E3-ACBD-012F3D6C5651}"/>
              </a:ext>
            </a:extLst>
          </p:cNvPr>
          <p:cNvSpPr/>
          <p:nvPr/>
        </p:nvSpPr>
        <p:spPr>
          <a:xfrm>
            <a:off x="637143" y="3620793"/>
            <a:ext cx="1002258" cy="1402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9205D-1B6A-4E64-A9DC-EC962AF3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61" y="1494766"/>
            <a:ext cx="5011476" cy="3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0CB4-7CDA-4FDF-AB0C-39C5AAB3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E5BA-533D-4C8A-859B-4C274193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Momentum conservation across change in direction at jump face transition.  </a:t>
            </a:r>
          </a:p>
          <a:p>
            <a:r>
              <a:rPr lang="en-US" dirty="0"/>
              <a:t>Variable step solver? As bike or wheel acceleration in either X or Y direction goes from [</a:t>
            </a:r>
            <a:r>
              <a:rPr lang="en-US" dirty="0" err="1"/>
              <a:t>lwr_thr</a:t>
            </a:r>
            <a:r>
              <a:rPr lang="en-US" dirty="0"/>
              <a:t> -&gt; </a:t>
            </a:r>
            <a:r>
              <a:rPr lang="en-US" dirty="0" err="1"/>
              <a:t>upr_thr</a:t>
            </a:r>
            <a:r>
              <a:rPr lang="en-US" dirty="0"/>
              <a:t>], time steps goes [dt -&gt; dt/n], where n is positive integer. Still only </a:t>
            </a:r>
            <a:r>
              <a:rPr lang="en-US"/>
              <a:t>record data every </a:t>
            </a:r>
            <a:r>
              <a:rPr lang="en-US" dirty="0"/>
              <a:t>dt, so run sub-loops at dt/n until a dt size step is complete, then record data</a:t>
            </a:r>
          </a:p>
        </p:txBody>
      </p:sp>
    </p:spTree>
    <p:extLst>
      <p:ext uri="{BB962C8B-B14F-4D97-AF65-F5344CB8AC3E}">
        <p14:creationId xmlns:p14="http://schemas.microsoft.com/office/powerpoint/2010/main" val="55725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D635E4-D1E9-440E-856A-25A6F2AC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221058"/>
            <a:ext cx="5605698" cy="2851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E6F7A8-B52D-48D1-8870-E4BCFF5C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64" y="221058"/>
            <a:ext cx="5626360" cy="2851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18E5B-42C7-4FD9-9997-8CF6C3253950}"/>
              </a:ext>
            </a:extLst>
          </p:cNvPr>
          <p:cNvSpPr txBox="1"/>
          <p:nvPr/>
        </p:nvSpPr>
        <p:spPr>
          <a:xfrm>
            <a:off x="1045029" y="69979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 and 10x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1AF72-9563-4BEA-AC0A-31343F8A22E9}"/>
              </a:ext>
            </a:extLst>
          </p:cNvPr>
          <p:cNvSpPr txBox="1"/>
          <p:nvPr/>
        </p:nvSpPr>
        <p:spPr>
          <a:xfrm>
            <a:off x="7128769" y="69979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and 10x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8987A-462C-4E50-9F05-5AAD4F844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5" y="3303520"/>
            <a:ext cx="5626360" cy="2854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A9C08-A3DF-4235-BA47-55E7A317EE5A}"/>
              </a:ext>
            </a:extLst>
          </p:cNvPr>
          <p:cNvSpPr txBox="1"/>
          <p:nvPr/>
        </p:nvSpPr>
        <p:spPr>
          <a:xfrm>
            <a:off x="461215" y="400228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and 10x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E3642-54B9-4B08-A343-E730E6802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864" y="3303520"/>
            <a:ext cx="5633838" cy="28515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5EC9A-BB7B-4891-A106-FBCCF58C7D40}"/>
              </a:ext>
            </a:extLst>
          </p:cNvPr>
          <p:cNvSpPr txBox="1"/>
          <p:nvPr/>
        </p:nvSpPr>
        <p:spPr>
          <a:xfrm>
            <a:off x="6381192" y="3877872"/>
            <a:ext cx="2872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 and 5x</a:t>
            </a:r>
          </a:p>
          <a:p>
            <a:r>
              <a:rPr lang="en-US" dirty="0"/>
              <a:t>Selected by visual inspection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71573-9F96-489D-8D81-F15053E4B797}"/>
              </a:ext>
            </a:extLst>
          </p:cNvPr>
          <p:cNvSpPr txBox="1"/>
          <p:nvPr/>
        </p:nvSpPr>
        <p:spPr>
          <a:xfrm>
            <a:off x="982885" y="6204484"/>
            <a:ext cx="751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Suspension bottoming, ramp up stiffness [1x -&gt; ?x] as travel goes [?% -&gt; 100%]</a:t>
            </a:r>
          </a:p>
        </p:txBody>
      </p:sp>
    </p:spTree>
    <p:extLst>
      <p:ext uri="{BB962C8B-B14F-4D97-AF65-F5344CB8AC3E}">
        <p14:creationId xmlns:p14="http://schemas.microsoft.com/office/powerpoint/2010/main" val="171543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285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Mathews</dc:creator>
  <cp:lastModifiedBy>Albert Mathews</cp:lastModifiedBy>
  <cp:revision>25</cp:revision>
  <dcterms:created xsi:type="dcterms:W3CDTF">2019-02-13T05:59:44Z</dcterms:created>
  <dcterms:modified xsi:type="dcterms:W3CDTF">2019-05-30T15:30:06Z</dcterms:modified>
</cp:coreProperties>
</file>