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5" r:id="rId2"/>
    <p:sldId id="257"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88" r:id="rId29"/>
    <p:sldId id="289" r:id="rId30"/>
    <p:sldId id="291" r:id="rId31"/>
    <p:sldId id="292" r:id="rId32"/>
    <p:sldId id="293" r:id="rId33"/>
  </p:sldIdLst>
  <p:sldSz cx="3657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A0A1A7-FF2B-46A8-9F38-15B7DB58B543}">
          <p14:sldIdLst>
            <p14:sldId id="265"/>
            <p14:sldId id="257"/>
            <p14:sldId id="261"/>
            <p14:sldId id="262"/>
            <p14:sldId id="263"/>
            <p14:sldId id="264"/>
            <p14:sldId id="266"/>
            <p14:sldId id="267"/>
            <p14:sldId id="268"/>
            <p14:sldId id="269"/>
            <p14:sldId id="270"/>
            <p14:sldId id="271"/>
            <p14:sldId id="272"/>
            <p14:sldId id="273"/>
            <p14:sldId id="274"/>
            <p14:sldId id="275"/>
            <p14:sldId id="276"/>
            <p14:sldId id="277"/>
            <p14:sldId id="278"/>
            <p14:sldId id="279"/>
            <p14:sldId id="281"/>
            <p14:sldId id="282"/>
            <p14:sldId id="283"/>
            <p14:sldId id="284"/>
            <p14:sldId id="285"/>
            <p14:sldId id="286"/>
            <p14:sldId id="287"/>
            <p14:sldId id="288"/>
            <p14:sldId id="289"/>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FC7D"/>
    <a:srgbClr val="63EBFD"/>
    <a:srgbClr val="9F1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3" autoAdjust="0"/>
  </p:normalViewPr>
  <p:slideViewPr>
    <p:cSldViewPr snapToGrid="0">
      <p:cViewPr>
        <p:scale>
          <a:sx n="66" d="100"/>
          <a:sy n="66" d="100"/>
        </p:scale>
        <p:origin x="-6366"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3917B-F2A7-4C67-99E4-FAB5CBB47693}" type="datetimeFigureOut">
              <a:rPr lang="en-US" smtClean="0"/>
              <a:t>7/18/2019</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FCA7F-E072-4F13-82DC-FA3ABE1066FB}" type="slidenum">
              <a:rPr lang="en-US" smtClean="0"/>
              <a:t>‹#›</a:t>
            </a:fld>
            <a:endParaRPr lang="en-US"/>
          </a:p>
        </p:txBody>
      </p:sp>
    </p:spTree>
    <p:extLst>
      <p:ext uri="{BB962C8B-B14F-4D97-AF65-F5344CB8AC3E}">
        <p14:creationId xmlns:p14="http://schemas.microsoft.com/office/powerpoint/2010/main" val="134668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9FCA7F-E072-4F13-82DC-FA3ABE1066FB}" type="slidenum">
              <a:rPr lang="en-US" smtClean="0"/>
              <a:t>2</a:t>
            </a:fld>
            <a:endParaRPr lang="en-US"/>
          </a:p>
        </p:txBody>
      </p:sp>
    </p:spTree>
    <p:extLst>
      <p:ext uri="{BB962C8B-B14F-4D97-AF65-F5344CB8AC3E}">
        <p14:creationId xmlns:p14="http://schemas.microsoft.com/office/powerpoint/2010/main" val="3537030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992968"/>
            <a:ext cx="274320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4572000" y="9605435"/>
            <a:ext cx="27432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DB751-A97F-4C82-8BDE-445C9F7B0A22}"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27050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DB751-A97F-4C82-8BDE-445C9F7B0A22}"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322127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973667"/>
            <a:ext cx="788670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973667"/>
            <a:ext cx="23202900"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DB751-A97F-4C82-8BDE-445C9F7B0A22}"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390467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DB751-A97F-4C82-8BDE-445C9F7B0A22}"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362474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4559303"/>
            <a:ext cx="315468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2495550" y="12238569"/>
            <a:ext cx="31546800" cy="4000499"/>
          </a:xfrm>
        </p:spPr>
        <p:txBody>
          <a:bodyPr/>
          <a:lstStyle>
            <a:lvl1pPr marL="0" indent="0">
              <a:buNone/>
              <a:defRPr sz="6400">
                <a:solidFill>
                  <a:schemeClr val="tx1">
                    <a:tint val="75000"/>
                  </a:schemeClr>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5DB751-A97F-4C82-8BDE-445C9F7B0A22}"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103647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868333"/>
            <a:ext cx="155448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4868333"/>
            <a:ext cx="155448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DB751-A97F-4C82-8BDE-445C9F7B0A22}"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384354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973668"/>
            <a:ext cx="315468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4483101"/>
            <a:ext cx="15473361"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Edit Master text styles</a:t>
            </a:r>
          </a:p>
        </p:txBody>
      </p:sp>
      <p:sp>
        <p:nvSpPr>
          <p:cNvPr id="4" name="Content Placeholder 3"/>
          <p:cNvSpPr>
            <a:spLocks noGrp="1"/>
          </p:cNvSpPr>
          <p:nvPr>
            <p:ph sz="half" idx="2"/>
          </p:nvPr>
        </p:nvSpPr>
        <p:spPr>
          <a:xfrm>
            <a:off x="2519366" y="6680200"/>
            <a:ext cx="15473361"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4483101"/>
            <a:ext cx="15549564"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Edit Master text styles</a:t>
            </a:r>
          </a:p>
        </p:txBody>
      </p:sp>
      <p:sp>
        <p:nvSpPr>
          <p:cNvPr id="6" name="Content Placeholder 5"/>
          <p:cNvSpPr>
            <a:spLocks noGrp="1"/>
          </p:cNvSpPr>
          <p:nvPr>
            <p:ph sz="quarter" idx="4"/>
          </p:nvPr>
        </p:nvSpPr>
        <p:spPr>
          <a:xfrm>
            <a:off x="18516600" y="6680200"/>
            <a:ext cx="15549564"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DB751-A97F-4C82-8BDE-445C9F7B0A22}"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170633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DB751-A97F-4C82-8BDE-445C9F7B0A22}"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287060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DB751-A97F-4C82-8BDE-445C9F7B0A22}"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178197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219200"/>
            <a:ext cx="11796711"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5549564" y="2633135"/>
            <a:ext cx="1851660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5486400"/>
            <a:ext cx="11796711"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Edit Master text styles</a:t>
            </a:r>
          </a:p>
        </p:txBody>
      </p:sp>
      <p:sp>
        <p:nvSpPr>
          <p:cNvPr id="5" name="Date Placeholder 4"/>
          <p:cNvSpPr>
            <a:spLocks noGrp="1"/>
          </p:cNvSpPr>
          <p:nvPr>
            <p:ph type="dt" sz="half" idx="10"/>
          </p:nvPr>
        </p:nvSpPr>
        <p:spPr/>
        <p:txBody>
          <a:bodyPr/>
          <a:lstStyle/>
          <a:p>
            <a:fld id="{E95DB751-A97F-4C82-8BDE-445C9F7B0A22}"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275349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219200"/>
            <a:ext cx="11796711"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2633135"/>
            <a:ext cx="1851660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2519366" y="5486400"/>
            <a:ext cx="11796711"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Edit Master text styles</a:t>
            </a:r>
          </a:p>
        </p:txBody>
      </p:sp>
      <p:sp>
        <p:nvSpPr>
          <p:cNvPr id="5" name="Date Placeholder 4"/>
          <p:cNvSpPr>
            <a:spLocks noGrp="1"/>
          </p:cNvSpPr>
          <p:nvPr>
            <p:ph type="dt" sz="half" idx="10"/>
          </p:nvPr>
        </p:nvSpPr>
        <p:spPr/>
        <p:txBody>
          <a:bodyPr/>
          <a:lstStyle/>
          <a:p>
            <a:fld id="{E95DB751-A97F-4C82-8BDE-445C9F7B0A22}"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9A7BA-82A6-4C69-8136-7D1366C8DF57}" type="slidenum">
              <a:rPr lang="en-US" smtClean="0"/>
              <a:t>‹#›</a:t>
            </a:fld>
            <a:endParaRPr lang="en-US"/>
          </a:p>
        </p:txBody>
      </p:sp>
    </p:spTree>
    <p:extLst>
      <p:ext uri="{BB962C8B-B14F-4D97-AF65-F5344CB8AC3E}">
        <p14:creationId xmlns:p14="http://schemas.microsoft.com/office/powerpoint/2010/main" val="372567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973668"/>
            <a:ext cx="315468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4868333"/>
            <a:ext cx="3154680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16950268"/>
            <a:ext cx="82296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E95DB751-A97F-4C82-8BDE-445C9F7B0A22}" type="datetimeFigureOut">
              <a:rPr lang="en-US" smtClean="0"/>
              <a:t>7/18/2019</a:t>
            </a:fld>
            <a:endParaRPr lang="en-US"/>
          </a:p>
        </p:txBody>
      </p:sp>
      <p:sp>
        <p:nvSpPr>
          <p:cNvPr id="5" name="Footer Placeholder 4"/>
          <p:cNvSpPr>
            <a:spLocks noGrp="1"/>
          </p:cNvSpPr>
          <p:nvPr>
            <p:ph type="ftr" sz="quarter" idx="3"/>
          </p:nvPr>
        </p:nvSpPr>
        <p:spPr>
          <a:xfrm>
            <a:off x="12115800" y="16950268"/>
            <a:ext cx="123444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6950268"/>
            <a:ext cx="82296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0F69A7BA-82A6-4C69-8136-7D1366C8DF57}" type="slidenum">
              <a:rPr lang="en-US" smtClean="0"/>
              <a:t>‹#›</a:t>
            </a:fld>
            <a:endParaRPr lang="en-US"/>
          </a:p>
        </p:txBody>
      </p:sp>
    </p:spTree>
    <p:extLst>
      <p:ext uri="{BB962C8B-B14F-4D97-AF65-F5344CB8AC3E}">
        <p14:creationId xmlns:p14="http://schemas.microsoft.com/office/powerpoint/2010/main" val="2890035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lbert-mathews-p-eng-2198727/" TargetMode="External"/><Relationship Id="rId2" Type="http://schemas.openxmlformats.org/officeDocument/2006/relationships/hyperlink" Target="https://albertmathews.com/analysishttps:/albertmathews.com/analysi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1.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urHI1WWdr7s" TargetMode="External"/><Relationship Id="rId2" Type="http://schemas.openxmlformats.org/officeDocument/2006/relationships/hyperlink" Target="https://youtu.be/M1plXo8oLrQ"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mouser.ca/ProductDetail/512-FQP47P06" TargetMode="External"/><Relationship Id="rId13" Type="http://schemas.openxmlformats.org/officeDocument/2006/relationships/hyperlink" Target="https://www.mouser.ca/ProductDetail/ARCOL-Ohmite/AP851-1R-F?qs=sGAEpiMZZMtlubZbdhIBIFhE7El7h4X1RcvVOpawzHc%3D" TargetMode="External"/><Relationship Id="rId18" Type="http://schemas.openxmlformats.org/officeDocument/2006/relationships/hyperlink" Target="https://www.mouser.ca/ProductDetail/Piher/PT15RV18-103A1010E-S?qs=sGAEpiMZZMtC25l1F4XBU6Tn%2bZ5GAJOxaGLdC0C3qmsG/Z55cySTgA%3d%3d" TargetMode="External"/><Relationship Id="rId26" Type="http://schemas.openxmlformats.org/officeDocument/2006/relationships/hyperlink" Target="https://www.mouser.ca/ProductDetail/TE-Connectivity-AMP/3-1445050-2?qs=sGAEpiMZZMuzXLcWrSfMr%2BPRuh9VCiHXHYdP5f2z%2BRs%3D" TargetMode="External"/><Relationship Id="rId3" Type="http://schemas.openxmlformats.org/officeDocument/2006/relationships/hyperlink" Target="https://pinout.xyz/pinout/pin32_gpio12" TargetMode="External"/><Relationship Id="rId21" Type="http://schemas.openxmlformats.org/officeDocument/2006/relationships/hyperlink" Target="https://www.mouser.ca/ProductDetail/579-MCP3008-I-P" TargetMode="External"/><Relationship Id="rId7" Type="http://schemas.openxmlformats.org/officeDocument/2006/relationships/hyperlink" Target="https://www.mouser.ca/ProductDetail/KEMET/R463F247000N0K?qs=sGAEpiMZZMsh%2b1woXyUXj9ece4xm99ovEOkuJWF0%2b00%3d" TargetMode="External"/><Relationship Id="rId12" Type="http://schemas.openxmlformats.org/officeDocument/2006/relationships/hyperlink" Target="https://www.mouser.ca/ProductDetail/Panasonic/EEU-FP1E202?qs=sGAEpiMZZMsh%2B1woXyUXj3Q6FWM8D%2BEZb5k3ed78Z20%3D" TargetMode="External"/><Relationship Id="rId17" Type="http://schemas.openxmlformats.org/officeDocument/2006/relationships/hyperlink" Target="https://www.mouser.ca/ProductDetail/TE-Connectivity-OEG/1721081-5?qs=sGAEpiMZZMs3UE%2BXNiFaVATggAqWrzPd%2Bs0m51A5JiM%3D" TargetMode="External"/><Relationship Id="rId25" Type="http://schemas.openxmlformats.org/officeDocument/2006/relationships/image" Target="../media/image3.png"/><Relationship Id="rId2" Type="http://schemas.openxmlformats.org/officeDocument/2006/relationships/notesSlide" Target="../notesSlides/notesSlide1.xml"/><Relationship Id="rId16" Type="http://schemas.openxmlformats.org/officeDocument/2006/relationships/hyperlink" Target="https://www.mouser.ca/ProductDetail/571-1393315-2" TargetMode="External"/><Relationship Id="rId20" Type="http://schemas.openxmlformats.org/officeDocument/2006/relationships/hyperlink" Target="https://www.mouser.ca/ProductDetail/TDK/FA18C0G1H1R5CNU00?qs=sGAEpiMZZMt3KoXD5rJ2N29dp4N5a5oW2jRCkGZEmfI5%2bqimiAbaag%3d%3d" TargetMode="External"/><Relationship Id="rId1" Type="http://schemas.openxmlformats.org/officeDocument/2006/relationships/slideLayout" Target="../slideLayouts/slideLayout2.xml"/><Relationship Id="rId6" Type="http://schemas.openxmlformats.org/officeDocument/2006/relationships/hyperlink" Target="https://www.mouser.ca/ProductDetail/Vishay-Dale/CCF5516K9FKE36?qs=sGAEpiMZZMtlubZbdhIBIK/mTSw8IDwvWHOMDZccZRU%3d" TargetMode="External"/><Relationship Id="rId11" Type="http://schemas.openxmlformats.org/officeDocument/2006/relationships/hyperlink" Target="https://www.mouser.ca/ProductDetail/863-MBR60H100CTG" TargetMode="External"/><Relationship Id="rId24" Type="http://schemas.openxmlformats.org/officeDocument/2006/relationships/image" Target="../media/image2.png"/><Relationship Id="rId5" Type="http://schemas.openxmlformats.org/officeDocument/2006/relationships/hyperlink" Target="https://www.mouser.ca/ProductDetail/?qs=LCMWAU1DZcyQzYgWWU5IFA%3d%3d" TargetMode="External"/><Relationship Id="rId15" Type="http://schemas.openxmlformats.org/officeDocument/2006/relationships/hyperlink" Target="https://www.mouser.ca/ProductDetail/?qs=ckJk83FOD0WLTTuzupq9YA%3d%3d" TargetMode="External"/><Relationship Id="rId23" Type="http://schemas.openxmlformats.org/officeDocument/2006/relationships/image" Target="../media/image1.png"/><Relationship Id="rId10" Type="http://schemas.openxmlformats.org/officeDocument/2006/relationships/hyperlink" Target="https://www.mouser.ca/ProductDetail/511-STP165N10F4" TargetMode="External"/><Relationship Id="rId19" Type="http://schemas.openxmlformats.org/officeDocument/2006/relationships/hyperlink" Target="https://www.mouser.ca/ProductDetail/Vishay-BC-Components/VR37000001004FR500?qs=sGAEpiMZZMtlubZbdhIBIL6aF40j1MfhZigr1U8glrc%3d" TargetMode="External"/><Relationship Id="rId4" Type="http://schemas.openxmlformats.org/officeDocument/2006/relationships/hyperlink" Target="https://www.mouser.ca/ProductDetail/863-NCV1124DR2G" TargetMode="External"/><Relationship Id="rId9" Type="http://schemas.openxmlformats.org/officeDocument/2006/relationships/hyperlink" Target="https://www.mouser.ca/ProductDetail/610-2N3904" TargetMode="External"/><Relationship Id="rId14" Type="http://schemas.openxmlformats.org/officeDocument/2006/relationships/hyperlink" Target="https://www.mouser.ca/ProductDetail/660-MOS1CT52A103J" TargetMode="External"/><Relationship Id="rId22" Type="http://schemas.openxmlformats.org/officeDocument/2006/relationships/hyperlink" Target="https://www.ebay.ca/i/263276533490?chn=ps&amp;mkevt=1&amp;mkrid=706-89093-2056-0&amp;mkcid=2&amp;dispItem=1" TargetMode="External"/><Relationship Id="rId27" Type="http://schemas.openxmlformats.org/officeDocument/2006/relationships/hyperlink" Target="https://www.mouser.ca/ProductDetail/571-5-794618-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pcbcart.com/quote" TargetMode="External"/><Relationship Id="rId2" Type="http://schemas.openxmlformats.org/officeDocument/2006/relationships/hyperlink" Target="https://www.pcbway.com/orderonline.aspx" TargetMode="External"/><Relationship Id="rId1" Type="http://schemas.openxmlformats.org/officeDocument/2006/relationships/slideLayout" Target="../slideLayouts/slideLayout7.xml"/><Relationship Id="rId6" Type="http://schemas.openxmlformats.org/officeDocument/2006/relationships/hyperlink" Target="http://dirtypcbs.com/store/pcbs" TargetMode="External"/><Relationship Id="rId5" Type="http://schemas.openxmlformats.org/officeDocument/2006/relationships/hyperlink" Target="https://www.raypcb.com/4-oz-copper-pcb/" TargetMode="External"/><Relationship Id="rId4" Type="http://schemas.openxmlformats.org/officeDocument/2006/relationships/hyperlink" Target="http://www.goldphoenixpcb.com/pcb-special-pric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um.kicad.info/t/raspberry-pi-b-hat-template/738/24"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ouser.ca/ProductDetail/Sharp-Microelectronics/PC817XNNSZ1B?qs=sGAEpiMZZMteimceiIVCBwOhTfXkD2DS1XBwbcKwuGswjhyO3oyW1w%3D%3D" TargetMode="External"/><Relationship Id="rId2" Type="http://schemas.openxmlformats.org/officeDocument/2006/relationships/hyperlink" Target="https://www.mouser.ca/ProductDetail/IXYS/IXTQ52P10P?qs=/ha2pyFaduixTMZlipwWchWWhpK5SNJlZtYhrRFn30lrILdCdkcKwQ%3D%3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5.png"/><Relationship Id="rId7" Type="http://schemas.openxmlformats.org/officeDocument/2006/relationships/image" Target="../media/image16.gif"/><Relationship Id="rId12"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rpi.science.uoit.ca/lab/gpio/" TargetMode="External"/><Relationship Id="rId11" Type="http://schemas.openxmlformats.org/officeDocument/2006/relationships/image" Target="../media/image20.png"/><Relationship Id="rId5" Type="http://schemas.openxmlformats.org/officeDocument/2006/relationships/hyperlink" Target="https://electronics.stackexchange.com/questions/294744/mosfet-switch-using-an-optocoupler" TargetMode="External"/><Relationship Id="rId10" Type="http://schemas.openxmlformats.org/officeDocument/2006/relationships/image" Target="../media/image19.png"/><Relationship Id="rId4" Type="http://schemas.openxmlformats.org/officeDocument/2006/relationships/hyperlink" Target="https://electronics.stackexchange.com/questions/17116/how-to-drive-a-mosfet-with-an-optocoupler" TargetMode="External"/><Relationship Id="rId9"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0E73B-BFC6-4597-842C-8C95A05BA1BB}"/>
              </a:ext>
            </a:extLst>
          </p:cNvPr>
          <p:cNvSpPr>
            <a:spLocks noGrp="1"/>
          </p:cNvSpPr>
          <p:nvPr>
            <p:ph idx="1"/>
          </p:nvPr>
        </p:nvSpPr>
        <p:spPr>
          <a:xfrm>
            <a:off x="0" y="0"/>
            <a:ext cx="36575999" cy="18288000"/>
          </a:xfrm>
        </p:spPr>
        <p:txBody>
          <a:bodyPr/>
          <a:lstStyle/>
          <a:p>
            <a:pPr marL="0" indent="0">
              <a:buNone/>
            </a:pPr>
            <a:r>
              <a:rPr lang="en-US" sz="4400" dirty="0"/>
              <a:t>Introduction </a:t>
            </a:r>
            <a:r>
              <a:rPr lang="en-US" sz="4400" dirty="0">
                <a:solidFill>
                  <a:srgbClr val="00B050"/>
                </a:solidFill>
              </a:rPr>
              <a:t>(material</a:t>
            </a:r>
            <a:r>
              <a:rPr lang="en-US" sz="4400" dirty="0">
                <a:solidFill>
                  <a:srgbClr val="00B050"/>
                </a:solidFill>
                <a:sym typeface="Wingdings" panose="05000000000000000000" pitchFamily="2" charset="2"/>
              </a:rPr>
              <a:t> updated)</a:t>
            </a:r>
            <a:endParaRPr lang="en-US" sz="4400" dirty="0">
              <a:solidFill>
                <a:srgbClr val="00B050"/>
              </a:solidFill>
            </a:endParaRPr>
          </a:p>
          <a:p>
            <a:pPr marL="1371600" indent="-1371600">
              <a:buFont typeface="+mj-lt"/>
              <a:buAutoNum type="arabicPeriod"/>
            </a:pPr>
            <a:r>
              <a:rPr lang="en-US" sz="4400" dirty="0"/>
              <a:t>Some back ground info:</a:t>
            </a:r>
          </a:p>
          <a:p>
            <a:pPr marL="2590815" lvl="1" indent="-1371600">
              <a:buFont typeface="+mj-lt"/>
              <a:buAutoNum type="arabicPeriod"/>
            </a:pPr>
            <a:r>
              <a:rPr lang="en-US" sz="3333" dirty="0"/>
              <a:t>I am building a race car that I designed myself (I know, cliché). There is lot of info about it </a:t>
            </a:r>
            <a:r>
              <a:rPr lang="en-US" sz="3333" dirty="0">
                <a:hlinkClick r:id="rId2"/>
              </a:rPr>
              <a:t>here</a:t>
            </a:r>
            <a:r>
              <a:rPr lang="en-US" sz="3333" dirty="0"/>
              <a:t> if you care to learn.</a:t>
            </a:r>
          </a:p>
          <a:p>
            <a:pPr marL="2590815" lvl="1" indent="-1371600">
              <a:buFont typeface="+mj-lt"/>
              <a:buAutoNum type="arabicPeriod"/>
            </a:pPr>
            <a:r>
              <a:rPr lang="en-US" sz="3333" dirty="0"/>
              <a:t>This project is the Vehicle Control Unit (VCU) which is a supplementary controller to the stock motorcycle Engine Control Unit which I have already got working with the engine (e.g. I can start, idle, and rev up the engine). I will source the PCBs for manufacture.</a:t>
            </a:r>
          </a:p>
          <a:p>
            <a:pPr marL="2590815" lvl="1" indent="-1371600">
              <a:buFont typeface="+mj-lt"/>
              <a:buAutoNum type="arabicPeriod"/>
            </a:pPr>
            <a:r>
              <a:rPr lang="en-US" sz="3333" dirty="0"/>
              <a:t>I am a mechanical engineer (feel free to connect with me in </a:t>
            </a:r>
            <a:r>
              <a:rPr lang="en-US" sz="3333" dirty="0">
                <a:hlinkClick r:id="rId3"/>
              </a:rPr>
              <a:t>LinkedIn</a:t>
            </a:r>
            <a:r>
              <a:rPr lang="en-US" sz="3333" dirty="0"/>
              <a:t>). I work in software and controls for hybrid electric vehicle powertrains for commercial vehicles. I know almost nothing about electrical engineering or PCB design, so this is all very new to me. Any help, guidance, etc. is very much appreciated.</a:t>
            </a:r>
          </a:p>
          <a:p>
            <a:pPr marL="1371600" indent="-1371600">
              <a:buFont typeface="+mj-lt"/>
              <a:buAutoNum type="arabicPeriod"/>
            </a:pPr>
            <a:r>
              <a:rPr lang="en-US" sz="4400" dirty="0"/>
              <a:t>Project Summary and some details.</a:t>
            </a:r>
          </a:p>
          <a:p>
            <a:pPr marL="2590815" lvl="1" indent="-1371600">
              <a:buFont typeface="+mj-lt"/>
              <a:buAutoNum type="arabicPeriod"/>
            </a:pPr>
            <a:r>
              <a:rPr lang="en-US" sz="3333" dirty="0"/>
              <a:t>The project is to design two PCBs: PCB_SHIELD and PCB_POWER per the schematic and supplemental requirements provided here in. </a:t>
            </a:r>
          </a:p>
          <a:p>
            <a:pPr marL="2590815" lvl="1" indent="-1371600">
              <a:buFont typeface="+mj-lt"/>
              <a:buAutoNum type="arabicPeriod"/>
            </a:pPr>
            <a:r>
              <a:rPr lang="en-US" sz="3333" dirty="0"/>
              <a:t>The PCBs shall be design in </a:t>
            </a:r>
            <a:r>
              <a:rPr lang="en-US" sz="3333" dirty="0" err="1"/>
              <a:t>KiCad</a:t>
            </a:r>
            <a:r>
              <a:rPr lang="en-US" sz="3333" dirty="0"/>
              <a:t> (latest version), and all source files will be provided at the end.</a:t>
            </a:r>
          </a:p>
          <a:p>
            <a:pPr marL="2590815" lvl="1" indent="-1371600">
              <a:buFont typeface="+mj-lt"/>
              <a:buAutoNum type="arabicPeriod"/>
            </a:pPr>
            <a:r>
              <a:rPr lang="en-US" sz="3333" dirty="0"/>
              <a:t>The project includes making or finding all footprints, and </a:t>
            </a:r>
            <a:r>
              <a:rPr lang="en-US" sz="3333" dirty="0" err="1"/>
              <a:t>eeschma</a:t>
            </a:r>
            <a:r>
              <a:rPr lang="en-US" sz="3333" dirty="0"/>
              <a:t> library models for each component.</a:t>
            </a:r>
          </a:p>
          <a:p>
            <a:pPr marL="2590815" lvl="1" indent="-1371600">
              <a:buFont typeface="+mj-lt"/>
              <a:buAutoNum type="arabicPeriod"/>
            </a:pPr>
            <a:r>
              <a:rPr lang="en-US" sz="3333" dirty="0"/>
              <a:t>I intend to pick up the </a:t>
            </a:r>
            <a:r>
              <a:rPr lang="en-US" sz="3333" dirty="0" err="1"/>
              <a:t>KiCad</a:t>
            </a:r>
            <a:r>
              <a:rPr lang="en-US" sz="3333" dirty="0"/>
              <a:t> development after this initial setup of the VCU PCBs design, hence why I need the </a:t>
            </a:r>
            <a:r>
              <a:rPr lang="en-US" sz="3333" dirty="0" err="1"/>
              <a:t>KiCad</a:t>
            </a:r>
            <a:r>
              <a:rPr lang="en-US" sz="3333" dirty="0"/>
              <a:t> source files delivered. I tried, but, starting from zero was just too much for me.</a:t>
            </a:r>
          </a:p>
          <a:p>
            <a:pPr marL="2590815" lvl="1" indent="-1371600">
              <a:buFont typeface="+mj-lt"/>
              <a:buAutoNum type="arabicPeriod"/>
            </a:pPr>
            <a:r>
              <a:rPr lang="en-US" sz="3333" dirty="0"/>
              <a:t>The PCBs are mounted to opposing sides of an enclosure.</a:t>
            </a:r>
          </a:p>
          <a:p>
            <a:pPr marL="2590815" lvl="1" indent="-1371600">
              <a:buFont typeface="+mj-lt"/>
              <a:buAutoNum type="arabicPeriod"/>
            </a:pPr>
            <a:r>
              <a:rPr lang="en-US" sz="3333" dirty="0"/>
              <a:t>All components are purchased from mouser.ca</a:t>
            </a:r>
          </a:p>
          <a:p>
            <a:pPr marL="2590815" lvl="1" indent="-1371600">
              <a:buFont typeface="+mj-lt"/>
              <a:buAutoNum type="arabicPeriod"/>
            </a:pPr>
            <a:r>
              <a:rPr lang="en-US" sz="3333" dirty="0"/>
              <a:t>As you can see, I have done some preliminary packaging studies to ensure there is reasonable available space. The layouts shown are mostly for example, but I have clearly identified components for which the location is fixed (if really needed, it they could be moved, but some discussion would be required). I am happy to work together for packaging if the CAD models I have will help. Any additional views, or annotated drawings with dimensions can be made.</a:t>
            </a:r>
          </a:p>
          <a:p>
            <a:pPr marL="2590815" lvl="1" indent="-1371600">
              <a:buFont typeface="+mj-lt"/>
              <a:buAutoNum type="arabicPeriod"/>
            </a:pPr>
            <a:r>
              <a:rPr lang="en-US" sz="3333" dirty="0"/>
              <a:t>As you can see, I have made pin assignments for the Raspberry Pi. I believe this assignment scheme will work for me, but I am very open to suggestions for improvement.</a:t>
            </a:r>
          </a:p>
          <a:p>
            <a:pPr marL="1371600" indent="-1371600">
              <a:buFont typeface="+mj-lt"/>
              <a:buAutoNum type="arabicPeriod"/>
            </a:pPr>
            <a:r>
              <a:rPr lang="en-US" sz="4400" dirty="0"/>
              <a:t>The VCU functions are:</a:t>
            </a:r>
          </a:p>
          <a:p>
            <a:pPr marL="2590815" lvl="1" indent="-1371600">
              <a:buFont typeface="+mj-lt"/>
              <a:buAutoNum type="arabicPeriod"/>
            </a:pPr>
            <a:r>
              <a:rPr lang="en-US" sz="3333" dirty="0"/>
              <a:t>Read switches and sensors from various areas of the car</a:t>
            </a:r>
          </a:p>
          <a:p>
            <a:pPr marL="3810030" lvl="2" indent="-1371600">
              <a:buFont typeface="+mj-lt"/>
              <a:buAutoNum type="arabicPeriod"/>
            </a:pPr>
            <a:r>
              <a:rPr lang="en-US" sz="2266" dirty="0"/>
              <a:t>Driver switches</a:t>
            </a:r>
          </a:p>
          <a:p>
            <a:pPr marL="3810030" lvl="2" indent="-1371600">
              <a:buFont typeface="+mj-lt"/>
              <a:buAutoNum type="arabicPeriod"/>
            </a:pPr>
            <a:r>
              <a:rPr lang="en-US" sz="2266" dirty="0"/>
              <a:t>Suspension position</a:t>
            </a:r>
          </a:p>
          <a:p>
            <a:pPr marL="3810030" lvl="2" indent="-1371600">
              <a:buFont typeface="+mj-lt"/>
              <a:buAutoNum type="arabicPeriod"/>
            </a:pPr>
            <a:r>
              <a:rPr lang="en-US" sz="2266" dirty="0"/>
              <a:t>Wheel speed sensors</a:t>
            </a:r>
          </a:p>
          <a:p>
            <a:pPr marL="3810030" lvl="2" indent="-1371600">
              <a:buFont typeface="+mj-lt"/>
              <a:buAutoNum type="arabicPeriod"/>
            </a:pPr>
            <a:r>
              <a:rPr lang="en-US" sz="2266" dirty="0"/>
              <a:t>MEMS 6DOF acceleration and gyro</a:t>
            </a:r>
          </a:p>
          <a:p>
            <a:pPr marL="2590815" lvl="1" indent="-1371600">
              <a:buFont typeface="+mj-lt"/>
              <a:buAutoNum type="arabicPeriod"/>
            </a:pPr>
            <a:r>
              <a:rPr lang="en-US" sz="3333" dirty="0"/>
              <a:t>Actuate a solenoid which push/pulls the engine shift lever to change gears up and down (the solenoid is design and sold by </a:t>
            </a:r>
            <a:r>
              <a:rPr lang="en-US" sz="3333" dirty="0" err="1"/>
              <a:t>Pingel</a:t>
            </a:r>
            <a:r>
              <a:rPr lang="en-US" sz="3333" dirty="0"/>
              <a:t> for shifting the bike engine, so it’ll work)</a:t>
            </a:r>
          </a:p>
          <a:p>
            <a:pPr marL="2590815" lvl="1" indent="-1371600">
              <a:buFont typeface="+mj-lt"/>
              <a:buAutoNum type="arabicPeriod"/>
            </a:pPr>
            <a:r>
              <a:rPr lang="en-US" sz="3333" dirty="0"/>
              <a:t>Actuate a  permanent magnet 1.5kW automotive starter motor. The engagement solenoid and motor stator are driven separately. Lots of current in the motor stator. Since a bike engine has no reverse gear, this motor is used to drive the car in reverse.</a:t>
            </a:r>
          </a:p>
          <a:p>
            <a:pPr marL="2590815" lvl="1" indent="-1371600">
              <a:buFont typeface="+mj-lt"/>
              <a:buAutoNum type="arabicPeriod"/>
            </a:pPr>
            <a:r>
              <a:rPr lang="en-US" sz="3333" dirty="0"/>
              <a:t>Control the </a:t>
            </a:r>
            <a:r>
              <a:rPr lang="en-US" sz="3333" dirty="0" err="1"/>
              <a:t>precharging</a:t>
            </a:r>
            <a:r>
              <a:rPr lang="en-US" sz="3333" dirty="0"/>
              <a:t> of the large capacitor. The capacitor is used for damping voltage oscillations from PWM control of motor stator</a:t>
            </a:r>
          </a:p>
          <a:p>
            <a:pPr marL="2590815" lvl="1" indent="-1371600">
              <a:buFont typeface="+mj-lt"/>
              <a:buAutoNum type="arabicPeriod"/>
            </a:pPr>
            <a:r>
              <a:rPr lang="en-US" sz="3333" dirty="0"/>
              <a:t>Control N </a:t>
            </a:r>
            <a:r>
              <a:rPr lang="en-US" sz="3333" dirty="0" err="1"/>
              <a:t>mostfet</a:t>
            </a:r>
            <a:r>
              <a:rPr lang="en-US" sz="3333" dirty="0"/>
              <a:t> used for breaking the 12VDC circuit used by Engine Control Unit to trigger spark. The 4 cylinders have coil over plugs, and all 4 coils share a common ground. The ground will be broken by the N </a:t>
            </a:r>
            <a:r>
              <a:rPr lang="en-US" sz="3333" dirty="0" err="1"/>
              <a:t>mosfet</a:t>
            </a:r>
            <a:r>
              <a:rPr lang="en-US" sz="3333" dirty="0"/>
              <a:t>.</a:t>
            </a:r>
          </a:p>
          <a:p>
            <a:pPr marL="2590815" lvl="1" indent="-1371600">
              <a:buFont typeface="+mj-lt"/>
              <a:buAutoNum type="arabicPeriod"/>
            </a:pPr>
            <a:endParaRPr lang="en-US" sz="3333" dirty="0"/>
          </a:p>
          <a:p>
            <a:pPr marL="1371600" indent="-13716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12207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A4B6B9-B759-488C-B437-773A351960BD}"/>
              </a:ext>
            </a:extLst>
          </p:cNvPr>
          <p:cNvPicPr>
            <a:picLocks noChangeAspect="1"/>
          </p:cNvPicPr>
          <p:nvPr/>
        </p:nvPicPr>
        <p:blipFill>
          <a:blip r:embed="rId2"/>
          <a:stretch>
            <a:fillRect/>
          </a:stretch>
        </p:blipFill>
        <p:spPr>
          <a:xfrm>
            <a:off x="10960344" y="2175364"/>
            <a:ext cx="10763250" cy="4324350"/>
          </a:xfrm>
          <a:prstGeom prst="rect">
            <a:avLst/>
          </a:prstGeom>
        </p:spPr>
      </p:pic>
      <p:sp>
        <p:nvSpPr>
          <p:cNvPr id="6" name="TextBox 5">
            <a:extLst>
              <a:ext uri="{FF2B5EF4-FFF2-40B4-BE49-F238E27FC236}">
                <a16:creationId xmlns:a16="http://schemas.microsoft.com/office/drawing/2014/main" id="{0184B1EB-4F11-412D-8D87-2164A50376E3}"/>
              </a:ext>
            </a:extLst>
          </p:cNvPr>
          <p:cNvSpPr txBox="1"/>
          <p:nvPr/>
        </p:nvSpPr>
        <p:spPr>
          <a:xfrm>
            <a:off x="7259782" y="1330036"/>
            <a:ext cx="4238083" cy="923330"/>
          </a:xfrm>
          <a:prstGeom prst="rect">
            <a:avLst/>
          </a:prstGeom>
          <a:noFill/>
        </p:spPr>
        <p:txBody>
          <a:bodyPr wrap="none" rtlCol="0">
            <a:spAutoFit/>
          </a:bodyPr>
          <a:lstStyle/>
          <a:p>
            <a:r>
              <a:rPr lang="en-US" dirty="0"/>
              <a:t>Voltage divider option for driving N </a:t>
            </a:r>
            <a:r>
              <a:rPr lang="en-US" dirty="0" err="1"/>
              <a:t>mosfet</a:t>
            </a:r>
            <a:r>
              <a:rPr lang="en-US" dirty="0"/>
              <a:t>.</a:t>
            </a:r>
          </a:p>
          <a:p>
            <a:endParaRPr lang="en-US" dirty="0"/>
          </a:p>
          <a:p>
            <a:r>
              <a:rPr lang="en-US" dirty="0"/>
              <a:t>R?? Can be shorted if not needed.</a:t>
            </a:r>
          </a:p>
        </p:txBody>
      </p:sp>
      <p:sp>
        <p:nvSpPr>
          <p:cNvPr id="7" name="TextBox 6">
            <a:extLst>
              <a:ext uri="{FF2B5EF4-FFF2-40B4-BE49-F238E27FC236}">
                <a16:creationId xmlns:a16="http://schemas.microsoft.com/office/drawing/2014/main" id="{28C9BCC4-86E3-4904-A7BF-F88372852DA6}"/>
              </a:ext>
            </a:extLst>
          </p:cNvPr>
          <p:cNvSpPr txBox="1"/>
          <p:nvPr/>
        </p:nvSpPr>
        <p:spPr>
          <a:xfrm>
            <a:off x="7259781" y="10814339"/>
            <a:ext cx="4207627" cy="923330"/>
          </a:xfrm>
          <a:prstGeom prst="rect">
            <a:avLst/>
          </a:prstGeom>
          <a:noFill/>
        </p:spPr>
        <p:txBody>
          <a:bodyPr wrap="none" rtlCol="0">
            <a:spAutoFit/>
          </a:bodyPr>
          <a:lstStyle/>
          <a:p>
            <a:r>
              <a:rPr lang="en-US" dirty="0"/>
              <a:t>Voltage divider option for driving P </a:t>
            </a:r>
            <a:r>
              <a:rPr lang="en-US" dirty="0" err="1"/>
              <a:t>mosfet</a:t>
            </a:r>
            <a:r>
              <a:rPr lang="en-US" dirty="0"/>
              <a:t>.</a:t>
            </a:r>
          </a:p>
          <a:p>
            <a:endParaRPr lang="en-US" dirty="0"/>
          </a:p>
          <a:p>
            <a:r>
              <a:rPr lang="en-US" dirty="0"/>
              <a:t>RXX Can be shorted if not needed.</a:t>
            </a:r>
          </a:p>
        </p:txBody>
      </p:sp>
      <p:pic>
        <p:nvPicPr>
          <p:cNvPr id="8" name="Picture 7">
            <a:extLst>
              <a:ext uri="{FF2B5EF4-FFF2-40B4-BE49-F238E27FC236}">
                <a16:creationId xmlns:a16="http://schemas.microsoft.com/office/drawing/2014/main" id="{27A10EB4-7B0B-4464-8992-D56FB622E263}"/>
              </a:ext>
            </a:extLst>
          </p:cNvPr>
          <p:cNvPicPr>
            <a:picLocks noChangeAspect="1"/>
          </p:cNvPicPr>
          <p:nvPr/>
        </p:nvPicPr>
        <p:blipFill>
          <a:blip r:embed="rId3"/>
          <a:stretch>
            <a:fillRect/>
          </a:stretch>
        </p:blipFill>
        <p:spPr>
          <a:xfrm>
            <a:off x="10717090" y="11369186"/>
            <a:ext cx="12515850" cy="4743450"/>
          </a:xfrm>
          <a:prstGeom prst="rect">
            <a:avLst/>
          </a:prstGeom>
        </p:spPr>
      </p:pic>
    </p:spTree>
    <p:extLst>
      <p:ext uri="{BB962C8B-B14F-4D97-AF65-F5344CB8AC3E}">
        <p14:creationId xmlns:p14="http://schemas.microsoft.com/office/powerpoint/2010/main" val="311011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42766-41E7-472D-8CA6-D87E7353D1DE}"/>
              </a:ext>
            </a:extLst>
          </p:cNvPr>
          <p:cNvSpPr>
            <a:spLocks noGrp="1"/>
          </p:cNvSpPr>
          <p:nvPr>
            <p:ph idx="1"/>
          </p:nvPr>
        </p:nvSpPr>
        <p:spPr>
          <a:xfrm>
            <a:off x="349624" y="1156447"/>
            <a:ext cx="25676505" cy="15315454"/>
          </a:xfrm>
        </p:spPr>
        <p:txBody>
          <a:bodyPr>
            <a:normAutofit/>
          </a:bodyPr>
          <a:lstStyle/>
          <a:p>
            <a:pPr marL="0" indent="0">
              <a:buNone/>
            </a:pPr>
            <a:r>
              <a:rPr lang="en-US" sz="4800" dirty="0"/>
              <a:t>Questions and comments for Delivery vcu_v01</a:t>
            </a:r>
          </a:p>
          <a:p>
            <a:pPr marL="914400" indent="-914400">
              <a:buFont typeface="+mj-lt"/>
              <a:buAutoNum type="arabicPeriod"/>
            </a:pPr>
            <a:r>
              <a:rPr lang="en-US" sz="4800" dirty="0"/>
              <a:t>Can thru hole </a:t>
            </a:r>
            <a:r>
              <a:rPr lang="en-US" sz="4800" dirty="0" err="1"/>
              <a:t>Sw_Pos</a:t>
            </a:r>
            <a:r>
              <a:rPr lang="en-US" sz="4800" dirty="0"/>
              <a:t> be located close to motor control 3x PMOS? The current in the PCB will be battery +</a:t>
            </a:r>
            <a:r>
              <a:rPr lang="en-US" sz="4800" dirty="0" err="1"/>
              <a:t>ve</a:t>
            </a:r>
            <a:r>
              <a:rPr lang="en-US" sz="4800" dirty="0"/>
              <a:t> &gt; power relay &gt; </a:t>
            </a:r>
            <a:r>
              <a:rPr lang="en-US" sz="4800" dirty="0" err="1"/>
              <a:t>Sw_Pos</a:t>
            </a:r>
            <a:r>
              <a:rPr lang="en-US" sz="4800" dirty="0"/>
              <a:t> &gt; 3x PMOS &gt; </a:t>
            </a:r>
            <a:r>
              <a:rPr lang="en-US" sz="4800" dirty="0" err="1"/>
              <a:t>Mot_Ctrl</a:t>
            </a:r>
            <a:r>
              <a:rPr lang="en-US" sz="4800" dirty="0"/>
              <a:t> &gt; motor &gt; battery –</a:t>
            </a:r>
            <a:r>
              <a:rPr lang="en-US" sz="4800" dirty="0" err="1"/>
              <a:t>ve</a:t>
            </a:r>
            <a:r>
              <a:rPr lang="en-US" sz="4800" dirty="0"/>
              <a:t>. So we want the traces </a:t>
            </a:r>
            <a:r>
              <a:rPr lang="en-US" sz="4800" dirty="0" err="1"/>
              <a:t>Sw_Pos</a:t>
            </a:r>
            <a:r>
              <a:rPr lang="en-US" sz="4800" dirty="0"/>
              <a:t> &gt; 3x PMOS &gt; </a:t>
            </a:r>
            <a:r>
              <a:rPr lang="en-US" sz="4800" dirty="0" err="1"/>
              <a:t>Mot_Ctrl</a:t>
            </a:r>
            <a:r>
              <a:rPr lang="en-US" sz="4800" dirty="0"/>
              <a:t> as short, and as wide as possible? Can these traces also be made on both sides? Just trying to think of ways to lower the trace resistance. Any ideas would be great, like 4oz and 20mm wide.</a:t>
            </a:r>
          </a:p>
          <a:p>
            <a:pPr marL="914400" indent="-914400">
              <a:buFont typeface="+mj-lt"/>
              <a:buAutoNum type="arabicPeriod"/>
            </a:pPr>
            <a:r>
              <a:rPr lang="en-US" sz="4800" dirty="0"/>
              <a:t>Can the PCB_POWER capacitor (C9 in slide 2) be located near “</a:t>
            </a:r>
            <a:r>
              <a:rPr lang="en-US" sz="4800" dirty="0" err="1"/>
              <a:t>Sw_Pos</a:t>
            </a:r>
            <a:r>
              <a:rPr lang="en-US" sz="4800" dirty="0"/>
              <a:t>“ thru hole? This cap is for filtering the current ripple resulting from PWM control of 3x PMOM, so we want minimal resistance between it and 3s PMOS.</a:t>
            </a:r>
          </a:p>
          <a:p>
            <a:pPr marL="914400" indent="-914400">
              <a:buFont typeface="+mj-lt"/>
              <a:buAutoNum type="arabicPeriod"/>
            </a:pPr>
            <a:r>
              <a:rPr lang="en-US" sz="4800" dirty="0"/>
              <a:t>Can we make thru hole </a:t>
            </a:r>
            <a:r>
              <a:rPr lang="en-US" sz="4800" dirty="0" err="1"/>
              <a:t>Sw_Pos</a:t>
            </a:r>
            <a:r>
              <a:rPr lang="en-US" sz="4800" dirty="0"/>
              <a:t> 0.210in </a:t>
            </a:r>
            <a:r>
              <a:rPr lang="en-US" sz="4800" dirty="0" err="1"/>
              <a:t>dia</a:t>
            </a:r>
            <a:r>
              <a:rPr lang="en-US" sz="4800" dirty="0"/>
              <a:t>? It was 0.130</a:t>
            </a:r>
          </a:p>
          <a:p>
            <a:pPr marL="914400" indent="-914400">
              <a:buFont typeface="+mj-lt"/>
              <a:buAutoNum type="arabicPeriod"/>
            </a:pPr>
            <a:r>
              <a:rPr lang="en-US" sz="4800" dirty="0"/>
              <a:t>Can we make thru hole </a:t>
            </a:r>
            <a:r>
              <a:rPr lang="en-US" sz="4800" dirty="0" err="1"/>
              <a:t>Bat_Pos</a:t>
            </a:r>
            <a:r>
              <a:rPr lang="en-US" sz="4800" dirty="0"/>
              <a:t> 0.130in </a:t>
            </a:r>
            <a:r>
              <a:rPr lang="en-US" sz="4800" dirty="0" err="1"/>
              <a:t>dia</a:t>
            </a:r>
            <a:r>
              <a:rPr lang="en-US" sz="4800" dirty="0"/>
              <a:t>? It was 0.210</a:t>
            </a:r>
          </a:p>
          <a:p>
            <a:pPr marL="914400" indent="-914400">
              <a:buFont typeface="+mj-lt"/>
              <a:buAutoNum type="arabicPeriod"/>
            </a:pPr>
            <a:r>
              <a:rPr lang="en-US" sz="4800" dirty="0"/>
              <a:t>Can the PCB_POWER thru holes be labeled with their names as shown in slide 2 schematic?</a:t>
            </a:r>
          </a:p>
          <a:p>
            <a:pPr marL="914400" indent="-914400">
              <a:buFont typeface="+mj-lt"/>
              <a:buAutoNum type="arabicPeriod"/>
            </a:pPr>
            <a:r>
              <a:rPr lang="en-US" sz="4800" dirty="0"/>
              <a:t>PCB_SHIELD does not appear to have mounting holes for PI, could we add at least 2 (the 2 opposite side of PI GPIO header), preferably all 4 if space allows?</a:t>
            </a:r>
          </a:p>
          <a:p>
            <a:pPr marL="914400" indent="-914400">
              <a:buFont typeface="+mj-lt"/>
              <a:buAutoNum type="arabicPeriod"/>
            </a:pPr>
            <a:r>
              <a:rPr lang="en-US" sz="4800" dirty="0"/>
              <a:t>What are the DCDC in/out caps part numbers?</a:t>
            </a:r>
          </a:p>
          <a:p>
            <a:pPr marL="914400" indent="-914400">
              <a:buFont typeface="+mj-lt"/>
              <a:buAutoNum type="arabicPeriod"/>
            </a:pPr>
            <a:r>
              <a:rPr lang="en-US" sz="4800" dirty="0"/>
              <a:t>Will there eventually be some labeling of components and the boards? Sorry if this happens at later stage, I’m learning lots about </a:t>
            </a:r>
            <a:r>
              <a:rPr lang="en-US" sz="4800" dirty="0" err="1"/>
              <a:t>KiCad</a:t>
            </a:r>
            <a:r>
              <a:rPr lang="en-US" sz="4800" dirty="0"/>
              <a:t> as we go.</a:t>
            </a:r>
          </a:p>
          <a:p>
            <a:pPr marL="914400" indent="-914400">
              <a:buFont typeface="+mj-lt"/>
              <a:buAutoNum type="arabicPeriod"/>
            </a:pPr>
            <a:endParaRPr lang="en-US" sz="4800" dirty="0"/>
          </a:p>
          <a:p>
            <a:endParaRPr lang="en-US" sz="4800" dirty="0"/>
          </a:p>
        </p:txBody>
      </p:sp>
      <p:pic>
        <p:nvPicPr>
          <p:cNvPr id="2" name="Picture 1">
            <a:extLst>
              <a:ext uri="{FF2B5EF4-FFF2-40B4-BE49-F238E27FC236}">
                <a16:creationId xmlns:a16="http://schemas.microsoft.com/office/drawing/2014/main" id="{50D2A7E7-AE69-4AB6-B108-D36E27F2D416}"/>
              </a:ext>
            </a:extLst>
          </p:cNvPr>
          <p:cNvPicPr>
            <a:picLocks noChangeAspect="1"/>
          </p:cNvPicPr>
          <p:nvPr/>
        </p:nvPicPr>
        <p:blipFill>
          <a:blip r:embed="rId2"/>
          <a:stretch>
            <a:fillRect/>
          </a:stretch>
        </p:blipFill>
        <p:spPr>
          <a:xfrm>
            <a:off x="26026129" y="169390"/>
            <a:ext cx="10549871" cy="8644784"/>
          </a:xfrm>
          <a:prstGeom prst="rect">
            <a:avLst/>
          </a:prstGeom>
        </p:spPr>
      </p:pic>
      <p:pic>
        <p:nvPicPr>
          <p:cNvPr id="4" name="Picture 3">
            <a:extLst>
              <a:ext uri="{FF2B5EF4-FFF2-40B4-BE49-F238E27FC236}">
                <a16:creationId xmlns:a16="http://schemas.microsoft.com/office/drawing/2014/main" id="{336720F8-C692-4A37-9E76-1D216D2C6DA0}"/>
              </a:ext>
            </a:extLst>
          </p:cNvPr>
          <p:cNvPicPr>
            <a:picLocks noChangeAspect="1"/>
          </p:cNvPicPr>
          <p:nvPr/>
        </p:nvPicPr>
        <p:blipFill>
          <a:blip r:embed="rId3"/>
          <a:stretch>
            <a:fillRect/>
          </a:stretch>
        </p:blipFill>
        <p:spPr>
          <a:xfrm>
            <a:off x="26026129" y="8814174"/>
            <a:ext cx="10549871" cy="10333766"/>
          </a:xfrm>
          <a:prstGeom prst="rect">
            <a:avLst/>
          </a:prstGeom>
        </p:spPr>
      </p:pic>
    </p:spTree>
    <p:extLst>
      <p:ext uri="{BB962C8B-B14F-4D97-AF65-F5344CB8AC3E}">
        <p14:creationId xmlns:p14="http://schemas.microsoft.com/office/powerpoint/2010/main" val="332095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75F-CF59-47F2-9D05-6BC8BA88A8C1}"/>
              </a:ext>
            </a:extLst>
          </p:cNvPr>
          <p:cNvSpPr>
            <a:spLocks noGrp="1"/>
          </p:cNvSpPr>
          <p:nvPr>
            <p:ph idx="1"/>
          </p:nvPr>
        </p:nvSpPr>
        <p:spPr>
          <a:xfrm>
            <a:off x="615462" y="460456"/>
            <a:ext cx="31546800" cy="11603568"/>
          </a:xfrm>
        </p:spPr>
        <p:txBody>
          <a:bodyPr>
            <a:normAutofit/>
          </a:bodyPr>
          <a:lstStyle/>
          <a:p>
            <a:pPr marL="0" indent="0">
              <a:buNone/>
            </a:pPr>
            <a:r>
              <a:rPr lang="en-US" sz="2800" dirty="0"/>
              <a:t>Milestone 2delivery questions</a:t>
            </a:r>
          </a:p>
          <a:p>
            <a:pPr marL="514350" indent="-514350">
              <a:buFont typeface="+mj-lt"/>
              <a:buAutoNum type="arabicPeriod"/>
            </a:pPr>
            <a:r>
              <a:rPr lang="en-US" sz="2800" dirty="0"/>
              <a:t>Is this showing all the files delivered? Did I miss any?</a:t>
            </a:r>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0" indent="0">
              <a:buNone/>
            </a:pPr>
            <a:endParaRPr lang="en-US" sz="2800" dirty="0"/>
          </a:p>
          <a:p>
            <a:endParaRPr lang="en-US" sz="2800" dirty="0"/>
          </a:p>
        </p:txBody>
      </p:sp>
      <p:pic>
        <p:nvPicPr>
          <p:cNvPr id="4" name="Picture 3">
            <a:extLst>
              <a:ext uri="{FF2B5EF4-FFF2-40B4-BE49-F238E27FC236}">
                <a16:creationId xmlns:a16="http://schemas.microsoft.com/office/drawing/2014/main" id="{133CCE4D-0310-4548-8293-4708C713119A}"/>
              </a:ext>
            </a:extLst>
          </p:cNvPr>
          <p:cNvPicPr>
            <a:picLocks noChangeAspect="1"/>
          </p:cNvPicPr>
          <p:nvPr/>
        </p:nvPicPr>
        <p:blipFill>
          <a:blip r:embed="rId2"/>
          <a:stretch>
            <a:fillRect/>
          </a:stretch>
        </p:blipFill>
        <p:spPr>
          <a:xfrm>
            <a:off x="9448335" y="987552"/>
            <a:ext cx="21375028" cy="10219710"/>
          </a:xfrm>
          <a:prstGeom prst="rect">
            <a:avLst/>
          </a:prstGeom>
        </p:spPr>
      </p:pic>
    </p:spTree>
    <p:extLst>
      <p:ext uri="{BB962C8B-B14F-4D97-AF65-F5344CB8AC3E}">
        <p14:creationId xmlns:p14="http://schemas.microsoft.com/office/powerpoint/2010/main" val="91847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75F-CF59-47F2-9D05-6BC8BA88A8C1}"/>
              </a:ext>
            </a:extLst>
          </p:cNvPr>
          <p:cNvSpPr>
            <a:spLocks noGrp="1"/>
          </p:cNvSpPr>
          <p:nvPr>
            <p:ph idx="1"/>
          </p:nvPr>
        </p:nvSpPr>
        <p:spPr>
          <a:xfrm>
            <a:off x="615462" y="460456"/>
            <a:ext cx="31546800" cy="11603568"/>
          </a:xfrm>
        </p:spPr>
        <p:txBody>
          <a:bodyPr>
            <a:normAutofit/>
          </a:bodyPr>
          <a:lstStyle/>
          <a:p>
            <a:pPr marL="0" indent="0">
              <a:buNone/>
            </a:pPr>
            <a:r>
              <a:rPr lang="en-US" sz="2800" dirty="0" err="1"/>
              <a:t>Vcu</a:t>
            </a:r>
            <a:r>
              <a:rPr lang="en-US" sz="2800" dirty="0"/>
              <a:t>-power questions</a:t>
            </a:r>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endParaRPr lang="en-US" sz="2800" dirty="0"/>
          </a:p>
        </p:txBody>
      </p:sp>
      <p:pic>
        <p:nvPicPr>
          <p:cNvPr id="6" name="Picture 5">
            <a:extLst>
              <a:ext uri="{FF2B5EF4-FFF2-40B4-BE49-F238E27FC236}">
                <a16:creationId xmlns:a16="http://schemas.microsoft.com/office/drawing/2014/main" id="{CE430FE6-F5EA-46C6-9333-309150FE8983}"/>
              </a:ext>
            </a:extLst>
          </p:cNvPr>
          <p:cNvPicPr>
            <a:picLocks noChangeAspect="1"/>
          </p:cNvPicPr>
          <p:nvPr/>
        </p:nvPicPr>
        <p:blipFill>
          <a:blip r:embed="rId3"/>
          <a:stretch>
            <a:fillRect/>
          </a:stretch>
        </p:blipFill>
        <p:spPr>
          <a:xfrm>
            <a:off x="134259" y="1635862"/>
            <a:ext cx="11554207" cy="10428162"/>
          </a:xfrm>
          <a:prstGeom prst="rect">
            <a:avLst/>
          </a:prstGeom>
        </p:spPr>
      </p:pic>
      <p:sp>
        <p:nvSpPr>
          <p:cNvPr id="2" name="TextBox 1">
            <a:extLst>
              <a:ext uri="{FF2B5EF4-FFF2-40B4-BE49-F238E27FC236}">
                <a16:creationId xmlns:a16="http://schemas.microsoft.com/office/drawing/2014/main" id="{1DFA288C-931B-424D-9E28-8C3C83CEDC50}"/>
              </a:ext>
            </a:extLst>
          </p:cNvPr>
          <p:cNvSpPr txBox="1"/>
          <p:nvPr/>
        </p:nvSpPr>
        <p:spPr>
          <a:xfrm>
            <a:off x="864432" y="13553394"/>
            <a:ext cx="7468648" cy="954107"/>
          </a:xfrm>
          <a:prstGeom prst="rect">
            <a:avLst/>
          </a:prstGeom>
          <a:noFill/>
        </p:spPr>
        <p:txBody>
          <a:bodyPr wrap="none" rtlCol="0">
            <a:spAutoFit/>
          </a:bodyPr>
          <a:lstStyle/>
          <a:p>
            <a:r>
              <a:rPr lang="en-US" sz="2800" dirty="0"/>
              <a:t>I clicked ok, then I saved the report file. It here =&gt; </a:t>
            </a:r>
          </a:p>
          <a:p>
            <a:endParaRPr lang="en-US" sz="2800" dirty="0"/>
          </a:p>
        </p:txBody>
      </p:sp>
      <p:sp>
        <p:nvSpPr>
          <p:cNvPr id="7" name="TextBox 6">
            <a:extLst>
              <a:ext uri="{FF2B5EF4-FFF2-40B4-BE49-F238E27FC236}">
                <a16:creationId xmlns:a16="http://schemas.microsoft.com/office/drawing/2014/main" id="{E3A5FA67-636C-4B50-97E1-5FD0EC82CB3A}"/>
              </a:ext>
            </a:extLst>
          </p:cNvPr>
          <p:cNvSpPr txBox="1"/>
          <p:nvPr/>
        </p:nvSpPr>
        <p:spPr>
          <a:xfrm>
            <a:off x="615462" y="1168755"/>
            <a:ext cx="11590289" cy="523220"/>
          </a:xfrm>
          <a:prstGeom prst="rect">
            <a:avLst/>
          </a:prstGeom>
          <a:noFill/>
        </p:spPr>
        <p:txBody>
          <a:bodyPr wrap="none" rtlCol="0">
            <a:spAutoFit/>
          </a:bodyPr>
          <a:lstStyle/>
          <a:p>
            <a:r>
              <a:rPr lang="en-US" sz="2800" dirty="0"/>
              <a:t>I tried opening vcu-power.pro, I got the following error. How can I resolve this?</a:t>
            </a:r>
          </a:p>
        </p:txBody>
      </p:sp>
      <p:sp>
        <p:nvSpPr>
          <p:cNvPr id="8" name="Arrow: Right 7">
            <a:extLst>
              <a:ext uri="{FF2B5EF4-FFF2-40B4-BE49-F238E27FC236}">
                <a16:creationId xmlns:a16="http://schemas.microsoft.com/office/drawing/2014/main" id="{717CEE28-4238-4062-8CD3-F481199AD150}"/>
              </a:ext>
            </a:extLst>
          </p:cNvPr>
          <p:cNvSpPr/>
          <p:nvPr/>
        </p:nvSpPr>
        <p:spPr>
          <a:xfrm>
            <a:off x="11810989" y="3823839"/>
            <a:ext cx="1828800" cy="2579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995EE8-E317-44F7-A7AB-8BD3045162CC}"/>
              </a:ext>
            </a:extLst>
          </p:cNvPr>
          <p:cNvPicPr>
            <a:picLocks noChangeAspect="1"/>
          </p:cNvPicPr>
          <p:nvPr/>
        </p:nvPicPr>
        <p:blipFill>
          <a:blip r:embed="rId4"/>
          <a:stretch>
            <a:fillRect/>
          </a:stretch>
        </p:blipFill>
        <p:spPr>
          <a:xfrm>
            <a:off x="13996773" y="1635862"/>
            <a:ext cx="23074591" cy="11603567"/>
          </a:xfrm>
          <a:prstGeom prst="rect">
            <a:avLst/>
          </a:prstGeom>
        </p:spPr>
      </p:pic>
      <p:graphicFrame>
        <p:nvGraphicFramePr>
          <p:cNvPr id="11" name="Object 10">
            <a:extLst>
              <a:ext uri="{FF2B5EF4-FFF2-40B4-BE49-F238E27FC236}">
                <a16:creationId xmlns:a16="http://schemas.microsoft.com/office/drawing/2014/main" id="{22BC7E8B-0310-414D-AD4D-F5D78D9B2983}"/>
              </a:ext>
            </a:extLst>
          </p:cNvPr>
          <p:cNvGraphicFramePr>
            <a:graphicFrameLocks noChangeAspect="1"/>
          </p:cNvGraphicFramePr>
          <p:nvPr>
            <p:extLst>
              <p:ext uri="{D42A27DB-BD31-4B8C-83A1-F6EECF244321}">
                <p14:modId xmlns:p14="http://schemas.microsoft.com/office/powerpoint/2010/main" val="2023541505"/>
              </p:ext>
            </p:extLst>
          </p:nvPr>
        </p:nvGraphicFramePr>
        <p:xfrm>
          <a:off x="8729588" y="13553394"/>
          <a:ext cx="6162801" cy="2416786"/>
        </p:xfrm>
        <a:graphic>
          <a:graphicData uri="http://schemas.openxmlformats.org/presentationml/2006/ole">
            <mc:AlternateContent xmlns:mc="http://schemas.openxmlformats.org/markup-compatibility/2006">
              <mc:Choice xmlns:v="urn:schemas-microsoft-com:vml" Requires="v">
                <p:oleObj spid="_x0000_s1091" name="Packager Shell Object" showAsIcon="1" r:id="rId5" imgW="890280" imgH="349200" progId="Package">
                  <p:embed/>
                </p:oleObj>
              </mc:Choice>
              <mc:Fallback>
                <p:oleObj name="Packager Shell Object" showAsIcon="1" r:id="rId5" imgW="890280" imgH="349200" progId="Package">
                  <p:embed/>
                  <p:pic>
                    <p:nvPicPr>
                      <p:cNvPr id="0" name=""/>
                      <p:cNvPicPr/>
                      <p:nvPr/>
                    </p:nvPicPr>
                    <p:blipFill>
                      <a:blip r:embed="rId6"/>
                      <a:stretch>
                        <a:fillRect/>
                      </a:stretch>
                    </p:blipFill>
                    <p:spPr>
                      <a:xfrm>
                        <a:off x="8729588" y="13553394"/>
                        <a:ext cx="6162801" cy="2416786"/>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9FC85774-26B0-4DE3-9A0A-581B0B7CAB6F}"/>
              </a:ext>
            </a:extLst>
          </p:cNvPr>
          <p:cNvSpPr txBox="1"/>
          <p:nvPr/>
        </p:nvSpPr>
        <p:spPr>
          <a:xfrm>
            <a:off x="14715358" y="737868"/>
            <a:ext cx="12958419" cy="954107"/>
          </a:xfrm>
          <a:prstGeom prst="rect">
            <a:avLst/>
          </a:prstGeom>
          <a:noFill/>
        </p:spPr>
        <p:txBody>
          <a:bodyPr wrap="none" rtlCol="0">
            <a:spAutoFit/>
          </a:bodyPr>
          <a:lstStyle/>
          <a:p>
            <a:r>
              <a:rPr lang="en-US" sz="2800" dirty="0"/>
              <a:t>I clicked ok, then I clicked “Remap Symbols”, then I got this error. How do I resolve this? </a:t>
            </a:r>
          </a:p>
          <a:p>
            <a:endParaRPr lang="en-US" sz="2800" dirty="0"/>
          </a:p>
        </p:txBody>
      </p:sp>
    </p:spTree>
    <p:extLst>
      <p:ext uri="{BB962C8B-B14F-4D97-AF65-F5344CB8AC3E}">
        <p14:creationId xmlns:p14="http://schemas.microsoft.com/office/powerpoint/2010/main" val="225184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75F-CF59-47F2-9D05-6BC8BA88A8C1}"/>
              </a:ext>
            </a:extLst>
          </p:cNvPr>
          <p:cNvSpPr>
            <a:spLocks noGrp="1"/>
          </p:cNvSpPr>
          <p:nvPr>
            <p:ph idx="1"/>
          </p:nvPr>
        </p:nvSpPr>
        <p:spPr>
          <a:xfrm>
            <a:off x="615462" y="460456"/>
            <a:ext cx="31546800" cy="11603568"/>
          </a:xfrm>
        </p:spPr>
        <p:txBody>
          <a:bodyPr>
            <a:normAutofit/>
          </a:bodyPr>
          <a:lstStyle/>
          <a:p>
            <a:pPr marL="0" indent="0">
              <a:buNone/>
            </a:pPr>
            <a:r>
              <a:rPr lang="en-US" sz="2800" dirty="0" err="1"/>
              <a:t>Vcu</a:t>
            </a:r>
            <a:r>
              <a:rPr lang="en-US" sz="2800" dirty="0"/>
              <a:t>-power questions</a:t>
            </a:r>
          </a:p>
          <a:p>
            <a:pPr marL="514350" indent="-514350">
              <a:buFont typeface="+mj-lt"/>
              <a:buAutoNum type="arabicPeriod"/>
            </a:pPr>
            <a:r>
              <a:rPr lang="en-US" sz="2800" dirty="0"/>
              <a:t>I opened </a:t>
            </a:r>
            <a:r>
              <a:rPr lang="en-US" sz="2800" dirty="0" err="1"/>
              <a:t>vcu</a:t>
            </a:r>
            <a:r>
              <a:rPr lang="en-US" sz="2800" dirty="0"/>
              <a:t>-power and I see some components do not show. How do I resolve this?</a:t>
            </a:r>
          </a:p>
          <a:p>
            <a:pPr marL="1733565" lvl="1" indent="-514350">
              <a:buFont typeface="+mj-lt"/>
              <a:buAutoNum type="arabicPeriod"/>
            </a:pPr>
            <a:r>
              <a:rPr lang="en-US" sz="2800" dirty="0"/>
              <a:t>Connectors/header</a:t>
            </a:r>
          </a:p>
          <a:p>
            <a:pPr marL="1733565" lvl="1" indent="-514350">
              <a:buFont typeface="+mj-lt"/>
              <a:buAutoNum type="arabicPeriod"/>
            </a:pPr>
            <a:r>
              <a:rPr lang="en-US" sz="2800" dirty="0"/>
              <a:t>PR (large relay)</a:t>
            </a:r>
          </a:p>
          <a:p>
            <a:pPr marL="1733565" lvl="1" indent="-514350">
              <a:buFont typeface="+mj-lt"/>
              <a:buAutoNum type="arabicPeriod"/>
            </a:pPr>
            <a:r>
              <a:rPr lang="en-US" sz="2800" dirty="0"/>
              <a:t>PCR (small relay)</a:t>
            </a:r>
          </a:p>
          <a:p>
            <a:pPr marL="514350" indent="-514350">
              <a:buFont typeface="+mj-lt"/>
              <a:buAutoNum type="arabicPeriod"/>
            </a:pPr>
            <a:r>
              <a:rPr lang="en-US" sz="2800" dirty="0"/>
              <a:t>In </a:t>
            </a:r>
            <a:r>
              <a:rPr lang="en-US" sz="2800" dirty="0" err="1"/>
              <a:t>Pcbnew</a:t>
            </a:r>
            <a:r>
              <a:rPr lang="en-US" sz="2800" dirty="0"/>
              <a:t>, I cant see the traces connecting:</a:t>
            </a:r>
          </a:p>
          <a:p>
            <a:pPr marL="1733565" lvl="1" indent="-514350">
              <a:buFont typeface="+mj-lt"/>
              <a:buAutoNum type="arabicPeriod"/>
            </a:pPr>
            <a:r>
              <a:rPr lang="en-US" sz="2800" dirty="0" err="1"/>
              <a:t>Sw_Pos</a:t>
            </a:r>
            <a:r>
              <a:rPr lang="en-US" sz="2800" dirty="0"/>
              <a:t> (the trace between </a:t>
            </a:r>
            <a:r>
              <a:rPr lang="en-US" sz="2800" dirty="0" err="1"/>
              <a:t>Mot_Ctrl</a:t>
            </a:r>
            <a:r>
              <a:rPr lang="en-US" sz="2800" dirty="0"/>
              <a:t> and 3x PMOS drain is perfect, why cant I see the same between </a:t>
            </a:r>
            <a:r>
              <a:rPr lang="en-US" sz="2800" dirty="0" err="1"/>
              <a:t>Sw_Pow</a:t>
            </a:r>
            <a:r>
              <a:rPr lang="en-US" sz="2800" dirty="0"/>
              <a:t> and 3x PMOS drain?)</a:t>
            </a:r>
          </a:p>
          <a:p>
            <a:pPr marL="1733565" lvl="1" indent="-514350">
              <a:buFont typeface="+mj-lt"/>
              <a:buAutoNum type="arabicPeriod"/>
            </a:pPr>
            <a:r>
              <a:rPr lang="en-US" sz="2800" dirty="0"/>
              <a:t>C9 cap</a:t>
            </a:r>
          </a:p>
          <a:p>
            <a:pPr marL="1733565" lvl="1" indent="-514350">
              <a:buFont typeface="+mj-lt"/>
              <a:buAutoNum type="arabicPeriod"/>
            </a:pPr>
            <a:r>
              <a:rPr lang="en-US" sz="2800" dirty="0"/>
              <a:t>3x PMOS drain</a:t>
            </a:r>
          </a:p>
          <a:p>
            <a:pPr marL="1733565" lvl="1" indent="-514350">
              <a:buFont typeface="+mj-lt"/>
              <a:buAutoNum type="arabicPeriod"/>
            </a:pPr>
            <a:r>
              <a:rPr lang="en-US" sz="2800" dirty="0"/>
              <a:t>All GNDPWR connections?</a:t>
            </a:r>
          </a:p>
          <a:p>
            <a:pPr marL="514350" indent="-514350">
              <a:buFont typeface="+mj-lt"/>
              <a:buAutoNum type="arabicPeriod"/>
            </a:pPr>
            <a:r>
              <a:rPr lang="en-US" sz="2800" dirty="0"/>
              <a:t>I only see 2 layers, front and back, is that correct?</a:t>
            </a:r>
          </a:p>
          <a:p>
            <a:pPr marL="514350" indent="-514350">
              <a:buFont typeface="+mj-lt"/>
              <a:buAutoNum type="arabicPeriod"/>
            </a:pPr>
            <a:r>
              <a:rPr lang="en-US" sz="2800" dirty="0"/>
              <a:t>Is there any other explanation you can provide to help me understand?</a:t>
            </a:r>
          </a:p>
          <a:p>
            <a:pPr marL="1733565" lvl="1" indent="-514350">
              <a:buFont typeface="+mj-lt"/>
              <a:buAutoNum type="arabicPeriod"/>
            </a:pPr>
            <a:r>
              <a:rPr lang="en-US" sz="2800" dirty="0"/>
              <a:t>How to setup directories so each .pro sees the files/folders it needs to?</a:t>
            </a:r>
          </a:p>
          <a:p>
            <a:pPr marL="1733565" lvl="1" indent="-514350">
              <a:buFont typeface="+mj-lt"/>
              <a:buAutoNum type="arabicPeriod"/>
            </a:pPr>
            <a:r>
              <a:rPr lang="en-US" sz="2800" dirty="0"/>
              <a:t>Link to </a:t>
            </a:r>
            <a:r>
              <a:rPr lang="en-US" sz="2800" dirty="0" err="1"/>
              <a:t>KiCad</a:t>
            </a:r>
            <a:r>
              <a:rPr lang="en-US" sz="2800" dirty="0"/>
              <a:t> tutorial that is good for this project</a:t>
            </a:r>
          </a:p>
          <a:p>
            <a:pPr marL="1733565" lvl="1" indent="-514350">
              <a:buFont typeface="+mj-lt"/>
              <a:buAutoNum type="arabicPeriod"/>
            </a:pPr>
            <a:r>
              <a:rPr lang="en-US" sz="2800" dirty="0" err="1"/>
              <a:t>KiCad</a:t>
            </a:r>
            <a:r>
              <a:rPr lang="en-US" sz="2800" dirty="0"/>
              <a:t> settings you have for this project that I should have as well?</a:t>
            </a:r>
          </a:p>
          <a:p>
            <a:pPr marL="2952780" lvl="2" indent="-514350">
              <a:buFont typeface="+mj-lt"/>
              <a:buAutoNum type="arabicPeriod"/>
            </a:pPr>
            <a:r>
              <a:rPr lang="en-US" sz="2800" dirty="0"/>
              <a:t>Maybe you can save your settings as config file that I can load?</a:t>
            </a:r>
          </a:p>
        </p:txBody>
      </p:sp>
      <p:pic>
        <p:nvPicPr>
          <p:cNvPr id="2" name="Picture 1">
            <a:extLst>
              <a:ext uri="{FF2B5EF4-FFF2-40B4-BE49-F238E27FC236}">
                <a16:creationId xmlns:a16="http://schemas.microsoft.com/office/drawing/2014/main" id="{7FAE90DA-D332-4065-ABB2-B4DA46E3CD00}"/>
              </a:ext>
            </a:extLst>
          </p:cNvPr>
          <p:cNvPicPr>
            <a:picLocks noChangeAspect="1"/>
          </p:cNvPicPr>
          <p:nvPr/>
        </p:nvPicPr>
        <p:blipFill>
          <a:blip r:embed="rId2"/>
          <a:stretch>
            <a:fillRect/>
          </a:stretch>
        </p:blipFill>
        <p:spPr>
          <a:xfrm>
            <a:off x="22915418" y="460456"/>
            <a:ext cx="11859491" cy="9869250"/>
          </a:xfrm>
          <a:prstGeom prst="rect">
            <a:avLst/>
          </a:prstGeom>
        </p:spPr>
      </p:pic>
      <p:pic>
        <p:nvPicPr>
          <p:cNvPr id="5" name="Picture 4">
            <a:extLst>
              <a:ext uri="{FF2B5EF4-FFF2-40B4-BE49-F238E27FC236}">
                <a16:creationId xmlns:a16="http://schemas.microsoft.com/office/drawing/2014/main" id="{2914A16C-702B-45C6-8F23-D8713EDCFC81}"/>
              </a:ext>
            </a:extLst>
          </p:cNvPr>
          <p:cNvPicPr>
            <a:picLocks noChangeAspect="1"/>
          </p:cNvPicPr>
          <p:nvPr/>
        </p:nvPicPr>
        <p:blipFill>
          <a:blip r:embed="rId3"/>
          <a:stretch>
            <a:fillRect/>
          </a:stretch>
        </p:blipFill>
        <p:spPr>
          <a:xfrm>
            <a:off x="12879915" y="6807031"/>
            <a:ext cx="14181209" cy="12248304"/>
          </a:xfrm>
          <a:prstGeom prst="rect">
            <a:avLst/>
          </a:prstGeom>
        </p:spPr>
      </p:pic>
    </p:spTree>
    <p:extLst>
      <p:ext uri="{BB962C8B-B14F-4D97-AF65-F5344CB8AC3E}">
        <p14:creationId xmlns:p14="http://schemas.microsoft.com/office/powerpoint/2010/main" val="157928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75F-CF59-47F2-9D05-6BC8BA88A8C1}"/>
              </a:ext>
            </a:extLst>
          </p:cNvPr>
          <p:cNvSpPr>
            <a:spLocks noGrp="1"/>
          </p:cNvSpPr>
          <p:nvPr>
            <p:ph idx="1"/>
          </p:nvPr>
        </p:nvSpPr>
        <p:spPr>
          <a:xfrm>
            <a:off x="615462" y="460456"/>
            <a:ext cx="31546800" cy="11603568"/>
          </a:xfrm>
        </p:spPr>
        <p:txBody>
          <a:bodyPr>
            <a:normAutofit/>
          </a:bodyPr>
          <a:lstStyle/>
          <a:p>
            <a:pPr marL="0" indent="0">
              <a:buNone/>
            </a:pPr>
            <a:r>
              <a:rPr lang="en-US" sz="2800" dirty="0" err="1"/>
              <a:t>Vcu</a:t>
            </a:r>
            <a:r>
              <a:rPr lang="en-US" sz="2800" dirty="0"/>
              <a:t>-pi questions</a:t>
            </a:r>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endParaRPr lang="en-US" sz="2800" dirty="0"/>
          </a:p>
        </p:txBody>
      </p:sp>
      <p:sp>
        <p:nvSpPr>
          <p:cNvPr id="2" name="TextBox 1">
            <a:extLst>
              <a:ext uri="{FF2B5EF4-FFF2-40B4-BE49-F238E27FC236}">
                <a16:creationId xmlns:a16="http://schemas.microsoft.com/office/drawing/2014/main" id="{1DFA288C-931B-424D-9E28-8C3C83CEDC50}"/>
              </a:ext>
            </a:extLst>
          </p:cNvPr>
          <p:cNvSpPr txBox="1"/>
          <p:nvPr/>
        </p:nvSpPr>
        <p:spPr>
          <a:xfrm>
            <a:off x="864432" y="13553394"/>
            <a:ext cx="7468648" cy="954107"/>
          </a:xfrm>
          <a:prstGeom prst="rect">
            <a:avLst/>
          </a:prstGeom>
          <a:noFill/>
        </p:spPr>
        <p:txBody>
          <a:bodyPr wrap="none" rtlCol="0">
            <a:spAutoFit/>
          </a:bodyPr>
          <a:lstStyle/>
          <a:p>
            <a:r>
              <a:rPr lang="en-US" sz="2800" dirty="0"/>
              <a:t>I clicked ok, then I saved the report file. It here =&gt; </a:t>
            </a:r>
          </a:p>
          <a:p>
            <a:endParaRPr lang="en-US" sz="2800" dirty="0"/>
          </a:p>
        </p:txBody>
      </p:sp>
      <p:sp>
        <p:nvSpPr>
          <p:cNvPr id="7" name="TextBox 6">
            <a:extLst>
              <a:ext uri="{FF2B5EF4-FFF2-40B4-BE49-F238E27FC236}">
                <a16:creationId xmlns:a16="http://schemas.microsoft.com/office/drawing/2014/main" id="{E3A5FA67-636C-4B50-97E1-5FD0EC82CB3A}"/>
              </a:ext>
            </a:extLst>
          </p:cNvPr>
          <p:cNvSpPr txBox="1"/>
          <p:nvPr/>
        </p:nvSpPr>
        <p:spPr>
          <a:xfrm>
            <a:off x="615462" y="1168755"/>
            <a:ext cx="11071492" cy="523220"/>
          </a:xfrm>
          <a:prstGeom prst="rect">
            <a:avLst/>
          </a:prstGeom>
          <a:noFill/>
        </p:spPr>
        <p:txBody>
          <a:bodyPr wrap="none" rtlCol="0">
            <a:spAutoFit/>
          </a:bodyPr>
          <a:lstStyle/>
          <a:p>
            <a:r>
              <a:rPr lang="en-US" sz="2800" dirty="0"/>
              <a:t>I tried opening vcu-pi.pro, I got the following error. How can I resolve this?</a:t>
            </a:r>
          </a:p>
        </p:txBody>
      </p:sp>
      <p:sp>
        <p:nvSpPr>
          <p:cNvPr id="8" name="Arrow: Right 7">
            <a:extLst>
              <a:ext uri="{FF2B5EF4-FFF2-40B4-BE49-F238E27FC236}">
                <a16:creationId xmlns:a16="http://schemas.microsoft.com/office/drawing/2014/main" id="{717CEE28-4238-4062-8CD3-F481199AD150}"/>
              </a:ext>
            </a:extLst>
          </p:cNvPr>
          <p:cNvSpPr/>
          <p:nvPr/>
        </p:nvSpPr>
        <p:spPr>
          <a:xfrm>
            <a:off x="11810989" y="3823839"/>
            <a:ext cx="1828800" cy="2579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FC85774-26B0-4DE3-9A0A-581B0B7CAB6F}"/>
              </a:ext>
            </a:extLst>
          </p:cNvPr>
          <p:cNvSpPr txBox="1"/>
          <p:nvPr/>
        </p:nvSpPr>
        <p:spPr>
          <a:xfrm>
            <a:off x="14715358" y="737868"/>
            <a:ext cx="12958419" cy="954107"/>
          </a:xfrm>
          <a:prstGeom prst="rect">
            <a:avLst/>
          </a:prstGeom>
          <a:noFill/>
        </p:spPr>
        <p:txBody>
          <a:bodyPr wrap="none" rtlCol="0">
            <a:spAutoFit/>
          </a:bodyPr>
          <a:lstStyle/>
          <a:p>
            <a:r>
              <a:rPr lang="en-US" sz="2800" dirty="0"/>
              <a:t>I clicked ok, then I clicked “Remap Symbols”, then I got this error. How do I resolve this? </a:t>
            </a:r>
          </a:p>
          <a:p>
            <a:endParaRPr lang="en-US" sz="2800" dirty="0"/>
          </a:p>
        </p:txBody>
      </p:sp>
      <p:pic>
        <p:nvPicPr>
          <p:cNvPr id="4" name="Picture 3">
            <a:extLst>
              <a:ext uri="{FF2B5EF4-FFF2-40B4-BE49-F238E27FC236}">
                <a16:creationId xmlns:a16="http://schemas.microsoft.com/office/drawing/2014/main" id="{A95DB598-48D7-4488-B50E-8D3E9F630816}"/>
              </a:ext>
            </a:extLst>
          </p:cNvPr>
          <p:cNvPicPr>
            <a:picLocks noChangeAspect="1"/>
          </p:cNvPicPr>
          <p:nvPr/>
        </p:nvPicPr>
        <p:blipFill>
          <a:blip r:embed="rId3"/>
          <a:stretch>
            <a:fillRect/>
          </a:stretch>
        </p:blipFill>
        <p:spPr>
          <a:xfrm>
            <a:off x="247550" y="1781444"/>
            <a:ext cx="11530392" cy="9332033"/>
          </a:xfrm>
          <a:prstGeom prst="rect">
            <a:avLst/>
          </a:prstGeom>
        </p:spPr>
      </p:pic>
      <p:graphicFrame>
        <p:nvGraphicFramePr>
          <p:cNvPr id="5" name="Object 4">
            <a:extLst>
              <a:ext uri="{FF2B5EF4-FFF2-40B4-BE49-F238E27FC236}">
                <a16:creationId xmlns:a16="http://schemas.microsoft.com/office/drawing/2014/main" id="{405A2B6B-9B5F-4409-8980-D8869840571D}"/>
              </a:ext>
            </a:extLst>
          </p:cNvPr>
          <p:cNvGraphicFramePr>
            <a:graphicFrameLocks noChangeAspect="1"/>
          </p:cNvGraphicFramePr>
          <p:nvPr>
            <p:extLst>
              <p:ext uri="{D42A27DB-BD31-4B8C-83A1-F6EECF244321}">
                <p14:modId xmlns:p14="http://schemas.microsoft.com/office/powerpoint/2010/main" val="4217504178"/>
              </p:ext>
            </p:extLst>
          </p:nvPr>
        </p:nvGraphicFramePr>
        <p:xfrm>
          <a:off x="8839240" y="13385012"/>
          <a:ext cx="4800549" cy="2362688"/>
        </p:xfrm>
        <a:graphic>
          <a:graphicData uri="http://schemas.openxmlformats.org/presentationml/2006/ole">
            <mc:AlternateContent xmlns:mc="http://schemas.openxmlformats.org/markup-compatibility/2006">
              <mc:Choice xmlns:v="urn:schemas-microsoft-com:vml" Requires="v">
                <p:oleObj spid="_x0000_s3136" name="Packager Shell Object" showAsIcon="1" r:id="rId4" imgW="709560" imgH="349200" progId="Package">
                  <p:embed/>
                </p:oleObj>
              </mc:Choice>
              <mc:Fallback>
                <p:oleObj name="Packager Shell Object" showAsIcon="1" r:id="rId4" imgW="709560" imgH="349200" progId="Package">
                  <p:embed/>
                  <p:pic>
                    <p:nvPicPr>
                      <p:cNvPr id="0" name=""/>
                      <p:cNvPicPr/>
                      <p:nvPr/>
                    </p:nvPicPr>
                    <p:blipFill>
                      <a:blip r:embed="rId5"/>
                      <a:stretch>
                        <a:fillRect/>
                      </a:stretch>
                    </p:blipFill>
                    <p:spPr>
                      <a:xfrm>
                        <a:off x="8839240" y="13385012"/>
                        <a:ext cx="4800549" cy="23626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14A0F3ED-16EF-4986-BF2F-8F8765CAC1F4}"/>
              </a:ext>
            </a:extLst>
          </p:cNvPr>
          <p:cNvPicPr>
            <a:picLocks noChangeAspect="1"/>
          </p:cNvPicPr>
          <p:nvPr/>
        </p:nvPicPr>
        <p:blipFill>
          <a:blip r:embed="rId6"/>
          <a:stretch>
            <a:fillRect/>
          </a:stretch>
        </p:blipFill>
        <p:spPr>
          <a:xfrm>
            <a:off x="15307597" y="1014118"/>
            <a:ext cx="21020853" cy="17273882"/>
          </a:xfrm>
          <a:prstGeom prst="rect">
            <a:avLst/>
          </a:prstGeom>
        </p:spPr>
      </p:pic>
    </p:spTree>
    <p:extLst>
      <p:ext uri="{BB962C8B-B14F-4D97-AF65-F5344CB8AC3E}">
        <p14:creationId xmlns:p14="http://schemas.microsoft.com/office/powerpoint/2010/main" val="371606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75F-CF59-47F2-9D05-6BC8BA88A8C1}"/>
              </a:ext>
            </a:extLst>
          </p:cNvPr>
          <p:cNvSpPr>
            <a:spLocks noGrp="1"/>
          </p:cNvSpPr>
          <p:nvPr>
            <p:ph idx="1"/>
          </p:nvPr>
        </p:nvSpPr>
        <p:spPr>
          <a:xfrm>
            <a:off x="615462" y="460456"/>
            <a:ext cx="31546800" cy="11603568"/>
          </a:xfrm>
        </p:spPr>
        <p:txBody>
          <a:bodyPr>
            <a:normAutofit/>
          </a:bodyPr>
          <a:lstStyle/>
          <a:p>
            <a:pPr marL="0" indent="0">
              <a:buNone/>
            </a:pPr>
            <a:r>
              <a:rPr lang="en-US" sz="2800" dirty="0" err="1"/>
              <a:t>Vcu</a:t>
            </a:r>
            <a:r>
              <a:rPr lang="en-US" sz="2800" dirty="0"/>
              <a:t>-pi questions</a:t>
            </a:r>
          </a:p>
          <a:p>
            <a:pPr marL="0" indent="0">
              <a:buNone/>
            </a:pPr>
            <a:r>
              <a:rPr lang="en-US" sz="2800" dirty="0"/>
              <a:t>&lt;incomplete slide. Need to review </a:t>
            </a:r>
            <a:r>
              <a:rPr lang="en-US" sz="2800" dirty="0" err="1"/>
              <a:t>vcu</a:t>
            </a:r>
            <a:r>
              <a:rPr lang="en-US" sz="2800" dirty="0"/>
              <a:t>-pi </a:t>
            </a:r>
            <a:r>
              <a:rPr lang="en-US" sz="2800" dirty="0" err="1"/>
              <a:t>KiCad</a:t>
            </a:r>
            <a:r>
              <a:rPr lang="en-US" sz="2800" dirty="0"/>
              <a:t> files in detail.&gt;</a:t>
            </a:r>
          </a:p>
        </p:txBody>
      </p:sp>
    </p:spTree>
    <p:extLst>
      <p:ext uri="{BB962C8B-B14F-4D97-AF65-F5344CB8AC3E}">
        <p14:creationId xmlns:p14="http://schemas.microsoft.com/office/powerpoint/2010/main" val="363874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615600" y="460440"/>
            <a:ext cx="31545720" cy="116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The components that showing error is due to they are not in the common library of kicad,so I made them and that files (.mod extension)  are in LIB folder.</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You have to use library manger to add those library to project…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You will having the same problems for the 3d objects, and footprints….(3d  models having extensions as wrl or .step and they are in footprint folder)</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They are located in the footprint folder…</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For add 3d to footprint double click the footprint or click and press e..then a window will be pop-up on 3</a:t>
            </a:r>
            <a:r>
              <a:rPr lang="en-IN" sz="2800" b="0" strike="noStrike" spc="-1" baseline="101000">
                <a:solidFill>
                  <a:srgbClr val="000000"/>
                </a:solidFill>
                <a:uFill>
                  <a:solidFill>
                    <a:srgbClr val="FFFFFF"/>
                  </a:solidFill>
                </a:uFill>
                <a:latin typeface="Calibri"/>
                <a:ea typeface="DejaVu Sans"/>
              </a:rPr>
              <a:t>rd</a:t>
            </a:r>
            <a:r>
              <a:rPr lang="en-IN" sz="2800" b="0" strike="noStrike" spc="-1">
                <a:solidFill>
                  <a:srgbClr val="000000"/>
                </a:solidFill>
                <a:uFill>
                  <a:solidFill>
                    <a:srgbClr val="FFFFFF"/>
                  </a:solidFill>
                </a:uFill>
                <a:latin typeface="Calibri"/>
                <a:ea typeface="DejaVu Sans"/>
              </a:rPr>
              <a:t> tab u will find the adding path to 3d….</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And SW Pos is +12v right I made filled zone in front Cu layer with the +12v so you don’t have to worry about the current for the 3p mosfet...and also I made mosfet +12v pin as solid to pcb(normally thermal  gap is  there)...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And mosfet gate signals depends on the voltage not current…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Also the whole back Cu layer is ground…...(filled zone)(vcu_pi board is also like this  +5v in F.Cu and GND in B.Cu</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hlinkClick r:id="rId2"/>
              </a:rPr>
              <a:t>https://youtu.be/M1plXo8oLrQ</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hlinkClick r:id="rId3"/>
              </a:rPr>
              <a:t>https://youtu.be/urHI1WWdr7s</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And i think you don’t have to watch this all just open your schematic and file&gt;import&gt;footprint Association file.. select .cmp  file if there is....if not i think your problem solved already...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 name="Picture 610"/>
          <p:cNvPicPr/>
          <p:nvPr/>
        </p:nvPicPr>
        <p:blipFill>
          <a:blip r:embed="rId2"/>
          <a:stretch/>
        </p:blipFill>
        <p:spPr>
          <a:xfrm>
            <a:off x="4810168" y="195120"/>
            <a:ext cx="30425040" cy="17105760"/>
          </a:xfrm>
          <a:prstGeom prst="rect">
            <a:avLst/>
          </a:prstGeom>
          <a:ln>
            <a:noFill/>
          </a:ln>
        </p:spPr>
      </p:pic>
      <p:sp>
        <p:nvSpPr>
          <p:cNvPr id="612" name="Line 1"/>
          <p:cNvSpPr/>
          <p:nvPr/>
        </p:nvSpPr>
        <p:spPr>
          <a:xfrm>
            <a:off x="1759453" y="5760000"/>
            <a:ext cx="4104000" cy="33840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3" name="Line 2"/>
          <p:cNvSpPr/>
          <p:nvPr/>
        </p:nvSpPr>
        <p:spPr>
          <a:xfrm>
            <a:off x="3991453" y="8928000"/>
            <a:ext cx="1872000" cy="2160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4" name="Line 3"/>
          <p:cNvSpPr/>
          <p:nvPr/>
        </p:nvSpPr>
        <p:spPr>
          <a:xfrm>
            <a:off x="5293895" y="7579894"/>
            <a:ext cx="569558" cy="156410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5" name="TextShape 4"/>
          <p:cNvSpPr txBox="1"/>
          <p:nvPr/>
        </p:nvSpPr>
        <p:spPr>
          <a:xfrm>
            <a:off x="859453" y="5053680"/>
            <a:ext cx="3132000" cy="70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On this to view the original </a:t>
            </a:r>
          </a:p>
          <a:p>
            <a:r>
              <a:rPr lang="en-IN" sz="1800" b="0" strike="noStrike" spc="-1" dirty="0">
                <a:solidFill>
                  <a:srgbClr val="000000"/>
                </a:solidFill>
                <a:uFill>
                  <a:solidFill>
                    <a:srgbClr val="FFFFFF"/>
                  </a:solidFill>
                </a:uFill>
                <a:latin typeface="Arial"/>
              </a:rPr>
              <a:t> view with filled zone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18358-1BC4-4DF0-80C0-B87A2B42BC35}"/>
              </a:ext>
            </a:extLst>
          </p:cNvPr>
          <p:cNvPicPr>
            <a:picLocks noChangeAspect="1"/>
          </p:cNvPicPr>
          <p:nvPr/>
        </p:nvPicPr>
        <p:blipFill>
          <a:blip r:embed="rId2"/>
          <a:stretch>
            <a:fillRect/>
          </a:stretch>
        </p:blipFill>
        <p:spPr>
          <a:xfrm>
            <a:off x="535799" y="1801091"/>
            <a:ext cx="35839349" cy="14824364"/>
          </a:xfrm>
          <a:prstGeom prst="rect">
            <a:avLst/>
          </a:prstGeom>
        </p:spPr>
      </p:pic>
    </p:spTree>
    <p:extLst>
      <p:ext uri="{BB962C8B-B14F-4D97-AF65-F5344CB8AC3E}">
        <p14:creationId xmlns:p14="http://schemas.microsoft.com/office/powerpoint/2010/main" val="232819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1" name="Connector: Elbow 520">
            <a:extLst>
              <a:ext uri="{FF2B5EF4-FFF2-40B4-BE49-F238E27FC236}">
                <a16:creationId xmlns:a16="http://schemas.microsoft.com/office/drawing/2014/main" id="{C99A2D3B-4BB8-4F75-8BCA-5BF2311E89D3}"/>
              </a:ext>
            </a:extLst>
          </p:cNvPr>
          <p:cNvCxnSpPr>
            <a:cxnSpLocks/>
            <a:stCxn id="412" idx="2"/>
            <a:endCxn id="517" idx="2"/>
          </p:cNvCxnSpPr>
          <p:nvPr/>
        </p:nvCxnSpPr>
        <p:spPr>
          <a:xfrm rot="5400000">
            <a:off x="17168720" y="11677960"/>
            <a:ext cx="1426581" cy="3905"/>
          </a:xfrm>
          <a:prstGeom prst="bentConnector3">
            <a:avLst>
              <a:gd name="adj1" fmla="val 50000"/>
            </a:avLst>
          </a:prstGeom>
          <a:ln w="38100">
            <a:solidFill>
              <a:srgbClr val="00B05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1" name="TextBox 660">
            <a:extLst>
              <a:ext uri="{FF2B5EF4-FFF2-40B4-BE49-F238E27FC236}">
                <a16:creationId xmlns:a16="http://schemas.microsoft.com/office/drawing/2014/main" id="{F53FFA39-709B-47BD-8762-C506CA867E54}"/>
              </a:ext>
            </a:extLst>
          </p:cNvPr>
          <p:cNvSpPr txBox="1"/>
          <p:nvPr/>
        </p:nvSpPr>
        <p:spPr>
          <a:xfrm>
            <a:off x="328103" y="14128687"/>
            <a:ext cx="27513193" cy="4878259"/>
          </a:xfrm>
          <a:prstGeom prst="rect">
            <a:avLst/>
          </a:prstGeom>
          <a:noFill/>
        </p:spPr>
        <p:txBody>
          <a:bodyPr wrap="square" rtlCol="0">
            <a:spAutoFit/>
          </a:bodyPr>
          <a:lstStyle/>
          <a:p>
            <a:r>
              <a:rPr lang="en-US" sz="2000" dirty="0"/>
              <a:t>Description:</a:t>
            </a:r>
          </a:p>
          <a:p>
            <a:r>
              <a:rPr lang="en-US" sz="2000" dirty="0"/>
              <a:t>The schematic shows controller and data acquisition system for a custom car.</a:t>
            </a:r>
          </a:p>
          <a:p>
            <a:r>
              <a:rPr lang="en-US" sz="2000" dirty="0"/>
              <a:t>It made of 2 custom PCBs (PCB_SHIELD, PCB_POWER), a STM Discovery board, and various electronics components.</a:t>
            </a:r>
          </a:p>
          <a:p>
            <a:r>
              <a:rPr lang="en-US" sz="2000" dirty="0"/>
              <a:t>The functions are:</a:t>
            </a:r>
          </a:p>
          <a:p>
            <a:pPr marL="457200" indent="-457200">
              <a:buFont typeface="+mj-lt"/>
              <a:buAutoNum type="arabicPeriod"/>
            </a:pPr>
            <a:r>
              <a:rPr lang="en-US" sz="2000" dirty="0"/>
              <a:t>Control switching for solenoid used for shifting gears on a motor cycle engine</a:t>
            </a:r>
          </a:p>
          <a:p>
            <a:pPr marL="457200" indent="-457200">
              <a:buFont typeface="+mj-lt"/>
              <a:buAutoNum type="arabicPeriod"/>
            </a:pPr>
            <a:r>
              <a:rPr lang="en-US" sz="2000" dirty="0"/>
              <a:t>Control switching for solenoid and motor of a 1.5kW permanent magnet starter motor, used for driving in reverse. </a:t>
            </a:r>
          </a:p>
          <a:p>
            <a:pPr marL="914400" lvl="1" indent="-457200">
              <a:buFont typeface="+mj-lt"/>
              <a:buAutoNum type="arabicPeriod"/>
            </a:pPr>
            <a:r>
              <a:rPr lang="en-US" sz="2000" dirty="0"/>
              <a:t>Solenoid is on/off. Motor is PWM control for voltage modulation.</a:t>
            </a:r>
          </a:p>
          <a:p>
            <a:pPr marL="457200" indent="-457200">
              <a:buFont typeface="+mj-lt"/>
              <a:buAutoNum type="arabicPeriod"/>
            </a:pPr>
            <a:r>
              <a:rPr lang="en-US" sz="2000" dirty="0"/>
              <a:t>Control switching for engine spark kill.</a:t>
            </a:r>
          </a:p>
          <a:p>
            <a:pPr marL="457200" indent="-457200">
              <a:buFont typeface="+mj-lt"/>
              <a:buAutoNum type="arabicPeriod"/>
            </a:pPr>
            <a:r>
              <a:rPr lang="en-US" sz="2000" dirty="0"/>
              <a:t>Read 4 wheel speed sensors</a:t>
            </a:r>
          </a:p>
          <a:p>
            <a:pPr marL="457200" indent="-457200">
              <a:buFont typeface="+mj-lt"/>
              <a:buAutoNum type="arabicPeriod"/>
            </a:pPr>
            <a:r>
              <a:rPr lang="en-US" sz="2000" dirty="0"/>
              <a:t>Read various potentiometers for position sensing</a:t>
            </a:r>
          </a:p>
          <a:p>
            <a:pPr marL="457200" indent="-457200">
              <a:buFont typeface="+mj-lt"/>
              <a:buAutoNum type="arabicPeriod"/>
            </a:pPr>
            <a:r>
              <a:rPr lang="en-US" sz="2000" dirty="0"/>
              <a:t>Read various switches for user input.</a:t>
            </a:r>
          </a:p>
          <a:p>
            <a:pPr marL="457200" indent="-457200">
              <a:buFont typeface="+mj-lt"/>
              <a:buAutoNum type="arabicPeriod"/>
            </a:pPr>
            <a:r>
              <a:rPr lang="en-US" sz="2000" dirty="0"/>
              <a:t>Broadcast data on CAN network</a:t>
            </a:r>
          </a:p>
          <a:p>
            <a:r>
              <a:rPr lang="en-US" sz="2000" dirty="0"/>
              <a:t>The system has been split on to 2 PCBs for packaging reasons. I also though it might be a good idea to segregate the high and low power portions. So PCB_SHIELD is a shield for the STM discovery, and PCB_POWER is sort of a power electronics board. </a:t>
            </a:r>
          </a:p>
          <a:p>
            <a:endParaRPr lang="en-US" sz="2000" dirty="0"/>
          </a:p>
          <a:p>
            <a:pPr marL="457200" indent="-457200">
              <a:buFont typeface="+mj-lt"/>
              <a:buAutoNum type="arabicPeriod"/>
            </a:pPr>
            <a:endParaRPr lang="en-US" sz="2000" dirty="0"/>
          </a:p>
          <a:p>
            <a:pPr marL="228600" indent="-228600">
              <a:buFont typeface="+mj-lt"/>
              <a:buAutoNum type="arabicPeriod"/>
            </a:pPr>
            <a:endParaRPr lang="en-US" sz="1100" dirty="0"/>
          </a:p>
        </p:txBody>
      </p:sp>
      <p:cxnSp>
        <p:nvCxnSpPr>
          <p:cNvPr id="460" name="Connector: Elbow 459">
            <a:extLst>
              <a:ext uri="{FF2B5EF4-FFF2-40B4-BE49-F238E27FC236}">
                <a16:creationId xmlns:a16="http://schemas.microsoft.com/office/drawing/2014/main" id="{CC9C751B-9961-4A0D-8D79-A9422E27E6EC}"/>
              </a:ext>
            </a:extLst>
          </p:cNvPr>
          <p:cNvCxnSpPr>
            <a:cxnSpLocks/>
            <a:stCxn id="548" idx="1"/>
            <a:endCxn id="551" idx="1"/>
          </p:cNvCxnSpPr>
          <p:nvPr/>
        </p:nvCxnSpPr>
        <p:spPr>
          <a:xfrm rot="10800000" flipH="1">
            <a:off x="19498084" y="12093787"/>
            <a:ext cx="507137" cy="12700"/>
          </a:xfrm>
          <a:prstGeom prst="bentConnector5">
            <a:avLst>
              <a:gd name="adj1" fmla="val -19856"/>
              <a:gd name="adj2" fmla="val -5140480"/>
              <a:gd name="adj3" fmla="val 82868"/>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1" name="Oval 380">
            <a:extLst>
              <a:ext uri="{FF2B5EF4-FFF2-40B4-BE49-F238E27FC236}">
                <a16:creationId xmlns:a16="http://schemas.microsoft.com/office/drawing/2014/main" id="{7E616BE6-8D46-41EE-908E-B03305310F3B}"/>
              </a:ext>
            </a:extLst>
          </p:cNvPr>
          <p:cNvSpPr/>
          <p:nvPr/>
        </p:nvSpPr>
        <p:spPr>
          <a:xfrm>
            <a:off x="30056024" y="6392879"/>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B56A3027-AA26-4A29-BF78-BECCD9B77D50}"/>
              </a:ext>
            </a:extLst>
          </p:cNvPr>
          <p:cNvSpPr/>
          <p:nvPr/>
        </p:nvSpPr>
        <p:spPr>
          <a:xfrm>
            <a:off x="30063325" y="5072780"/>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a:extLst>
              <a:ext uri="{FF2B5EF4-FFF2-40B4-BE49-F238E27FC236}">
                <a16:creationId xmlns:a16="http://schemas.microsoft.com/office/drawing/2014/main" id="{C9147C53-81FD-4453-900B-02A0D727A5CB}"/>
              </a:ext>
            </a:extLst>
          </p:cNvPr>
          <p:cNvSpPr/>
          <p:nvPr/>
        </p:nvSpPr>
        <p:spPr>
          <a:xfrm>
            <a:off x="30056024" y="5639572"/>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52E633E8-A223-422C-8E6C-2BC2F1E4A9BE}"/>
              </a:ext>
            </a:extLst>
          </p:cNvPr>
          <p:cNvGrpSpPr/>
          <p:nvPr/>
        </p:nvGrpSpPr>
        <p:grpSpPr>
          <a:xfrm>
            <a:off x="17406062" y="9942925"/>
            <a:ext cx="1022828" cy="1041192"/>
            <a:chOff x="31082341" y="9599698"/>
            <a:chExt cx="1022828" cy="1041192"/>
          </a:xfrm>
        </p:grpSpPr>
        <p:sp>
          <p:nvSpPr>
            <p:cNvPr id="400" name="Rectangle 399">
              <a:extLst>
                <a:ext uri="{FF2B5EF4-FFF2-40B4-BE49-F238E27FC236}">
                  <a16:creationId xmlns:a16="http://schemas.microsoft.com/office/drawing/2014/main" id="{18657200-1F72-48AA-B22C-38161E4F175E}"/>
                </a:ext>
              </a:extLst>
            </p:cNvPr>
            <p:cNvSpPr/>
            <p:nvPr/>
          </p:nvSpPr>
          <p:spPr>
            <a:xfrm>
              <a:off x="31082341" y="9599698"/>
              <a:ext cx="1022828" cy="1041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DCDC</a:t>
              </a:r>
            </a:p>
          </p:txBody>
        </p:sp>
        <p:sp>
          <p:nvSpPr>
            <p:cNvPr id="407" name="TextBox 406">
              <a:extLst>
                <a:ext uri="{FF2B5EF4-FFF2-40B4-BE49-F238E27FC236}">
                  <a16:creationId xmlns:a16="http://schemas.microsoft.com/office/drawing/2014/main" id="{D49F3361-28ED-489C-942B-4B4DF3CC4F8F}"/>
                </a:ext>
              </a:extLst>
            </p:cNvPr>
            <p:cNvSpPr txBox="1"/>
            <p:nvPr/>
          </p:nvSpPr>
          <p:spPr>
            <a:xfrm>
              <a:off x="31685154" y="9616746"/>
              <a:ext cx="222638" cy="276999"/>
            </a:xfrm>
            <a:prstGeom prst="rect">
              <a:avLst/>
            </a:prstGeom>
            <a:solidFill>
              <a:schemeClr val="tx1"/>
            </a:solidFill>
          </p:spPr>
          <p:txBody>
            <a:bodyPr wrap="square" rtlCol="0">
              <a:spAutoFit/>
            </a:bodyPr>
            <a:lstStyle/>
            <a:p>
              <a:r>
                <a:rPr lang="en-US" sz="1200" dirty="0">
                  <a:solidFill>
                    <a:schemeClr val="bg1"/>
                  </a:solidFill>
                </a:rPr>
                <a:t>1</a:t>
              </a:r>
            </a:p>
          </p:txBody>
        </p:sp>
        <p:sp>
          <p:nvSpPr>
            <p:cNvPr id="408" name="TextBox 407">
              <a:extLst>
                <a:ext uri="{FF2B5EF4-FFF2-40B4-BE49-F238E27FC236}">
                  <a16:creationId xmlns:a16="http://schemas.microsoft.com/office/drawing/2014/main" id="{A51DAEA6-4E13-47FE-93C0-9C14D007E341}"/>
                </a:ext>
              </a:extLst>
            </p:cNvPr>
            <p:cNvSpPr txBox="1"/>
            <p:nvPr/>
          </p:nvSpPr>
          <p:spPr>
            <a:xfrm>
              <a:off x="31409720" y="9616746"/>
              <a:ext cx="222638" cy="276999"/>
            </a:xfrm>
            <a:prstGeom prst="rect">
              <a:avLst/>
            </a:prstGeom>
            <a:solidFill>
              <a:schemeClr val="tx1"/>
            </a:solidFill>
          </p:spPr>
          <p:txBody>
            <a:bodyPr wrap="square" rtlCol="0">
              <a:spAutoFit/>
            </a:bodyPr>
            <a:lstStyle/>
            <a:p>
              <a:r>
                <a:rPr lang="en-US" sz="1200" dirty="0">
                  <a:solidFill>
                    <a:schemeClr val="bg1"/>
                  </a:solidFill>
                </a:rPr>
                <a:t>2</a:t>
              </a:r>
            </a:p>
          </p:txBody>
        </p:sp>
        <p:sp>
          <p:nvSpPr>
            <p:cNvPr id="409" name="TextBox 408">
              <a:extLst>
                <a:ext uri="{FF2B5EF4-FFF2-40B4-BE49-F238E27FC236}">
                  <a16:creationId xmlns:a16="http://schemas.microsoft.com/office/drawing/2014/main" id="{5C8CBA21-05AB-43C1-A2A0-1EACE875DD5B}"/>
                </a:ext>
              </a:extLst>
            </p:cNvPr>
            <p:cNvSpPr txBox="1"/>
            <p:nvPr/>
          </p:nvSpPr>
          <p:spPr>
            <a:xfrm>
              <a:off x="31101024" y="9615898"/>
              <a:ext cx="222638" cy="276999"/>
            </a:xfrm>
            <a:prstGeom prst="rect">
              <a:avLst/>
            </a:prstGeom>
            <a:solidFill>
              <a:schemeClr val="tx1"/>
            </a:solidFill>
          </p:spPr>
          <p:txBody>
            <a:bodyPr wrap="square" rtlCol="0">
              <a:spAutoFit/>
            </a:bodyPr>
            <a:lstStyle/>
            <a:p>
              <a:r>
                <a:rPr lang="en-US" sz="1200" dirty="0">
                  <a:solidFill>
                    <a:schemeClr val="bg1"/>
                  </a:solidFill>
                </a:rPr>
                <a:t>6</a:t>
              </a:r>
            </a:p>
          </p:txBody>
        </p:sp>
        <p:sp>
          <p:nvSpPr>
            <p:cNvPr id="411" name="TextBox 410">
              <a:extLst>
                <a:ext uri="{FF2B5EF4-FFF2-40B4-BE49-F238E27FC236}">
                  <a16:creationId xmlns:a16="http://schemas.microsoft.com/office/drawing/2014/main" id="{77E08F98-300A-44E8-8693-A67F15934C73}"/>
                </a:ext>
              </a:extLst>
            </p:cNvPr>
            <p:cNvSpPr txBox="1"/>
            <p:nvPr/>
          </p:nvSpPr>
          <p:spPr>
            <a:xfrm>
              <a:off x="31109467" y="10343137"/>
              <a:ext cx="222638" cy="276999"/>
            </a:xfrm>
            <a:prstGeom prst="rect">
              <a:avLst/>
            </a:prstGeom>
            <a:solidFill>
              <a:schemeClr val="tx1"/>
            </a:solidFill>
          </p:spPr>
          <p:txBody>
            <a:bodyPr wrap="square" rtlCol="0">
              <a:spAutoFit/>
            </a:bodyPr>
            <a:lstStyle/>
            <a:p>
              <a:r>
                <a:rPr lang="en-US" sz="1200" dirty="0">
                  <a:solidFill>
                    <a:schemeClr val="bg1"/>
                  </a:solidFill>
                </a:rPr>
                <a:t>5</a:t>
              </a:r>
            </a:p>
          </p:txBody>
        </p:sp>
        <p:sp>
          <p:nvSpPr>
            <p:cNvPr id="412" name="TextBox 411">
              <a:extLst>
                <a:ext uri="{FF2B5EF4-FFF2-40B4-BE49-F238E27FC236}">
                  <a16:creationId xmlns:a16="http://schemas.microsoft.com/office/drawing/2014/main" id="{3BA3FB2F-0149-4B66-B72D-ADEAFCD40719}"/>
                </a:ext>
              </a:extLst>
            </p:cNvPr>
            <p:cNvSpPr txBox="1"/>
            <p:nvPr/>
          </p:nvSpPr>
          <p:spPr>
            <a:xfrm>
              <a:off x="31448922" y="10346396"/>
              <a:ext cx="222638" cy="276999"/>
            </a:xfrm>
            <a:prstGeom prst="rect">
              <a:avLst/>
            </a:prstGeom>
            <a:solidFill>
              <a:schemeClr val="tx1"/>
            </a:solidFill>
          </p:spPr>
          <p:txBody>
            <a:bodyPr wrap="square" rtlCol="0">
              <a:spAutoFit/>
            </a:bodyPr>
            <a:lstStyle/>
            <a:p>
              <a:r>
                <a:rPr lang="en-US" sz="1200" dirty="0">
                  <a:solidFill>
                    <a:schemeClr val="bg1"/>
                  </a:solidFill>
                </a:rPr>
                <a:t>4</a:t>
              </a:r>
            </a:p>
          </p:txBody>
        </p:sp>
        <p:sp>
          <p:nvSpPr>
            <p:cNvPr id="413" name="TextBox 412">
              <a:extLst>
                <a:ext uri="{FF2B5EF4-FFF2-40B4-BE49-F238E27FC236}">
                  <a16:creationId xmlns:a16="http://schemas.microsoft.com/office/drawing/2014/main" id="{A5830F33-51C3-4871-986A-056340AA424E}"/>
                </a:ext>
              </a:extLst>
            </p:cNvPr>
            <p:cNvSpPr txBox="1"/>
            <p:nvPr/>
          </p:nvSpPr>
          <p:spPr>
            <a:xfrm>
              <a:off x="31843062" y="10343137"/>
              <a:ext cx="222638" cy="276999"/>
            </a:xfrm>
            <a:prstGeom prst="rect">
              <a:avLst/>
            </a:prstGeom>
            <a:solidFill>
              <a:schemeClr val="tx1"/>
            </a:solidFill>
          </p:spPr>
          <p:txBody>
            <a:bodyPr wrap="square" rtlCol="0">
              <a:spAutoFit/>
            </a:bodyPr>
            <a:lstStyle/>
            <a:p>
              <a:r>
                <a:rPr lang="en-US" sz="1200" dirty="0">
                  <a:solidFill>
                    <a:schemeClr val="bg1"/>
                  </a:solidFill>
                </a:rPr>
                <a:t>3</a:t>
              </a:r>
            </a:p>
          </p:txBody>
        </p:sp>
      </p:grpSp>
      <p:cxnSp>
        <p:nvCxnSpPr>
          <p:cNvPr id="64" name="Connector: Elbow 63">
            <a:extLst>
              <a:ext uri="{FF2B5EF4-FFF2-40B4-BE49-F238E27FC236}">
                <a16:creationId xmlns:a16="http://schemas.microsoft.com/office/drawing/2014/main" id="{E913162C-253E-4D9A-97D2-64205C8365A8}"/>
              </a:ext>
            </a:extLst>
          </p:cNvPr>
          <p:cNvCxnSpPr>
            <a:cxnSpLocks/>
            <a:stCxn id="68" idx="0"/>
            <a:endCxn id="381" idx="2"/>
          </p:cNvCxnSpPr>
          <p:nvPr/>
        </p:nvCxnSpPr>
        <p:spPr>
          <a:xfrm rot="5400000" flipH="1" flipV="1">
            <a:off x="28063141" y="4798485"/>
            <a:ext cx="181206" cy="3804560"/>
          </a:xfrm>
          <a:prstGeom prst="bentConnector2">
            <a:avLst/>
          </a:prstGeom>
          <a:ln w="381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B49C577-A59D-46BA-B1FA-85FA1585FFB7}"/>
              </a:ext>
            </a:extLst>
          </p:cNvPr>
          <p:cNvCxnSpPr>
            <a:cxnSpLocks/>
            <a:stCxn id="75" idx="0"/>
            <a:endCxn id="382" idx="2"/>
          </p:cNvCxnSpPr>
          <p:nvPr/>
        </p:nvCxnSpPr>
        <p:spPr>
          <a:xfrm rot="5400000" flipH="1" flipV="1">
            <a:off x="28336531" y="4313032"/>
            <a:ext cx="175670" cy="3263316"/>
          </a:xfrm>
          <a:prstGeom prst="bentConnector2">
            <a:avLst/>
          </a:prstGeom>
          <a:ln w="38100">
            <a:solidFill>
              <a:srgbClr val="DC7AC9"/>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27B2552-E71C-4E01-B9B0-94AB017F22B7}"/>
              </a:ext>
            </a:extLst>
          </p:cNvPr>
          <p:cNvCxnSpPr>
            <a:cxnSpLocks/>
            <a:stCxn id="54" idx="3"/>
            <a:endCxn id="381" idx="2"/>
          </p:cNvCxnSpPr>
          <p:nvPr/>
        </p:nvCxnSpPr>
        <p:spPr>
          <a:xfrm rot="5400000" flipH="1" flipV="1">
            <a:off x="28337769" y="5085714"/>
            <a:ext cx="193807" cy="3242704"/>
          </a:xfrm>
          <a:prstGeom prst="bentConnector2">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BAA3AD3-9E51-425B-8F9D-4578F6D81C5F}"/>
              </a:ext>
            </a:extLst>
          </p:cNvPr>
          <p:cNvCxnSpPr>
            <a:cxnSpLocks/>
            <a:stCxn id="3" idx="3"/>
            <a:endCxn id="382" idx="2"/>
          </p:cNvCxnSpPr>
          <p:nvPr/>
        </p:nvCxnSpPr>
        <p:spPr>
          <a:xfrm rot="5400000" flipH="1" flipV="1">
            <a:off x="28614972" y="4590552"/>
            <a:ext cx="174748" cy="2707355"/>
          </a:xfrm>
          <a:prstGeom prst="bentConnector2">
            <a:avLst/>
          </a:prstGeom>
          <a:ln w="38100">
            <a:solidFill>
              <a:srgbClr val="DC7AC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7D47E51-0E35-47B4-94FE-90DB14B3A9F0}"/>
              </a:ext>
            </a:extLst>
          </p:cNvPr>
          <p:cNvSpPr/>
          <p:nvPr/>
        </p:nvSpPr>
        <p:spPr>
          <a:xfrm>
            <a:off x="12839325" y="125640"/>
            <a:ext cx="3294021" cy="1347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a:p>
            <a:pPr algn="ctr"/>
            <a:r>
              <a:rPr lang="en-US" dirty="0"/>
              <a:t>Raspberry Pi 3 B+</a:t>
            </a:r>
          </a:p>
          <a:p>
            <a:pPr algn="ctr"/>
            <a:r>
              <a:rPr lang="en-US" sz="1200" dirty="0"/>
              <a:t>Pinout uses Physical pin numbers from: </a:t>
            </a:r>
            <a:r>
              <a:rPr lang="en-US" sz="1200" dirty="0">
                <a:hlinkClick r:id="rId3"/>
              </a:rPr>
              <a:t>https://pinout.xyz/pinout/pin32_gpio12</a:t>
            </a:r>
            <a:endParaRPr lang="en-US" sz="1200" dirty="0"/>
          </a:p>
          <a:p>
            <a:pPr algn="ctr"/>
            <a:endParaRPr lang="en-US" sz="1200" dirty="0"/>
          </a:p>
          <a:p>
            <a:pPr algn="ctr"/>
            <a:r>
              <a:rPr lang="en-US" sz="1200" dirty="0"/>
              <a:t>Unassigned GPIO:</a:t>
            </a:r>
          </a:p>
          <a:p>
            <a:pPr algn="ctr"/>
            <a:r>
              <a:rPr lang="en-US" sz="1200" dirty="0"/>
              <a:t>12</a:t>
            </a:r>
          </a:p>
          <a:p>
            <a:pPr algn="ctr"/>
            <a:r>
              <a:rPr lang="en-US" sz="1200" dirty="0"/>
              <a:t>26</a:t>
            </a:r>
          </a:p>
          <a:p>
            <a:pPr algn="ctr"/>
            <a:r>
              <a:rPr lang="en-US" sz="1200" dirty="0"/>
              <a:t>27</a:t>
            </a:r>
          </a:p>
          <a:p>
            <a:pPr algn="ctr"/>
            <a:r>
              <a:rPr lang="en-US" sz="1200" dirty="0"/>
              <a:t>38</a:t>
            </a:r>
          </a:p>
          <a:p>
            <a:pPr algn="ctr"/>
            <a:r>
              <a:rPr lang="en-US" sz="1200" dirty="0"/>
              <a:t>40</a:t>
            </a:r>
          </a:p>
          <a:p>
            <a:pPr algn="ctr"/>
            <a:endParaRPr lang="en-US" sz="1200" dirty="0"/>
          </a:p>
          <a:p>
            <a:pPr algn="ctr"/>
            <a:endParaRPr lang="en-US" sz="1200" dirty="0"/>
          </a:p>
        </p:txBody>
      </p:sp>
      <p:sp>
        <p:nvSpPr>
          <p:cNvPr id="68" name="Flowchart: Manual Operation 67">
            <a:extLst>
              <a:ext uri="{FF2B5EF4-FFF2-40B4-BE49-F238E27FC236}">
                <a16:creationId xmlns:a16="http://schemas.microsoft.com/office/drawing/2014/main" id="{E60ECC45-719C-42E2-9335-515EB3EA3D20}"/>
              </a:ext>
            </a:extLst>
          </p:cNvPr>
          <p:cNvSpPr/>
          <p:nvPr/>
        </p:nvSpPr>
        <p:spPr>
          <a:xfrm>
            <a:off x="26037151" y="6791368"/>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t>
            </a:r>
          </a:p>
        </p:txBody>
      </p:sp>
      <p:sp>
        <p:nvSpPr>
          <p:cNvPr id="5" name="TextBox 4">
            <a:extLst>
              <a:ext uri="{FF2B5EF4-FFF2-40B4-BE49-F238E27FC236}">
                <a16:creationId xmlns:a16="http://schemas.microsoft.com/office/drawing/2014/main" id="{B6788EEE-90B1-4594-8538-BE3E322EF75A}"/>
              </a:ext>
            </a:extLst>
          </p:cNvPr>
          <p:cNvSpPr txBox="1"/>
          <p:nvPr/>
        </p:nvSpPr>
        <p:spPr>
          <a:xfrm>
            <a:off x="8167115" y="293028"/>
            <a:ext cx="1074140" cy="276999"/>
          </a:xfrm>
          <a:prstGeom prst="rect">
            <a:avLst/>
          </a:prstGeom>
          <a:noFill/>
        </p:spPr>
        <p:txBody>
          <a:bodyPr wrap="none" rtlCol="0">
            <a:spAutoFit/>
          </a:bodyPr>
          <a:lstStyle/>
          <a:p>
            <a:r>
              <a:rPr lang="en-US" sz="1200" dirty="0"/>
              <a:t>Upshift switch</a:t>
            </a:r>
          </a:p>
        </p:txBody>
      </p:sp>
      <p:sp>
        <p:nvSpPr>
          <p:cNvPr id="7" name="TextBox 6">
            <a:extLst>
              <a:ext uri="{FF2B5EF4-FFF2-40B4-BE49-F238E27FC236}">
                <a16:creationId xmlns:a16="http://schemas.microsoft.com/office/drawing/2014/main" id="{DEB26B38-1867-4C74-9EE1-F6621E55A91E}"/>
              </a:ext>
            </a:extLst>
          </p:cNvPr>
          <p:cNvSpPr txBox="1"/>
          <p:nvPr/>
        </p:nvSpPr>
        <p:spPr>
          <a:xfrm>
            <a:off x="8128322" y="712345"/>
            <a:ext cx="1247457" cy="276999"/>
          </a:xfrm>
          <a:prstGeom prst="rect">
            <a:avLst/>
          </a:prstGeom>
          <a:noFill/>
        </p:spPr>
        <p:txBody>
          <a:bodyPr wrap="none" rtlCol="0">
            <a:spAutoFit/>
          </a:bodyPr>
          <a:lstStyle/>
          <a:p>
            <a:r>
              <a:rPr lang="en-US" sz="1200" dirty="0"/>
              <a:t>downshift switch</a:t>
            </a:r>
          </a:p>
        </p:txBody>
      </p:sp>
      <p:cxnSp>
        <p:nvCxnSpPr>
          <p:cNvPr id="10" name="Straight Connector 9">
            <a:extLst>
              <a:ext uri="{FF2B5EF4-FFF2-40B4-BE49-F238E27FC236}">
                <a16:creationId xmlns:a16="http://schemas.microsoft.com/office/drawing/2014/main" id="{235AADE9-D71F-43B7-8946-D4D3B6AEB068}"/>
              </a:ext>
            </a:extLst>
          </p:cNvPr>
          <p:cNvCxnSpPr>
            <a:cxnSpLocks/>
            <a:stCxn id="612" idx="3"/>
            <a:endCxn id="11" idx="1"/>
          </p:cNvCxnSpPr>
          <p:nvPr/>
        </p:nvCxnSpPr>
        <p:spPr>
          <a:xfrm>
            <a:off x="7647117" y="338008"/>
            <a:ext cx="5224312" cy="3024"/>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E1FEC0-2919-4054-BE29-4E3A5C426F9C}"/>
              </a:ext>
            </a:extLst>
          </p:cNvPr>
          <p:cNvSpPr txBox="1"/>
          <p:nvPr/>
        </p:nvSpPr>
        <p:spPr>
          <a:xfrm>
            <a:off x="12871429" y="202532"/>
            <a:ext cx="537327" cy="276999"/>
          </a:xfrm>
          <a:prstGeom prst="rect">
            <a:avLst/>
          </a:prstGeom>
          <a:noFill/>
        </p:spPr>
        <p:txBody>
          <a:bodyPr wrap="none" rtlCol="0">
            <a:spAutoFit/>
          </a:bodyPr>
          <a:lstStyle/>
          <a:p>
            <a:r>
              <a:rPr lang="en-US" sz="1200" dirty="0"/>
              <a:t>pin11</a:t>
            </a:r>
          </a:p>
        </p:txBody>
      </p:sp>
      <p:cxnSp>
        <p:nvCxnSpPr>
          <p:cNvPr id="12" name="Straight Connector 11">
            <a:extLst>
              <a:ext uri="{FF2B5EF4-FFF2-40B4-BE49-F238E27FC236}">
                <a16:creationId xmlns:a16="http://schemas.microsoft.com/office/drawing/2014/main" id="{E524111F-97E7-42FC-9653-5E53414EB348}"/>
              </a:ext>
            </a:extLst>
          </p:cNvPr>
          <p:cNvCxnSpPr>
            <a:cxnSpLocks/>
            <a:stCxn id="606" idx="3"/>
            <a:endCxn id="13" idx="1"/>
          </p:cNvCxnSpPr>
          <p:nvPr/>
        </p:nvCxnSpPr>
        <p:spPr>
          <a:xfrm flipV="1">
            <a:off x="7633122" y="719676"/>
            <a:ext cx="5233883" cy="13149"/>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D8A9814-3DF1-4B84-A093-D85E39383092}"/>
              </a:ext>
            </a:extLst>
          </p:cNvPr>
          <p:cNvSpPr txBox="1"/>
          <p:nvPr/>
        </p:nvSpPr>
        <p:spPr>
          <a:xfrm>
            <a:off x="12867005" y="581176"/>
            <a:ext cx="537327" cy="276999"/>
          </a:xfrm>
          <a:prstGeom prst="rect">
            <a:avLst/>
          </a:prstGeom>
          <a:noFill/>
        </p:spPr>
        <p:txBody>
          <a:bodyPr wrap="none" rtlCol="0">
            <a:spAutoFit/>
          </a:bodyPr>
          <a:lstStyle/>
          <a:p>
            <a:r>
              <a:rPr lang="en-US" sz="1200" dirty="0"/>
              <a:t>pin13</a:t>
            </a:r>
          </a:p>
        </p:txBody>
      </p:sp>
      <p:grpSp>
        <p:nvGrpSpPr>
          <p:cNvPr id="597" name="Group 596">
            <a:extLst>
              <a:ext uri="{FF2B5EF4-FFF2-40B4-BE49-F238E27FC236}">
                <a16:creationId xmlns:a16="http://schemas.microsoft.com/office/drawing/2014/main" id="{64CF2C67-2F7A-47C0-A220-5D761A352348}"/>
              </a:ext>
            </a:extLst>
          </p:cNvPr>
          <p:cNvGrpSpPr/>
          <p:nvPr/>
        </p:nvGrpSpPr>
        <p:grpSpPr>
          <a:xfrm>
            <a:off x="31203637" y="7346297"/>
            <a:ext cx="1557674" cy="2617766"/>
            <a:chOff x="27560558" y="7346297"/>
            <a:chExt cx="1557674" cy="2617766"/>
          </a:xfrm>
        </p:grpSpPr>
        <p:sp>
          <p:nvSpPr>
            <p:cNvPr id="20" name="Flowchart: Magnetic Disk 19">
              <a:extLst>
                <a:ext uri="{FF2B5EF4-FFF2-40B4-BE49-F238E27FC236}">
                  <a16:creationId xmlns:a16="http://schemas.microsoft.com/office/drawing/2014/main" id="{4FBE0AF5-2114-43B4-86D5-7B34DD6FAC35}"/>
                </a:ext>
              </a:extLst>
            </p:cNvPr>
            <p:cNvSpPr/>
            <p:nvPr/>
          </p:nvSpPr>
          <p:spPr>
            <a:xfrm rot="10800000">
              <a:off x="28606603" y="7346297"/>
              <a:ext cx="511629" cy="1887795"/>
            </a:xfrm>
            <a:prstGeom prst="flowChartMagneticDisk">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US" dirty="0"/>
                <a:t>Shift Solenoid</a:t>
              </a:r>
            </a:p>
          </p:txBody>
        </p:sp>
        <p:grpSp>
          <p:nvGrpSpPr>
            <p:cNvPr id="22" name="Group 21">
              <a:extLst>
                <a:ext uri="{FF2B5EF4-FFF2-40B4-BE49-F238E27FC236}">
                  <a16:creationId xmlns:a16="http://schemas.microsoft.com/office/drawing/2014/main" id="{762ED67A-0D69-4D02-A851-AD115906F433}"/>
                </a:ext>
              </a:extLst>
            </p:cNvPr>
            <p:cNvGrpSpPr/>
            <p:nvPr/>
          </p:nvGrpSpPr>
          <p:grpSpPr>
            <a:xfrm>
              <a:off x="27560558" y="9069541"/>
              <a:ext cx="894522" cy="894522"/>
              <a:chOff x="0" y="0"/>
              <a:chExt cx="894522" cy="894522"/>
            </a:xfrm>
          </p:grpSpPr>
          <p:sp>
            <p:nvSpPr>
              <p:cNvPr id="23" name="Oval 22">
                <a:extLst>
                  <a:ext uri="{FF2B5EF4-FFF2-40B4-BE49-F238E27FC236}">
                    <a16:creationId xmlns:a16="http://schemas.microsoft.com/office/drawing/2014/main" id="{1A7838F3-4EA0-4E02-B778-43151AB33B79}"/>
                  </a:ext>
                </a:extLst>
              </p:cNvPr>
              <p:cNvSpPr/>
              <p:nvPr/>
            </p:nvSpPr>
            <p:spPr>
              <a:xfrm>
                <a:off x="0" y="0"/>
                <a:ext cx="894522" cy="894522"/>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24" name="Oval 23">
                <a:extLst>
                  <a:ext uri="{FF2B5EF4-FFF2-40B4-BE49-F238E27FC236}">
                    <a16:creationId xmlns:a16="http://schemas.microsoft.com/office/drawing/2014/main" id="{487267D5-9B87-499C-9C2D-522782AE5131}"/>
                  </a:ext>
                </a:extLst>
              </p:cNvPr>
              <p:cNvSpPr/>
              <p:nvPr/>
            </p:nvSpPr>
            <p:spPr>
              <a:xfrm>
                <a:off x="177248" y="218661"/>
                <a:ext cx="187187" cy="187187"/>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25" name="Oval 24">
                <a:extLst>
                  <a:ext uri="{FF2B5EF4-FFF2-40B4-BE49-F238E27FC236}">
                    <a16:creationId xmlns:a16="http://schemas.microsoft.com/office/drawing/2014/main" id="{8949F756-F883-46B6-BD08-A9340A8B07D7}"/>
                  </a:ext>
                </a:extLst>
              </p:cNvPr>
              <p:cNvSpPr/>
              <p:nvPr/>
            </p:nvSpPr>
            <p:spPr>
              <a:xfrm>
                <a:off x="544995" y="213691"/>
                <a:ext cx="187187" cy="187187"/>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26" name="Oval 25">
                <a:extLst>
                  <a:ext uri="{FF2B5EF4-FFF2-40B4-BE49-F238E27FC236}">
                    <a16:creationId xmlns:a16="http://schemas.microsoft.com/office/drawing/2014/main" id="{061A96F3-D643-4669-BD57-313C5D38F126}"/>
                  </a:ext>
                </a:extLst>
              </p:cNvPr>
              <p:cNvSpPr/>
              <p:nvPr/>
            </p:nvSpPr>
            <p:spPr>
              <a:xfrm>
                <a:off x="399223" y="598005"/>
                <a:ext cx="106018" cy="1060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p>
            </p:txBody>
          </p:sp>
          <p:cxnSp>
            <p:nvCxnSpPr>
              <p:cNvPr id="27" name="Straight Connector 26">
                <a:extLst>
                  <a:ext uri="{FF2B5EF4-FFF2-40B4-BE49-F238E27FC236}">
                    <a16:creationId xmlns:a16="http://schemas.microsoft.com/office/drawing/2014/main" id="{154E6464-B463-4579-9D60-DF1301EFDFD2}"/>
                  </a:ext>
                </a:extLst>
              </p:cNvPr>
              <p:cNvCxnSpPr>
                <a:stCxn id="23" idx="2"/>
                <a:endCxn id="23" idx="6"/>
              </p:cNvCxnSpPr>
              <p:nvPr/>
            </p:nvCxnSpPr>
            <p:spPr>
              <a:xfrm>
                <a:off x="0" y="447261"/>
                <a:ext cx="894522" cy="0"/>
              </a:xfrm>
              <a:prstGeom prst="line">
                <a:avLst/>
              </a:prstGeom>
            </p:spPr>
            <p:style>
              <a:lnRef idx="1">
                <a:schemeClr val="dk1"/>
              </a:lnRef>
              <a:fillRef idx="0">
                <a:schemeClr val="dk1"/>
              </a:fillRef>
              <a:effectRef idx="0">
                <a:schemeClr val="dk1"/>
              </a:effectRef>
              <a:fontRef idx="minor">
                <a:schemeClr val="tx1"/>
              </a:fontRef>
            </p:style>
          </p:cxnSp>
        </p:grpSp>
        <p:cxnSp>
          <p:nvCxnSpPr>
            <p:cNvPr id="29" name="Connector: Elbow 28">
              <a:extLst>
                <a:ext uri="{FF2B5EF4-FFF2-40B4-BE49-F238E27FC236}">
                  <a16:creationId xmlns:a16="http://schemas.microsoft.com/office/drawing/2014/main" id="{EA8A9D30-665B-4684-8BED-BCD3CB70685C}"/>
                </a:ext>
              </a:extLst>
            </p:cNvPr>
            <p:cNvCxnSpPr>
              <a:cxnSpLocks/>
              <a:stCxn id="23" idx="6"/>
              <a:endCxn id="20" idx="1"/>
            </p:cNvCxnSpPr>
            <p:nvPr/>
          </p:nvCxnSpPr>
          <p:spPr>
            <a:xfrm flipV="1">
              <a:off x="28455080" y="9234092"/>
              <a:ext cx="407337" cy="282710"/>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D07AB478-89EE-4B70-BFD2-EE04A1F1E62E}"/>
              </a:ext>
            </a:extLst>
          </p:cNvPr>
          <p:cNvSpPr txBox="1"/>
          <p:nvPr/>
        </p:nvSpPr>
        <p:spPr>
          <a:xfrm>
            <a:off x="28960661" y="9470918"/>
            <a:ext cx="1345753" cy="276999"/>
          </a:xfrm>
          <a:prstGeom prst="rect">
            <a:avLst/>
          </a:prstGeom>
          <a:noFill/>
        </p:spPr>
        <p:txBody>
          <a:bodyPr wrap="none" rtlCol="0">
            <a:spAutoFit/>
          </a:bodyPr>
          <a:lstStyle/>
          <a:p>
            <a:r>
              <a:rPr lang="en-US" sz="1200" dirty="0">
                <a:solidFill>
                  <a:srgbClr val="FF0000"/>
                </a:solidFill>
              </a:rPr>
              <a:t>SWITCHED_12VDC</a:t>
            </a:r>
          </a:p>
        </p:txBody>
      </p:sp>
      <p:cxnSp>
        <p:nvCxnSpPr>
          <p:cNvPr id="36" name="Connector: Elbow 35">
            <a:extLst>
              <a:ext uri="{FF2B5EF4-FFF2-40B4-BE49-F238E27FC236}">
                <a16:creationId xmlns:a16="http://schemas.microsoft.com/office/drawing/2014/main" id="{2E01DD71-8D28-4617-AE81-DFA00632CF3B}"/>
              </a:ext>
            </a:extLst>
          </p:cNvPr>
          <p:cNvCxnSpPr>
            <a:cxnSpLocks/>
            <a:stCxn id="382" idx="6"/>
            <a:endCxn id="25" idx="0"/>
          </p:cNvCxnSpPr>
          <p:nvPr/>
        </p:nvCxnSpPr>
        <p:spPr>
          <a:xfrm>
            <a:off x="30549504" y="5856855"/>
            <a:ext cx="1292722" cy="3426377"/>
          </a:xfrm>
          <a:prstGeom prst="bentConnector2">
            <a:avLst/>
          </a:prstGeom>
          <a:ln w="38100">
            <a:solidFill>
              <a:srgbClr val="DC7AC9"/>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150CEE4-E8DC-4498-9698-AC229356AB6A}"/>
              </a:ext>
            </a:extLst>
          </p:cNvPr>
          <p:cNvGrpSpPr/>
          <p:nvPr/>
        </p:nvGrpSpPr>
        <p:grpSpPr>
          <a:xfrm>
            <a:off x="27179600" y="6031603"/>
            <a:ext cx="338138" cy="426074"/>
            <a:chOff x="5757862" y="3043238"/>
            <a:chExt cx="338138" cy="426074"/>
          </a:xfrm>
        </p:grpSpPr>
        <p:sp>
          <p:nvSpPr>
            <p:cNvPr id="3" name="Isosceles Triangle 2">
              <a:extLst>
                <a:ext uri="{FF2B5EF4-FFF2-40B4-BE49-F238E27FC236}">
                  <a16:creationId xmlns:a16="http://schemas.microsoft.com/office/drawing/2014/main" id="{C7B08E91-DEAB-4A2E-AA27-3536E0E3F7EA}"/>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9" name="Rectangle 8">
              <a:extLst>
                <a:ext uri="{FF2B5EF4-FFF2-40B4-BE49-F238E27FC236}">
                  <a16:creationId xmlns:a16="http://schemas.microsoft.com/office/drawing/2014/main" id="{FEB0CBE8-0C0E-4C84-A5F7-756A499BAAAB}"/>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46" name="Connector: Elbow 45">
            <a:extLst>
              <a:ext uri="{FF2B5EF4-FFF2-40B4-BE49-F238E27FC236}">
                <a16:creationId xmlns:a16="http://schemas.microsoft.com/office/drawing/2014/main" id="{EB705C46-B4C2-4322-A916-FC2360E5E129}"/>
              </a:ext>
            </a:extLst>
          </p:cNvPr>
          <p:cNvCxnSpPr>
            <a:cxnSpLocks/>
            <a:stCxn id="381" idx="6"/>
            <a:endCxn id="24" idx="0"/>
          </p:cNvCxnSpPr>
          <p:nvPr/>
        </p:nvCxnSpPr>
        <p:spPr>
          <a:xfrm>
            <a:off x="30549504" y="6610162"/>
            <a:ext cx="924975" cy="2678040"/>
          </a:xfrm>
          <a:prstGeom prst="bentConnector2">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02FB6FE8-AB98-4078-B166-1E8C62F24D5A}"/>
              </a:ext>
            </a:extLst>
          </p:cNvPr>
          <p:cNvGrpSpPr/>
          <p:nvPr/>
        </p:nvGrpSpPr>
        <p:grpSpPr>
          <a:xfrm>
            <a:off x="26644251" y="6803969"/>
            <a:ext cx="338138" cy="426074"/>
            <a:chOff x="5757862" y="3043238"/>
            <a:chExt cx="338138" cy="426074"/>
          </a:xfrm>
        </p:grpSpPr>
        <p:sp>
          <p:nvSpPr>
            <p:cNvPr id="54" name="Isosceles Triangle 53">
              <a:extLst>
                <a:ext uri="{FF2B5EF4-FFF2-40B4-BE49-F238E27FC236}">
                  <a16:creationId xmlns:a16="http://schemas.microsoft.com/office/drawing/2014/main" id="{717DE171-240F-4954-B942-BD05D354307A}"/>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55" name="Rectangle 54">
              <a:extLst>
                <a:ext uri="{FF2B5EF4-FFF2-40B4-BE49-F238E27FC236}">
                  <a16:creationId xmlns:a16="http://schemas.microsoft.com/office/drawing/2014/main" id="{CCFB744B-DBF5-4622-BD99-58E6ED6D5FCF}"/>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7" name="Straight Connector 66">
            <a:extLst>
              <a:ext uri="{FF2B5EF4-FFF2-40B4-BE49-F238E27FC236}">
                <a16:creationId xmlns:a16="http://schemas.microsoft.com/office/drawing/2014/main" id="{5BF94AA0-C650-405E-8FF4-C05093CE83D8}"/>
              </a:ext>
            </a:extLst>
          </p:cNvPr>
          <p:cNvCxnSpPr>
            <a:cxnSpLocks/>
            <a:stCxn id="68" idx="1"/>
            <a:endCxn id="74" idx="3"/>
          </p:cNvCxnSpPr>
          <p:nvPr/>
        </p:nvCxnSpPr>
        <p:spPr>
          <a:xfrm flipH="1" flipV="1">
            <a:off x="16149807" y="6943871"/>
            <a:ext cx="9930207" cy="5038"/>
          </a:xfrm>
          <a:prstGeom prst="line">
            <a:avLst/>
          </a:prstGeom>
          <a:ln w="38100">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61C8EE6-03EA-4E70-9835-DE95620A656D}"/>
              </a:ext>
            </a:extLst>
          </p:cNvPr>
          <p:cNvSpPr txBox="1"/>
          <p:nvPr/>
        </p:nvSpPr>
        <p:spPr>
          <a:xfrm>
            <a:off x="15618828" y="6069010"/>
            <a:ext cx="537327" cy="276999"/>
          </a:xfrm>
          <a:prstGeom prst="rect">
            <a:avLst/>
          </a:prstGeom>
          <a:noFill/>
        </p:spPr>
        <p:txBody>
          <a:bodyPr wrap="none" rtlCol="0">
            <a:spAutoFit/>
          </a:bodyPr>
          <a:lstStyle/>
          <a:p>
            <a:r>
              <a:rPr lang="en-US" sz="1200" dirty="0"/>
              <a:t>pin31</a:t>
            </a:r>
          </a:p>
        </p:txBody>
      </p:sp>
      <p:sp>
        <p:nvSpPr>
          <p:cNvPr id="74" name="TextBox 73">
            <a:extLst>
              <a:ext uri="{FF2B5EF4-FFF2-40B4-BE49-F238E27FC236}">
                <a16:creationId xmlns:a16="http://schemas.microsoft.com/office/drawing/2014/main" id="{D3AF6F43-D0BE-41E1-8C5F-1B2CDF4D97E2}"/>
              </a:ext>
            </a:extLst>
          </p:cNvPr>
          <p:cNvSpPr txBox="1"/>
          <p:nvPr/>
        </p:nvSpPr>
        <p:spPr>
          <a:xfrm>
            <a:off x="15612480" y="6805371"/>
            <a:ext cx="537327" cy="276999"/>
          </a:xfrm>
          <a:prstGeom prst="rect">
            <a:avLst/>
          </a:prstGeom>
          <a:noFill/>
        </p:spPr>
        <p:txBody>
          <a:bodyPr wrap="none" rtlCol="0">
            <a:spAutoFit/>
          </a:bodyPr>
          <a:lstStyle/>
          <a:p>
            <a:r>
              <a:rPr lang="en-US" sz="1200" dirty="0"/>
              <a:t>pin29</a:t>
            </a:r>
          </a:p>
        </p:txBody>
      </p:sp>
      <p:sp>
        <p:nvSpPr>
          <p:cNvPr id="75" name="Flowchart: Manual Operation 74">
            <a:extLst>
              <a:ext uri="{FF2B5EF4-FFF2-40B4-BE49-F238E27FC236}">
                <a16:creationId xmlns:a16="http://schemas.microsoft.com/office/drawing/2014/main" id="{6743267E-5A40-4B1C-899A-2F2058385C42}"/>
              </a:ext>
            </a:extLst>
          </p:cNvPr>
          <p:cNvSpPr/>
          <p:nvPr/>
        </p:nvSpPr>
        <p:spPr>
          <a:xfrm>
            <a:off x="26578395" y="6032525"/>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t>
            </a:r>
          </a:p>
        </p:txBody>
      </p:sp>
      <p:cxnSp>
        <p:nvCxnSpPr>
          <p:cNvPr id="79" name="Straight Connector 78">
            <a:extLst>
              <a:ext uri="{FF2B5EF4-FFF2-40B4-BE49-F238E27FC236}">
                <a16:creationId xmlns:a16="http://schemas.microsoft.com/office/drawing/2014/main" id="{BE7FD2A1-18DE-44DD-8272-166D210A7393}"/>
              </a:ext>
            </a:extLst>
          </p:cNvPr>
          <p:cNvCxnSpPr>
            <a:cxnSpLocks/>
            <a:stCxn id="75" idx="1"/>
            <a:endCxn id="73" idx="3"/>
          </p:cNvCxnSpPr>
          <p:nvPr/>
        </p:nvCxnSpPr>
        <p:spPr>
          <a:xfrm flipH="1">
            <a:off x="16156155" y="6190066"/>
            <a:ext cx="10465103" cy="17444"/>
          </a:xfrm>
          <a:prstGeom prst="line">
            <a:avLst/>
          </a:prstGeom>
          <a:ln w="38100">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AFDB14-7C70-45B8-9F16-3485A4A25261}"/>
              </a:ext>
            </a:extLst>
          </p:cNvPr>
          <p:cNvCxnSpPr>
            <a:cxnSpLocks/>
            <a:stCxn id="75" idx="2"/>
          </p:cNvCxnSpPr>
          <p:nvPr/>
        </p:nvCxnSpPr>
        <p:spPr>
          <a:xfrm>
            <a:off x="26792708" y="6347607"/>
            <a:ext cx="5419" cy="259186"/>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BF1E2D-9E6D-4CB4-81E0-B7BAE08BE844}"/>
              </a:ext>
            </a:extLst>
          </p:cNvPr>
          <p:cNvCxnSpPr>
            <a:cxnSpLocks/>
            <a:stCxn id="68" idx="2"/>
          </p:cNvCxnSpPr>
          <p:nvPr/>
        </p:nvCxnSpPr>
        <p:spPr>
          <a:xfrm>
            <a:off x="26251464" y="7106450"/>
            <a:ext cx="0" cy="224511"/>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F2F8064-3E66-4012-B1EF-DDA056F18618}"/>
              </a:ext>
            </a:extLst>
          </p:cNvPr>
          <p:cNvSpPr/>
          <p:nvPr/>
        </p:nvSpPr>
        <p:spPr>
          <a:xfrm>
            <a:off x="23755527" y="15249262"/>
            <a:ext cx="894522" cy="894522"/>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dirty="0"/>
              <a:t>motor</a:t>
            </a:r>
          </a:p>
        </p:txBody>
      </p:sp>
      <p:cxnSp>
        <p:nvCxnSpPr>
          <p:cNvPr id="58" name="Straight Connector 57">
            <a:extLst>
              <a:ext uri="{FF2B5EF4-FFF2-40B4-BE49-F238E27FC236}">
                <a16:creationId xmlns:a16="http://schemas.microsoft.com/office/drawing/2014/main" id="{EF3D446B-8D5C-47B0-8511-96C456B1238D}"/>
              </a:ext>
            </a:extLst>
          </p:cNvPr>
          <p:cNvCxnSpPr>
            <a:cxnSpLocks/>
          </p:cNvCxnSpPr>
          <p:nvPr/>
        </p:nvCxnSpPr>
        <p:spPr>
          <a:xfrm>
            <a:off x="24231656" y="16143785"/>
            <a:ext cx="0" cy="501163"/>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1BA03716-6C13-43D1-97EB-55C6BD947559}"/>
              </a:ext>
            </a:extLst>
          </p:cNvPr>
          <p:cNvGrpSpPr/>
          <p:nvPr/>
        </p:nvGrpSpPr>
        <p:grpSpPr>
          <a:xfrm rot="16200000">
            <a:off x="23955897" y="14777355"/>
            <a:ext cx="442355" cy="480769"/>
            <a:chOff x="0" y="0"/>
            <a:chExt cx="894522" cy="894522"/>
          </a:xfrm>
        </p:grpSpPr>
        <p:sp>
          <p:nvSpPr>
            <p:cNvPr id="61" name="Oval 60">
              <a:extLst>
                <a:ext uri="{FF2B5EF4-FFF2-40B4-BE49-F238E27FC236}">
                  <a16:creationId xmlns:a16="http://schemas.microsoft.com/office/drawing/2014/main" id="{DCF700D8-EDB3-4B88-A5BE-4732059AACC3}"/>
                </a:ext>
              </a:extLst>
            </p:cNvPr>
            <p:cNvSpPr/>
            <p:nvPr/>
          </p:nvSpPr>
          <p:spPr>
            <a:xfrm>
              <a:off x="0" y="0"/>
              <a:ext cx="894522" cy="894522"/>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62" name="Oval 61">
              <a:extLst>
                <a:ext uri="{FF2B5EF4-FFF2-40B4-BE49-F238E27FC236}">
                  <a16:creationId xmlns:a16="http://schemas.microsoft.com/office/drawing/2014/main" id="{27E96064-5F9D-4936-AF5A-F7126C8823B0}"/>
                </a:ext>
              </a:extLst>
            </p:cNvPr>
            <p:cNvSpPr/>
            <p:nvPr/>
          </p:nvSpPr>
          <p:spPr>
            <a:xfrm>
              <a:off x="177248" y="218661"/>
              <a:ext cx="187187" cy="187187"/>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63" name="Oval 62">
              <a:extLst>
                <a:ext uri="{FF2B5EF4-FFF2-40B4-BE49-F238E27FC236}">
                  <a16:creationId xmlns:a16="http://schemas.microsoft.com/office/drawing/2014/main" id="{AF66BB13-DE8F-4283-9171-108A3478785F}"/>
                </a:ext>
              </a:extLst>
            </p:cNvPr>
            <p:cNvSpPr/>
            <p:nvPr/>
          </p:nvSpPr>
          <p:spPr>
            <a:xfrm>
              <a:off x="544995" y="213691"/>
              <a:ext cx="187187" cy="187187"/>
            </a:xfrm>
            <a:prstGeom prst="ellipse">
              <a:avLst/>
            </a:prstGeom>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a:p>
          </p:txBody>
        </p:sp>
        <p:sp>
          <p:nvSpPr>
            <p:cNvPr id="65" name="Oval 64">
              <a:extLst>
                <a:ext uri="{FF2B5EF4-FFF2-40B4-BE49-F238E27FC236}">
                  <a16:creationId xmlns:a16="http://schemas.microsoft.com/office/drawing/2014/main" id="{7B443A1F-1D6F-4FCD-BB45-DB81DE1192EC}"/>
                </a:ext>
              </a:extLst>
            </p:cNvPr>
            <p:cNvSpPr/>
            <p:nvPr/>
          </p:nvSpPr>
          <p:spPr>
            <a:xfrm>
              <a:off x="399223" y="598005"/>
              <a:ext cx="106018" cy="1060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p>
          </p:txBody>
        </p:sp>
        <p:cxnSp>
          <p:nvCxnSpPr>
            <p:cNvPr id="66" name="Straight Connector 65">
              <a:extLst>
                <a:ext uri="{FF2B5EF4-FFF2-40B4-BE49-F238E27FC236}">
                  <a16:creationId xmlns:a16="http://schemas.microsoft.com/office/drawing/2014/main" id="{E212B0D5-DCA4-45F4-BAE5-C4F4FE39A9A2}"/>
                </a:ext>
              </a:extLst>
            </p:cNvPr>
            <p:cNvCxnSpPr>
              <a:stCxn id="61" idx="2"/>
              <a:endCxn id="61" idx="6"/>
            </p:cNvCxnSpPr>
            <p:nvPr/>
          </p:nvCxnSpPr>
          <p:spPr>
            <a:xfrm>
              <a:off x="0" y="447261"/>
              <a:ext cx="894522" cy="0"/>
            </a:xfrm>
            <a:prstGeom prst="line">
              <a:avLst/>
            </a:prstGeom>
          </p:spPr>
          <p:style>
            <a:lnRef idx="1">
              <a:schemeClr val="dk1"/>
            </a:lnRef>
            <a:fillRef idx="0">
              <a:schemeClr val="dk1"/>
            </a:fillRef>
            <a:effectRef idx="0">
              <a:schemeClr val="dk1"/>
            </a:effectRef>
            <a:fontRef idx="minor">
              <a:schemeClr val="tx1"/>
            </a:fontRef>
          </p:style>
        </p:cxnSp>
      </p:grpSp>
      <p:sp>
        <p:nvSpPr>
          <p:cNvPr id="69" name="Flowchart: Manual Operation 68">
            <a:extLst>
              <a:ext uri="{FF2B5EF4-FFF2-40B4-BE49-F238E27FC236}">
                <a16:creationId xmlns:a16="http://schemas.microsoft.com/office/drawing/2014/main" id="{B94992AF-AF88-4F81-981A-CCB16025104A}"/>
              </a:ext>
            </a:extLst>
          </p:cNvPr>
          <p:cNvSpPr/>
          <p:nvPr/>
        </p:nvSpPr>
        <p:spPr>
          <a:xfrm>
            <a:off x="24053966" y="10620136"/>
            <a:ext cx="428625" cy="315082"/>
          </a:xfrm>
          <a:prstGeom prst="flowChartManualOperation">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t>
            </a:r>
          </a:p>
        </p:txBody>
      </p:sp>
      <p:sp>
        <p:nvSpPr>
          <p:cNvPr id="70" name="Flowchart: Manual Operation 69">
            <a:extLst>
              <a:ext uri="{FF2B5EF4-FFF2-40B4-BE49-F238E27FC236}">
                <a16:creationId xmlns:a16="http://schemas.microsoft.com/office/drawing/2014/main" id="{8935DC42-71C8-418C-AB71-6C55379F9D59}"/>
              </a:ext>
            </a:extLst>
          </p:cNvPr>
          <p:cNvSpPr/>
          <p:nvPr/>
        </p:nvSpPr>
        <p:spPr>
          <a:xfrm>
            <a:off x="23283042" y="11861641"/>
            <a:ext cx="428625" cy="315082"/>
          </a:xfrm>
          <a:prstGeom prst="flowChartManualOperation">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t>
            </a:r>
          </a:p>
        </p:txBody>
      </p:sp>
      <p:cxnSp>
        <p:nvCxnSpPr>
          <p:cNvPr id="33" name="Connector: Elbow 32">
            <a:extLst>
              <a:ext uri="{FF2B5EF4-FFF2-40B4-BE49-F238E27FC236}">
                <a16:creationId xmlns:a16="http://schemas.microsoft.com/office/drawing/2014/main" id="{EA34FDDE-F21D-4822-B492-184D3781A4A1}"/>
              </a:ext>
            </a:extLst>
          </p:cNvPr>
          <p:cNvCxnSpPr>
            <a:cxnSpLocks/>
            <a:stCxn id="394" idx="4"/>
            <a:endCxn id="63" idx="0"/>
          </p:cNvCxnSpPr>
          <p:nvPr/>
        </p:nvCxnSpPr>
        <p:spPr>
          <a:xfrm rot="16200000" flipH="1">
            <a:off x="23492307" y="14363890"/>
            <a:ext cx="584039" cy="534428"/>
          </a:xfrm>
          <a:prstGeom prst="bentConnector2">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B4A418A9-157A-432A-BECB-F6F79375438E}"/>
              </a:ext>
            </a:extLst>
          </p:cNvPr>
          <p:cNvCxnSpPr>
            <a:cxnSpLocks/>
            <a:stCxn id="69" idx="2"/>
          </p:cNvCxnSpPr>
          <p:nvPr/>
        </p:nvCxnSpPr>
        <p:spPr>
          <a:xfrm rot="16200000" flipH="1">
            <a:off x="24083013" y="11120483"/>
            <a:ext cx="370530" cy="1"/>
          </a:xfrm>
          <a:prstGeom prst="bentConnector3">
            <a:avLst>
              <a:gd name="adj1"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A949A6FD-475F-4561-9C99-360DB5548C12}"/>
              </a:ext>
            </a:extLst>
          </p:cNvPr>
          <p:cNvCxnSpPr>
            <a:cxnSpLocks/>
            <a:stCxn id="573" idx="0"/>
            <a:endCxn id="70" idx="0"/>
          </p:cNvCxnSpPr>
          <p:nvPr/>
        </p:nvCxnSpPr>
        <p:spPr>
          <a:xfrm rot="5400000" flipH="1" flipV="1">
            <a:off x="22907797" y="11304041"/>
            <a:ext cx="31958" cy="1147158"/>
          </a:xfrm>
          <a:prstGeom prst="bentConnector3">
            <a:avLst>
              <a:gd name="adj1" fmla="val 81531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FFB13DC2-0FAA-4B62-BB6D-B2B85F4C4481}"/>
              </a:ext>
            </a:extLst>
          </p:cNvPr>
          <p:cNvCxnSpPr>
            <a:cxnSpLocks/>
            <a:stCxn id="407" idx="0"/>
            <a:endCxn id="69" idx="0"/>
          </p:cNvCxnSpPr>
          <p:nvPr/>
        </p:nvCxnSpPr>
        <p:spPr>
          <a:xfrm rot="16200000" flipH="1">
            <a:off x="20864154" y="7216012"/>
            <a:ext cx="660163" cy="6148085"/>
          </a:xfrm>
          <a:prstGeom prst="bentConnector3">
            <a:avLst>
              <a:gd name="adj1" fmla="val -3462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ECEF61DD-3583-4A0B-B1D5-0A3DFFD885BD}"/>
              </a:ext>
            </a:extLst>
          </p:cNvPr>
          <p:cNvCxnSpPr>
            <a:cxnSpLocks/>
            <a:stCxn id="143" idx="0"/>
            <a:endCxn id="82" idx="1"/>
          </p:cNvCxnSpPr>
          <p:nvPr/>
        </p:nvCxnSpPr>
        <p:spPr>
          <a:xfrm flipV="1">
            <a:off x="17116908" y="11083664"/>
            <a:ext cx="2469287" cy="845217"/>
          </a:xfrm>
          <a:prstGeom prst="bentConnector3">
            <a:avLst>
              <a:gd name="adj1" fmla="val 64695"/>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EF006B57-6562-4E57-BA5D-1B35A43779DF}"/>
              </a:ext>
            </a:extLst>
          </p:cNvPr>
          <p:cNvSpPr txBox="1"/>
          <p:nvPr/>
        </p:nvSpPr>
        <p:spPr>
          <a:xfrm>
            <a:off x="15612480" y="11785785"/>
            <a:ext cx="537327" cy="276999"/>
          </a:xfrm>
          <a:prstGeom prst="rect">
            <a:avLst/>
          </a:prstGeom>
          <a:noFill/>
        </p:spPr>
        <p:txBody>
          <a:bodyPr wrap="none" rtlCol="0">
            <a:spAutoFit/>
          </a:bodyPr>
          <a:lstStyle/>
          <a:p>
            <a:r>
              <a:rPr lang="en-US" sz="1200" dirty="0"/>
              <a:t>pin33</a:t>
            </a:r>
          </a:p>
        </p:txBody>
      </p:sp>
      <p:cxnSp>
        <p:nvCxnSpPr>
          <p:cNvPr id="86" name="Connector: Elbow 85">
            <a:extLst>
              <a:ext uri="{FF2B5EF4-FFF2-40B4-BE49-F238E27FC236}">
                <a16:creationId xmlns:a16="http://schemas.microsoft.com/office/drawing/2014/main" id="{2D4F4761-BD9C-4C9F-93BD-868667299CE8}"/>
              </a:ext>
            </a:extLst>
          </p:cNvPr>
          <p:cNvCxnSpPr>
            <a:cxnSpLocks/>
            <a:stCxn id="154" idx="0"/>
            <a:endCxn id="118" idx="1"/>
          </p:cNvCxnSpPr>
          <p:nvPr/>
        </p:nvCxnSpPr>
        <p:spPr>
          <a:xfrm flipV="1">
            <a:off x="17146851" y="12093787"/>
            <a:ext cx="1805169" cy="19041"/>
          </a:xfrm>
          <a:prstGeom prst="bentConnector3">
            <a:avLst>
              <a:gd name="adj1" fmla="val 50000"/>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F107C495-0F82-4F17-BAD2-F18305F9E58D}"/>
              </a:ext>
            </a:extLst>
          </p:cNvPr>
          <p:cNvSpPr txBox="1"/>
          <p:nvPr/>
        </p:nvSpPr>
        <p:spPr>
          <a:xfrm>
            <a:off x="15615625" y="11970082"/>
            <a:ext cx="537327" cy="276999"/>
          </a:xfrm>
          <a:prstGeom prst="rect">
            <a:avLst/>
          </a:prstGeom>
          <a:noFill/>
        </p:spPr>
        <p:txBody>
          <a:bodyPr wrap="none" rtlCol="0">
            <a:spAutoFit/>
          </a:bodyPr>
          <a:lstStyle/>
          <a:p>
            <a:r>
              <a:rPr lang="en-US" sz="1200" dirty="0"/>
              <a:t>pin32</a:t>
            </a:r>
          </a:p>
        </p:txBody>
      </p:sp>
      <p:grpSp>
        <p:nvGrpSpPr>
          <p:cNvPr id="88" name="Group 87">
            <a:extLst>
              <a:ext uri="{FF2B5EF4-FFF2-40B4-BE49-F238E27FC236}">
                <a16:creationId xmlns:a16="http://schemas.microsoft.com/office/drawing/2014/main" id="{B8F45A90-B4D0-4FC1-86DE-EF14357484C4}"/>
              </a:ext>
            </a:extLst>
          </p:cNvPr>
          <p:cNvGrpSpPr/>
          <p:nvPr/>
        </p:nvGrpSpPr>
        <p:grpSpPr>
          <a:xfrm rot="10800000">
            <a:off x="22929479" y="12863600"/>
            <a:ext cx="338138" cy="426074"/>
            <a:chOff x="5757862" y="3043238"/>
            <a:chExt cx="338138" cy="426074"/>
          </a:xfrm>
        </p:grpSpPr>
        <p:sp>
          <p:nvSpPr>
            <p:cNvPr id="89" name="Isosceles Triangle 88">
              <a:extLst>
                <a:ext uri="{FF2B5EF4-FFF2-40B4-BE49-F238E27FC236}">
                  <a16:creationId xmlns:a16="http://schemas.microsoft.com/office/drawing/2014/main" id="{E7942D35-963D-4389-9DFC-714BE48E659F}"/>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90" name="Rectangle 89">
              <a:extLst>
                <a:ext uri="{FF2B5EF4-FFF2-40B4-BE49-F238E27FC236}">
                  <a16:creationId xmlns:a16="http://schemas.microsoft.com/office/drawing/2014/main" id="{8E3E83FF-C611-48B9-8418-AC8B146D2B9E}"/>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CB53C04D-D6B7-463B-883B-E6031B7C2B4A}"/>
              </a:ext>
            </a:extLst>
          </p:cNvPr>
          <p:cNvGrpSpPr/>
          <p:nvPr/>
        </p:nvGrpSpPr>
        <p:grpSpPr>
          <a:xfrm rot="10800000">
            <a:off x="24755623" y="11186911"/>
            <a:ext cx="338138" cy="426074"/>
            <a:chOff x="5757862" y="3043238"/>
            <a:chExt cx="338138" cy="426074"/>
          </a:xfrm>
        </p:grpSpPr>
        <p:sp>
          <p:nvSpPr>
            <p:cNvPr id="100" name="Isosceles Triangle 99">
              <a:extLst>
                <a:ext uri="{FF2B5EF4-FFF2-40B4-BE49-F238E27FC236}">
                  <a16:creationId xmlns:a16="http://schemas.microsoft.com/office/drawing/2014/main" id="{AA44BCFB-0A08-4468-990C-CD95BCE17477}"/>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101" name="Rectangle 100">
              <a:extLst>
                <a:ext uri="{FF2B5EF4-FFF2-40B4-BE49-F238E27FC236}">
                  <a16:creationId xmlns:a16="http://schemas.microsoft.com/office/drawing/2014/main" id="{19A253E0-67E1-4ACA-AB55-84C14618E208}"/>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07" name="Connector: Elbow 106">
            <a:extLst>
              <a:ext uri="{FF2B5EF4-FFF2-40B4-BE49-F238E27FC236}">
                <a16:creationId xmlns:a16="http://schemas.microsoft.com/office/drawing/2014/main" id="{AF90DD47-A110-4A8F-BE8F-C3373E1C1893}"/>
              </a:ext>
            </a:extLst>
          </p:cNvPr>
          <p:cNvCxnSpPr>
            <a:cxnSpLocks/>
            <a:stCxn id="69" idx="2"/>
            <a:endCxn id="101" idx="2"/>
          </p:cNvCxnSpPr>
          <p:nvPr/>
        </p:nvCxnSpPr>
        <p:spPr>
          <a:xfrm rot="16200000" flipH="1">
            <a:off x="24470639" y="10732857"/>
            <a:ext cx="251693" cy="656413"/>
          </a:xfrm>
          <a:prstGeom prst="bent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7C9785-3665-4985-B7AA-35FB752EC1A7}"/>
              </a:ext>
            </a:extLst>
          </p:cNvPr>
          <p:cNvCxnSpPr>
            <a:cxnSpLocks/>
            <a:stCxn id="100" idx="3"/>
          </p:cNvCxnSpPr>
          <p:nvPr/>
        </p:nvCxnSpPr>
        <p:spPr>
          <a:xfrm>
            <a:off x="24924692" y="11612985"/>
            <a:ext cx="0" cy="351151"/>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463687-4221-440A-85A4-C83E5B22FF45}"/>
              </a:ext>
            </a:extLst>
          </p:cNvPr>
          <p:cNvCxnSpPr>
            <a:cxnSpLocks/>
          </p:cNvCxnSpPr>
          <p:nvPr/>
        </p:nvCxnSpPr>
        <p:spPr>
          <a:xfrm>
            <a:off x="23098547" y="13307799"/>
            <a:ext cx="0" cy="501163"/>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36478D2C-AE3C-413A-837B-3B62E06750B2}"/>
              </a:ext>
            </a:extLst>
          </p:cNvPr>
          <p:cNvCxnSpPr>
            <a:cxnSpLocks/>
            <a:stCxn id="70" idx="2"/>
            <a:endCxn id="90" idx="2"/>
          </p:cNvCxnSpPr>
          <p:nvPr/>
        </p:nvCxnSpPr>
        <p:spPr>
          <a:xfrm rot="5400000">
            <a:off x="22954514" y="12320758"/>
            <a:ext cx="686877" cy="398807"/>
          </a:xfrm>
          <a:prstGeom prst="bent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Flowchart: Manual Operation 81">
            <a:extLst>
              <a:ext uri="{FF2B5EF4-FFF2-40B4-BE49-F238E27FC236}">
                <a16:creationId xmlns:a16="http://schemas.microsoft.com/office/drawing/2014/main" id="{81B05C71-01AC-4374-925A-E4A20A9D9CC0}"/>
              </a:ext>
            </a:extLst>
          </p:cNvPr>
          <p:cNvSpPr/>
          <p:nvPr/>
        </p:nvSpPr>
        <p:spPr>
          <a:xfrm>
            <a:off x="19543332" y="10926123"/>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sp>
        <p:nvSpPr>
          <p:cNvPr id="18" name="Minus Sign 17">
            <a:extLst>
              <a:ext uri="{FF2B5EF4-FFF2-40B4-BE49-F238E27FC236}">
                <a16:creationId xmlns:a16="http://schemas.microsoft.com/office/drawing/2014/main" id="{6F0B3204-EE7C-40BA-8A7E-D1C1A521FACF}"/>
              </a:ext>
            </a:extLst>
          </p:cNvPr>
          <p:cNvSpPr/>
          <p:nvPr/>
        </p:nvSpPr>
        <p:spPr>
          <a:xfrm rot="5400000">
            <a:off x="19343840" y="10024347"/>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10k</a:t>
            </a:r>
          </a:p>
        </p:txBody>
      </p:sp>
      <p:cxnSp>
        <p:nvCxnSpPr>
          <p:cNvPr id="91" name="Connector: Elbow 90">
            <a:extLst>
              <a:ext uri="{FF2B5EF4-FFF2-40B4-BE49-F238E27FC236}">
                <a16:creationId xmlns:a16="http://schemas.microsoft.com/office/drawing/2014/main" id="{4218D5F4-2880-4D8D-AE63-9C9CC663C59E}"/>
              </a:ext>
            </a:extLst>
          </p:cNvPr>
          <p:cNvCxnSpPr>
            <a:cxnSpLocks/>
            <a:stCxn id="18" idx="2"/>
            <a:endCxn id="407" idx="0"/>
          </p:cNvCxnSpPr>
          <p:nvPr/>
        </p:nvCxnSpPr>
        <p:spPr>
          <a:xfrm rot="16200000" flipV="1">
            <a:off x="18881740" y="9198428"/>
            <a:ext cx="104871" cy="1627962"/>
          </a:xfrm>
          <a:prstGeom prst="bentConnector3">
            <a:avLst>
              <a:gd name="adj1" fmla="val 31798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D245D9F2-CC34-4B89-B4E9-7DEB34C6F4AE}"/>
              </a:ext>
            </a:extLst>
          </p:cNvPr>
          <p:cNvCxnSpPr>
            <a:cxnSpLocks/>
            <a:stCxn id="69" idx="1"/>
            <a:endCxn id="18" idx="0"/>
          </p:cNvCxnSpPr>
          <p:nvPr/>
        </p:nvCxnSpPr>
        <p:spPr>
          <a:xfrm rot="10800000">
            <a:off x="19748157" y="10659107"/>
            <a:ext cx="4348673" cy="118570"/>
          </a:xfrm>
          <a:prstGeom prst="bentConnector2">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81E0F386-7CF6-4831-BED8-3B9C35432653}"/>
              </a:ext>
            </a:extLst>
          </p:cNvPr>
          <p:cNvCxnSpPr>
            <a:cxnSpLocks/>
            <a:stCxn id="82" idx="0"/>
            <a:endCxn id="18" idx="0"/>
          </p:cNvCxnSpPr>
          <p:nvPr/>
        </p:nvCxnSpPr>
        <p:spPr>
          <a:xfrm rot="16200000" flipV="1">
            <a:off x="19619393" y="10787870"/>
            <a:ext cx="267016" cy="9489"/>
          </a:xfrm>
          <a:prstGeom prst="bentConnector3">
            <a:avLst>
              <a:gd name="adj1"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BC53B89-F375-45A7-AD91-A933DEB199C1}"/>
              </a:ext>
            </a:extLst>
          </p:cNvPr>
          <p:cNvCxnSpPr>
            <a:cxnSpLocks/>
            <a:stCxn id="82" idx="2"/>
          </p:cNvCxnSpPr>
          <p:nvPr/>
        </p:nvCxnSpPr>
        <p:spPr>
          <a:xfrm flipH="1">
            <a:off x="19757644" y="11241205"/>
            <a:ext cx="1" cy="357631"/>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Minus Sign 118">
            <a:extLst>
              <a:ext uri="{FF2B5EF4-FFF2-40B4-BE49-F238E27FC236}">
                <a16:creationId xmlns:a16="http://schemas.microsoft.com/office/drawing/2014/main" id="{A7D4A904-8EFE-41F8-B11D-FBF806F194ED}"/>
              </a:ext>
            </a:extLst>
          </p:cNvPr>
          <p:cNvSpPr/>
          <p:nvPr/>
        </p:nvSpPr>
        <p:spPr>
          <a:xfrm rot="5400000">
            <a:off x="18721408" y="10035734"/>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10k</a:t>
            </a:r>
          </a:p>
        </p:txBody>
      </p:sp>
      <p:cxnSp>
        <p:nvCxnSpPr>
          <p:cNvPr id="120" name="Connector: Elbow 119">
            <a:extLst>
              <a:ext uri="{FF2B5EF4-FFF2-40B4-BE49-F238E27FC236}">
                <a16:creationId xmlns:a16="http://schemas.microsoft.com/office/drawing/2014/main" id="{31CE5845-CE7C-4E92-867E-AF48C5AFD215}"/>
              </a:ext>
            </a:extLst>
          </p:cNvPr>
          <p:cNvCxnSpPr>
            <a:cxnSpLocks/>
            <a:stCxn id="118" idx="0"/>
            <a:endCxn id="119" idx="0"/>
          </p:cNvCxnSpPr>
          <p:nvPr/>
        </p:nvCxnSpPr>
        <p:spPr>
          <a:xfrm rot="5400000" flipH="1" flipV="1">
            <a:off x="18491721" y="11302243"/>
            <a:ext cx="1265752" cy="2254"/>
          </a:xfrm>
          <a:prstGeom prst="bentConnector3">
            <a:avLst>
              <a:gd name="adj1"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08" name="Group 507">
            <a:extLst>
              <a:ext uri="{FF2B5EF4-FFF2-40B4-BE49-F238E27FC236}">
                <a16:creationId xmlns:a16="http://schemas.microsoft.com/office/drawing/2014/main" id="{8BC4EA59-EDD6-46C9-B81D-BBDFF3F6B623}"/>
              </a:ext>
            </a:extLst>
          </p:cNvPr>
          <p:cNvGrpSpPr/>
          <p:nvPr/>
        </p:nvGrpSpPr>
        <p:grpSpPr>
          <a:xfrm>
            <a:off x="18909157" y="11936246"/>
            <a:ext cx="428625" cy="676508"/>
            <a:chOff x="18909157" y="11936246"/>
            <a:chExt cx="428625" cy="676508"/>
          </a:xfrm>
        </p:grpSpPr>
        <p:sp>
          <p:nvSpPr>
            <p:cNvPr id="118" name="Flowchart: Manual Operation 117">
              <a:extLst>
                <a:ext uri="{FF2B5EF4-FFF2-40B4-BE49-F238E27FC236}">
                  <a16:creationId xmlns:a16="http://schemas.microsoft.com/office/drawing/2014/main" id="{90555693-3C33-4ACE-808D-E4114FAE6DE9}"/>
                </a:ext>
              </a:extLst>
            </p:cNvPr>
            <p:cNvSpPr/>
            <p:nvPr/>
          </p:nvSpPr>
          <p:spPr>
            <a:xfrm>
              <a:off x="18909157" y="11936246"/>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cxnSp>
          <p:nvCxnSpPr>
            <p:cNvPr id="121" name="Straight Connector 120">
              <a:extLst>
                <a:ext uri="{FF2B5EF4-FFF2-40B4-BE49-F238E27FC236}">
                  <a16:creationId xmlns:a16="http://schemas.microsoft.com/office/drawing/2014/main" id="{AB883BC0-B909-40C8-8DC5-47B800ED68D3}"/>
                </a:ext>
              </a:extLst>
            </p:cNvPr>
            <p:cNvCxnSpPr>
              <a:cxnSpLocks/>
              <a:stCxn id="118" idx="2"/>
            </p:cNvCxnSpPr>
            <p:nvPr/>
          </p:nvCxnSpPr>
          <p:spPr>
            <a:xfrm>
              <a:off x="19123470" y="12251328"/>
              <a:ext cx="4822" cy="361426"/>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22" name="Connector: Elbow 121">
            <a:extLst>
              <a:ext uri="{FF2B5EF4-FFF2-40B4-BE49-F238E27FC236}">
                <a16:creationId xmlns:a16="http://schemas.microsoft.com/office/drawing/2014/main" id="{EF2C6446-D621-4B08-8627-61D449DBC3B0}"/>
              </a:ext>
            </a:extLst>
          </p:cNvPr>
          <p:cNvCxnSpPr>
            <a:cxnSpLocks/>
            <a:stCxn id="119" idx="2"/>
            <a:endCxn id="407" idx="0"/>
          </p:cNvCxnSpPr>
          <p:nvPr/>
        </p:nvCxnSpPr>
        <p:spPr>
          <a:xfrm rot="16200000" flipV="1">
            <a:off x="18564830" y="9515337"/>
            <a:ext cx="116258" cy="1005530"/>
          </a:xfrm>
          <a:prstGeom prst="bentConnector3">
            <a:avLst>
              <a:gd name="adj1" fmla="val 307556"/>
            </a:avLst>
          </a:prstGeom>
          <a:ln w="38100">
            <a:solidFill>
              <a:srgbClr val="FF0000"/>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83003DEF-0866-4F65-A507-DBC2EB42A46A}"/>
              </a:ext>
            </a:extLst>
          </p:cNvPr>
          <p:cNvCxnSpPr>
            <a:cxnSpLocks/>
            <a:stCxn id="83" idx="3"/>
            <a:endCxn id="143" idx="2"/>
          </p:cNvCxnSpPr>
          <p:nvPr/>
        </p:nvCxnSpPr>
        <p:spPr>
          <a:xfrm>
            <a:off x="16149807" y="11924285"/>
            <a:ext cx="372838" cy="4596"/>
          </a:xfrm>
          <a:prstGeom prst="bentConnector3">
            <a:avLst>
              <a:gd name="adj1" fmla="val 50000"/>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5188C255-D1D0-4380-A362-62990C24C039}"/>
              </a:ext>
            </a:extLst>
          </p:cNvPr>
          <p:cNvCxnSpPr>
            <a:cxnSpLocks/>
            <a:stCxn id="87" idx="3"/>
            <a:endCxn id="154" idx="2"/>
          </p:cNvCxnSpPr>
          <p:nvPr/>
        </p:nvCxnSpPr>
        <p:spPr>
          <a:xfrm>
            <a:off x="16152952" y="12108582"/>
            <a:ext cx="399636" cy="4246"/>
          </a:xfrm>
          <a:prstGeom prst="bentConnector3">
            <a:avLst>
              <a:gd name="adj1" fmla="val 50000"/>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4" name="Minus Sign 153">
            <a:extLst>
              <a:ext uri="{FF2B5EF4-FFF2-40B4-BE49-F238E27FC236}">
                <a16:creationId xmlns:a16="http://schemas.microsoft.com/office/drawing/2014/main" id="{7F2ADD35-D21E-490D-A984-A1E8E2A852E8}"/>
              </a:ext>
            </a:extLst>
          </p:cNvPr>
          <p:cNvSpPr/>
          <p:nvPr/>
        </p:nvSpPr>
        <p:spPr>
          <a:xfrm>
            <a:off x="16445404" y="11775200"/>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10k</a:t>
            </a:r>
          </a:p>
        </p:txBody>
      </p:sp>
      <p:grpSp>
        <p:nvGrpSpPr>
          <p:cNvPr id="170" name="Group 169">
            <a:extLst>
              <a:ext uri="{FF2B5EF4-FFF2-40B4-BE49-F238E27FC236}">
                <a16:creationId xmlns:a16="http://schemas.microsoft.com/office/drawing/2014/main" id="{10D36593-3738-4B7A-A5E4-C23F194DAAFF}"/>
              </a:ext>
            </a:extLst>
          </p:cNvPr>
          <p:cNvGrpSpPr/>
          <p:nvPr/>
        </p:nvGrpSpPr>
        <p:grpSpPr>
          <a:xfrm rot="5400000">
            <a:off x="11406482" y="9525019"/>
            <a:ext cx="729274" cy="1290231"/>
            <a:chOff x="9519626" y="9752419"/>
            <a:chExt cx="729274" cy="1290231"/>
          </a:xfrm>
        </p:grpSpPr>
        <p:sp>
          <p:nvSpPr>
            <p:cNvPr id="160" name="Rectangle 159">
              <a:extLst>
                <a:ext uri="{FF2B5EF4-FFF2-40B4-BE49-F238E27FC236}">
                  <a16:creationId xmlns:a16="http://schemas.microsoft.com/office/drawing/2014/main" id="{EAECDDA7-8521-4F05-8E75-DEB6F6349B4D}"/>
                </a:ext>
              </a:extLst>
            </p:cNvPr>
            <p:cNvSpPr/>
            <p:nvPr/>
          </p:nvSpPr>
          <p:spPr>
            <a:xfrm>
              <a:off x="9525000" y="10129386"/>
              <a:ext cx="723900" cy="536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6AB3D827-EFB4-48C0-A737-B6B0CBCF36DF}"/>
                </a:ext>
              </a:extLst>
            </p:cNvPr>
            <p:cNvSpPr/>
            <p:nvPr/>
          </p:nvSpPr>
          <p:spPr>
            <a:xfrm rot="16200000">
              <a:off x="9385830" y="9886215"/>
              <a:ext cx="376967"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8:Vcc</a:t>
              </a:r>
            </a:p>
          </p:txBody>
        </p:sp>
        <p:sp>
          <p:nvSpPr>
            <p:cNvPr id="162" name="Rectangle 161">
              <a:extLst>
                <a:ext uri="{FF2B5EF4-FFF2-40B4-BE49-F238E27FC236}">
                  <a16:creationId xmlns:a16="http://schemas.microsoft.com/office/drawing/2014/main" id="{B8E2C9E6-E5EE-401A-97CD-047496BAB7FE}"/>
                </a:ext>
              </a:extLst>
            </p:cNvPr>
            <p:cNvSpPr/>
            <p:nvPr/>
          </p:nvSpPr>
          <p:spPr>
            <a:xfrm rot="16200000">
              <a:off x="9583711" y="9886215"/>
              <a:ext cx="376966"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7:OUT1</a:t>
              </a:r>
            </a:p>
          </p:txBody>
        </p:sp>
        <p:sp>
          <p:nvSpPr>
            <p:cNvPr id="163" name="Rectangle 162">
              <a:extLst>
                <a:ext uri="{FF2B5EF4-FFF2-40B4-BE49-F238E27FC236}">
                  <a16:creationId xmlns:a16="http://schemas.microsoft.com/office/drawing/2014/main" id="{A4D52631-1C06-481E-9979-CE06AEAA0FE8}"/>
                </a:ext>
              </a:extLst>
            </p:cNvPr>
            <p:cNvSpPr/>
            <p:nvPr/>
          </p:nvSpPr>
          <p:spPr>
            <a:xfrm rot="16200000">
              <a:off x="9797567" y="9886216"/>
              <a:ext cx="376965"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6:OUT2</a:t>
              </a:r>
            </a:p>
          </p:txBody>
        </p:sp>
        <p:sp>
          <p:nvSpPr>
            <p:cNvPr id="164" name="Rectangle 163">
              <a:extLst>
                <a:ext uri="{FF2B5EF4-FFF2-40B4-BE49-F238E27FC236}">
                  <a16:creationId xmlns:a16="http://schemas.microsoft.com/office/drawing/2014/main" id="{5C62349F-AFE8-4DAE-A5CB-1F39503F1C6E}"/>
                </a:ext>
              </a:extLst>
            </p:cNvPr>
            <p:cNvSpPr/>
            <p:nvPr/>
          </p:nvSpPr>
          <p:spPr>
            <a:xfrm rot="16200000">
              <a:off x="9994757" y="9886216"/>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5:diag</a:t>
              </a:r>
            </a:p>
          </p:txBody>
        </p:sp>
        <p:sp>
          <p:nvSpPr>
            <p:cNvPr id="165" name="Rectangle 164">
              <a:extLst>
                <a:ext uri="{FF2B5EF4-FFF2-40B4-BE49-F238E27FC236}">
                  <a16:creationId xmlns:a16="http://schemas.microsoft.com/office/drawing/2014/main" id="{572E60AF-35DE-4D28-87F6-0231C132DC65}"/>
                </a:ext>
              </a:extLst>
            </p:cNvPr>
            <p:cNvSpPr/>
            <p:nvPr/>
          </p:nvSpPr>
          <p:spPr>
            <a:xfrm rot="16200000">
              <a:off x="9389628"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1: </a:t>
              </a:r>
              <a:r>
                <a:rPr lang="en-US" sz="400" dirty="0" err="1"/>
                <a:t>INadj</a:t>
              </a:r>
              <a:endParaRPr lang="en-US" sz="400" dirty="0"/>
            </a:p>
          </p:txBody>
        </p:sp>
        <p:sp>
          <p:nvSpPr>
            <p:cNvPr id="166" name="Rectangle 165">
              <a:extLst>
                <a:ext uri="{FF2B5EF4-FFF2-40B4-BE49-F238E27FC236}">
                  <a16:creationId xmlns:a16="http://schemas.microsoft.com/office/drawing/2014/main" id="{7CE2708C-8055-48F8-91E4-64E4CBBF41A3}"/>
                </a:ext>
              </a:extLst>
            </p:cNvPr>
            <p:cNvSpPr/>
            <p:nvPr/>
          </p:nvSpPr>
          <p:spPr>
            <a:xfrm rot="16200000">
              <a:off x="9587508"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2:IN1</a:t>
              </a:r>
            </a:p>
          </p:txBody>
        </p:sp>
        <p:sp>
          <p:nvSpPr>
            <p:cNvPr id="167" name="Rectangle 166">
              <a:extLst>
                <a:ext uri="{FF2B5EF4-FFF2-40B4-BE49-F238E27FC236}">
                  <a16:creationId xmlns:a16="http://schemas.microsoft.com/office/drawing/2014/main" id="{43C19E78-12C1-4F5E-BCD3-CEFBBFB7A70C}"/>
                </a:ext>
              </a:extLst>
            </p:cNvPr>
            <p:cNvSpPr/>
            <p:nvPr/>
          </p:nvSpPr>
          <p:spPr>
            <a:xfrm rot="16200000">
              <a:off x="9801364"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3:IN2</a:t>
              </a:r>
            </a:p>
          </p:txBody>
        </p:sp>
        <p:sp>
          <p:nvSpPr>
            <p:cNvPr id="168" name="Rectangle 167">
              <a:extLst>
                <a:ext uri="{FF2B5EF4-FFF2-40B4-BE49-F238E27FC236}">
                  <a16:creationId xmlns:a16="http://schemas.microsoft.com/office/drawing/2014/main" id="{94702D7F-EAC7-4266-B1EA-942203A4361C}"/>
                </a:ext>
              </a:extLst>
            </p:cNvPr>
            <p:cNvSpPr/>
            <p:nvPr/>
          </p:nvSpPr>
          <p:spPr>
            <a:xfrm rot="16200000">
              <a:off x="9998553"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4:GND</a:t>
              </a:r>
            </a:p>
          </p:txBody>
        </p:sp>
        <p:sp>
          <p:nvSpPr>
            <p:cNvPr id="169" name="Oval 168">
              <a:extLst>
                <a:ext uri="{FF2B5EF4-FFF2-40B4-BE49-F238E27FC236}">
                  <a16:creationId xmlns:a16="http://schemas.microsoft.com/office/drawing/2014/main" id="{34EFAD93-0CEC-4E4B-BA7F-44855ECFAAB1}"/>
                </a:ext>
              </a:extLst>
            </p:cNvPr>
            <p:cNvSpPr/>
            <p:nvPr/>
          </p:nvSpPr>
          <p:spPr>
            <a:xfrm>
              <a:off x="9574313" y="10529835"/>
              <a:ext cx="89567" cy="895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1" name="Connector: Elbow 180">
            <a:extLst>
              <a:ext uri="{FF2B5EF4-FFF2-40B4-BE49-F238E27FC236}">
                <a16:creationId xmlns:a16="http://schemas.microsoft.com/office/drawing/2014/main" id="{4EC9C1BB-D48C-438E-8456-5D184EC049F3}"/>
              </a:ext>
            </a:extLst>
          </p:cNvPr>
          <p:cNvCxnSpPr>
            <a:cxnSpLocks/>
            <a:stCxn id="413" idx="2"/>
            <a:endCxn id="185" idx="3"/>
          </p:cNvCxnSpPr>
          <p:nvPr/>
        </p:nvCxnSpPr>
        <p:spPr>
          <a:xfrm rot="5400000">
            <a:off x="16908383" y="10185418"/>
            <a:ext cx="591774" cy="2147664"/>
          </a:xfrm>
          <a:prstGeom prst="bentConnector2">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95186F7B-6280-4B98-9F04-E23325E22C39}"/>
              </a:ext>
            </a:extLst>
          </p:cNvPr>
          <p:cNvSpPr txBox="1"/>
          <p:nvPr/>
        </p:nvSpPr>
        <p:spPr>
          <a:xfrm>
            <a:off x="15390945" y="11416637"/>
            <a:ext cx="739493" cy="276999"/>
          </a:xfrm>
          <a:prstGeom prst="rect">
            <a:avLst/>
          </a:prstGeom>
          <a:noFill/>
        </p:spPr>
        <p:txBody>
          <a:bodyPr wrap="square" rtlCol="0">
            <a:spAutoFit/>
          </a:bodyPr>
          <a:lstStyle/>
          <a:p>
            <a:r>
              <a:rPr lang="en-US" sz="1200" dirty="0"/>
              <a:t>Pin2(5V)</a:t>
            </a:r>
          </a:p>
        </p:txBody>
      </p:sp>
      <p:sp>
        <p:nvSpPr>
          <p:cNvPr id="188" name="TextBox 187">
            <a:extLst>
              <a:ext uri="{FF2B5EF4-FFF2-40B4-BE49-F238E27FC236}">
                <a16:creationId xmlns:a16="http://schemas.microsoft.com/office/drawing/2014/main" id="{1165F306-0898-4872-A1B8-480A47BEF54D}"/>
              </a:ext>
            </a:extLst>
          </p:cNvPr>
          <p:cNvSpPr txBox="1"/>
          <p:nvPr/>
        </p:nvSpPr>
        <p:spPr>
          <a:xfrm>
            <a:off x="17247801" y="11524664"/>
            <a:ext cx="1065805" cy="276999"/>
          </a:xfrm>
          <a:prstGeom prst="rect">
            <a:avLst/>
          </a:prstGeom>
          <a:noFill/>
        </p:spPr>
        <p:txBody>
          <a:bodyPr wrap="none" rtlCol="0">
            <a:spAutoFit/>
          </a:bodyPr>
          <a:lstStyle/>
          <a:p>
            <a:r>
              <a:rPr lang="en-US" sz="1200" dirty="0">
                <a:solidFill>
                  <a:srgbClr val="FF0000"/>
                </a:solidFill>
              </a:rPr>
              <a:t>5VDC, 3A max</a:t>
            </a:r>
          </a:p>
        </p:txBody>
      </p:sp>
      <p:sp>
        <p:nvSpPr>
          <p:cNvPr id="190" name="Minus Sign 189">
            <a:extLst>
              <a:ext uri="{FF2B5EF4-FFF2-40B4-BE49-F238E27FC236}">
                <a16:creationId xmlns:a16="http://schemas.microsoft.com/office/drawing/2014/main" id="{15AEE7D7-AE0B-4FA3-A9BE-3B2E4C812081}"/>
              </a:ext>
            </a:extLst>
          </p:cNvPr>
          <p:cNvSpPr/>
          <p:nvPr/>
        </p:nvSpPr>
        <p:spPr>
          <a:xfrm>
            <a:off x="8484444" y="9719651"/>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R1</a:t>
            </a:r>
          </a:p>
        </p:txBody>
      </p:sp>
      <p:sp>
        <p:nvSpPr>
          <p:cNvPr id="193" name="Minus Sign 192">
            <a:extLst>
              <a:ext uri="{FF2B5EF4-FFF2-40B4-BE49-F238E27FC236}">
                <a16:creationId xmlns:a16="http://schemas.microsoft.com/office/drawing/2014/main" id="{4AB3EC47-1F79-4A6C-8F6F-B708FE3D76DA}"/>
              </a:ext>
            </a:extLst>
          </p:cNvPr>
          <p:cNvSpPr/>
          <p:nvPr/>
        </p:nvSpPr>
        <p:spPr>
          <a:xfrm>
            <a:off x="8503224" y="9912308"/>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C1</a:t>
            </a:r>
          </a:p>
        </p:txBody>
      </p:sp>
      <p:sp>
        <p:nvSpPr>
          <p:cNvPr id="194" name="Minus Sign 193">
            <a:extLst>
              <a:ext uri="{FF2B5EF4-FFF2-40B4-BE49-F238E27FC236}">
                <a16:creationId xmlns:a16="http://schemas.microsoft.com/office/drawing/2014/main" id="{B2BC34E0-DA04-4746-8215-37A612F10E93}"/>
              </a:ext>
            </a:extLst>
          </p:cNvPr>
          <p:cNvSpPr/>
          <p:nvPr/>
        </p:nvSpPr>
        <p:spPr>
          <a:xfrm>
            <a:off x="9910317" y="9525690"/>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a:solidFill>
                  <a:schemeClr val="tx1"/>
                </a:solidFill>
              </a:rPr>
              <a:t>Radj</a:t>
            </a:r>
            <a:endParaRPr lang="en-US" dirty="0">
              <a:solidFill>
                <a:schemeClr val="tx1"/>
              </a:solidFill>
            </a:endParaRPr>
          </a:p>
        </p:txBody>
      </p:sp>
      <p:cxnSp>
        <p:nvCxnSpPr>
          <p:cNvPr id="195" name="Connector: Elbow 194">
            <a:extLst>
              <a:ext uri="{FF2B5EF4-FFF2-40B4-BE49-F238E27FC236}">
                <a16:creationId xmlns:a16="http://schemas.microsoft.com/office/drawing/2014/main" id="{315D6405-0475-46F9-B877-54E6E3E3CED0}"/>
              </a:ext>
            </a:extLst>
          </p:cNvPr>
          <p:cNvCxnSpPr>
            <a:cxnSpLocks/>
            <a:stCxn id="165" idx="1"/>
            <a:endCxn id="194" idx="0"/>
          </p:cNvCxnSpPr>
          <p:nvPr/>
        </p:nvCxnSpPr>
        <p:spPr>
          <a:xfrm rot="10800000">
            <a:off x="10611764" y="9863318"/>
            <a:ext cx="514240" cy="664"/>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5188D0C-02C3-449D-9ED2-804CB2C1C16B}"/>
              </a:ext>
            </a:extLst>
          </p:cNvPr>
          <p:cNvCxnSpPr>
            <a:cxnSpLocks/>
            <a:stCxn id="194" idx="2"/>
          </p:cNvCxnSpPr>
          <p:nvPr/>
        </p:nvCxnSpPr>
        <p:spPr>
          <a:xfrm flipH="1">
            <a:off x="9533351" y="9863318"/>
            <a:ext cx="48415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71351C4D-FD80-430A-9F1C-719B71913A22}"/>
              </a:ext>
            </a:extLst>
          </p:cNvPr>
          <p:cNvCxnSpPr>
            <a:cxnSpLocks/>
            <a:stCxn id="166" idx="1"/>
            <a:endCxn id="190" idx="0"/>
          </p:cNvCxnSpPr>
          <p:nvPr/>
        </p:nvCxnSpPr>
        <p:spPr>
          <a:xfrm rot="10800000">
            <a:off x="9185892" y="10057280"/>
            <a:ext cx="1940113" cy="4583"/>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93A8616C-FCE8-4087-9DC4-CD9BC1B25E85}"/>
              </a:ext>
            </a:extLst>
          </p:cNvPr>
          <p:cNvCxnSpPr>
            <a:cxnSpLocks/>
            <a:stCxn id="166" idx="1"/>
            <a:endCxn id="193" idx="0"/>
          </p:cNvCxnSpPr>
          <p:nvPr/>
        </p:nvCxnSpPr>
        <p:spPr>
          <a:xfrm rot="10800000" flipV="1">
            <a:off x="9204672" y="10061862"/>
            <a:ext cx="1921333" cy="188074"/>
          </a:xfrm>
          <a:prstGeom prst="bentConnector3">
            <a:avLst>
              <a:gd name="adj1" fmla="val 90651"/>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0552EA9-783F-4A66-9B75-F8C103250F1B}"/>
              </a:ext>
            </a:extLst>
          </p:cNvPr>
          <p:cNvCxnSpPr>
            <a:cxnSpLocks/>
            <a:stCxn id="193" idx="2"/>
          </p:cNvCxnSpPr>
          <p:nvPr/>
        </p:nvCxnSpPr>
        <p:spPr>
          <a:xfrm flipH="1">
            <a:off x="8289848" y="10249936"/>
            <a:ext cx="32056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2" name="Cylinder 211">
            <a:extLst>
              <a:ext uri="{FF2B5EF4-FFF2-40B4-BE49-F238E27FC236}">
                <a16:creationId xmlns:a16="http://schemas.microsoft.com/office/drawing/2014/main" id="{CE54B19D-6B01-4BF6-ABD4-5CE0C4E6F4F2}"/>
              </a:ext>
            </a:extLst>
          </p:cNvPr>
          <p:cNvSpPr/>
          <p:nvPr/>
        </p:nvSpPr>
        <p:spPr>
          <a:xfrm rot="16200000">
            <a:off x="5775331" y="9651832"/>
            <a:ext cx="229475" cy="808631"/>
          </a:xfrm>
          <a:prstGeom prst="can">
            <a:avLst/>
          </a:prstGeom>
          <a:ln>
            <a:solidFill>
              <a:srgbClr val="FF0000"/>
            </a:solidFill>
          </a:ln>
        </p:spPr>
        <p:style>
          <a:lnRef idx="3">
            <a:schemeClr val="lt1"/>
          </a:lnRef>
          <a:fillRef idx="1">
            <a:schemeClr val="dk1"/>
          </a:fillRef>
          <a:effectRef idx="1">
            <a:schemeClr val="dk1"/>
          </a:effectRef>
          <a:fontRef idx="minor">
            <a:schemeClr val="lt1"/>
          </a:fontRef>
        </p:style>
        <p:txBody>
          <a:bodyPr vert="vert" rtlCol="0" anchor="ctr"/>
          <a:lstStyle/>
          <a:p>
            <a:pPr algn="ctr"/>
            <a:r>
              <a:rPr lang="en-US" dirty="0"/>
              <a:t>RS-FL</a:t>
            </a:r>
          </a:p>
        </p:txBody>
      </p:sp>
      <p:cxnSp>
        <p:nvCxnSpPr>
          <p:cNvPr id="216" name="Connector: Elbow 215">
            <a:extLst>
              <a:ext uri="{FF2B5EF4-FFF2-40B4-BE49-F238E27FC236}">
                <a16:creationId xmlns:a16="http://schemas.microsoft.com/office/drawing/2014/main" id="{DA6AB97D-0958-4979-88D4-F66FC6150F16}"/>
              </a:ext>
            </a:extLst>
          </p:cNvPr>
          <p:cNvCxnSpPr>
            <a:cxnSpLocks/>
            <a:stCxn id="190" idx="2"/>
            <a:endCxn id="665" idx="3"/>
          </p:cNvCxnSpPr>
          <p:nvPr/>
        </p:nvCxnSpPr>
        <p:spPr>
          <a:xfrm rot="10800000" flipV="1">
            <a:off x="7574156" y="10057279"/>
            <a:ext cx="1017472" cy="11812"/>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B117EB3-DE37-4B33-8226-D07A699C02D9}"/>
              </a:ext>
            </a:extLst>
          </p:cNvPr>
          <p:cNvCxnSpPr>
            <a:cxnSpLocks/>
            <a:stCxn id="168" idx="1"/>
          </p:cNvCxnSpPr>
          <p:nvPr/>
        </p:nvCxnSpPr>
        <p:spPr>
          <a:xfrm flipH="1">
            <a:off x="10849221" y="10472907"/>
            <a:ext cx="276783"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6" name="Minus Sign 225">
            <a:extLst>
              <a:ext uri="{FF2B5EF4-FFF2-40B4-BE49-F238E27FC236}">
                <a16:creationId xmlns:a16="http://schemas.microsoft.com/office/drawing/2014/main" id="{A41F2688-76F7-4BF4-B724-01806074B74C}"/>
              </a:ext>
            </a:extLst>
          </p:cNvPr>
          <p:cNvSpPr/>
          <p:nvPr/>
        </p:nvSpPr>
        <p:spPr>
          <a:xfrm>
            <a:off x="8512126" y="10110605"/>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R1</a:t>
            </a:r>
          </a:p>
        </p:txBody>
      </p:sp>
      <p:sp>
        <p:nvSpPr>
          <p:cNvPr id="227" name="Minus Sign 226">
            <a:extLst>
              <a:ext uri="{FF2B5EF4-FFF2-40B4-BE49-F238E27FC236}">
                <a16:creationId xmlns:a16="http://schemas.microsoft.com/office/drawing/2014/main" id="{DE88B52A-D07E-426E-B193-D73EF3FF1974}"/>
              </a:ext>
            </a:extLst>
          </p:cNvPr>
          <p:cNvSpPr/>
          <p:nvPr/>
        </p:nvSpPr>
        <p:spPr>
          <a:xfrm>
            <a:off x="8530906" y="10303262"/>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C1</a:t>
            </a:r>
          </a:p>
        </p:txBody>
      </p:sp>
      <p:cxnSp>
        <p:nvCxnSpPr>
          <p:cNvPr id="228" name="Straight Connector 227">
            <a:extLst>
              <a:ext uri="{FF2B5EF4-FFF2-40B4-BE49-F238E27FC236}">
                <a16:creationId xmlns:a16="http://schemas.microsoft.com/office/drawing/2014/main" id="{EDACF11D-8473-42E3-A6F4-13F8095C94CC}"/>
              </a:ext>
            </a:extLst>
          </p:cNvPr>
          <p:cNvCxnSpPr>
            <a:cxnSpLocks/>
            <a:stCxn id="227" idx="2"/>
          </p:cNvCxnSpPr>
          <p:nvPr/>
        </p:nvCxnSpPr>
        <p:spPr>
          <a:xfrm flipH="1">
            <a:off x="8317530" y="10640890"/>
            <a:ext cx="32056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9" name="Cylinder 228">
            <a:extLst>
              <a:ext uri="{FF2B5EF4-FFF2-40B4-BE49-F238E27FC236}">
                <a16:creationId xmlns:a16="http://schemas.microsoft.com/office/drawing/2014/main" id="{B0A8F876-FDB6-4EFF-BD3F-7E2980BB023A}"/>
              </a:ext>
            </a:extLst>
          </p:cNvPr>
          <p:cNvSpPr/>
          <p:nvPr/>
        </p:nvSpPr>
        <p:spPr>
          <a:xfrm rot="16200000">
            <a:off x="5820705" y="10060478"/>
            <a:ext cx="229475" cy="773247"/>
          </a:xfrm>
          <a:prstGeom prst="can">
            <a:avLst/>
          </a:prstGeom>
          <a:ln>
            <a:solidFill>
              <a:srgbClr val="FF0000"/>
            </a:solidFill>
          </a:ln>
        </p:spPr>
        <p:style>
          <a:lnRef idx="3">
            <a:schemeClr val="lt1"/>
          </a:lnRef>
          <a:fillRef idx="1">
            <a:schemeClr val="dk1"/>
          </a:fillRef>
          <a:effectRef idx="1">
            <a:schemeClr val="dk1"/>
          </a:effectRef>
          <a:fontRef idx="minor">
            <a:schemeClr val="lt1"/>
          </a:fontRef>
        </p:style>
        <p:txBody>
          <a:bodyPr vert="vert" rtlCol="0" anchor="ctr"/>
          <a:lstStyle/>
          <a:p>
            <a:pPr algn="ctr"/>
            <a:r>
              <a:rPr lang="en-US" dirty="0"/>
              <a:t>RS-FR</a:t>
            </a:r>
          </a:p>
        </p:txBody>
      </p:sp>
      <p:cxnSp>
        <p:nvCxnSpPr>
          <p:cNvPr id="231" name="Connector: Elbow 230">
            <a:extLst>
              <a:ext uri="{FF2B5EF4-FFF2-40B4-BE49-F238E27FC236}">
                <a16:creationId xmlns:a16="http://schemas.microsoft.com/office/drawing/2014/main" id="{B152D8F4-0E06-468B-9210-16008603733F}"/>
              </a:ext>
            </a:extLst>
          </p:cNvPr>
          <p:cNvCxnSpPr>
            <a:cxnSpLocks/>
            <a:stCxn id="226" idx="2"/>
            <a:endCxn id="670" idx="3"/>
          </p:cNvCxnSpPr>
          <p:nvPr/>
        </p:nvCxnSpPr>
        <p:spPr>
          <a:xfrm rot="10800000" flipV="1">
            <a:off x="7574156" y="10448232"/>
            <a:ext cx="1045154" cy="5663"/>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B185C7B7-FED3-4598-AF8D-7DDDC2440E16}"/>
              </a:ext>
            </a:extLst>
          </p:cNvPr>
          <p:cNvCxnSpPr>
            <a:cxnSpLocks/>
            <a:stCxn id="167" idx="1"/>
            <a:endCxn id="227" idx="0"/>
          </p:cNvCxnSpPr>
          <p:nvPr/>
        </p:nvCxnSpPr>
        <p:spPr>
          <a:xfrm rot="10800000" flipV="1">
            <a:off x="9232354" y="10275718"/>
            <a:ext cx="1893651" cy="365172"/>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087B34BA-E127-4580-A9BB-C17A7580E384}"/>
              </a:ext>
            </a:extLst>
          </p:cNvPr>
          <p:cNvCxnSpPr>
            <a:cxnSpLocks/>
            <a:stCxn id="167" idx="1"/>
            <a:endCxn id="226" idx="0"/>
          </p:cNvCxnSpPr>
          <p:nvPr/>
        </p:nvCxnSpPr>
        <p:spPr>
          <a:xfrm rot="10800000" flipV="1">
            <a:off x="9213574" y="10275717"/>
            <a:ext cx="1912431" cy="172515"/>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2DE8750E-C090-4E9E-9811-BF7791379BAC}"/>
              </a:ext>
            </a:extLst>
          </p:cNvPr>
          <p:cNvCxnSpPr>
            <a:cxnSpLocks/>
            <a:stCxn id="185" idx="3"/>
            <a:endCxn id="161" idx="3"/>
          </p:cNvCxnSpPr>
          <p:nvPr/>
        </p:nvCxnSpPr>
        <p:spPr>
          <a:xfrm flipH="1" flipV="1">
            <a:off x="12416234" y="9860185"/>
            <a:ext cx="3714204" cy="1694952"/>
          </a:xfrm>
          <a:prstGeom prst="bentConnector3">
            <a:avLst>
              <a:gd name="adj1" fmla="val -6155"/>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A20A9F3B-CA0A-4109-B082-DF804A463FE7}"/>
              </a:ext>
            </a:extLst>
          </p:cNvPr>
          <p:cNvSpPr txBox="1"/>
          <p:nvPr/>
        </p:nvSpPr>
        <p:spPr>
          <a:xfrm>
            <a:off x="12822867" y="9914545"/>
            <a:ext cx="537327" cy="276999"/>
          </a:xfrm>
          <a:prstGeom prst="rect">
            <a:avLst/>
          </a:prstGeom>
          <a:noFill/>
        </p:spPr>
        <p:txBody>
          <a:bodyPr wrap="none" rtlCol="0">
            <a:spAutoFit/>
          </a:bodyPr>
          <a:lstStyle/>
          <a:p>
            <a:r>
              <a:rPr lang="en-US" sz="1200" dirty="0"/>
              <a:t>pin22</a:t>
            </a:r>
          </a:p>
        </p:txBody>
      </p:sp>
      <p:cxnSp>
        <p:nvCxnSpPr>
          <p:cNvPr id="248" name="Connector: Elbow 247">
            <a:extLst>
              <a:ext uri="{FF2B5EF4-FFF2-40B4-BE49-F238E27FC236}">
                <a16:creationId xmlns:a16="http://schemas.microsoft.com/office/drawing/2014/main" id="{D07AF2DA-ACCC-498D-B4F6-AF1EC102BFE1}"/>
              </a:ext>
            </a:extLst>
          </p:cNvPr>
          <p:cNvCxnSpPr>
            <a:cxnSpLocks/>
            <a:stCxn id="247" idx="1"/>
            <a:endCxn id="162" idx="3"/>
          </p:cNvCxnSpPr>
          <p:nvPr/>
        </p:nvCxnSpPr>
        <p:spPr>
          <a:xfrm rot="10800000" flipV="1">
            <a:off x="12416235" y="10053044"/>
            <a:ext cx="406633" cy="5021"/>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B7E80B1F-62B4-45DF-9F60-59C36BF7C015}"/>
              </a:ext>
            </a:extLst>
          </p:cNvPr>
          <p:cNvSpPr txBox="1"/>
          <p:nvPr/>
        </p:nvSpPr>
        <p:spPr>
          <a:xfrm>
            <a:off x="12839323" y="10129911"/>
            <a:ext cx="537327" cy="276999"/>
          </a:xfrm>
          <a:prstGeom prst="rect">
            <a:avLst/>
          </a:prstGeom>
          <a:noFill/>
        </p:spPr>
        <p:txBody>
          <a:bodyPr wrap="none" rtlCol="0">
            <a:spAutoFit/>
          </a:bodyPr>
          <a:lstStyle/>
          <a:p>
            <a:r>
              <a:rPr lang="en-US" sz="1200" dirty="0"/>
              <a:t>pin18</a:t>
            </a:r>
          </a:p>
        </p:txBody>
      </p:sp>
      <p:cxnSp>
        <p:nvCxnSpPr>
          <p:cNvPr id="252" name="Connector: Elbow 251">
            <a:extLst>
              <a:ext uri="{FF2B5EF4-FFF2-40B4-BE49-F238E27FC236}">
                <a16:creationId xmlns:a16="http://schemas.microsoft.com/office/drawing/2014/main" id="{34D2FE54-18E3-4F47-8484-0C7CFD2E2A95}"/>
              </a:ext>
            </a:extLst>
          </p:cNvPr>
          <p:cNvCxnSpPr>
            <a:cxnSpLocks/>
            <a:stCxn id="251" idx="1"/>
            <a:endCxn id="163" idx="3"/>
          </p:cNvCxnSpPr>
          <p:nvPr/>
        </p:nvCxnSpPr>
        <p:spPr>
          <a:xfrm rot="10800000" flipV="1">
            <a:off x="12416233" y="10268411"/>
            <a:ext cx="423091" cy="3510"/>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7DB2C889-A545-4D26-B132-B48D13C8C7DD}"/>
              </a:ext>
            </a:extLst>
          </p:cNvPr>
          <p:cNvGrpSpPr/>
          <p:nvPr/>
        </p:nvGrpSpPr>
        <p:grpSpPr>
          <a:xfrm rot="5400000">
            <a:off x="11434164" y="10525309"/>
            <a:ext cx="729274" cy="1290231"/>
            <a:chOff x="9519626" y="9752419"/>
            <a:chExt cx="729274" cy="1290231"/>
          </a:xfrm>
        </p:grpSpPr>
        <p:sp>
          <p:nvSpPr>
            <p:cNvPr id="256" name="Rectangle 255">
              <a:extLst>
                <a:ext uri="{FF2B5EF4-FFF2-40B4-BE49-F238E27FC236}">
                  <a16:creationId xmlns:a16="http://schemas.microsoft.com/office/drawing/2014/main" id="{C7733FC6-3ECD-44FA-BEA7-778DDFB73481}"/>
                </a:ext>
              </a:extLst>
            </p:cNvPr>
            <p:cNvSpPr/>
            <p:nvPr/>
          </p:nvSpPr>
          <p:spPr>
            <a:xfrm>
              <a:off x="9525000" y="10129386"/>
              <a:ext cx="723900" cy="536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3FAAABF6-72C0-467E-8330-F6C910FCA04A}"/>
                </a:ext>
              </a:extLst>
            </p:cNvPr>
            <p:cNvSpPr/>
            <p:nvPr/>
          </p:nvSpPr>
          <p:spPr>
            <a:xfrm rot="16200000">
              <a:off x="9385830" y="9886215"/>
              <a:ext cx="376967"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8:Vcc</a:t>
              </a:r>
            </a:p>
          </p:txBody>
        </p:sp>
        <p:sp>
          <p:nvSpPr>
            <p:cNvPr id="258" name="Rectangle 257">
              <a:extLst>
                <a:ext uri="{FF2B5EF4-FFF2-40B4-BE49-F238E27FC236}">
                  <a16:creationId xmlns:a16="http://schemas.microsoft.com/office/drawing/2014/main" id="{2AA46D69-F25B-45E1-8B01-45A7A34B497C}"/>
                </a:ext>
              </a:extLst>
            </p:cNvPr>
            <p:cNvSpPr/>
            <p:nvPr/>
          </p:nvSpPr>
          <p:spPr>
            <a:xfrm rot="16200000">
              <a:off x="9583711" y="9886215"/>
              <a:ext cx="376966"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7:OUT1</a:t>
              </a:r>
            </a:p>
          </p:txBody>
        </p:sp>
        <p:sp>
          <p:nvSpPr>
            <p:cNvPr id="259" name="Rectangle 258">
              <a:extLst>
                <a:ext uri="{FF2B5EF4-FFF2-40B4-BE49-F238E27FC236}">
                  <a16:creationId xmlns:a16="http://schemas.microsoft.com/office/drawing/2014/main" id="{571736F3-6BDE-42CE-8D3A-44E5C553F506}"/>
                </a:ext>
              </a:extLst>
            </p:cNvPr>
            <p:cNvSpPr/>
            <p:nvPr/>
          </p:nvSpPr>
          <p:spPr>
            <a:xfrm rot="16200000">
              <a:off x="9797567" y="9886216"/>
              <a:ext cx="376965"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6:OUT2</a:t>
              </a:r>
            </a:p>
          </p:txBody>
        </p:sp>
        <p:sp>
          <p:nvSpPr>
            <p:cNvPr id="260" name="Rectangle 259">
              <a:extLst>
                <a:ext uri="{FF2B5EF4-FFF2-40B4-BE49-F238E27FC236}">
                  <a16:creationId xmlns:a16="http://schemas.microsoft.com/office/drawing/2014/main" id="{90201C7B-15C4-47BC-91DD-EB72EE7EFA89}"/>
                </a:ext>
              </a:extLst>
            </p:cNvPr>
            <p:cNvSpPr/>
            <p:nvPr/>
          </p:nvSpPr>
          <p:spPr>
            <a:xfrm rot="16200000">
              <a:off x="9994757" y="9886216"/>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5:diag</a:t>
              </a:r>
            </a:p>
          </p:txBody>
        </p:sp>
        <p:sp>
          <p:nvSpPr>
            <p:cNvPr id="261" name="Rectangle 260">
              <a:extLst>
                <a:ext uri="{FF2B5EF4-FFF2-40B4-BE49-F238E27FC236}">
                  <a16:creationId xmlns:a16="http://schemas.microsoft.com/office/drawing/2014/main" id="{B963C418-7E72-4AFA-9B79-035790567D0B}"/>
                </a:ext>
              </a:extLst>
            </p:cNvPr>
            <p:cNvSpPr/>
            <p:nvPr/>
          </p:nvSpPr>
          <p:spPr>
            <a:xfrm rot="16200000">
              <a:off x="9389628"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1: </a:t>
              </a:r>
              <a:r>
                <a:rPr lang="en-US" sz="400" dirty="0" err="1"/>
                <a:t>INadj</a:t>
              </a:r>
              <a:endParaRPr lang="en-US" sz="400" dirty="0"/>
            </a:p>
          </p:txBody>
        </p:sp>
        <p:sp>
          <p:nvSpPr>
            <p:cNvPr id="262" name="Rectangle 261">
              <a:extLst>
                <a:ext uri="{FF2B5EF4-FFF2-40B4-BE49-F238E27FC236}">
                  <a16:creationId xmlns:a16="http://schemas.microsoft.com/office/drawing/2014/main" id="{7ADA723B-6825-452C-97B2-797A515A62C0}"/>
                </a:ext>
              </a:extLst>
            </p:cNvPr>
            <p:cNvSpPr/>
            <p:nvPr/>
          </p:nvSpPr>
          <p:spPr>
            <a:xfrm rot="16200000">
              <a:off x="9587508"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2:IN1</a:t>
              </a:r>
            </a:p>
          </p:txBody>
        </p:sp>
        <p:sp>
          <p:nvSpPr>
            <p:cNvPr id="263" name="Rectangle 262">
              <a:extLst>
                <a:ext uri="{FF2B5EF4-FFF2-40B4-BE49-F238E27FC236}">
                  <a16:creationId xmlns:a16="http://schemas.microsoft.com/office/drawing/2014/main" id="{D1867838-DF51-4C3A-802D-C97A7B26AFE5}"/>
                </a:ext>
              </a:extLst>
            </p:cNvPr>
            <p:cNvSpPr/>
            <p:nvPr/>
          </p:nvSpPr>
          <p:spPr>
            <a:xfrm rot="16200000">
              <a:off x="9801364"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3:IN2</a:t>
              </a:r>
            </a:p>
          </p:txBody>
        </p:sp>
        <p:sp>
          <p:nvSpPr>
            <p:cNvPr id="264" name="Rectangle 263">
              <a:extLst>
                <a:ext uri="{FF2B5EF4-FFF2-40B4-BE49-F238E27FC236}">
                  <a16:creationId xmlns:a16="http://schemas.microsoft.com/office/drawing/2014/main" id="{A7254B92-9E58-47AF-837A-FC7D4A608202}"/>
                </a:ext>
              </a:extLst>
            </p:cNvPr>
            <p:cNvSpPr/>
            <p:nvPr/>
          </p:nvSpPr>
          <p:spPr>
            <a:xfrm rot="16200000">
              <a:off x="9998553" y="10799480"/>
              <a:ext cx="376964" cy="109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 dirty="0"/>
                <a:t>4:GND</a:t>
              </a:r>
            </a:p>
          </p:txBody>
        </p:sp>
        <p:sp>
          <p:nvSpPr>
            <p:cNvPr id="265" name="Oval 264">
              <a:extLst>
                <a:ext uri="{FF2B5EF4-FFF2-40B4-BE49-F238E27FC236}">
                  <a16:creationId xmlns:a16="http://schemas.microsoft.com/office/drawing/2014/main" id="{727075EC-3405-47B8-A73B-C0F62A19F17D}"/>
                </a:ext>
              </a:extLst>
            </p:cNvPr>
            <p:cNvSpPr/>
            <p:nvPr/>
          </p:nvSpPr>
          <p:spPr>
            <a:xfrm>
              <a:off x="9574313" y="10529835"/>
              <a:ext cx="89567" cy="895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6" name="Minus Sign 265">
            <a:extLst>
              <a:ext uri="{FF2B5EF4-FFF2-40B4-BE49-F238E27FC236}">
                <a16:creationId xmlns:a16="http://schemas.microsoft.com/office/drawing/2014/main" id="{D782A402-828E-4D6E-B7FB-F9A01E6B96B4}"/>
              </a:ext>
            </a:extLst>
          </p:cNvPr>
          <p:cNvSpPr/>
          <p:nvPr/>
        </p:nvSpPr>
        <p:spPr>
          <a:xfrm>
            <a:off x="8512126" y="10719941"/>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R1</a:t>
            </a:r>
          </a:p>
        </p:txBody>
      </p:sp>
      <p:sp>
        <p:nvSpPr>
          <p:cNvPr id="267" name="Minus Sign 266">
            <a:extLst>
              <a:ext uri="{FF2B5EF4-FFF2-40B4-BE49-F238E27FC236}">
                <a16:creationId xmlns:a16="http://schemas.microsoft.com/office/drawing/2014/main" id="{C08EAFFF-4F11-4A4D-B0CA-5349DF5091A3}"/>
              </a:ext>
            </a:extLst>
          </p:cNvPr>
          <p:cNvSpPr/>
          <p:nvPr/>
        </p:nvSpPr>
        <p:spPr>
          <a:xfrm>
            <a:off x="8530906" y="10912598"/>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C1</a:t>
            </a:r>
          </a:p>
        </p:txBody>
      </p:sp>
      <p:sp>
        <p:nvSpPr>
          <p:cNvPr id="268" name="Minus Sign 267">
            <a:extLst>
              <a:ext uri="{FF2B5EF4-FFF2-40B4-BE49-F238E27FC236}">
                <a16:creationId xmlns:a16="http://schemas.microsoft.com/office/drawing/2014/main" id="{E15AAC03-F408-41B4-B26F-D3F238C776BD}"/>
              </a:ext>
            </a:extLst>
          </p:cNvPr>
          <p:cNvSpPr/>
          <p:nvPr/>
        </p:nvSpPr>
        <p:spPr>
          <a:xfrm>
            <a:off x="9937999" y="10525980"/>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a:solidFill>
                  <a:schemeClr val="tx1"/>
                </a:solidFill>
              </a:rPr>
              <a:t>Radj</a:t>
            </a:r>
            <a:endParaRPr lang="en-US" dirty="0">
              <a:solidFill>
                <a:schemeClr val="tx1"/>
              </a:solidFill>
            </a:endParaRPr>
          </a:p>
        </p:txBody>
      </p:sp>
      <p:cxnSp>
        <p:nvCxnSpPr>
          <p:cNvPr id="269" name="Connector: Elbow 268">
            <a:extLst>
              <a:ext uri="{FF2B5EF4-FFF2-40B4-BE49-F238E27FC236}">
                <a16:creationId xmlns:a16="http://schemas.microsoft.com/office/drawing/2014/main" id="{4B9F1F3A-16CF-47B0-A3D8-8B439D602AA7}"/>
              </a:ext>
            </a:extLst>
          </p:cNvPr>
          <p:cNvCxnSpPr>
            <a:cxnSpLocks/>
            <a:stCxn id="261" idx="1"/>
            <a:endCxn id="268" idx="0"/>
          </p:cNvCxnSpPr>
          <p:nvPr/>
        </p:nvCxnSpPr>
        <p:spPr>
          <a:xfrm rot="10800000">
            <a:off x="10639446" y="10863608"/>
            <a:ext cx="514240" cy="664"/>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8804CB8-E3B7-4C58-ADD8-A378BD75FCA7}"/>
              </a:ext>
            </a:extLst>
          </p:cNvPr>
          <p:cNvCxnSpPr>
            <a:cxnSpLocks/>
            <a:stCxn id="268" idx="2"/>
          </p:cNvCxnSpPr>
          <p:nvPr/>
        </p:nvCxnSpPr>
        <p:spPr>
          <a:xfrm flipH="1">
            <a:off x="9561033" y="10863608"/>
            <a:ext cx="48415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Connector: Elbow 270">
            <a:extLst>
              <a:ext uri="{FF2B5EF4-FFF2-40B4-BE49-F238E27FC236}">
                <a16:creationId xmlns:a16="http://schemas.microsoft.com/office/drawing/2014/main" id="{48EA1435-C9BF-4997-ADA2-323C73D1DA94}"/>
              </a:ext>
            </a:extLst>
          </p:cNvPr>
          <p:cNvCxnSpPr>
            <a:cxnSpLocks/>
            <a:stCxn id="262" idx="1"/>
            <a:endCxn id="266" idx="0"/>
          </p:cNvCxnSpPr>
          <p:nvPr/>
        </p:nvCxnSpPr>
        <p:spPr>
          <a:xfrm rot="10800000">
            <a:off x="9213574" y="11057570"/>
            <a:ext cx="1940113" cy="4583"/>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77D63629-1DEB-4D79-A34A-850F42077BFE}"/>
              </a:ext>
            </a:extLst>
          </p:cNvPr>
          <p:cNvCxnSpPr>
            <a:cxnSpLocks/>
            <a:stCxn id="262" idx="1"/>
            <a:endCxn id="267" idx="0"/>
          </p:cNvCxnSpPr>
          <p:nvPr/>
        </p:nvCxnSpPr>
        <p:spPr>
          <a:xfrm rot="10800000" flipV="1">
            <a:off x="9232354" y="11062152"/>
            <a:ext cx="1921333" cy="188074"/>
          </a:xfrm>
          <a:prstGeom prst="bentConnector3">
            <a:avLst>
              <a:gd name="adj1" fmla="val 90651"/>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1C1F43C-D0ED-40F0-9D34-F8E43B611CA0}"/>
              </a:ext>
            </a:extLst>
          </p:cNvPr>
          <p:cNvCxnSpPr>
            <a:cxnSpLocks/>
            <a:stCxn id="267" idx="2"/>
          </p:cNvCxnSpPr>
          <p:nvPr/>
        </p:nvCxnSpPr>
        <p:spPr>
          <a:xfrm flipH="1">
            <a:off x="8317530" y="11250226"/>
            <a:ext cx="32056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4" name="Cylinder 273">
            <a:extLst>
              <a:ext uri="{FF2B5EF4-FFF2-40B4-BE49-F238E27FC236}">
                <a16:creationId xmlns:a16="http://schemas.microsoft.com/office/drawing/2014/main" id="{1B439E26-8083-4211-B519-A507B86EEB5B}"/>
              </a:ext>
            </a:extLst>
          </p:cNvPr>
          <p:cNvSpPr/>
          <p:nvPr/>
        </p:nvSpPr>
        <p:spPr>
          <a:xfrm rot="16200000">
            <a:off x="5803013" y="10652122"/>
            <a:ext cx="229475" cy="808631"/>
          </a:xfrm>
          <a:prstGeom prst="can">
            <a:avLst/>
          </a:prstGeom>
          <a:ln>
            <a:solidFill>
              <a:srgbClr val="FF0000"/>
            </a:solidFill>
          </a:ln>
        </p:spPr>
        <p:style>
          <a:lnRef idx="3">
            <a:schemeClr val="lt1"/>
          </a:lnRef>
          <a:fillRef idx="1">
            <a:schemeClr val="dk1"/>
          </a:fillRef>
          <a:effectRef idx="1">
            <a:schemeClr val="dk1"/>
          </a:effectRef>
          <a:fontRef idx="minor">
            <a:schemeClr val="lt1"/>
          </a:fontRef>
        </p:style>
        <p:txBody>
          <a:bodyPr vert="vert" rtlCol="0" anchor="ctr"/>
          <a:lstStyle/>
          <a:p>
            <a:pPr algn="ctr"/>
            <a:r>
              <a:rPr lang="en-US" dirty="0"/>
              <a:t>RS-RL</a:t>
            </a:r>
          </a:p>
        </p:txBody>
      </p:sp>
      <p:cxnSp>
        <p:nvCxnSpPr>
          <p:cNvPr id="276" name="Connector: Elbow 275">
            <a:extLst>
              <a:ext uri="{FF2B5EF4-FFF2-40B4-BE49-F238E27FC236}">
                <a16:creationId xmlns:a16="http://schemas.microsoft.com/office/drawing/2014/main" id="{62C81814-A10C-4EB5-A0B8-07918205E335}"/>
              </a:ext>
            </a:extLst>
          </p:cNvPr>
          <p:cNvCxnSpPr>
            <a:cxnSpLocks/>
            <a:stCxn id="266" idx="2"/>
            <a:endCxn id="666" idx="3"/>
          </p:cNvCxnSpPr>
          <p:nvPr/>
        </p:nvCxnSpPr>
        <p:spPr>
          <a:xfrm rot="10800000">
            <a:off x="7586258" y="11048921"/>
            <a:ext cx="1033053" cy="8649"/>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FAF4A2F-68AE-4DAF-89B0-6D0005640DA7}"/>
              </a:ext>
            </a:extLst>
          </p:cNvPr>
          <p:cNvCxnSpPr>
            <a:cxnSpLocks/>
            <a:stCxn id="264" idx="1"/>
          </p:cNvCxnSpPr>
          <p:nvPr/>
        </p:nvCxnSpPr>
        <p:spPr>
          <a:xfrm flipH="1">
            <a:off x="10876903" y="11473197"/>
            <a:ext cx="276783"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8" name="Minus Sign 277">
            <a:extLst>
              <a:ext uri="{FF2B5EF4-FFF2-40B4-BE49-F238E27FC236}">
                <a16:creationId xmlns:a16="http://schemas.microsoft.com/office/drawing/2014/main" id="{E00D99DE-FA00-48CC-9138-BCCC16E50447}"/>
              </a:ext>
            </a:extLst>
          </p:cNvPr>
          <p:cNvSpPr/>
          <p:nvPr/>
        </p:nvSpPr>
        <p:spPr>
          <a:xfrm>
            <a:off x="8539808" y="11110895"/>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R1</a:t>
            </a:r>
          </a:p>
        </p:txBody>
      </p:sp>
      <p:sp>
        <p:nvSpPr>
          <p:cNvPr id="279" name="Minus Sign 278">
            <a:extLst>
              <a:ext uri="{FF2B5EF4-FFF2-40B4-BE49-F238E27FC236}">
                <a16:creationId xmlns:a16="http://schemas.microsoft.com/office/drawing/2014/main" id="{6876E508-73EB-4925-AD64-3E585633C9CF}"/>
              </a:ext>
            </a:extLst>
          </p:cNvPr>
          <p:cNvSpPr/>
          <p:nvPr/>
        </p:nvSpPr>
        <p:spPr>
          <a:xfrm>
            <a:off x="8558588" y="11303552"/>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C1</a:t>
            </a:r>
          </a:p>
        </p:txBody>
      </p:sp>
      <p:cxnSp>
        <p:nvCxnSpPr>
          <p:cNvPr id="280" name="Straight Connector 279">
            <a:extLst>
              <a:ext uri="{FF2B5EF4-FFF2-40B4-BE49-F238E27FC236}">
                <a16:creationId xmlns:a16="http://schemas.microsoft.com/office/drawing/2014/main" id="{16DC424A-126C-4076-8996-589E65244A5E}"/>
              </a:ext>
            </a:extLst>
          </p:cNvPr>
          <p:cNvCxnSpPr>
            <a:cxnSpLocks/>
            <a:stCxn id="279" idx="2"/>
          </p:cNvCxnSpPr>
          <p:nvPr/>
        </p:nvCxnSpPr>
        <p:spPr>
          <a:xfrm flipH="1">
            <a:off x="8345212" y="11641180"/>
            <a:ext cx="32056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1" name="Cylinder 280">
            <a:extLst>
              <a:ext uri="{FF2B5EF4-FFF2-40B4-BE49-F238E27FC236}">
                <a16:creationId xmlns:a16="http://schemas.microsoft.com/office/drawing/2014/main" id="{10C83AF4-269B-4D00-80D0-CD97C2AD0CA8}"/>
              </a:ext>
            </a:extLst>
          </p:cNvPr>
          <p:cNvSpPr/>
          <p:nvPr/>
        </p:nvSpPr>
        <p:spPr>
          <a:xfrm rot="16200000">
            <a:off x="5848387" y="11060768"/>
            <a:ext cx="229475" cy="773247"/>
          </a:xfrm>
          <a:prstGeom prst="can">
            <a:avLst/>
          </a:prstGeom>
          <a:ln>
            <a:solidFill>
              <a:srgbClr val="FF0000"/>
            </a:solidFill>
          </a:ln>
        </p:spPr>
        <p:style>
          <a:lnRef idx="3">
            <a:schemeClr val="lt1"/>
          </a:lnRef>
          <a:fillRef idx="1">
            <a:schemeClr val="dk1"/>
          </a:fillRef>
          <a:effectRef idx="1">
            <a:schemeClr val="dk1"/>
          </a:effectRef>
          <a:fontRef idx="minor">
            <a:schemeClr val="lt1"/>
          </a:fontRef>
        </p:style>
        <p:txBody>
          <a:bodyPr vert="vert" rtlCol="0" anchor="ctr"/>
          <a:lstStyle/>
          <a:p>
            <a:pPr algn="ctr"/>
            <a:r>
              <a:rPr lang="en-US" dirty="0"/>
              <a:t>RS-RR</a:t>
            </a:r>
          </a:p>
        </p:txBody>
      </p:sp>
      <p:cxnSp>
        <p:nvCxnSpPr>
          <p:cNvPr id="283" name="Connector: Elbow 282">
            <a:extLst>
              <a:ext uri="{FF2B5EF4-FFF2-40B4-BE49-F238E27FC236}">
                <a16:creationId xmlns:a16="http://schemas.microsoft.com/office/drawing/2014/main" id="{FF5528D1-C061-41F1-86B9-C3DCB87AD799}"/>
              </a:ext>
            </a:extLst>
          </p:cNvPr>
          <p:cNvCxnSpPr>
            <a:cxnSpLocks/>
            <a:stCxn id="278" idx="2"/>
            <a:endCxn id="667" idx="3"/>
          </p:cNvCxnSpPr>
          <p:nvPr/>
        </p:nvCxnSpPr>
        <p:spPr>
          <a:xfrm rot="10800000">
            <a:off x="7586294" y="11442377"/>
            <a:ext cx="1060699" cy="6147"/>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4" name="Connector: Elbow 283">
            <a:extLst>
              <a:ext uri="{FF2B5EF4-FFF2-40B4-BE49-F238E27FC236}">
                <a16:creationId xmlns:a16="http://schemas.microsoft.com/office/drawing/2014/main" id="{A4BBD6FA-36E9-4784-982C-F8C0FD70B225}"/>
              </a:ext>
            </a:extLst>
          </p:cNvPr>
          <p:cNvCxnSpPr>
            <a:cxnSpLocks/>
            <a:stCxn id="263" idx="1"/>
            <a:endCxn id="279" idx="0"/>
          </p:cNvCxnSpPr>
          <p:nvPr/>
        </p:nvCxnSpPr>
        <p:spPr>
          <a:xfrm rot="10800000" flipV="1">
            <a:off x="9260036" y="11276008"/>
            <a:ext cx="1893651" cy="365172"/>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5" name="Connector: Elbow 284">
            <a:extLst>
              <a:ext uri="{FF2B5EF4-FFF2-40B4-BE49-F238E27FC236}">
                <a16:creationId xmlns:a16="http://schemas.microsoft.com/office/drawing/2014/main" id="{DD13E021-3567-4BBE-AAB9-54000976B0A4}"/>
              </a:ext>
            </a:extLst>
          </p:cNvPr>
          <p:cNvCxnSpPr>
            <a:cxnSpLocks/>
            <a:stCxn id="263" idx="1"/>
            <a:endCxn id="278" idx="0"/>
          </p:cNvCxnSpPr>
          <p:nvPr/>
        </p:nvCxnSpPr>
        <p:spPr>
          <a:xfrm rot="10800000" flipV="1">
            <a:off x="9241256" y="11276007"/>
            <a:ext cx="1912431" cy="172515"/>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31C26849-2DE5-47C7-B33A-708DC9E4A324}"/>
              </a:ext>
            </a:extLst>
          </p:cNvPr>
          <p:cNvSpPr txBox="1"/>
          <p:nvPr/>
        </p:nvSpPr>
        <p:spPr>
          <a:xfrm>
            <a:off x="12850549" y="10914835"/>
            <a:ext cx="537327" cy="276999"/>
          </a:xfrm>
          <a:prstGeom prst="rect">
            <a:avLst/>
          </a:prstGeom>
          <a:noFill/>
        </p:spPr>
        <p:txBody>
          <a:bodyPr wrap="none" rtlCol="0">
            <a:spAutoFit/>
          </a:bodyPr>
          <a:lstStyle/>
          <a:p>
            <a:r>
              <a:rPr lang="en-US" sz="1200" dirty="0"/>
              <a:t>pin35</a:t>
            </a:r>
          </a:p>
        </p:txBody>
      </p:sp>
      <p:cxnSp>
        <p:nvCxnSpPr>
          <p:cNvPr id="287" name="Connector: Elbow 286">
            <a:extLst>
              <a:ext uri="{FF2B5EF4-FFF2-40B4-BE49-F238E27FC236}">
                <a16:creationId xmlns:a16="http://schemas.microsoft.com/office/drawing/2014/main" id="{AB4561E1-04DD-4B73-A2CB-D96D64DF43BE}"/>
              </a:ext>
            </a:extLst>
          </p:cNvPr>
          <p:cNvCxnSpPr>
            <a:cxnSpLocks/>
            <a:stCxn id="286" idx="1"/>
            <a:endCxn id="258" idx="3"/>
          </p:cNvCxnSpPr>
          <p:nvPr/>
        </p:nvCxnSpPr>
        <p:spPr>
          <a:xfrm rot="10800000" flipV="1">
            <a:off x="12443917" y="11053334"/>
            <a:ext cx="406633" cy="5021"/>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4FFFC39D-D5B7-4F5D-9B57-A0FAD7C4B109}"/>
              </a:ext>
            </a:extLst>
          </p:cNvPr>
          <p:cNvSpPr txBox="1"/>
          <p:nvPr/>
        </p:nvSpPr>
        <p:spPr>
          <a:xfrm>
            <a:off x="12867005" y="11130201"/>
            <a:ext cx="537327" cy="276999"/>
          </a:xfrm>
          <a:prstGeom prst="rect">
            <a:avLst/>
          </a:prstGeom>
          <a:noFill/>
        </p:spPr>
        <p:txBody>
          <a:bodyPr wrap="none" rtlCol="0">
            <a:spAutoFit/>
          </a:bodyPr>
          <a:lstStyle/>
          <a:p>
            <a:r>
              <a:rPr lang="en-US" sz="1200" dirty="0"/>
              <a:t>pin36</a:t>
            </a:r>
          </a:p>
        </p:txBody>
      </p:sp>
      <p:cxnSp>
        <p:nvCxnSpPr>
          <p:cNvPr id="289" name="Connector: Elbow 288">
            <a:extLst>
              <a:ext uri="{FF2B5EF4-FFF2-40B4-BE49-F238E27FC236}">
                <a16:creationId xmlns:a16="http://schemas.microsoft.com/office/drawing/2014/main" id="{6EF3EB78-A518-42C3-B451-81E46740B799}"/>
              </a:ext>
            </a:extLst>
          </p:cNvPr>
          <p:cNvCxnSpPr>
            <a:cxnSpLocks/>
            <a:stCxn id="288" idx="1"/>
            <a:endCxn id="259" idx="3"/>
          </p:cNvCxnSpPr>
          <p:nvPr/>
        </p:nvCxnSpPr>
        <p:spPr>
          <a:xfrm rot="10800000" flipV="1">
            <a:off x="12443915" y="11268701"/>
            <a:ext cx="423091" cy="3510"/>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0" name="Connector: Elbow 289">
            <a:extLst>
              <a:ext uri="{FF2B5EF4-FFF2-40B4-BE49-F238E27FC236}">
                <a16:creationId xmlns:a16="http://schemas.microsoft.com/office/drawing/2014/main" id="{5C5DD9D4-2A2E-4476-B279-F50A18CE4106}"/>
              </a:ext>
            </a:extLst>
          </p:cNvPr>
          <p:cNvCxnSpPr>
            <a:cxnSpLocks/>
            <a:stCxn id="185" idx="3"/>
            <a:endCxn id="257" idx="3"/>
          </p:cNvCxnSpPr>
          <p:nvPr/>
        </p:nvCxnSpPr>
        <p:spPr>
          <a:xfrm flipH="1" flipV="1">
            <a:off x="12443916" y="10860475"/>
            <a:ext cx="3686522" cy="694662"/>
          </a:xfrm>
          <a:prstGeom prst="bentConnector3">
            <a:avLst>
              <a:gd name="adj1" fmla="val -6201"/>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41E9F77C-9447-45D8-B51C-B73FC6E4A826}"/>
              </a:ext>
            </a:extLst>
          </p:cNvPr>
          <p:cNvSpPr txBox="1"/>
          <p:nvPr/>
        </p:nvSpPr>
        <p:spPr>
          <a:xfrm>
            <a:off x="21263611" y="53781"/>
            <a:ext cx="14803088" cy="5309146"/>
          </a:xfrm>
          <a:prstGeom prst="rect">
            <a:avLst/>
          </a:prstGeom>
          <a:noFill/>
        </p:spPr>
        <p:txBody>
          <a:bodyPr wrap="square" rtlCol="0">
            <a:spAutoFit/>
          </a:bodyPr>
          <a:lstStyle/>
          <a:p>
            <a:r>
              <a:rPr lang="en-US" sz="2000" dirty="0"/>
              <a:t>Parts list</a:t>
            </a:r>
          </a:p>
          <a:p>
            <a:r>
              <a:rPr lang="en-US" sz="1100" dirty="0" err="1"/>
              <a:t>Whl</a:t>
            </a:r>
            <a:r>
              <a:rPr lang="en-US" sz="1100" dirty="0"/>
              <a:t> </a:t>
            </a:r>
            <a:r>
              <a:rPr lang="en-US" sz="1100" dirty="0" err="1"/>
              <a:t>spd</a:t>
            </a:r>
            <a:r>
              <a:rPr lang="en-US" sz="1100" dirty="0"/>
              <a:t> sensor interface chip: </a:t>
            </a:r>
            <a:r>
              <a:rPr lang="en-US" sz="1100" dirty="0">
                <a:hlinkClick r:id="rId4"/>
              </a:rPr>
              <a:t>https://www.mouser.ca/ProductDetail/863-NCV1124DR2G</a:t>
            </a:r>
            <a:endParaRPr lang="en-US" sz="1100" dirty="0"/>
          </a:p>
          <a:p>
            <a:r>
              <a:rPr lang="en-US" sz="1100" dirty="0"/>
              <a:t>R1: </a:t>
            </a:r>
            <a:r>
              <a:rPr lang="en-US" sz="1100" dirty="0" err="1"/>
              <a:t>whl</a:t>
            </a:r>
            <a:r>
              <a:rPr lang="en-US" sz="1100" dirty="0"/>
              <a:t> sensor series resistor: 15kOhm. </a:t>
            </a:r>
            <a:r>
              <a:rPr lang="en-US" sz="1100" dirty="0">
                <a:hlinkClick r:id="rId5"/>
              </a:rPr>
              <a:t>https://www.mouser.ca/ProductDetail/?qs=LCMWAU1DZcyQzYgWWU5IFA%3d%3d</a:t>
            </a:r>
            <a:endParaRPr lang="en-US" sz="1100" dirty="0"/>
          </a:p>
          <a:p>
            <a:r>
              <a:rPr lang="en-US" sz="1100" dirty="0" err="1"/>
              <a:t>Radj</a:t>
            </a:r>
            <a:r>
              <a:rPr lang="en-US" sz="1100" dirty="0"/>
              <a:t>: </a:t>
            </a:r>
            <a:r>
              <a:rPr lang="en-US" sz="1100" dirty="0" err="1"/>
              <a:t>whl</a:t>
            </a:r>
            <a:r>
              <a:rPr lang="en-US" sz="1100" dirty="0"/>
              <a:t> sensor adjustment resistor: 16.9kOhm. </a:t>
            </a:r>
            <a:r>
              <a:rPr lang="en-US" sz="1100" dirty="0">
                <a:hlinkClick r:id="rId6"/>
              </a:rPr>
              <a:t>https://www.mouser.ca/ProductDetail/Vishay-Dale/CCF5516K9FKE36?qs=sGAEpiMZZMtlubZbdhIBIK%2fmTSw8IDwvWHOMDZccZRU%3d</a:t>
            </a:r>
            <a:endParaRPr lang="en-US" sz="1100" dirty="0"/>
          </a:p>
          <a:p>
            <a:r>
              <a:rPr lang="en-US" sz="1100" dirty="0"/>
              <a:t>C1: </a:t>
            </a:r>
            <a:r>
              <a:rPr lang="en-US" sz="1100" dirty="0" err="1"/>
              <a:t>whl</a:t>
            </a:r>
            <a:r>
              <a:rPr lang="en-US" sz="1100" dirty="0"/>
              <a:t> sensor input noise filter. 0.047uF and &gt;120VAC. </a:t>
            </a:r>
            <a:r>
              <a:rPr lang="en-US" sz="1100" dirty="0">
                <a:hlinkClick r:id="rId7"/>
              </a:rPr>
              <a:t>https://www.mouser.ca/ProductDetail/KEMET/R463F247000N0K?qs=sGAEpiMZZMsh%252b1woXyUXj9ece4xm99ovEOkuJWF0%252b00%3d</a:t>
            </a:r>
            <a:endParaRPr lang="en-US" sz="1100" dirty="0"/>
          </a:p>
          <a:p>
            <a:r>
              <a:rPr lang="en-US" sz="1100" dirty="0"/>
              <a:t>P: P channel </a:t>
            </a:r>
            <a:r>
              <a:rPr lang="en-US" sz="1100" dirty="0" err="1"/>
              <a:t>mosfet</a:t>
            </a:r>
            <a:r>
              <a:rPr lang="en-US" sz="1100" dirty="0"/>
              <a:t>:  </a:t>
            </a:r>
            <a:r>
              <a:rPr lang="en-US" sz="1100" dirty="0">
                <a:hlinkClick r:id="rId8"/>
              </a:rPr>
              <a:t>https://www.mouser.ca/ProductDetail/512-FQP47P06</a:t>
            </a:r>
            <a:endParaRPr lang="en-US" sz="1100" dirty="0"/>
          </a:p>
          <a:p>
            <a:r>
              <a:rPr lang="en-US" sz="1100" dirty="0"/>
              <a:t>B: BJT for driving the P channels:  </a:t>
            </a:r>
            <a:r>
              <a:rPr lang="en-US" sz="1100" dirty="0">
                <a:hlinkClick r:id="rId9"/>
              </a:rPr>
              <a:t>https://www.mouser.ca/ProductDetail/610-2N3904</a:t>
            </a:r>
            <a:endParaRPr lang="en-US" sz="1100" dirty="0"/>
          </a:p>
          <a:p>
            <a:r>
              <a:rPr lang="en-US" sz="1100" dirty="0"/>
              <a:t>N: N channel </a:t>
            </a:r>
            <a:r>
              <a:rPr lang="en-US" sz="1100" dirty="0" err="1"/>
              <a:t>mosfet</a:t>
            </a:r>
            <a:r>
              <a:rPr lang="en-US" sz="1100" dirty="0"/>
              <a:t>: </a:t>
            </a:r>
            <a:r>
              <a:rPr lang="en-US" sz="1100" dirty="0">
                <a:hlinkClick r:id="rId10"/>
              </a:rPr>
              <a:t>https://www.mouser.ca/ProductDetail/511-STP165N10F4</a:t>
            </a:r>
            <a:endParaRPr lang="en-US" sz="1100" dirty="0"/>
          </a:p>
          <a:p>
            <a:r>
              <a:rPr lang="en-US" sz="1100" dirty="0"/>
              <a:t>D:  Schottky Diodes: </a:t>
            </a:r>
            <a:r>
              <a:rPr lang="en-US" sz="1100" dirty="0">
                <a:hlinkClick r:id="rId11"/>
              </a:rPr>
              <a:t>https://www.mouser.ca/ProductDetail/863-MBR60H100CTG</a:t>
            </a:r>
            <a:endParaRPr lang="en-US" sz="1100" dirty="0"/>
          </a:p>
          <a:p>
            <a:r>
              <a:rPr lang="en-US" sz="1100" dirty="0"/>
              <a:t>C9: large capacitor: </a:t>
            </a:r>
            <a:r>
              <a:rPr lang="en-US" sz="1100" dirty="0">
                <a:hlinkClick r:id="rId12"/>
              </a:rPr>
              <a:t>https://www.mouser.ca/ProductDetail/Panasonic/EEU-FP1E202?qs=sGAEpiMZZMsh%252B1woXyUXj3Q6FWM8D%252BEZb5k3ed78Z20%3D</a:t>
            </a:r>
            <a:endParaRPr lang="en-US" sz="1100" dirty="0"/>
          </a:p>
          <a:p>
            <a:r>
              <a:rPr lang="en-US" sz="1100" dirty="0"/>
              <a:t>R9:  </a:t>
            </a:r>
            <a:r>
              <a:rPr lang="en-US" sz="1100" dirty="0" err="1"/>
              <a:t>precharge</a:t>
            </a:r>
            <a:r>
              <a:rPr lang="en-US" sz="1100" dirty="0"/>
              <a:t> resistor: </a:t>
            </a:r>
            <a:r>
              <a:rPr lang="en-US" sz="1100" dirty="0">
                <a:hlinkClick r:id="rId13"/>
              </a:rPr>
              <a:t>https://www.mouser.ca/ProductDetail/ARCOL-Ohmite/AP851-1R-F?qs=sGAEpiMZZMtlubZbdhIBIFhE7El7h4X1RcvVOpawzHc%3D</a:t>
            </a:r>
            <a:endParaRPr lang="en-US" sz="1100" dirty="0"/>
          </a:p>
          <a:p>
            <a:r>
              <a:rPr lang="en-US" sz="1100" dirty="0"/>
              <a:t>10K:  resistor: </a:t>
            </a:r>
            <a:r>
              <a:rPr lang="en-US" sz="1100" dirty="0">
                <a:hlinkClick r:id="rId14"/>
              </a:rPr>
              <a:t>https://www.mouser.ca/ProductDetail/660-MOS1CT52A103J</a:t>
            </a:r>
            <a:endParaRPr lang="en-US" sz="1100" dirty="0"/>
          </a:p>
          <a:p>
            <a:r>
              <a:rPr lang="en-US" sz="1100" dirty="0"/>
              <a:t>50K: resistor: similar to 10K</a:t>
            </a:r>
          </a:p>
          <a:p>
            <a:r>
              <a:rPr lang="en-US" sz="1100" dirty="0"/>
              <a:t>DCDC: </a:t>
            </a:r>
            <a:r>
              <a:rPr lang="en-US" sz="1100" dirty="0">
                <a:hlinkClick r:id="rId15"/>
              </a:rPr>
              <a:t>https://www.mouser.ca/ProductDetail/?qs=ckJk83FOD0WLTTuzupq9YA%3d%3d</a:t>
            </a:r>
            <a:endParaRPr lang="en-US" sz="1100" dirty="0"/>
          </a:p>
          <a:p>
            <a:r>
              <a:rPr lang="en-US" sz="1100" dirty="0"/>
              <a:t>PR: </a:t>
            </a:r>
            <a:r>
              <a:rPr lang="en-US" sz="1100" dirty="0">
                <a:hlinkClick r:id="rId16"/>
              </a:rPr>
              <a:t>https://www.mouser.ca/ProductDetail/571-1393315-2</a:t>
            </a:r>
            <a:endParaRPr lang="en-US" sz="1100" dirty="0"/>
          </a:p>
          <a:p>
            <a:r>
              <a:rPr lang="en-US" sz="1100" dirty="0"/>
              <a:t>PCR: </a:t>
            </a:r>
            <a:r>
              <a:rPr lang="en-US" sz="1100" dirty="0">
                <a:hlinkClick r:id="rId17"/>
              </a:rPr>
              <a:t>https://www.mouser.ca/ProductDetail/TE-Connectivity-OEG/1721081-5?qs=sGAEpiMZZMs3UE%252BXNiFaVATggAqWrzPd%252Bs0m51A5JiM%3D</a:t>
            </a:r>
            <a:endParaRPr lang="en-US" sz="1100" dirty="0"/>
          </a:p>
          <a:p>
            <a:r>
              <a:rPr lang="en-US" sz="1100" dirty="0"/>
              <a:t>reverse throttle pot: </a:t>
            </a:r>
            <a:r>
              <a:rPr lang="en-US" sz="1100" dirty="0">
                <a:hlinkClick r:id="rId18"/>
              </a:rPr>
              <a:t>https://www.mouser.ca/ProductDetail/Piher/PT15RV18-103A1010E-S?qs=sGAEpiMZZMtC25l1F4XBU6Tn%252bZ5GAJOxaGLdC0C3qmsG%2fZ55cySTgA%3d%3d</a:t>
            </a:r>
            <a:endParaRPr lang="en-US" sz="1100" dirty="0"/>
          </a:p>
          <a:p>
            <a:r>
              <a:rPr lang="en-US" sz="1100" dirty="0" err="1"/>
              <a:t>Bellcrank</a:t>
            </a:r>
            <a:r>
              <a:rPr lang="en-US" sz="1100" dirty="0"/>
              <a:t> position pot: </a:t>
            </a:r>
            <a:r>
              <a:rPr lang="en-US" sz="1100" dirty="0">
                <a:hlinkClick r:id="rId18"/>
              </a:rPr>
              <a:t>https://www.mouser.ca/ProductDetail/Piher/PT15RV18-103A1010E-S?qs=sGAEpiMZZMtC25l1F4XBU6Tn%252bZ5GAJOxaGLdC0C3qmsG%2fZ55cySTgA%3d%3d</a:t>
            </a:r>
            <a:endParaRPr lang="en-US" sz="1100" dirty="0"/>
          </a:p>
          <a:p>
            <a:r>
              <a:rPr lang="en-US" sz="1100" dirty="0"/>
              <a:t>RL: potentiometer voltage divider: data sheet says RL = 100xRpot(10kOhm) = 1MOhm. </a:t>
            </a:r>
            <a:r>
              <a:rPr lang="en-US" sz="1100" dirty="0">
                <a:hlinkClick r:id="rId19"/>
              </a:rPr>
              <a:t>https://www.mouser.ca/ProductDetail/Vishay-BC-Components/VR37000001004FR500?qs=sGAEpiMZZMtlubZbdhIBIL6aF40j1MfhZigr1U8glrc%3d</a:t>
            </a:r>
            <a:endParaRPr lang="en-US" sz="1100" dirty="0"/>
          </a:p>
          <a:p>
            <a:r>
              <a:rPr lang="en-US" sz="1100" dirty="0"/>
              <a:t>CL: potentiometer voltage divider noise filter: Fc=100Hz. 1/(2pi*100*R1) = 1.6pF. </a:t>
            </a:r>
            <a:r>
              <a:rPr lang="en-US" sz="1100" dirty="0">
                <a:hlinkClick r:id="rId20"/>
              </a:rPr>
              <a:t>https://www.mouser.ca/ProductDetail/TDK/FA18C0G1H1R5CNU00?qs=sGAEpiMZZMt3KoXD5rJ2N29dp4N5a5oW2jRCkGZEmfI5%252bqimiAbaag%3d%3d</a:t>
            </a:r>
            <a:endParaRPr lang="en-US" sz="1100" dirty="0"/>
          </a:p>
          <a:p>
            <a:r>
              <a:rPr lang="en-US" sz="1100" dirty="0"/>
              <a:t>MPC3008: </a:t>
            </a:r>
            <a:r>
              <a:rPr lang="en-US" sz="1100" dirty="0">
                <a:solidFill>
                  <a:srgbClr val="00B050"/>
                </a:solidFill>
                <a:hlinkClick r:id="rId21"/>
              </a:rPr>
              <a:t>https://www.mouser.ca/ProductDetail/579-MCP3008-I-P</a:t>
            </a:r>
            <a:endParaRPr lang="en-US" sz="1100" dirty="0">
              <a:solidFill>
                <a:srgbClr val="00B050"/>
              </a:solidFill>
            </a:endParaRPr>
          </a:p>
          <a:p>
            <a:r>
              <a:rPr lang="en-US" sz="1100" dirty="0"/>
              <a:t>MPU6050: </a:t>
            </a:r>
            <a:r>
              <a:rPr lang="en-US" sz="1100" dirty="0">
                <a:hlinkClick r:id="rId22"/>
              </a:rPr>
              <a:t>https://www.ebay.ca/i/263276533490?chn=ps&amp;mkevt=1&amp;mkrid=706-89093-2056-0&amp;mkcid=2&amp;dispItem=1</a:t>
            </a:r>
            <a:endParaRPr lang="en-US" sz="1100" dirty="0"/>
          </a:p>
          <a:p>
            <a:endParaRPr lang="en-US" sz="1100" dirty="0"/>
          </a:p>
          <a:p>
            <a:endParaRPr lang="en-US" sz="1100" dirty="0"/>
          </a:p>
          <a:p>
            <a:endParaRPr lang="en-US" sz="1100" dirty="0"/>
          </a:p>
          <a:p>
            <a:pPr marL="228600" indent="-228600">
              <a:buFont typeface="+mj-lt"/>
              <a:buAutoNum type="arabicPeriod"/>
            </a:pPr>
            <a:endParaRPr lang="en-US" sz="1100" dirty="0"/>
          </a:p>
          <a:p>
            <a:pPr marL="228600" indent="-228600">
              <a:buFont typeface="+mj-lt"/>
              <a:buAutoNum type="arabicPeriod"/>
            </a:pPr>
            <a:endParaRPr lang="en-US" sz="1100" dirty="0"/>
          </a:p>
          <a:p>
            <a:pPr marL="1143000" lvl="2" indent="-228600">
              <a:buFont typeface="+mj-lt"/>
              <a:buAutoNum type="arabicPeriod"/>
            </a:pPr>
            <a:endParaRPr lang="en-US" sz="1100" dirty="0"/>
          </a:p>
          <a:p>
            <a:endParaRPr lang="en-US" sz="1100" dirty="0"/>
          </a:p>
        </p:txBody>
      </p:sp>
      <p:sp>
        <p:nvSpPr>
          <p:cNvPr id="178" name="TextBox 177">
            <a:extLst>
              <a:ext uri="{FF2B5EF4-FFF2-40B4-BE49-F238E27FC236}">
                <a16:creationId xmlns:a16="http://schemas.microsoft.com/office/drawing/2014/main" id="{DD0B65CF-1304-421A-B9A0-AE1C9497F608}"/>
              </a:ext>
            </a:extLst>
          </p:cNvPr>
          <p:cNvSpPr txBox="1"/>
          <p:nvPr/>
        </p:nvSpPr>
        <p:spPr>
          <a:xfrm>
            <a:off x="10432714" y="11534191"/>
            <a:ext cx="2246449" cy="276999"/>
          </a:xfrm>
          <a:prstGeom prst="rect">
            <a:avLst/>
          </a:prstGeom>
          <a:noFill/>
        </p:spPr>
        <p:txBody>
          <a:bodyPr wrap="none" rtlCol="0">
            <a:spAutoFit/>
          </a:bodyPr>
          <a:lstStyle/>
          <a:p>
            <a:r>
              <a:rPr lang="en-US" sz="1200" dirty="0" err="1"/>
              <a:t>Whl</a:t>
            </a:r>
            <a:r>
              <a:rPr lang="en-US" sz="1200" dirty="0"/>
              <a:t> </a:t>
            </a:r>
            <a:r>
              <a:rPr lang="en-US" sz="1200" dirty="0" err="1"/>
              <a:t>spd</a:t>
            </a:r>
            <a:r>
              <a:rPr lang="en-US" sz="1200" dirty="0"/>
              <a:t> sensor interface chip, 2x</a:t>
            </a:r>
          </a:p>
        </p:txBody>
      </p:sp>
      <p:sp>
        <p:nvSpPr>
          <p:cNvPr id="179" name="TextBox 178">
            <a:extLst>
              <a:ext uri="{FF2B5EF4-FFF2-40B4-BE49-F238E27FC236}">
                <a16:creationId xmlns:a16="http://schemas.microsoft.com/office/drawing/2014/main" id="{5001AC4F-64FE-47B9-BA37-3391BB2B761E}"/>
              </a:ext>
            </a:extLst>
          </p:cNvPr>
          <p:cNvSpPr txBox="1"/>
          <p:nvPr/>
        </p:nvSpPr>
        <p:spPr>
          <a:xfrm>
            <a:off x="5186825" y="9663579"/>
            <a:ext cx="1348061" cy="276999"/>
          </a:xfrm>
          <a:prstGeom prst="rect">
            <a:avLst/>
          </a:prstGeom>
          <a:noFill/>
        </p:spPr>
        <p:txBody>
          <a:bodyPr wrap="none" rtlCol="0">
            <a:spAutoFit/>
          </a:bodyPr>
          <a:lstStyle/>
          <a:p>
            <a:r>
              <a:rPr lang="en-US" sz="1200" dirty="0" err="1"/>
              <a:t>Whl</a:t>
            </a:r>
            <a:r>
              <a:rPr lang="en-US" sz="1200" dirty="0"/>
              <a:t> </a:t>
            </a:r>
            <a:r>
              <a:rPr lang="en-US" sz="1200" dirty="0" err="1"/>
              <a:t>spd</a:t>
            </a:r>
            <a:r>
              <a:rPr lang="en-US" sz="1200" dirty="0"/>
              <a:t> sensor, 4x</a:t>
            </a:r>
          </a:p>
        </p:txBody>
      </p:sp>
      <p:sp>
        <p:nvSpPr>
          <p:cNvPr id="180" name="TextBox 179">
            <a:extLst>
              <a:ext uri="{FF2B5EF4-FFF2-40B4-BE49-F238E27FC236}">
                <a16:creationId xmlns:a16="http://schemas.microsoft.com/office/drawing/2014/main" id="{1365C9A9-3C41-4A6E-B3CB-ECFD23802797}"/>
              </a:ext>
            </a:extLst>
          </p:cNvPr>
          <p:cNvSpPr txBox="1"/>
          <p:nvPr/>
        </p:nvSpPr>
        <p:spPr>
          <a:xfrm>
            <a:off x="22404347" y="11327628"/>
            <a:ext cx="1613006" cy="276999"/>
          </a:xfrm>
          <a:prstGeom prst="rect">
            <a:avLst/>
          </a:prstGeom>
          <a:noFill/>
        </p:spPr>
        <p:txBody>
          <a:bodyPr wrap="none" rtlCol="0">
            <a:spAutoFit/>
          </a:bodyPr>
          <a:lstStyle/>
          <a:p>
            <a:r>
              <a:rPr lang="en-US" sz="1200" dirty="0"/>
              <a:t>3x P </a:t>
            </a:r>
            <a:r>
              <a:rPr lang="en-US" sz="1200" dirty="0" err="1"/>
              <a:t>mosfet</a:t>
            </a:r>
            <a:r>
              <a:rPr lang="en-US" sz="1200" dirty="0"/>
              <a:t> in parallel</a:t>
            </a:r>
          </a:p>
        </p:txBody>
      </p:sp>
      <p:sp>
        <p:nvSpPr>
          <p:cNvPr id="183" name="TextBox 182">
            <a:extLst>
              <a:ext uri="{FF2B5EF4-FFF2-40B4-BE49-F238E27FC236}">
                <a16:creationId xmlns:a16="http://schemas.microsoft.com/office/drawing/2014/main" id="{9043B1DE-D891-4AAE-8B20-DA475903E97E}"/>
              </a:ext>
            </a:extLst>
          </p:cNvPr>
          <p:cNvSpPr txBox="1"/>
          <p:nvPr/>
        </p:nvSpPr>
        <p:spPr>
          <a:xfrm>
            <a:off x="18776119" y="12749520"/>
            <a:ext cx="1220270" cy="276999"/>
          </a:xfrm>
          <a:prstGeom prst="rect">
            <a:avLst/>
          </a:prstGeom>
          <a:noFill/>
        </p:spPr>
        <p:txBody>
          <a:bodyPr wrap="none" rtlCol="0">
            <a:spAutoFit/>
          </a:bodyPr>
          <a:lstStyle/>
          <a:p>
            <a:r>
              <a:rPr lang="en-US" sz="1200" dirty="0"/>
              <a:t>3x BJT in parallel</a:t>
            </a:r>
          </a:p>
        </p:txBody>
      </p:sp>
      <p:sp>
        <p:nvSpPr>
          <p:cNvPr id="201" name="TextBox 200">
            <a:extLst>
              <a:ext uri="{FF2B5EF4-FFF2-40B4-BE49-F238E27FC236}">
                <a16:creationId xmlns:a16="http://schemas.microsoft.com/office/drawing/2014/main" id="{EBD1F940-AC49-4BCD-8BF9-F2F8D7284267}"/>
              </a:ext>
            </a:extLst>
          </p:cNvPr>
          <p:cNvSpPr txBox="1"/>
          <p:nvPr/>
        </p:nvSpPr>
        <p:spPr>
          <a:xfrm>
            <a:off x="8195953" y="1146151"/>
            <a:ext cx="1080809" cy="276999"/>
          </a:xfrm>
          <a:prstGeom prst="rect">
            <a:avLst/>
          </a:prstGeom>
          <a:noFill/>
        </p:spPr>
        <p:txBody>
          <a:bodyPr wrap="none" rtlCol="0">
            <a:spAutoFit/>
          </a:bodyPr>
          <a:lstStyle/>
          <a:p>
            <a:r>
              <a:rPr lang="en-US" sz="1200" dirty="0"/>
              <a:t>reverse switch</a:t>
            </a:r>
          </a:p>
        </p:txBody>
      </p:sp>
      <p:cxnSp>
        <p:nvCxnSpPr>
          <p:cNvPr id="203" name="Straight Connector 202">
            <a:extLst>
              <a:ext uri="{FF2B5EF4-FFF2-40B4-BE49-F238E27FC236}">
                <a16:creationId xmlns:a16="http://schemas.microsoft.com/office/drawing/2014/main" id="{7B08CDF9-BD9F-42F1-8E63-7EB5F47BC403}"/>
              </a:ext>
            </a:extLst>
          </p:cNvPr>
          <p:cNvCxnSpPr>
            <a:cxnSpLocks/>
            <a:stCxn id="605" idx="3"/>
            <a:endCxn id="204" idx="1"/>
          </p:cNvCxnSpPr>
          <p:nvPr/>
        </p:nvCxnSpPr>
        <p:spPr>
          <a:xfrm flipV="1">
            <a:off x="7608916" y="1187256"/>
            <a:ext cx="5277676" cy="26669"/>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B19D469A-FCD1-4FCB-AE2E-4E293E34BEC5}"/>
              </a:ext>
            </a:extLst>
          </p:cNvPr>
          <p:cNvSpPr txBox="1"/>
          <p:nvPr/>
        </p:nvSpPr>
        <p:spPr>
          <a:xfrm>
            <a:off x="12886592" y="1048756"/>
            <a:ext cx="537327" cy="276999"/>
          </a:xfrm>
          <a:prstGeom prst="rect">
            <a:avLst/>
          </a:prstGeom>
          <a:noFill/>
        </p:spPr>
        <p:txBody>
          <a:bodyPr wrap="none" rtlCol="0">
            <a:spAutoFit/>
          </a:bodyPr>
          <a:lstStyle/>
          <a:p>
            <a:r>
              <a:rPr lang="en-US" sz="1200" dirty="0"/>
              <a:t>pin15</a:t>
            </a:r>
          </a:p>
        </p:txBody>
      </p:sp>
      <p:sp>
        <p:nvSpPr>
          <p:cNvPr id="214" name="TextBox 213">
            <a:extLst>
              <a:ext uri="{FF2B5EF4-FFF2-40B4-BE49-F238E27FC236}">
                <a16:creationId xmlns:a16="http://schemas.microsoft.com/office/drawing/2014/main" id="{9C2DFD9F-2409-4331-BF27-69CE4A9496C8}"/>
              </a:ext>
            </a:extLst>
          </p:cNvPr>
          <p:cNvSpPr txBox="1"/>
          <p:nvPr/>
        </p:nvSpPr>
        <p:spPr>
          <a:xfrm>
            <a:off x="7905064" y="3423897"/>
            <a:ext cx="1404167" cy="276999"/>
          </a:xfrm>
          <a:prstGeom prst="rect">
            <a:avLst/>
          </a:prstGeom>
          <a:noFill/>
        </p:spPr>
        <p:txBody>
          <a:bodyPr wrap="none" rtlCol="0">
            <a:spAutoFit/>
          </a:bodyPr>
          <a:lstStyle/>
          <a:p>
            <a:r>
              <a:rPr lang="en-US" sz="1200" dirty="0"/>
              <a:t>reverse throttle pot</a:t>
            </a:r>
          </a:p>
        </p:txBody>
      </p:sp>
      <p:sp>
        <p:nvSpPr>
          <p:cNvPr id="220" name="TextBox 219">
            <a:extLst>
              <a:ext uri="{FF2B5EF4-FFF2-40B4-BE49-F238E27FC236}">
                <a16:creationId xmlns:a16="http://schemas.microsoft.com/office/drawing/2014/main" id="{ED78D7F3-AACF-433E-A4AC-BCCA7C6CDF08}"/>
              </a:ext>
            </a:extLst>
          </p:cNvPr>
          <p:cNvSpPr txBox="1"/>
          <p:nvPr/>
        </p:nvSpPr>
        <p:spPr>
          <a:xfrm>
            <a:off x="7930374" y="4333884"/>
            <a:ext cx="1205843" cy="276999"/>
          </a:xfrm>
          <a:prstGeom prst="rect">
            <a:avLst/>
          </a:prstGeom>
          <a:noFill/>
        </p:spPr>
        <p:txBody>
          <a:bodyPr wrap="none" rtlCol="0">
            <a:spAutoFit/>
          </a:bodyPr>
          <a:lstStyle/>
          <a:p>
            <a:r>
              <a:rPr lang="en-US" sz="1200" dirty="0"/>
              <a:t>FL bell crank pot</a:t>
            </a:r>
          </a:p>
        </p:txBody>
      </p:sp>
      <p:sp>
        <p:nvSpPr>
          <p:cNvPr id="291" name="TextBox 290">
            <a:extLst>
              <a:ext uri="{FF2B5EF4-FFF2-40B4-BE49-F238E27FC236}">
                <a16:creationId xmlns:a16="http://schemas.microsoft.com/office/drawing/2014/main" id="{09BAADB4-DAB1-4613-8087-B85298ADB157}"/>
              </a:ext>
            </a:extLst>
          </p:cNvPr>
          <p:cNvSpPr txBox="1"/>
          <p:nvPr/>
        </p:nvSpPr>
        <p:spPr>
          <a:xfrm>
            <a:off x="7946615" y="5202204"/>
            <a:ext cx="1225079" cy="276999"/>
          </a:xfrm>
          <a:prstGeom prst="rect">
            <a:avLst/>
          </a:prstGeom>
          <a:noFill/>
        </p:spPr>
        <p:txBody>
          <a:bodyPr wrap="none" rtlCol="0">
            <a:spAutoFit/>
          </a:bodyPr>
          <a:lstStyle/>
          <a:p>
            <a:r>
              <a:rPr lang="en-US" sz="1200" dirty="0"/>
              <a:t>FR bell crank pot</a:t>
            </a:r>
          </a:p>
        </p:txBody>
      </p:sp>
      <p:sp>
        <p:nvSpPr>
          <p:cNvPr id="293" name="TextBox 292">
            <a:extLst>
              <a:ext uri="{FF2B5EF4-FFF2-40B4-BE49-F238E27FC236}">
                <a16:creationId xmlns:a16="http://schemas.microsoft.com/office/drawing/2014/main" id="{4D08F1CF-D64A-4E30-852D-2B71CFCFEF67}"/>
              </a:ext>
            </a:extLst>
          </p:cNvPr>
          <p:cNvSpPr txBox="1"/>
          <p:nvPr/>
        </p:nvSpPr>
        <p:spPr>
          <a:xfrm>
            <a:off x="7939636" y="6975104"/>
            <a:ext cx="1237903" cy="276999"/>
          </a:xfrm>
          <a:prstGeom prst="rect">
            <a:avLst/>
          </a:prstGeom>
          <a:noFill/>
        </p:spPr>
        <p:txBody>
          <a:bodyPr wrap="none" rtlCol="0">
            <a:spAutoFit/>
          </a:bodyPr>
          <a:lstStyle/>
          <a:p>
            <a:r>
              <a:rPr lang="en-US" sz="1200" dirty="0"/>
              <a:t>RR bell crank pot</a:t>
            </a:r>
          </a:p>
        </p:txBody>
      </p:sp>
      <p:cxnSp>
        <p:nvCxnSpPr>
          <p:cNvPr id="294" name="Connector: Elbow 293">
            <a:extLst>
              <a:ext uri="{FF2B5EF4-FFF2-40B4-BE49-F238E27FC236}">
                <a16:creationId xmlns:a16="http://schemas.microsoft.com/office/drawing/2014/main" id="{E1CDE98F-93F1-493B-9A12-D4164C58AFF6}"/>
              </a:ext>
            </a:extLst>
          </p:cNvPr>
          <p:cNvCxnSpPr>
            <a:cxnSpLocks/>
            <a:stCxn id="649" idx="1"/>
            <a:endCxn id="473" idx="3"/>
          </p:cNvCxnSpPr>
          <p:nvPr/>
        </p:nvCxnSpPr>
        <p:spPr>
          <a:xfrm rot="10800000">
            <a:off x="7588932" y="3777154"/>
            <a:ext cx="5246629" cy="734930"/>
          </a:xfrm>
          <a:prstGeom prst="bentConnector3">
            <a:avLst>
              <a:gd name="adj1" fmla="val 8608"/>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5" name="Connector: Elbow 294">
            <a:extLst>
              <a:ext uri="{FF2B5EF4-FFF2-40B4-BE49-F238E27FC236}">
                <a16:creationId xmlns:a16="http://schemas.microsoft.com/office/drawing/2014/main" id="{1CD1DDE8-5DF4-44D3-8A3A-61F4A1D16C88}"/>
              </a:ext>
            </a:extLst>
          </p:cNvPr>
          <p:cNvCxnSpPr>
            <a:cxnSpLocks/>
            <a:stCxn id="473" idx="1"/>
            <a:endCxn id="337" idx="3"/>
          </p:cNvCxnSpPr>
          <p:nvPr/>
        </p:nvCxnSpPr>
        <p:spPr>
          <a:xfrm rot="10800000" flipV="1">
            <a:off x="6381088" y="3777154"/>
            <a:ext cx="609602" cy="1758012"/>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F4AFEC33-9D71-4E1C-BD79-DF0EDA8CE9B0}"/>
              </a:ext>
            </a:extLst>
          </p:cNvPr>
          <p:cNvCxnSpPr>
            <a:cxnSpLocks/>
            <a:stCxn id="473" idx="1"/>
            <a:endCxn id="340" idx="3"/>
          </p:cNvCxnSpPr>
          <p:nvPr/>
        </p:nvCxnSpPr>
        <p:spPr>
          <a:xfrm rot="10800000" flipV="1">
            <a:off x="6356060" y="3777154"/>
            <a:ext cx="634630" cy="2635516"/>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7" name="Connector: Elbow 296">
            <a:extLst>
              <a:ext uri="{FF2B5EF4-FFF2-40B4-BE49-F238E27FC236}">
                <a16:creationId xmlns:a16="http://schemas.microsoft.com/office/drawing/2014/main" id="{7CF23061-5661-4434-B32F-96C2D3C16A5E}"/>
              </a:ext>
            </a:extLst>
          </p:cNvPr>
          <p:cNvCxnSpPr>
            <a:cxnSpLocks/>
            <a:stCxn id="473" idx="1"/>
            <a:endCxn id="343" idx="3"/>
          </p:cNvCxnSpPr>
          <p:nvPr/>
        </p:nvCxnSpPr>
        <p:spPr>
          <a:xfrm rot="10800000" flipV="1">
            <a:off x="6338814" y="3777154"/>
            <a:ext cx="651876" cy="3528244"/>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36DCC2FD-C191-4BA1-A021-EBF031052DBA}"/>
              </a:ext>
            </a:extLst>
          </p:cNvPr>
          <p:cNvGrpSpPr/>
          <p:nvPr/>
        </p:nvGrpSpPr>
        <p:grpSpPr>
          <a:xfrm flipH="1">
            <a:off x="7621405" y="2814488"/>
            <a:ext cx="1892846" cy="844554"/>
            <a:chOff x="11233276" y="6053833"/>
            <a:chExt cx="1824255" cy="844554"/>
          </a:xfrm>
        </p:grpSpPr>
        <p:sp>
          <p:nvSpPr>
            <p:cNvPr id="298" name="Minus Sign 297">
              <a:extLst>
                <a:ext uri="{FF2B5EF4-FFF2-40B4-BE49-F238E27FC236}">
                  <a16:creationId xmlns:a16="http://schemas.microsoft.com/office/drawing/2014/main" id="{AE96A46F-E76F-452A-A443-DD5E91BC9285}"/>
                </a:ext>
              </a:extLst>
            </p:cNvPr>
            <p:cNvSpPr/>
            <p:nvPr/>
          </p:nvSpPr>
          <p:spPr>
            <a:xfrm>
              <a:off x="11625286" y="6053833"/>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RL</a:t>
              </a:r>
            </a:p>
          </p:txBody>
        </p:sp>
        <p:sp>
          <p:nvSpPr>
            <p:cNvPr id="299" name="Minus Sign 298">
              <a:extLst>
                <a:ext uri="{FF2B5EF4-FFF2-40B4-BE49-F238E27FC236}">
                  <a16:creationId xmlns:a16="http://schemas.microsoft.com/office/drawing/2014/main" id="{E99D0D46-E4C7-4922-9ACB-6D44175AA7B5}"/>
                </a:ext>
              </a:extLst>
            </p:cNvPr>
            <p:cNvSpPr/>
            <p:nvPr/>
          </p:nvSpPr>
          <p:spPr>
            <a:xfrm>
              <a:off x="11631132" y="6223131"/>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CL</a:t>
              </a:r>
            </a:p>
          </p:txBody>
        </p:sp>
        <p:cxnSp>
          <p:nvCxnSpPr>
            <p:cNvPr id="224" name="Straight Connector 223">
              <a:extLst>
                <a:ext uri="{FF2B5EF4-FFF2-40B4-BE49-F238E27FC236}">
                  <a16:creationId xmlns:a16="http://schemas.microsoft.com/office/drawing/2014/main" id="{1570D6C3-B5ED-460F-834F-2DDFBF9FE0F7}"/>
                </a:ext>
              </a:extLst>
            </p:cNvPr>
            <p:cNvCxnSpPr>
              <a:cxnSpLocks/>
              <a:stCxn id="298" idx="2"/>
            </p:cNvCxnSpPr>
            <p:nvPr/>
          </p:nvCxnSpPr>
          <p:spPr>
            <a:xfrm flipH="1">
              <a:off x="11233276" y="6391461"/>
              <a:ext cx="4991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AEC802D-F80B-476C-A55B-DD84F270A912}"/>
                </a:ext>
              </a:extLst>
            </p:cNvPr>
            <p:cNvCxnSpPr>
              <a:cxnSpLocks/>
              <a:stCxn id="299" idx="2"/>
            </p:cNvCxnSpPr>
            <p:nvPr/>
          </p:nvCxnSpPr>
          <p:spPr>
            <a:xfrm flipH="1">
              <a:off x="11233276" y="6560759"/>
              <a:ext cx="50504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4" name="Connector: Elbow 233">
              <a:extLst>
                <a:ext uri="{FF2B5EF4-FFF2-40B4-BE49-F238E27FC236}">
                  <a16:creationId xmlns:a16="http://schemas.microsoft.com/office/drawing/2014/main" id="{75622387-8DE3-4CD7-B247-A02E1170F654}"/>
                </a:ext>
              </a:extLst>
            </p:cNvPr>
            <p:cNvCxnSpPr>
              <a:cxnSpLocks/>
              <a:stCxn id="628" idx="3"/>
              <a:endCxn id="298" idx="0"/>
            </p:cNvCxnSpPr>
            <p:nvPr/>
          </p:nvCxnSpPr>
          <p:spPr>
            <a:xfrm flipH="1" flipV="1">
              <a:off x="12326733" y="6391461"/>
              <a:ext cx="730797" cy="310187"/>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0" name="Connector: Elbow 299">
              <a:extLst>
                <a:ext uri="{FF2B5EF4-FFF2-40B4-BE49-F238E27FC236}">
                  <a16:creationId xmlns:a16="http://schemas.microsoft.com/office/drawing/2014/main" id="{F045FAFD-0B37-40BA-8E0F-1371D68DC01E}"/>
                </a:ext>
              </a:extLst>
            </p:cNvPr>
            <p:cNvCxnSpPr>
              <a:cxnSpLocks/>
              <a:stCxn id="628" idx="3"/>
              <a:endCxn id="299" idx="0"/>
            </p:cNvCxnSpPr>
            <p:nvPr/>
          </p:nvCxnSpPr>
          <p:spPr>
            <a:xfrm flipH="1" flipV="1">
              <a:off x="12332579" y="6560759"/>
              <a:ext cx="724952" cy="140889"/>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pic>
        <p:nvPicPr>
          <p:cNvPr id="1026" name="Picture 2" descr="Image result for potentiometer icon">
            <a:extLst>
              <a:ext uri="{FF2B5EF4-FFF2-40B4-BE49-F238E27FC236}">
                <a16:creationId xmlns:a16="http://schemas.microsoft.com/office/drawing/2014/main" id="{5E536DB4-6144-4E6C-BFA0-4252078A03D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43991" y="3439233"/>
            <a:ext cx="675257" cy="675257"/>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2" descr="Image result for potentiometer icon">
            <a:extLst>
              <a:ext uri="{FF2B5EF4-FFF2-40B4-BE49-F238E27FC236}">
                <a16:creationId xmlns:a16="http://schemas.microsoft.com/office/drawing/2014/main" id="{E925B332-F363-4AE3-8E24-FC8CE876D8C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09106" y="4344073"/>
            <a:ext cx="675257" cy="675257"/>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2" descr="Image result for potentiometer icon">
            <a:extLst>
              <a:ext uri="{FF2B5EF4-FFF2-40B4-BE49-F238E27FC236}">
                <a16:creationId xmlns:a16="http://schemas.microsoft.com/office/drawing/2014/main" id="{423DB53D-F462-4326-AFA8-552BE2170AC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05831" y="5197537"/>
            <a:ext cx="675257" cy="675257"/>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2" descr="Image result for potentiometer icon">
            <a:extLst>
              <a:ext uri="{FF2B5EF4-FFF2-40B4-BE49-F238E27FC236}">
                <a16:creationId xmlns:a16="http://schemas.microsoft.com/office/drawing/2014/main" id="{7FDC19A8-68D6-446D-A036-B7597D7778F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80803" y="6075041"/>
            <a:ext cx="675257" cy="675257"/>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2" descr="Image result for potentiometer icon">
            <a:extLst>
              <a:ext uri="{FF2B5EF4-FFF2-40B4-BE49-F238E27FC236}">
                <a16:creationId xmlns:a16="http://schemas.microsoft.com/office/drawing/2014/main" id="{D04A1B4F-8C34-4BF7-80D3-A8884DF1271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63557" y="6967769"/>
            <a:ext cx="675257" cy="675257"/>
          </a:xfrm>
          <a:prstGeom prst="rect">
            <a:avLst/>
          </a:prstGeom>
          <a:noFill/>
          <a:extLst>
            <a:ext uri="{909E8E84-426E-40DD-AFC4-6F175D3DCCD1}">
              <a14:hiddenFill xmlns:a14="http://schemas.microsoft.com/office/drawing/2010/main">
                <a:solidFill>
                  <a:srgbClr val="FFFFFF"/>
                </a:solidFill>
              </a14:hiddenFill>
            </a:ext>
          </a:extLst>
        </p:spPr>
      </p:pic>
      <p:grpSp>
        <p:nvGrpSpPr>
          <p:cNvPr id="345" name="Group 344">
            <a:extLst>
              <a:ext uri="{FF2B5EF4-FFF2-40B4-BE49-F238E27FC236}">
                <a16:creationId xmlns:a16="http://schemas.microsoft.com/office/drawing/2014/main" id="{F911FCF0-7D9B-43D0-91F5-76634B50344B}"/>
              </a:ext>
            </a:extLst>
          </p:cNvPr>
          <p:cNvGrpSpPr/>
          <p:nvPr/>
        </p:nvGrpSpPr>
        <p:grpSpPr>
          <a:xfrm flipH="1">
            <a:off x="7633122" y="3695233"/>
            <a:ext cx="1825941" cy="844554"/>
            <a:chOff x="11274671" y="6083544"/>
            <a:chExt cx="1759775" cy="844554"/>
          </a:xfrm>
        </p:grpSpPr>
        <p:sp>
          <p:nvSpPr>
            <p:cNvPr id="346" name="Minus Sign 345">
              <a:extLst>
                <a:ext uri="{FF2B5EF4-FFF2-40B4-BE49-F238E27FC236}">
                  <a16:creationId xmlns:a16="http://schemas.microsoft.com/office/drawing/2014/main" id="{0211D6AF-8E5D-4703-B2B2-92D96A7E6DEA}"/>
                </a:ext>
              </a:extLst>
            </p:cNvPr>
            <p:cNvSpPr/>
            <p:nvPr/>
          </p:nvSpPr>
          <p:spPr>
            <a:xfrm>
              <a:off x="11666682" y="6083544"/>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RL</a:t>
              </a:r>
            </a:p>
          </p:txBody>
        </p:sp>
        <p:sp>
          <p:nvSpPr>
            <p:cNvPr id="347" name="Minus Sign 346">
              <a:extLst>
                <a:ext uri="{FF2B5EF4-FFF2-40B4-BE49-F238E27FC236}">
                  <a16:creationId xmlns:a16="http://schemas.microsoft.com/office/drawing/2014/main" id="{FB6A2745-388B-427B-A973-56B8089A9C22}"/>
                </a:ext>
              </a:extLst>
            </p:cNvPr>
            <p:cNvSpPr/>
            <p:nvPr/>
          </p:nvSpPr>
          <p:spPr>
            <a:xfrm>
              <a:off x="11672528" y="6252842"/>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CL</a:t>
              </a:r>
            </a:p>
          </p:txBody>
        </p:sp>
        <p:cxnSp>
          <p:nvCxnSpPr>
            <p:cNvPr id="348" name="Straight Connector 347">
              <a:extLst>
                <a:ext uri="{FF2B5EF4-FFF2-40B4-BE49-F238E27FC236}">
                  <a16:creationId xmlns:a16="http://schemas.microsoft.com/office/drawing/2014/main" id="{B0E620AC-D0C7-4188-B6C9-6B23665B18B5}"/>
                </a:ext>
              </a:extLst>
            </p:cNvPr>
            <p:cNvCxnSpPr>
              <a:cxnSpLocks/>
              <a:stCxn id="346" idx="2"/>
            </p:cNvCxnSpPr>
            <p:nvPr/>
          </p:nvCxnSpPr>
          <p:spPr>
            <a:xfrm flipH="1">
              <a:off x="11274671" y="6421172"/>
              <a:ext cx="4991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BF848D7-96AD-4CF1-AEAC-F2BBBDFF3242}"/>
                </a:ext>
              </a:extLst>
            </p:cNvPr>
            <p:cNvCxnSpPr>
              <a:cxnSpLocks/>
              <a:stCxn id="347" idx="2"/>
            </p:cNvCxnSpPr>
            <p:nvPr/>
          </p:nvCxnSpPr>
          <p:spPr>
            <a:xfrm flipH="1">
              <a:off x="11274671" y="6590470"/>
              <a:ext cx="50504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0" name="Connector: Elbow 349">
              <a:extLst>
                <a:ext uri="{FF2B5EF4-FFF2-40B4-BE49-F238E27FC236}">
                  <a16:creationId xmlns:a16="http://schemas.microsoft.com/office/drawing/2014/main" id="{83240DA1-710A-46F7-A83B-B6650850FDCA}"/>
                </a:ext>
              </a:extLst>
            </p:cNvPr>
            <p:cNvCxnSpPr>
              <a:cxnSpLocks/>
              <a:stCxn id="633" idx="3"/>
              <a:endCxn id="346" idx="0"/>
            </p:cNvCxnSpPr>
            <p:nvPr/>
          </p:nvCxnSpPr>
          <p:spPr>
            <a:xfrm flipH="1" flipV="1">
              <a:off x="12368129" y="6421172"/>
              <a:ext cx="666316" cy="306828"/>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1" name="Connector: Elbow 350">
              <a:extLst>
                <a:ext uri="{FF2B5EF4-FFF2-40B4-BE49-F238E27FC236}">
                  <a16:creationId xmlns:a16="http://schemas.microsoft.com/office/drawing/2014/main" id="{15C006D5-0AB9-40C7-9CB9-01F6275E7C2B}"/>
                </a:ext>
              </a:extLst>
            </p:cNvPr>
            <p:cNvCxnSpPr>
              <a:cxnSpLocks/>
              <a:stCxn id="633" idx="3"/>
              <a:endCxn id="347" idx="0"/>
            </p:cNvCxnSpPr>
            <p:nvPr/>
          </p:nvCxnSpPr>
          <p:spPr>
            <a:xfrm flipH="1" flipV="1">
              <a:off x="12373975" y="6590470"/>
              <a:ext cx="660471" cy="137530"/>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54" name="Group 353">
            <a:extLst>
              <a:ext uri="{FF2B5EF4-FFF2-40B4-BE49-F238E27FC236}">
                <a16:creationId xmlns:a16="http://schemas.microsoft.com/office/drawing/2014/main" id="{2637DD01-1E31-4F9E-B267-667902D68860}"/>
              </a:ext>
            </a:extLst>
          </p:cNvPr>
          <p:cNvGrpSpPr/>
          <p:nvPr/>
        </p:nvGrpSpPr>
        <p:grpSpPr>
          <a:xfrm flipH="1">
            <a:off x="7633121" y="4551950"/>
            <a:ext cx="1814683" cy="844554"/>
            <a:chOff x="10448195" y="6053833"/>
            <a:chExt cx="1748925" cy="844554"/>
          </a:xfrm>
        </p:grpSpPr>
        <p:sp>
          <p:nvSpPr>
            <p:cNvPr id="355" name="Minus Sign 354">
              <a:extLst>
                <a:ext uri="{FF2B5EF4-FFF2-40B4-BE49-F238E27FC236}">
                  <a16:creationId xmlns:a16="http://schemas.microsoft.com/office/drawing/2014/main" id="{67BE829B-FF6C-46E0-9DF2-5E8E6248778F}"/>
                </a:ext>
              </a:extLst>
            </p:cNvPr>
            <p:cNvSpPr/>
            <p:nvPr/>
          </p:nvSpPr>
          <p:spPr>
            <a:xfrm>
              <a:off x="10840206" y="6053833"/>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RL</a:t>
              </a:r>
            </a:p>
          </p:txBody>
        </p:sp>
        <p:sp>
          <p:nvSpPr>
            <p:cNvPr id="356" name="Minus Sign 355">
              <a:extLst>
                <a:ext uri="{FF2B5EF4-FFF2-40B4-BE49-F238E27FC236}">
                  <a16:creationId xmlns:a16="http://schemas.microsoft.com/office/drawing/2014/main" id="{106FDC63-3220-463F-A0D1-F529200C1253}"/>
                </a:ext>
              </a:extLst>
            </p:cNvPr>
            <p:cNvSpPr/>
            <p:nvPr/>
          </p:nvSpPr>
          <p:spPr>
            <a:xfrm>
              <a:off x="10846052" y="6223131"/>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CL</a:t>
              </a:r>
            </a:p>
          </p:txBody>
        </p:sp>
        <p:cxnSp>
          <p:nvCxnSpPr>
            <p:cNvPr id="357" name="Straight Connector 356">
              <a:extLst>
                <a:ext uri="{FF2B5EF4-FFF2-40B4-BE49-F238E27FC236}">
                  <a16:creationId xmlns:a16="http://schemas.microsoft.com/office/drawing/2014/main" id="{DA26CB79-C53F-4E29-A602-4549C43CDD0C}"/>
                </a:ext>
              </a:extLst>
            </p:cNvPr>
            <p:cNvCxnSpPr>
              <a:cxnSpLocks/>
              <a:stCxn id="355" idx="2"/>
            </p:cNvCxnSpPr>
            <p:nvPr/>
          </p:nvCxnSpPr>
          <p:spPr>
            <a:xfrm flipH="1">
              <a:off x="10448195" y="6391461"/>
              <a:ext cx="4991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EEB83F9-F7DF-4DD1-B46A-0D63BFFFADA3}"/>
                </a:ext>
              </a:extLst>
            </p:cNvPr>
            <p:cNvCxnSpPr>
              <a:cxnSpLocks/>
              <a:stCxn id="356" idx="2"/>
            </p:cNvCxnSpPr>
            <p:nvPr/>
          </p:nvCxnSpPr>
          <p:spPr>
            <a:xfrm flipH="1">
              <a:off x="10448195" y="6560759"/>
              <a:ext cx="50504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716FF42A-ECD6-4E13-A7BB-FFD739422399}"/>
                </a:ext>
              </a:extLst>
            </p:cNvPr>
            <p:cNvCxnSpPr>
              <a:cxnSpLocks/>
              <a:stCxn id="639" idx="3"/>
              <a:endCxn id="355" idx="0"/>
            </p:cNvCxnSpPr>
            <p:nvPr/>
          </p:nvCxnSpPr>
          <p:spPr>
            <a:xfrm flipH="1" flipV="1">
              <a:off x="11541653" y="6391461"/>
              <a:ext cx="655467" cy="339082"/>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0" name="Connector: Elbow 359">
              <a:extLst>
                <a:ext uri="{FF2B5EF4-FFF2-40B4-BE49-F238E27FC236}">
                  <a16:creationId xmlns:a16="http://schemas.microsoft.com/office/drawing/2014/main" id="{4F635FD6-62A4-4896-8140-A96DB94DB7C5}"/>
                </a:ext>
              </a:extLst>
            </p:cNvPr>
            <p:cNvCxnSpPr>
              <a:cxnSpLocks/>
              <a:stCxn id="639" idx="3"/>
              <a:endCxn id="356" idx="0"/>
            </p:cNvCxnSpPr>
            <p:nvPr/>
          </p:nvCxnSpPr>
          <p:spPr>
            <a:xfrm flipH="1" flipV="1">
              <a:off x="11547499" y="6560759"/>
              <a:ext cx="649621" cy="169784"/>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61" name="Group 360">
            <a:extLst>
              <a:ext uri="{FF2B5EF4-FFF2-40B4-BE49-F238E27FC236}">
                <a16:creationId xmlns:a16="http://schemas.microsoft.com/office/drawing/2014/main" id="{5BC8E8B1-EB96-42EF-BBC3-8050589280C3}"/>
              </a:ext>
            </a:extLst>
          </p:cNvPr>
          <p:cNvGrpSpPr/>
          <p:nvPr/>
        </p:nvGrpSpPr>
        <p:grpSpPr>
          <a:xfrm flipH="1">
            <a:off x="7632768" y="5443915"/>
            <a:ext cx="1901260" cy="844554"/>
            <a:chOff x="10532763" y="6055018"/>
            <a:chExt cx="1832365" cy="844554"/>
          </a:xfrm>
        </p:grpSpPr>
        <p:sp>
          <p:nvSpPr>
            <p:cNvPr id="362" name="Minus Sign 361">
              <a:extLst>
                <a:ext uri="{FF2B5EF4-FFF2-40B4-BE49-F238E27FC236}">
                  <a16:creationId xmlns:a16="http://schemas.microsoft.com/office/drawing/2014/main" id="{AB5D8674-2CE6-49EB-8E3D-7CEC6D0672AB}"/>
                </a:ext>
              </a:extLst>
            </p:cNvPr>
            <p:cNvSpPr/>
            <p:nvPr/>
          </p:nvSpPr>
          <p:spPr>
            <a:xfrm>
              <a:off x="10924774" y="6055018"/>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RL</a:t>
              </a:r>
            </a:p>
          </p:txBody>
        </p:sp>
        <p:sp>
          <p:nvSpPr>
            <p:cNvPr id="363" name="Minus Sign 362">
              <a:extLst>
                <a:ext uri="{FF2B5EF4-FFF2-40B4-BE49-F238E27FC236}">
                  <a16:creationId xmlns:a16="http://schemas.microsoft.com/office/drawing/2014/main" id="{9132E377-B0B0-4837-9099-33F74F935C20}"/>
                </a:ext>
              </a:extLst>
            </p:cNvPr>
            <p:cNvSpPr/>
            <p:nvPr/>
          </p:nvSpPr>
          <p:spPr>
            <a:xfrm>
              <a:off x="10930620" y="6224316"/>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CL</a:t>
              </a:r>
            </a:p>
          </p:txBody>
        </p:sp>
        <p:cxnSp>
          <p:nvCxnSpPr>
            <p:cNvPr id="364" name="Straight Connector 363">
              <a:extLst>
                <a:ext uri="{FF2B5EF4-FFF2-40B4-BE49-F238E27FC236}">
                  <a16:creationId xmlns:a16="http://schemas.microsoft.com/office/drawing/2014/main" id="{1439BDE5-04C7-4D8E-94FC-29B40E237EA0}"/>
                </a:ext>
              </a:extLst>
            </p:cNvPr>
            <p:cNvCxnSpPr>
              <a:cxnSpLocks/>
              <a:stCxn id="362" idx="2"/>
            </p:cNvCxnSpPr>
            <p:nvPr/>
          </p:nvCxnSpPr>
          <p:spPr>
            <a:xfrm flipH="1">
              <a:off x="10532763" y="6392646"/>
              <a:ext cx="4991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D3BC2E43-B97B-4419-AA0A-9D45791E90BB}"/>
                </a:ext>
              </a:extLst>
            </p:cNvPr>
            <p:cNvCxnSpPr>
              <a:cxnSpLocks/>
              <a:stCxn id="363" idx="2"/>
            </p:cNvCxnSpPr>
            <p:nvPr/>
          </p:nvCxnSpPr>
          <p:spPr>
            <a:xfrm flipH="1">
              <a:off x="10532763" y="6561944"/>
              <a:ext cx="50504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6" name="Connector: Elbow 365">
              <a:extLst>
                <a:ext uri="{FF2B5EF4-FFF2-40B4-BE49-F238E27FC236}">
                  <a16:creationId xmlns:a16="http://schemas.microsoft.com/office/drawing/2014/main" id="{86F0C5D1-9B40-43CF-9975-B04C62AE1442}"/>
                </a:ext>
              </a:extLst>
            </p:cNvPr>
            <p:cNvCxnSpPr>
              <a:cxnSpLocks/>
              <a:stCxn id="645" idx="3"/>
              <a:endCxn id="362" idx="0"/>
            </p:cNvCxnSpPr>
            <p:nvPr/>
          </p:nvCxnSpPr>
          <p:spPr>
            <a:xfrm flipH="1" flipV="1">
              <a:off x="11626221" y="6392646"/>
              <a:ext cx="738907" cy="311455"/>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7" name="Connector: Elbow 366">
              <a:extLst>
                <a:ext uri="{FF2B5EF4-FFF2-40B4-BE49-F238E27FC236}">
                  <a16:creationId xmlns:a16="http://schemas.microsoft.com/office/drawing/2014/main" id="{F0056C06-457F-46CF-A36F-741B15DEC480}"/>
                </a:ext>
              </a:extLst>
            </p:cNvPr>
            <p:cNvCxnSpPr>
              <a:cxnSpLocks/>
              <a:stCxn id="645" idx="3"/>
              <a:endCxn id="363" idx="0"/>
            </p:cNvCxnSpPr>
            <p:nvPr/>
          </p:nvCxnSpPr>
          <p:spPr>
            <a:xfrm flipH="1" flipV="1">
              <a:off x="11632067" y="6561944"/>
              <a:ext cx="733061" cy="142157"/>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68" name="Group 367">
            <a:extLst>
              <a:ext uri="{FF2B5EF4-FFF2-40B4-BE49-F238E27FC236}">
                <a16:creationId xmlns:a16="http://schemas.microsoft.com/office/drawing/2014/main" id="{FC8B15E1-66BD-40D8-9DAC-D1549E49AB49}"/>
              </a:ext>
            </a:extLst>
          </p:cNvPr>
          <p:cNvGrpSpPr/>
          <p:nvPr/>
        </p:nvGrpSpPr>
        <p:grpSpPr>
          <a:xfrm flipH="1">
            <a:off x="7607738" y="6452401"/>
            <a:ext cx="2289421" cy="844554"/>
            <a:chOff x="10910167" y="6212005"/>
            <a:chExt cx="2206460" cy="844554"/>
          </a:xfrm>
        </p:grpSpPr>
        <p:sp>
          <p:nvSpPr>
            <p:cNvPr id="369" name="Minus Sign 368">
              <a:extLst>
                <a:ext uri="{FF2B5EF4-FFF2-40B4-BE49-F238E27FC236}">
                  <a16:creationId xmlns:a16="http://schemas.microsoft.com/office/drawing/2014/main" id="{A16579BA-FBC0-47CC-9C20-2819080DE925}"/>
                </a:ext>
              </a:extLst>
            </p:cNvPr>
            <p:cNvSpPr/>
            <p:nvPr/>
          </p:nvSpPr>
          <p:spPr>
            <a:xfrm>
              <a:off x="11302178" y="6212005"/>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RL</a:t>
              </a:r>
            </a:p>
          </p:txBody>
        </p:sp>
        <p:sp>
          <p:nvSpPr>
            <p:cNvPr id="370" name="Minus Sign 369">
              <a:extLst>
                <a:ext uri="{FF2B5EF4-FFF2-40B4-BE49-F238E27FC236}">
                  <a16:creationId xmlns:a16="http://schemas.microsoft.com/office/drawing/2014/main" id="{BC6304CD-6C97-4762-BFFF-1978E30B0F23}"/>
                </a:ext>
              </a:extLst>
            </p:cNvPr>
            <p:cNvSpPr/>
            <p:nvPr/>
          </p:nvSpPr>
          <p:spPr>
            <a:xfrm>
              <a:off x="11308025" y="6381303"/>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CL</a:t>
              </a:r>
            </a:p>
          </p:txBody>
        </p:sp>
        <p:cxnSp>
          <p:nvCxnSpPr>
            <p:cNvPr id="371" name="Straight Connector 370">
              <a:extLst>
                <a:ext uri="{FF2B5EF4-FFF2-40B4-BE49-F238E27FC236}">
                  <a16:creationId xmlns:a16="http://schemas.microsoft.com/office/drawing/2014/main" id="{F4C8E45C-9E93-4E32-8511-9A6AC1684F49}"/>
                </a:ext>
              </a:extLst>
            </p:cNvPr>
            <p:cNvCxnSpPr>
              <a:cxnSpLocks/>
              <a:stCxn id="369" idx="2"/>
            </p:cNvCxnSpPr>
            <p:nvPr/>
          </p:nvCxnSpPr>
          <p:spPr>
            <a:xfrm flipH="1">
              <a:off x="10910167" y="6549633"/>
              <a:ext cx="4991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D85BAE7-D1C0-4E04-8F0E-851F0EE1146A}"/>
                </a:ext>
              </a:extLst>
            </p:cNvPr>
            <p:cNvCxnSpPr>
              <a:cxnSpLocks/>
              <a:stCxn id="370" idx="2"/>
            </p:cNvCxnSpPr>
            <p:nvPr/>
          </p:nvCxnSpPr>
          <p:spPr>
            <a:xfrm flipH="1">
              <a:off x="10910167" y="6718931"/>
              <a:ext cx="50504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3" name="Connector: Elbow 372">
              <a:extLst>
                <a:ext uri="{FF2B5EF4-FFF2-40B4-BE49-F238E27FC236}">
                  <a16:creationId xmlns:a16="http://schemas.microsoft.com/office/drawing/2014/main" id="{0E530527-8C75-4E8A-B164-57440D6786FA}"/>
                </a:ext>
              </a:extLst>
            </p:cNvPr>
            <p:cNvCxnSpPr>
              <a:cxnSpLocks/>
              <a:stCxn id="651" idx="3"/>
              <a:endCxn id="369" idx="0"/>
            </p:cNvCxnSpPr>
            <p:nvPr/>
          </p:nvCxnSpPr>
          <p:spPr>
            <a:xfrm flipH="1" flipV="1">
              <a:off x="12003625" y="6549633"/>
              <a:ext cx="1113002" cy="166464"/>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4" name="Connector: Elbow 373">
              <a:extLst>
                <a:ext uri="{FF2B5EF4-FFF2-40B4-BE49-F238E27FC236}">
                  <a16:creationId xmlns:a16="http://schemas.microsoft.com/office/drawing/2014/main" id="{46455982-880D-4AF8-A5A4-133A9E2ABCF1}"/>
                </a:ext>
              </a:extLst>
            </p:cNvPr>
            <p:cNvCxnSpPr>
              <a:cxnSpLocks/>
              <a:stCxn id="651" idx="3"/>
              <a:endCxn id="370" idx="0"/>
            </p:cNvCxnSpPr>
            <p:nvPr/>
          </p:nvCxnSpPr>
          <p:spPr>
            <a:xfrm flipH="1">
              <a:off x="12009472" y="6716097"/>
              <a:ext cx="1107155" cy="2834"/>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77864EAD-F386-4C16-A887-CA72FEF3506C}"/>
              </a:ext>
            </a:extLst>
          </p:cNvPr>
          <p:cNvGrpSpPr/>
          <p:nvPr/>
        </p:nvGrpSpPr>
        <p:grpSpPr>
          <a:xfrm>
            <a:off x="31456843" y="15675252"/>
            <a:ext cx="2763237" cy="1464836"/>
            <a:chOff x="26047620" y="13235952"/>
            <a:chExt cx="2763237" cy="1464836"/>
          </a:xfrm>
        </p:grpSpPr>
        <p:sp>
          <p:nvSpPr>
            <p:cNvPr id="98" name="Rectangle 97">
              <a:extLst>
                <a:ext uri="{FF2B5EF4-FFF2-40B4-BE49-F238E27FC236}">
                  <a16:creationId xmlns:a16="http://schemas.microsoft.com/office/drawing/2014/main" id="{0A4C6A2F-777A-4065-B343-6E5E3A83124C}"/>
                </a:ext>
              </a:extLst>
            </p:cNvPr>
            <p:cNvSpPr/>
            <p:nvPr/>
          </p:nvSpPr>
          <p:spPr>
            <a:xfrm>
              <a:off x="26047620" y="13235952"/>
              <a:ext cx="2763237" cy="146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12V battery</a:t>
              </a:r>
            </a:p>
          </p:txBody>
        </p:sp>
        <p:sp>
          <p:nvSpPr>
            <p:cNvPr id="376" name="Plus Sign 375">
              <a:extLst>
                <a:ext uri="{FF2B5EF4-FFF2-40B4-BE49-F238E27FC236}">
                  <a16:creationId xmlns:a16="http://schemas.microsoft.com/office/drawing/2014/main" id="{E53D9C50-CC5D-4F62-ABCE-7E21AF5D005A}"/>
                </a:ext>
              </a:extLst>
            </p:cNvPr>
            <p:cNvSpPr/>
            <p:nvPr/>
          </p:nvSpPr>
          <p:spPr>
            <a:xfrm>
              <a:off x="26216688" y="13259232"/>
              <a:ext cx="585899" cy="59374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815231D-B854-435D-B610-05D590352C77}"/>
                </a:ext>
              </a:extLst>
            </p:cNvPr>
            <p:cNvSpPr/>
            <p:nvPr/>
          </p:nvSpPr>
          <p:spPr>
            <a:xfrm>
              <a:off x="28148847" y="13499062"/>
              <a:ext cx="398534" cy="1140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79" name="Connector: Elbow 378">
            <a:extLst>
              <a:ext uri="{FF2B5EF4-FFF2-40B4-BE49-F238E27FC236}">
                <a16:creationId xmlns:a16="http://schemas.microsoft.com/office/drawing/2014/main" id="{DD84B5B9-9194-4592-B6D0-D753CBD41EC5}"/>
              </a:ext>
            </a:extLst>
          </p:cNvPr>
          <p:cNvCxnSpPr>
            <a:cxnSpLocks/>
            <a:stCxn id="773" idx="2"/>
            <a:endCxn id="746" idx="3"/>
          </p:cNvCxnSpPr>
          <p:nvPr/>
        </p:nvCxnSpPr>
        <p:spPr>
          <a:xfrm rot="10800000">
            <a:off x="28208019" y="13824053"/>
            <a:ext cx="2049433" cy="178558"/>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F00DA43B-6714-4EF1-996E-39246B1F1B43}"/>
              </a:ext>
            </a:extLst>
          </p:cNvPr>
          <p:cNvSpPr/>
          <p:nvPr/>
        </p:nvSpPr>
        <p:spPr>
          <a:xfrm>
            <a:off x="30243964" y="9508359"/>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extBox 379">
            <a:extLst>
              <a:ext uri="{FF2B5EF4-FFF2-40B4-BE49-F238E27FC236}">
                <a16:creationId xmlns:a16="http://schemas.microsoft.com/office/drawing/2014/main" id="{7D210258-2C53-4573-AAF5-989B1FE978A0}"/>
              </a:ext>
            </a:extLst>
          </p:cNvPr>
          <p:cNvSpPr txBox="1"/>
          <p:nvPr/>
        </p:nvSpPr>
        <p:spPr>
          <a:xfrm>
            <a:off x="31547706" y="10183590"/>
            <a:ext cx="4817796" cy="461665"/>
          </a:xfrm>
          <a:prstGeom prst="rect">
            <a:avLst/>
          </a:prstGeom>
          <a:noFill/>
        </p:spPr>
        <p:txBody>
          <a:bodyPr wrap="square" rtlCol="0">
            <a:spAutoFit/>
          </a:bodyPr>
          <a:lstStyle/>
          <a:p>
            <a:r>
              <a:rPr lang="en-US" sz="1200" b="1" dirty="0">
                <a:solidFill>
                  <a:srgbClr val="00B050"/>
                </a:solidFill>
              </a:rPr>
              <a:t>0.210” </a:t>
            </a:r>
            <a:r>
              <a:rPr lang="en-US" sz="1200" dirty="0"/>
              <a:t>Dia. Through hole for ring terminal connection on Power PCB:</a:t>
            </a:r>
          </a:p>
          <a:p>
            <a:r>
              <a:rPr lang="en-US" sz="1200" dirty="0"/>
              <a:t>“</a:t>
            </a:r>
            <a:r>
              <a:rPr lang="en-US" sz="1200" dirty="0" err="1"/>
              <a:t>Sw_Pos</a:t>
            </a:r>
            <a:r>
              <a:rPr lang="en-US" sz="1200" dirty="0"/>
              <a:t>”</a:t>
            </a:r>
          </a:p>
        </p:txBody>
      </p:sp>
      <p:cxnSp>
        <p:nvCxnSpPr>
          <p:cNvPr id="126" name="Straight Arrow Connector 125">
            <a:extLst>
              <a:ext uri="{FF2B5EF4-FFF2-40B4-BE49-F238E27FC236}">
                <a16:creationId xmlns:a16="http://schemas.microsoft.com/office/drawing/2014/main" id="{69FBBA5F-102D-4F0B-842B-D4046559712B}"/>
              </a:ext>
            </a:extLst>
          </p:cNvPr>
          <p:cNvCxnSpPr>
            <a:cxnSpLocks/>
            <a:stCxn id="380" idx="1"/>
            <a:endCxn id="124" idx="5"/>
          </p:cNvCxnSpPr>
          <p:nvPr/>
        </p:nvCxnSpPr>
        <p:spPr>
          <a:xfrm flipH="1" flipV="1">
            <a:off x="30665176" y="9879284"/>
            <a:ext cx="882530" cy="535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35504043-4ACA-4FBA-8296-BF6863BDFE2A}"/>
              </a:ext>
            </a:extLst>
          </p:cNvPr>
          <p:cNvCxnSpPr>
            <a:cxnSpLocks/>
            <a:stCxn id="573" idx="1"/>
            <a:endCxn id="551" idx="0"/>
          </p:cNvCxnSpPr>
          <p:nvPr/>
        </p:nvCxnSpPr>
        <p:spPr>
          <a:xfrm rot="10800000">
            <a:off x="20176673" y="11936246"/>
            <a:ext cx="2002075" cy="114894"/>
          </a:xfrm>
          <a:prstGeom prst="bentConnector4">
            <a:avLst>
              <a:gd name="adj1" fmla="val 8779"/>
              <a:gd name="adj2" fmla="val 235803"/>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Connector: Elbow 383">
            <a:extLst>
              <a:ext uri="{FF2B5EF4-FFF2-40B4-BE49-F238E27FC236}">
                <a16:creationId xmlns:a16="http://schemas.microsoft.com/office/drawing/2014/main" id="{B768A09E-D4A1-4E79-BDB8-5CA976FA97BC}"/>
              </a:ext>
            </a:extLst>
          </p:cNvPr>
          <p:cNvCxnSpPr>
            <a:cxnSpLocks/>
            <a:stCxn id="69" idx="2"/>
            <a:endCxn id="388" idx="0"/>
          </p:cNvCxnSpPr>
          <p:nvPr/>
        </p:nvCxnSpPr>
        <p:spPr>
          <a:xfrm rot="16200000" flipH="1">
            <a:off x="22800353" y="12403144"/>
            <a:ext cx="2950484" cy="14632"/>
          </a:xfrm>
          <a:prstGeom prst="bent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85" name="TextBox 384">
            <a:extLst>
              <a:ext uri="{FF2B5EF4-FFF2-40B4-BE49-F238E27FC236}">
                <a16:creationId xmlns:a16="http://schemas.microsoft.com/office/drawing/2014/main" id="{44D83AED-EF8A-4CD2-8007-97E849864F61}"/>
              </a:ext>
            </a:extLst>
          </p:cNvPr>
          <p:cNvSpPr txBox="1"/>
          <p:nvPr/>
        </p:nvSpPr>
        <p:spPr>
          <a:xfrm>
            <a:off x="31121176" y="5380804"/>
            <a:ext cx="4745047" cy="461665"/>
          </a:xfrm>
          <a:prstGeom prst="rect">
            <a:avLst/>
          </a:prstGeom>
          <a:noFill/>
        </p:spPr>
        <p:txBody>
          <a:bodyPr wrap="square" rtlCol="0">
            <a:spAutoFit/>
          </a:bodyPr>
          <a:lstStyle/>
          <a:p>
            <a:r>
              <a:rPr lang="en-US" sz="1200" dirty="0"/>
              <a:t>0.130” Dia. Through hole for ring terminal connection on Power PCB:</a:t>
            </a:r>
          </a:p>
          <a:p>
            <a:r>
              <a:rPr lang="en-US" sz="1200" dirty="0"/>
              <a:t>“</a:t>
            </a:r>
            <a:r>
              <a:rPr lang="en-US" sz="1200" dirty="0" err="1"/>
              <a:t>Shift_Up</a:t>
            </a:r>
            <a:r>
              <a:rPr lang="en-US" sz="1200" dirty="0"/>
              <a:t>”</a:t>
            </a:r>
          </a:p>
        </p:txBody>
      </p:sp>
      <p:cxnSp>
        <p:nvCxnSpPr>
          <p:cNvPr id="386" name="Straight Arrow Connector 385">
            <a:extLst>
              <a:ext uri="{FF2B5EF4-FFF2-40B4-BE49-F238E27FC236}">
                <a16:creationId xmlns:a16="http://schemas.microsoft.com/office/drawing/2014/main" id="{E7A4DAAB-DD97-403C-A414-54DCAF23863A}"/>
              </a:ext>
            </a:extLst>
          </p:cNvPr>
          <p:cNvCxnSpPr>
            <a:cxnSpLocks/>
            <a:stCxn id="385" idx="1"/>
            <a:endCxn id="382" idx="7"/>
          </p:cNvCxnSpPr>
          <p:nvPr/>
        </p:nvCxnSpPr>
        <p:spPr>
          <a:xfrm flipH="1">
            <a:off x="30477236" y="5611637"/>
            <a:ext cx="643940" cy="91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29812CB2-B676-4773-93F2-D1733C00A5F8}"/>
              </a:ext>
            </a:extLst>
          </p:cNvPr>
          <p:cNvCxnSpPr>
            <a:cxnSpLocks/>
            <a:stCxn id="318" idx="1"/>
            <a:endCxn id="381" idx="7"/>
          </p:cNvCxnSpPr>
          <p:nvPr/>
        </p:nvCxnSpPr>
        <p:spPr>
          <a:xfrm flipH="1">
            <a:off x="30477236" y="6256253"/>
            <a:ext cx="478191" cy="200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8" name="Oval 387">
            <a:extLst>
              <a:ext uri="{FF2B5EF4-FFF2-40B4-BE49-F238E27FC236}">
                <a16:creationId xmlns:a16="http://schemas.microsoft.com/office/drawing/2014/main" id="{3FCCF059-E38E-4E9F-93FB-BE9A4A6C8C4A}"/>
              </a:ext>
            </a:extLst>
          </p:cNvPr>
          <p:cNvSpPr/>
          <p:nvPr/>
        </p:nvSpPr>
        <p:spPr>
          <a:xfrm>
            <a:off x="24036171" y="13885702"/>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TextBox 389">
            <a:extLst>
              <a:ext uri="{FF2B5EF4-FFF2-40B4-BE49-F238E27FC236}">
                <a16:creationId xmlns:a16="http://schemas.microsoft.com/office/drawing/2014/main" id="{8EF7F794-669F-4028-B191-9BFC3755B049}"/>
              </a:ext>
            </a:extLst>
          </p:cNvPr>
          <p:cNvSpPr txBox="1"/>
          <p:nvPr/>
        </p:nvSpPr>
        <p:spPr>
          <a:xfrm>
            <a:off x="25641422" y="15022587"/>
            <a:ext cx="4651907" cy="461665"/>
          </a:xfrm>
          <a:prstGeom prst="rect">
            <a:avLst/>
          </a:prstGeom>
          <a:noFill/>
        </p:spPr>
        <p:txBody>
          <a:bodyPr wrap="square" rtlCol="0">
            <a:spAutoFit/>
          </a:bodyPr>
          <a:lstStyle/>
          <a:p>
            <a:r>
              <a:rPr lang="en-US" sz="1200" dirty="0"/>
              <a:t>0.130” Dia. Through hole for ring terminal connection on  Power PCB:</a:t>
            </a:r>
          </a:p>
          <a:p>
            <a:r>
              <a:rPr lang="en-US" sz="1200" dirty="0"/>
              <a:t>“</a:t>
            </a:r>
            <a:r>
              <a:rPr lang="en-US" sz="1200" dirty="0" err="1"/>
              <a:t>Mot_Relay_Ctrl</a:t>
            </a:r>
            <a:r>
              <a:rPr lang="en-US" sz="1200" dirty="0"/>
              <a:t>”</a:t>
            </a:r>
          </a:p>
        </p:txBody>
      </p:sp>
      <p:cxnSp>
        <p:nvCxnSpPr>
          <p:cNvPr id="391" name="Straight Arrow Connector 390">
            <a:extLst>
              <a:ext uri="{FF2B5EF4-FFF2-40B4-BE49-F238E27FC236}">
                <a16:creationId xmlns:a16="http://schemas.microsoft.com/office/drawing/2014/main" id="{D4FB5BD5-0D4E-4C2A-A38F-A3CB37DFBA51}"/>
              </a:ext>
            </a:extLst>
          </p:cNvPr>
          <p:cNvCxnSpPr>
            <a:cxnSpLocks/>
            <a:stCxn id="390" idx="1"/>
            <a:endCxn id="388" idx="5"/>
          </p:cNvCxnSpPr>
          <p:nvPr/>
        </p:nvCxnSpPr>
        <p:spPr>
          <a:xfrm flipH="1" flipV="1">
            <a:off x="24457383" y="14256627"/>
            <a:ext cx="1184039" cy="99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909548F-8D35-4A88-B79C-FEEC66FE8F7F}"/>
              </a:ext>
            </a:extLst>
          </p:cNvPr>
          <p:cNvSpPr/>
          <p:nvPr/>
        </p:nvSpPr>
        <p:spPr>
          <a:xfrm>
            <a:off x="23270372" y="13904519"/>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TextBox 394">
            <a:extLst>
              <a:ext uri="{FF2B5EF4-FFF2-40B4-BE49-F238E27FC236}">
                <a16:creationId xmlns:a16="http://schemas.microsoft.com/office/drawing/2014/main" id="{19C9EA39-568E-47EC-8C27-32B7402FDDD2}"/>
              </a:ext>
            </a:extLst>
          </p:cNvPr>
          <p:cNvSpPr txBox="1"/>
          <p:nvPr/>
        </p:nvSpPr>
        <p:spPr>
          <a:xfrm>
            <a:off x="21311047" y="14514756"/>
            <a:ext cx="1091562" cy="1384995"/>
          </a:xfrm>
          <a:prstGeom prst="rect">
            <a:avLst/>
          </a:prstGeom>
          <a:noFill/>
        </p:spPr>
        <p:txBody>
          <a:bodyPr wrap="square" rtlCol="0">
            <a:spAutoFit/>
          </a:bodyPr>
          <a:lstStyle/>
          <a:p>
            <a:r>
              <a:rPr lang="en-US" sz="1200" dirty="0"/>
              <a:t>0.210” Dia. Through hole for ring terminal connection on Power PCB:</a:t>
            </a:r>
          </a:p>
          <a:p>
            <a:r>
              <a:rPr lang="en-US" sz="1200" dirty="0"/>
              <a:t>“</a:t>
            </a:r>
            <a:r>
              <a:rPr lang="en-US" sz="1200" dirty="0" err="1"/>
              <a:t>Mot_Ctrl</a:t>
            </a:r>
            <a:r>
              <a:rPr lang="en-US" sz="1200" dirty="0"/>
              <a:t>”</a:t>
            </a:r>
          </a:p>
        </p:txBody>
      </p:sp>
      <p:cxnSp>
        <p:nvCxnSpPr>
          <p:cNvPr id="399" name="Straight Arrow Connector 398">
            <a:extLst>
              <a:ext uri="{FF2B5EF4-FFF2-40B4-BE49-F238E27FC236}">
                <a16:creationId xmlns:a16="http://schemas.microsoft.com/office/drawing/2014/main" id="{7BB99685-0D6A-4716-A5E4-7AB42C182BC6}"/>
              </a:ext>
            </a:extLst>
          </p:cNvPr>
          <p:cNvCxnSpPr>
            <a:cxnSpLocks/>
            <a:stCxn id="395" idx="3"/>
            <a:endCxn id="394" idx="3"/>
          </p:cNvCxnSpPr>
          <p:nvPr/>
        </p:nvCxnSpPr>
        <p:spPr>
          <a:xfrm flipV="1">
            <a:off x="22402609" y="14275444"/>
            <a:ext cx="940031" cy="931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2" name="TextBox 401">
            <a:extLst>
              <a:ext uri="{FF2B5EF4-FFF2-40B4-BE49-F238E27FC236}">
                <a16:creationId xmlns:a16="http://schemas.microsoft.com/office/drawing/2014/main" id="{7EEEE61B-23C7-4B25-8271-D48BD0DFF6E1}"/>
              </a:ext>
            </a:extLst>
          </p:cNvPr>
          <p:cNvSpPr txBox="1"/>
          <p:nvPr/>
        </p:nvSpPr>
        <p:spPr>
          <a:xfrm>
            <a:off x="29267507" y="4990432"/>
            <a:ext cx="766172" cy="276999"/>
          </a:xfrm>
          <a:prstGeom prst="rect">
            <a:avLst/>
          </a:prstGeom>
          <a:noFill/>
        </p:spPr>
        <p:txBody>
          <a:bodyPr wrap="none" rtlCol="0">
            <a:spAutoFit/>
          </a:bodyPr>
          <a:lstStyle/>
          <a:p>
            <a:r>
              <a:rPr lang="en-US" sz="1200" dirty="0" err="1">
                <a:solidFill>
                  <a:srgbClr val="7030A0"/>
                </a:solidFill>
              </a:rPr>
              <a:t>Batt_Neg</a:t>
            </a:r>
            <a:endParaRPr lang="en-US" sz="1200" dirty="0">
              <a:solidFill>
                <a:srgbClr val="7030A0"/>
              </a:solidFill>
            </a:endParaRPr>
          </a:p>
        </p:txBody>
      </p:sp>
      <p:sp>
        <p:nvSpPr>
          <p:cNvPr id="403" name="TextBox 402">
            <a:extLst>
              <a:ext uri="{FF2B5EF4-FFF2-40B4-BE49-F238E27FC236}">
                <a16:creationId xmlns:a16="http://schemas.microsoft.com/office/drawing/2014/main" id="{BC885029-6CA8-4FCC-A88B-DBAEB085A79F}"/>
              </a:ext>
            </a:extLst>
          </p:cNvPr>
          <p:cNvSpPr txBox="1"/>
          <p:nvPr/>
        </p:nvSpPr>
        <p:spPr>
          <a:xfrm>
            <a:off x="16365051" y="11164064"/>
            <a:ext cx="1031757" cy="276999"/>
          </a:xfrm>
          <a:prstGeom prst="rect">
            <a:avLst/>
          </a:prstGeom>
          <a:noFill/>
        </p:spPr>
        <p:txBody>
          <a:bodyPr wrap="none" rtlCol="0">
            <a:spAutoFit/>
          </a:bodyPr>
          <a:lstStyle/>
          <a:p>
            <a:r>
              <a:rPr lang="en-US" sz="1200" dirty="0"/>
              <a:t>5VDC Ground</a:t>
            </a:r>
          </a:p>
        </p:txBody>
      </p:sp>
      <p:pic>
        <p:nvPicPr>
          <p:cNvPr id="301" name="Picture 300">
            <a:extLst>
              <a:ext uri="{FF2B5EF4-FFF2-40B4-BE49-F238E27FC236}">
                <a16:creationId xmlns:a16="http://schemas.microsoft.com/office/drawing/2014/main" id="{C171F64B-021E-46E9-B191-AD50B5080853}"/>
              </a:ext>
            </a:extLst>
          </p:cNvPr>
          <p:cNvPicPr>
            <a:picLocks noChangeAspect="1"/>
          </p:cNvPicPr>
          <p:nvPr/>
        </p:nvPicPr>
        <p:blipFill>
          <a:blip r:embed="rId24"/>
          <a:stretch>
            <a:fillRect/>
          </a:stretch>
        </p:blipFill>
        <p:spPr>
          <a:xfrm>
            <a:off x="17967385" y="14580432"/>
            <a:ext cx="2847975" cy="2876550"/>
          </a:xfrm>
          <a:prstGeom prst="rect">
            <a:avLst/>
          </a:prstGeom>
        </p:spPr>
      </p:pic>
      <p:grpSp>
        <p:nvGrpSpPr>
          <p:cNvPr id="21" name="Group 20">
            <a:extLst>
              <a:ext uri="{FF2B5EF4-FFF2-40B4-BE49-F238E27FC236}">
                <a16:creationId xmlns:a16="http://schemas.microsoft.com/office/drawing/2014/main" id="{E2E21BE1-5A30-4F09-B8CC-4C9BDFD1141E}"/>
              </a:ext>
            </a:extLst>
          </p:cNvPr>
          <p:cNvGrpSpPr/>
          <p:nvPr/>
        </p:nvGrpSpPr>
        <p:grpSpPr>
          <a:xfrm>
            <a:off x="25940783" y="12220495"/>
            <a:ext cx="1546469" cy="1146194"/>
            <a:chOff x="31225066" y="14049854"/>
            <a:chExt cx="1546469" cy="1146194"/>
          </a:xfrm>
        </p:grpSpPr>
        <p:sp>
          <p:nvSpPr>
            <p:cNvPr id="303" name="Rectangle 302">
              <a:extLst>
                <a:ext uri="{FF2B5EF4-FFF2-40B4-BE49-F238E27FC236}">
                  <a16:creationId xmlns:a16="http://schemas.microsoft.com/office/drawing/2014/main" id="{270B1C08-0416-4A62-9350-14D45C208447}"/>
                </a:ext>
              </a:extLst>
            </p:cNvPr>
            <p:cNvSpPr/>
            <p:nvPr/>
          </p:nvSpPr>
          <p:spPr>
            <a:xfrm>
              <a:off x="31225066" y="14076440"/>
              <a:ext cx="1546469" cy="1074826"/>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solidFill>
                    <a:schemeClr val="tx1"/>
                  </a:solidFill>
                </a:rPr>
                <a:t>PR</a:t>
              </a:r>
            </a:p>
          </p:txBody>
        </p:sp>
        <p:pic>
          <p:nvPicPr>
            <p:cNvPr id="17" name="Picture 16">
              <a:extLst>
                <a:ext uri="{FF2B5EF4-FFF2-40B4-BE49-F238E27FC236}">
                  <a16:creationId xmlns:a16="http://schemas.microsoft.com/office/drawing/2014/main" id="{F61922FB-9D20-4775-B80A-F32DC9491E5C}"/>
                </a:ext>
              </a:extLst>
            </p:cNvPr>
            <p:cNvPicPr>
              <a:picLocks noChangeAspect="1"/>
            </p:cNvPicPr>
            <p:nvPr/>
          </p:nvPicPr>
          <p:blipFill>
            <a:blip r:embed="rId25"/>
            <a:stretch>
              <a:fillRect/>
            </a:stretch>
          </p:blipFill>
          <p:spPr>
            <a:xfrm>
              <a:off x="31628535" y="14115613"/>
              <a:ext cx="1143000" cy="1009650"/>
            </a:xfrm>
            <a:prstGeom prst="rect">
              <a:avLst/>
            </a:prstGeom>
          </p:spPr>
        </p:pic>
        <p:sp>
          <p:nvSpPr>
            <p:cNvPr id="304" name="Oval 303">
              <a:extLst>
                <a:ext uri="{FF2B5EF4-FFF2-40B4-BE49-F238E27FC236}">
                  <a16:creationId xmlns:a16="http://schemas.microsoft.com/office/drawing/2014/main" id="{6F122D86-6D63-4952-9FC3-05EA6DA85EFB}"/>
                </a:ext>
              </a:extLst>
            </p:cNvPr>
            <p:cNvSpPr/>
            <p:nvPr/>
          </p:nvSpPr>
          <p:spPr>
            <a:xfrm rot="5400000">
              <a:off x="31998300" y="14059975"/>
              <a:ext cx="89567" cy="895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FE065020-A8B4-4126-95E7-0A99994F5311}"/>
                </a:ext>
              </a:extLst>
            </p:cNvPr>
            <p:cNvSpPr/>
            <p:nvPr/>
          </p:nvSpPr>
          <p:spPr>
            <a:xfrm rot="5400000">
              <a:off x="32607900" y="14049854"/>
              <a:ext cx="89567" cy="895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598B7D35-0B2B-4DBF-9F72-6B2CE507B0E4}"/>
                </a:ext>
              </a:extLst>
            </p:cNvPr>
            <p:cNvSpPr/>
            <p:nvPr/>
          </p:nvSpPr>
          <p:spPr>
            <a:xfrm rot="5400000">
              <a:off x="31998300" y="15106481"/>
              <a:ext cx="89567" cy="895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60C8E20A-521B-45E1-A749-9B14307D2583}"/>
                </a:ext>
              </a:extLst>
            </p:cNvPr>
            <p:cNvSpPr/>
            <p:nvPr/>
          </p:nvSpPr>
          <p:spPr>
            <a:xfrm rot="5400000">
              <a:off x="32607900" y="15096360"/>
              <a:ext cx="89567" cy="895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1" name="Connector: Elbow 310">
            <a:extLst>
              <a:ext uri="{FF2B5EF4-FFF2-40B4-BE49-F238E27FC236}">
                <a16:creationId xmlns:a16="http://schemas.microsoft.com/office/drawing/2014/main" id="{22B75BB3-C700-493C-8CC7-8813ABF77F95}"/>
              </a:ext>
            </a:extLst>
          </p:cNvPr>
          <p:cNvCxnSpPr>
            <a:cxnSpLocks/>
            <a:stCxn id="376" idx="3"/>
            <a:endCxn id="773" idx="6"/>
          </p:cNvCxnSpPr>
          <p:nvPr/>
        </p:nvCxnSpPr>
        <p:spPr>
          <a:xfrm rot="16200000" flipV="1">
            <a:off x="30447586" y="14305957"/>
            <a:ext cx="1774621" cy="1167930"/>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8" name="TextBox 317">
            <a:extLst>
              <a:ext uri="{FF2B5EF4-FFF2-40B4-BE49-F238E27FC236}">
                <a16:creationId xmlns:a16="http://schemas.microsoft.com/office/drawing/2014/main" id="{BAFA9BF2-3A66-4B5E-9C71-BB9DE4D5F4B4}"/>
              </a:ext>
            </a:extLst>
          </p:cNvPr>
          <p:cNvSpPr txBox="1"/>
          <p:nvPr/>
        </p:nvSpPr>
        <p:spPr>
          <a:xfrm>
            <a:off x="30955427" y="6025420"/>
            <a:ext cx="5111272" cy="461665"/>
          </a:xfrm>
          <a:prstGeom prst="rect">
            <a:avLst/>
          </a:prstGeom>
          <a:noFill/>
        </p:spPr>
        <p:txBody>
          <a:bodyPr wrap="square" rtlCol="0">
            <a:spAutoFit/>
          </a:bodyPr>
          <a:lstStyle/>
          <a:p>
            <a:r>
              <a:rPr lang="en-US" sz="1200" dirty="0"/>
              <a:t>0.130” Dia. Through hole for ring terminal connection on Power PCB:</a:t>
            </a:r>
          </a:p>
          <a:p>
            <a:r>
              <a:rPr lang="en-US" sz="1200" dirty="0"/>
              <a:t>“</a:t>
            </a:r>
            <a:r>
              <a:rPr lang="en-US" sz="1200" dirty="0" err="1"/>
              <a:t>Shift_Down</a:t>
            </a:r>
            <a:r>
              <a:rPr lang="en-US" sz="1200" dirty="0"/>
              <a:t>”</a:t>
            </a:r>
          </a:p>
        </p:txBody>
      </p:sp>
      <p:cxnSp>
        <p:nvCxnSpPr>
          <p:cNvPr id="323" name="Straight Connector 322">
            <a:extLst>
              <a:ext uri="{FF2B5EF4-FFF2-40B4-BE49-F238E27FC236}">
                <a16:creationId xmlns:a16="http://schemas.microsoft.com/office/drawing/2014/main" id="{F3403AA0-3B0D-4DBA-9A2E-5F4E64EFA47F}"/>
              </a:ext>
            </a:extLst>
          </p:cNvPr>
          <p:cNvCxnSpPr>
            <a:cxnSpLocks/>
            <a:stCxn id="660" idx="3"/>
            <a:endCxn id="324" idx="1"/>
          </p:cNvCxnSpPr>
          <p:nvPr/>
        </p:nvCxnSpPr>
        <p:spPr>
          <a:xfrm flipV="1">
            <a:off x="7559437" y="8221196"/>
            <a:ext cx="5321341" cy="1675"/>
          </a:xfrm>
          <a:prstGeom prst="line">
            <a:avLst/>
          </a:prstGeom>
          <a:ln w="254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787E89E8-B934-4FDB-9C6C-5133FDDD44FE}"/>
              </a:ext>
            </a:extLst>
          </p:cNvPr>
          <p:cNvSpPr txBox="1"/>
          <p:nvPr/>
        </p:nvSpPr>
        <p:spPr>
          <a:xfrm>
            <a:off x="12880778" y="8082696"/>
            <a:ext cx="537327" cy="276999"/>
          </a:xfrm>
          <a:prstGeom prst="rect">
            <a:avLst/>
          </a:prstGeom>
          <a:noFill/>
        </p:spPr>
        <p:txBody>
          <a:bodyPr wrap="none" rtlCol="0">
            <a:spAutoFit/>
          </a:bodyPr>
          <a:lstStyle/>
          <a:p>
            <a:r>
              <a:rPr lang="en-US" sz="1200" dirty="0"/>
              <a:t>pin16</a:t>
            </a:r>
          </a:p>
        </p:txBody>
      </p:sp>
      <p:sp>
        <p:nvSpPr>
          <p:cNvPr id="330" name="Flowchart: Manual Operation 329">
            <a:extLst>
              <a:ext uri="{FF2B5EF4-FFF2-40B4-BE49-F238E27FC236}">
                <a16:creationId xmlns:a16="http://schemas.microsoft.com/office/drawing/2014/main" id="{721A73CA-C704-4BEA-B4B4-7BD8EE1B0225}"/>
              </a:ext>
            </a:extLst>
          </p:cNvPr>
          <p:cNvSpPr/>
          <p:nvPr/>
        </p:nvSpPr>
        <p:spPr>
          <a:xfrm>
            <a:off x="5735757" y="8069247"/>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t>
            </a:r>
          </a:p>
        </p:txBody>
      </p:sp>
      <p:cxnSp>
        <p:nvCxnSpPr>
          <p:cNvPr id="415" name="Straight Connector 414">
            <a:extLst>
              <a:ext uri="{FF2B5EF4-FFF2-40B4-BE49-F238E27FC236}">
                <a16:creationId xmlns:a16="http://schemas.microsoft.com/office/drawing/2014/main" id="{9787E62E-216B-4FA9-8BDA-75652B4D0C01}"/>
              </a:ext>
            </a:extLst>
          </p:cNvPr>
          <p:cNvCxnSpPr>
            <a:cxnSpLocks/>
          </p:cNvCxnSpPr>
          <p:nvPr/>
        </p:nvCxnSpPr>
        <p:spPr>
          <a:xfrm>
            <a:off x="29803718" y="5288313"/>
            <a:ext cx="13806" cy="305479"/>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16" name="TextBox 415">
            <a:extLst>
              <a:ext uri="{FF2B5EF4-FFF2-40B4-BE49-F238E27FC236}">
                <a16:creationId xmlns:a16="http://schemas.microsoft.com/office/drawing/2014/main" id="{65DF4C7D-8D26-45BE-84E9-9EBFCEC17760}"/>
              </a:ext>
            </a:extLst>
          </p:cNvPr>
          <p:cNvSpPr txBox="1"/>
          <p:nvPr/>
        </p:nvSpPr>
        <p:spPr>
          <a:xfrm>
            <a:off x="31126917" y="4559966"/>
            <a:ext cx="4739305" cy="461665"/>
          </a:xfrm>
          <a:prstGeom prst="rect">
            <a:avLst/>
          </a:prstGeom>
          <a:noFill/>
        </p:spPr>
        <p:txBody>
          <a:bodyPr wrap="square" rtlCol="0">
            <a:spAutoFit/>
          </a:bodyPr>
          <a:lstStyle/>
          <a:p>
            <a:r>
              <a:rPr lang="en-US" sz="1200" dirty="0"/>
              <a:t>0.130” Dia. Through hole for ring terminal connection on Power PCB:</a:t>
            </a:r>
          </a:p>
          <a:p>
            <a:r>
              <a:rPr lang="en-US" sz="1200" dirty="0"/>
              <a:t>“</a:t>
            </a:r>
            <a:r>
              <a:rPr lang="en-US" sz="1200" dirty="0" err="1"/>
              <a:t>Batt_Neg</a:t>
            </a:r>
            <a:r>
              <a:rPr lang="en-US" sz="1200" dirty="0"/>
              <a:t>”</a:t>
            </a:r>
          </a:p>
        </p:txBody>
      </p:sp>
      <p:cxnSp>
        <p:nvCxnSpPr>
          <p:cNvPr id="417" name="Straight Arrow Connector 416">
            <a:extLst>
              <a:ext uri="{FF2B5EF4-FFF2-40B4-BE49-F238E27FC236}">
                <a16:creationId xmlns:a16="http://schemas.microsoft.com/office/drawing/2014/main" id="{A387A9D2-BF75-4117-A290-D9F3307545AC}"/>
              </a:ext>
            </a:extLst>
          </p:cNvPr>
          <p:cNvCxnSpPr>
            <a:cxnSpLocks/>
            <a:stCxn id="416" idx="1"/>
            <a:endCxn id="414" idx="7"/>
          </p:cNvCxnSpPr>
          <p:nvPr/>
        </p:nvCxnSpPr>
        <p:spPr>
          <a:xfrm flipH="1">
            <a:off x="30484537" y="4790799"/>
            <a:ext cx="642380" cy="345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C4D1C90-4F57-4497-97F5-EF10EB94AA96}"/>
              </a:ext>
            </a:extLst>
          </p:cNvPr>
          <p:cNvCxnSpPr>
            <a:cxnSpLocks/>
            <a:stCxn id="517" idx="0"/>
          </p:cNvCxnSpPr>
          <p:nvPr/>
        </p:nvCxnSpPr>
        <p:spPr>
          <a:xfrm>
            <a:off x="17880057" y="13179811"/>
            <a:ext cx="0" cy="446845"/>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0" name="TextBox 419">
            <a:extLst>
              <a:ext uri="{FF2B5EF4-FFF2-40B4-BE49-F238E27FC236}">
                <a16:creationId xmlns:a16="http://schemas.microsoft.com/office/drawing/2014/main" id="{7A0E9B3C-E144-44D9-AF50-A03620DE3045}"/>
              </a:ext>
            </a:extLst>
          </p:cNvPr>
          <p:cNvSpPr txBox="1"/>
          <p:nvPr/>
        </p:nvSpPr>
        <p:spPr>
          <a:xfrm>
            <a:off x="15328371" y="10986006"/>
            <a:ext cx="785793" cy="276999"/>
          </a:xfrm>
          <a:prstGeom prst="rect">
            <a:avLst/>
          </a:prstGeom>
          <a:noFill/>
        </p:spPr>
        <p:txBody>
          <a:bodyPr wrap="none" rtlCol="0">
            <a:spAutoFit/>
          </a:bodyPr>
          <a:lstStyle/>
          <a:p>
            <a:r>
              <a:rPr lang="en-US" sz="1200" dirty="0"/>
              <a:t>Pin6 GND</a:t>
            </a:r>
          </a:p>
        </p:txBody>
      </p:sp>
      <p:cxnSp>
        <p:nvCxnSpPr>
          <p:cNvPr id="421" name="Connector: Elbow 420">
            <a:extLst>
              <a:ext uri="{FF2B5EF4-FFF2-40B4-BE49-F238E27FC236}">
                <a16:creationId xmlns:a16="http://schemas.microsoft.com/office/drawing/2014/main" id="{CFED34E2-350A-45C3-B852-B6830F38CE3F}"/>
              </a:ext>
            </a:extLst>
          </p:cNvPr>
          <p:cNvCxnSpPr>
            <a:cxnSpLocks/>
            <a:stCxn id="420" idx="3"/>
            <a:endCxn id="411" idx="2"/>
          </p:cNvCxnSpPr>
          <p:nvPr/>
        </p:nvCxnSpPr>
        <p:spPr>
          <a:xfrm flipV="1">
            <a:off x="16114164" y="10963363"/>
            <a:ext cx="1430343" cy="161143"/>
          </a:xfrm>
          <a:prstGeom prst="bentConnector2">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81" name="TextBox 480">
            <a:extLst>
              <a:ext uri="{FF2B5EF4-FFF2-40B4-BE49-F238E27FC236}">
                <a16:creationId xmlns:a16="http://schemas.microsoft.com/office/drawing/2014/main" id="{69871C6D-18B8-4902-9D49-3CC5B3CFC554}"/>
              </a:ext>
            </a:extLst>
          </p:cNvPr>
          <p:cNvSpPr txBox="1"/>
          <p:nvPr/>
        </p:nvSpPr>
        <p:spPr>
          <a:xfrm>
            <a:off x="21458319" y="4112249"/>
            <a:ext cx="13687474" cy="646331"/>
          </a:xfrm>
          <a:prstGeom prst="rect">
            <a:avLst/>
          </a:prstGeom>
          <a:noFill/>
        </p:spPr>
        <p:txBody>
          <a:bodyPr wrap="square" rtlCol="0">
            <a:spAutoFit/>
          </a:bodyPr>
          <a:lstStyle/>
          <a:p>
            <a:r>
              <a:rPr lang="en-US" sz="1200" dirty="0"/>
              <a:t>Connection between PCB_POWER and PCB_SHIELD.</a:t>
            </a:r>
          </a:p>
          <a:p>
            <a:r>
              <a:rPr lang="en-US" sz="1200" dirty="0"/>
              <a:t>Header on each board: 12 pin TE Connectivity 3-1445050-2: </a:t>
            </a:r>
            <a:r>
              <a:rPr lang="en-US" sz="1200" dirty="0">
                <a:hlinkClick r:id="rId26"/>
              </a:rPr>
              <a:t>https://www.mouser.ca/ProductDetail/TE-Connectivity-AMP/3-1445050-2?qs=sGAEpiMZZMuzXLcWrSfMr%252BPRuh9VCiHXHYdP5f2z%252BRs%3D</a:t>
            </a:r>
            <a:endParaRPr lang="en-US" sz="1200" dirty="0"/>
          </a:p>
          <a:p>
            <a:endParaRPr lang="en-US" sz="1200" dirty="0"/>
          </a:p>
        </p:txBody>
      </p:sp>
      <p:cxnSp>
        <p:nvCxnSpPr>
          <p:cNvPr id="482" name="Straight Arrow Connector 481">
            <a:extLst>
              <a:ext uri="{FF2B5EF4-FFF2-40B4-BE49-F238E27FC236}">
                <a16:creationId xmlns:a16="http://schemas.microsoft.com/office/drawing/2014/main" id="{5349FC8C-BC2A-4EFB-A35B-E7981B60C76B}"/>
              </a:ext>
            </a:extLst>
          </p:cNvPr>
          <p:cNvCxnSpPr>
            <a:cxnSpLocks/>
            <a:stCxn id="481" idx="1"/>
            <a:endCxn id="432" idx="0"/>
          </p:cNvCxnSpPr>
          <p:nvPr/>
        </p:nvCxnSpPr>
        <p:spPr>
          <a:xfrm flipH="1">
            <a:off x="21095359" y="4435415"/>
            <a:ext cx="362960" cy="504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Connector: Elbow 446">
            <a:extLst>
              <a:ext uri="{FF2B5EF4-FFF2-40B4-BE49-F238E27FC236}">
                <a16:creationId xmlns:a16="http://schemas.microsoft.com/office/drawing/2014/main" id="{05BBA50B-D5DF-4E7A-B063-B63953C9A433}"/>
              </a:ext>
            </a:extLst>
          </p:cNvPr>
          <p:cNvCxnSpPr>
            <a:cxnSpLocks/>
            <a:stCxn id="408" idx="0"/>
            <a:endCxn id="414" idx="2"/>
          </p:cNvCxnSpPr>
          <p:nvPr/>
        </p:nvCxnSpPr>
        <p:spPr>
          <a:xfrm rot="5400000" flipH="1" flipV="1">
            <a:off x="21619087" y="1515736"/>
            <a:ext cx="4669910" cy="12218565"/>
          </a:xfrm>
          <a:prstGeom prst="bentConnector2">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BCA0A597-8D46-4EC4-B050-7FAAE3424ACA}"/>
              </a:ext>
            </a:extLst>
          </p:cNvPr>
          <p:cNvCxnSpPr>
            <a:cxnSpLocks/>
            <a:stCxn id="377" idx="0"/>
            <a:endCxn id="414" idx="6"/>
          </p:cNvCxnSpPr>
          <p:nvPr/>
        </p:nvCxnSpPr>
        <p:spPr>
          <a:xfrm rot="16200000" flipV="1">
            <a:off x="26832922" y="9013947"/>
            <a:ext cx="10648299" cy="3200532"/>
          </a:xfrm>
          <a:prstGeom prst="bentConnector2">
            <a:avLst/>
          </a:prstGeom>
          <a:ln w="38100">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2" name="Connector: Elbow 491">
            <a:extLst>
              <a:ext uri="{FF2B5EF4-FFF2-40B4-BE49-F238E27FC236}">
                <a16:creationId xmlns:a16="http://schemas.microsoft.com/office/drawing/2014/main" id="{360D95AA-2ABE-4C46-831F-9C4FAEFA5A49}"/>
              </a:ext>
            </a:extLst>
          </p:cNvPr>
          <p:cNvCxnSpPr>
            <a:cxnSpLocks/>
            <a:stCxn id="388" idx="4"/>
            <a:endCxn id="65" idx="6"/>
          </p:cNvCxnSpPr>
          <p:nvPr/>
        </p:nvCxnSpPr>
        <p:spPr>
          <a:xfrm rot="16200000" flipH="1">
            <a:off x="23950348" y="14652830"/>
            <a:ext cx="668799" cy="3673"/>
          </a:xfrm>
          <a:prstGeom prst="bent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6" name="Connector: Elbow 495">
            <a:extLst>
              <a:ext uri="{FF2B5EF4-FFF2-40B4-BE49-F238E27FC236}">
                <a16:creationId xmlns:a16="http://schemas.microsoft.com/office/drawing/2014/main" id="{AEE1C3FC-C9B6-4167-9A22-4BCA2F79FB88}"/>
              </a:ext>
            </a:extLst>
          </p:cNvPr>
          <p:cNvCxnSpPr>
            <a:cxnSpLocks/>
            <a:stCxn id="70" idx="2"/>
            <a:endCxn id="394" idx="0"/>
          </p:cNvCxnSpPr>
          <p:nvPr/>
        </p:nvCxnSpPr>
        <p:spPr>
          <a:xfrm rot="16200000" flipH="1">
            <a:off x="22643335" y="13030742"/>
            <a:ext cx="1727796" cy="19757"/>
          </a:xfrm>
          <a:prstGeom prst="bent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4" name="Connector: Elbow 503">
            <a:extLst>
              <a:ext uri="{FF2B5EF4-FFF2-40B4-BE49-F238E27FC236}">
                <a16:creationId xmlns:a16="http://schemas.microsoft.com/office/drawing/2014/main" id="{9E1FBDD3-A030-40FA-B4CC-8A5C53378E66}"/>
              </a:ext>
            </a:extLst>
          </p:cNvPr>
          <p:cNvCxnSpPr>
            <a:cxnSpLocks/>
            <a:stCxn id="26" idx="2"/>
            <a:endCxn id="124" idx="6"/>
          </p:cNvCxnSpPr>
          <p:nvPr/>
        </p:nvCxnSpPr>
        <p:spPr>
          <a:xfrm rot="10800000" flipV="1">
            <a:off x="30737444" y="9720554"/>
            <a:ext cx="865416" cy="5087"/>
          </a:xfrm>
          <a:prstGeom prst="bentConnector3">
            <a:avLst>
              <a:gd name="adj1" fmla="val 50000"/>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7" name="Connector: Elbow 506">
            <a:extLst>
              <a:ext uri="{FF2B5EF4-FFF2-40B4-BE49-F238E27FC236}">
                <a16:creationId xmlns:a16="http://schemas.microsoft.com/office/drawing/2014/main" id="{65024824-AED3-4E71-A5CB-80A314A2480B}"/>
              </a:ext>
            </a:extLst>
          </p:cNvPr>
          <p:cNvCxnSpPr>
            <a:cxnSpLocks/>
            <a:stCxn id="407" idx="0"/>
            <a:endCxn id="124" idx="2"/>
          </p:cNvCxnSpPr>
          <p:nvPr/>
        </p:nvCxnSpPr>
        <p:spPr>
          <a:xfrm rot="5400000" flipH="1" flipV="1">
            <a:off x="24064914" y="3780923"/>
            <a:ext cx="234331" cy="12123770"/>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5" name="Connector: Elbow 514">
            <a:extLst>
              <a:ext uri="{FF2B5EF4-FFF2-40B4-BE49-F238E27FC236}">
                <a16:creationId xmlns:a16="http://schemas.microsoft.com/office/drawing/2014/main" id="{D3CE7EB6-7295-4F1B-983F-E68103A325EC}"/>
              </a:ext>
            </a:extLst>
          </p:cNvPr>
          <p:cNvCxnSpPr>
            <a:cxnSpLocks/>
            <a:stCxn id="124" idx="2"/>
            <a:endCxn id="9" idx="2"/>
          </p:cNvCxnSpPr>
          <p:nvPr/>
        </p:nvCxnSpPr>
        <p:spPr>
          <a:xfrm rot="10800000">
            <a:off x="27348670" y="6457678"/>
            <a:ext cx="2895295" cy="3267965"/>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8" name="Connector: Elbow 517">
            <a:extLst>
              <a:ext uri="{FF2B5EF4-FFF2-40B4-BE49-F238E27FC236}">
                <a16:creationId xmlns:a16="http://schemas.microsoft.com/office/drawing/2014/main" id="{5D5F5333-3A1A-416D-9A00-294986DBCDAA}"/>
              </a:ext>
            </a:extLst>
          </p:cNvPr>
          <p:cNvCxnSpPr>
            <a:cxnSpLocks/>
            <a:stCxn id="124" idx="2"/>
            <a:endCxn id="55" idx="2"/>
          </p:cNvCxnSpPr>
          <p:nvPr/>
        </p:nvCxnSpPr>
        <p:spPr>
          <a:xfrm rot="10800000">
            <a:off x="26813320" y="7230044"/>
            <a:ext cx="3430644" cy="2495599"/>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27" name="TextBox 526">
            <a:extLst>
              <a:ext uri="{FF2B5EF4-FFF2-40B4-BE49-F238E27FC236}">
                <a16:creationId xmlns:a16="http://schemas.microsoft.com/office/drawing/2014/main" id="{A7827E06-8661-490C-95E9-0E0D799AF5FE}"/>
              </a:ext>
            </a:extLst>
          </p:cNvPr>
          <p:cNvSpPr txBox="1"/>
          <p:nvPr/>
        </p:nvSpPr>
        <p:spPr>
          <a:xfrm>
            <a:off x="8420629" y="7957698"/>
            <a:ext cx="744114" cy="276999"/>
          </a:xfrm>
          <a:prstGeom prst="rect">
            <a:avLst/>
          </a:prstGeom>
          <a:noFill/>
        </p:spPr>
        <p:txBody>
          <a:bodyPr wrap="none" rtlCol="0">
            <a:spAutoFit/>
          </a:bodyPr>
          <a:lstStyle/>
          <a:p>
            <a:r>
              <a:rPr lang="en-US" sz="1200" dirty="0"/>
              <a:t>Spark kill</a:t>
            </a:r>
          </a:p>
        </p:txBody>
      </p:sp>
      <p:sp>
        <p:nvSpPr>
          <p:cNvPr id="432" name="Rectangle 431">
            <a:extLst>
              <a:ext uri="{FF2B5EF4-FFF2-40B4-BE49-F238E27FC236}">
                <a16:creationId xmlns:a16="http://schemas.microsoft.com/office/drawing/2014/main" id="{ACCFEEF2-D662-49AF-877C-149041E9A609}"/>
              </a:ext>
            </a:extLst>
          </p:cNvPr>
          <p:cNvSpPr/>
          <p:nvPr/>
        </p:nvSpPr>
        <p:spPr>
          <a:xfrm>
            <a:off x="20680012" y="4940354"/>
            <a:ext cx="830694" cy="7379639"/>
          </a:xfrm>
          <a:prstGeom prst="rect">
            <a:avLst/>
          </a:prstGeom>
          <a:no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TextBox 536">
            <a:extLst>
              <a:ext uri="{FF2B5EF4-FFF2-40B4-BE49-F238E27FC236}">
                <a16:creationId xmlns:a16="http://schemas.microsoft.com/office/drawing/2014/main" id="{767538D3-F12E-413C-89A0-A7BE89DA2066}"/>
              </a:ext>
            </a:extLst>
          </p:cNvPr>
          <p:cNvSpPr txBox="1"/>
          <p:nvPr/>
        </p:nvSpPr>
        <p:spPr>
          <a:xfrm>
            <a:off x="20672327" y="5049424"/>
            <a:ext cx="774892" cy="276999"/>
          </a:xfrm>
          <a:prstGeom prst="rect">
            <a:avLst/>
          </a:prstGeom>
          <a:noFill/>
        </p:spPr>
        <p:txBody>
          <a:bodyPr wrap="none" rtlCol="0">
            <a:spAutoFit/>
          </a:bodyPr>
          <a:lstStyle/>
          <a:p>
            <a:r>
              <a:rPr lang="en-US" sz="1200" dirty="0">
                <a:solidFill>
                  <a:srgbClr val="7030A0"/>
                </a:solidFill>
              </a:rPr>
              <a:t>12V, 1.5A</a:t>
            </a:r>
          </a:p>
        </p:txBody>
      </p:sp>
      <p:sp>
        <p:nvSpPr>
          <p:cNvPr id="539" name="TextBox 538">
            <a:extLst>
              <a:ext uri="{FF2B5EF4-FFF2-40B4-BE49-F238E27FC236}">
                <a16:creationId xmlns:a16="http://schemas.microsoft.com/office/drawing/2014/main" id="{51E06C69-DBE8-4135-BA5A-DABFD894F9D9}"/>
              </a:ext>
            </a:extLst>
          </p:cNvPr>
          <p:cNvSpPr txBox="1"/>
          <p:nvPr/>
        </p:nvSpPr>
        <p:spPr>
          <a:xfrm>
            <a:off x="20740017" y="9706312"/>
            <a:ext cx="774892" cy="276999"/>
          </a:xfrm>
          <a:prstGeom prst="rect">
            <a:avLst/>
          </a:prstGeom>
          <a:noFill/>
        </p:spPr>
        <p:txBody>
          <a:bodyPr wrap="none" rtlCol="0">
            <a:spAutoFit/>
          </a:bodyPr>
          <a:lstStyle/>
          <a:p>
            <a:r>
              <a:rPr lang="en-US" sz="1200" dirty="0">
                <a:solidFill>
                  <a:srgbClr val="FF0000"/>
                </a:solidFill>
              </a:rPr>
              <a:t>12V, 1.5A</a:t>
            </a:r>
          </a:p>
        </p:txBody>
      </p:sp>
      <p:sp>
        <p:nvSpPr>
          <p:cNvPr id="615" name="TextBox 614">
            <a:extLst>
              <a:ext uri="{FF2B5EF4-FFF2-40B4-BE49-F238E27FC236}">
                <a16:creationId xmlns:a16="http://schemas.microsoft.com/office/drawing/2014/main" id="{4996C0BC-F496-419C-9149-B907178121C9}"/>
              </a:ext>
            </a:extLst>
          </p:cNvPr>
          <p:cNvSpPr txBox="1"/>
          <p:nvPr/>
        </p:nvSpPr>
        <p:spPr>
          <a:xfrm>
            <a:off x="26238389" y="5449789"/>
            <a:ext cx="1758495" cy="461665"/>
          </a:xfrm>
          <a:prstGeom prst="rect">
            <a:avLst/>
          </a:prstGeom>
          <a:noFill/>
        </p:spPr>
        <p:txBody>
          <a:bodyPr wrap="none" rtlCol="0">
            <a:spAutoFit/>
          </a:bodyPr>
          <a:lstStyle/>
          <a:p>
            <a:r>
              <a:rPr lang="en-US" sz="1200" dirty="0">
                <a:solidFill>
                  <a:srgbClr val="DC7AC9"/>
                </a:solidFill>
              </a:rPr>
              <a:t>60A, ~100-200ms</a:t>
            </a:r>
          </a:p>
          <a:p>
            <a:r>
              <a:rPr lang="en-US" sz="1200" dirty="0">
                <a:solidFill>
                  <a:srgbClr val="DC7AC9"/>
                </a:solidFill>
              </a:rPr>
              <a:t>Duty Cycle: 1Hz for 5 sec.</a:t>
            </a:r>
          </a:p>
        </p:txBody>
      </p:sp>
      <p:sp>
        <p:nvSpPr>
          <p:cNvPr id="616" name="TextBox 615">
            <a:extLst>
              <a:ext uri="{FF2B5EF4-FFF2-40B4-BE49-F238E27FC236}">
                <a16:creationId xmlns:a16="http://schemas.microsoft.com/office/drawing/2014/main" id="{A2499A84-9FC3-4E2A-8A29-91DF936753E4}"/>
              </a:ext>
            </a:extLst>
          </p:cNvPr>
          <p:cNvSpPr txBox="1"/>
          <p:nvPr/>
        </p:nvSpPr>
        <p:spPr>
          <a:xfrm>
            <a:off x="24968581" y="7417373"/>
            <a:ext cx="1758495" cy="461665"/>
          </a:xfrm>
          <a:prstGeom prst="rect">
            <a:avLst/>
          </a:prstGeom>
          <a:noFill/>
        </p:spPr>
        <p:txBody>
          <a:bodyPr wrap="none" rtlCol="0">
            <a:spAutoFit/>
          </a:bodyPr>
          <a:lstStyle/>
          <a:p>
            <a:r>
              <a:rPr lang="en-US" sz="1200" dirty="0">
                <a:solidFill>
                  <a:schemeClr val="accent2"/>
                </a:solidFill>
              </a:rPr>
              <a:t>60A, ~100-200ms</a:t>
            </a:r>
          </a:p>
          <a:p>
            <a:r>
              <a:rPr lang="en-US" sz="1200" dirty="0">
                <a:solidFill>
                  <a:schemeClr val="accent2"/>
                </a:solidFill>
              </a:rPr>
              <a:t>Duty Cycle: 1Hz for 5 sec.</a:t>
            </a:r>
          </a:p>
        </p:txBody>
      </p:sp>
      <p:grpSp>
        <p:nvGrpSpPr>
          <p:cNvPr id="547" name="Group 546">
            <a:extLst>
              <a:ext uri="{FF2B5EF4-FFF2-40B4-BE49-F238E27FC236}">
                <a16:creationId xmlns:a16="http://schemas.microsoft.com/office/drawing/2014/main" id="{D553F822-0398-40FB-A2B4-797723889F1A}"/>
              </a:ext>
            </a:extLst>
          </p:cNvPr>
          <p:cNvGrpSpPr/>
          <p:nvPr/>
        </p:nvGrpSpPr>
        <p:grpSpPr>
          <a:xfrm>
            <a:off x="19455222" y="11936246"/>
            <a:ext cx="428625" cy="676508"/>
            <a:chOff x="18909157" y="11936246"/>
            <a:chExt cx="428625" cy="676508"/>
          </a:xfrm>
        </p:grpSpPr>
        <p:sp>
          <p:nvSpPr>
            <p:cNvPr id="548" name="Flowchart: Manual Operation 547">
              <a:extLst>
                <a:ext uri="{FF2B5EF4-FFF2-40B4-BE49-F238E27FC236}">
                  <a16:creationId xmlns:a16="http://schemas.microsoft.com/office/drawing/2014/main" id="{DD001C09-065A-415D-B9F9-4BA8421392C5}"/>
                </a:ext>
              </a:extLst>
            </p:cNvPr>
            <p:cNvSpPr/>
            <p:nvPr/>
          </p:nvSpPr>
          <p:spPr>
            <a:xfrm>
              <a:off x="18909157" y="11936246"/>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cxnSp>
          <p:nvCxnSpPr>
            <p:cNvPr id="549" name="Straight Connector 548">
              <a:extLst>
                <a:ext uri="{FF2B5EF4-FFF2-40B4-BE49-F238E27FC236}">
                  <a16:creationId xmlns:a16="http://schemas.microsoft.com/office/drawing/2014/main" id="{FAA85C0A-CF2D-4B60-951F-6463781633F2}"/>
                </a:ext>
              </a:extLst>
            </p:cNvPr>
            <p:cNvCxnSpPr>
              <a:cxnSpLocks/>
              <a:stCxn id="548" idx="2"/>
            </p:cNvCxnSpPr>
            <p:nvPr/>
          </p:nvCxnSpPr>
          <p:spPr>
            <a:xfrm>
              <a:off x="19123470" y="12251328"/>
              <a:ext cx="4822" cy="361426"/>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50" name="Group 549">
            <a:extLst>
              <a:ext uri="{FF2B5EF4-FFF2-40B4-BE49-F238E27FC236}">
                <a16:creationId xmlns:a16="http://schemas.microsoft.com/office/drawing/2014/main" id="{BBB2582A-06CC-4B19-A22D-33DA1D916CDF}"/>
              </a:ext>
            </a:extLst>
          </p:cNvPr>
          <p:cNvGrpSpPr/>
          <p:nvPr/>
        </p:nvGrpSpPr>
        <p:grpSpPr>
          <a:xfrm>
            <a:off x="19962359" y="11936246"/>
            <a:ext cx="428625" cy="676508"/>
            <a:chOff x="18909157" y="11936246"/>
            <a:chExt cx="428625" cy="676508"/>
          </a:xfrm>
        </p:grpSpPr>
        <p:sp>
          <p:nvSpPr>
            <p:cNvPr id="551" name="Flowchart: Manual Operation 550">
              <a:extLst>
                <a:ext uri="{FF2B5EF4-FFF2-40B4-BE49-F238E27FC236}">
                  <a16:creationId xmlns:a16="http://schemas.microsoft.com/office/drawing/2014/main" id="{A0FAA3C6-79DC-4E80-9950-95CDABACDE2B}"/>
                </a:ext>
              </a:extLst>
            </p:cNvPr>
            <p:cNvSpPr/>
            <p:nvPr/>
          </p:nvSpPr>
          <p:spPr>
            <a:xfrm>
              <a:off x="18909157" y="11936246"/>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t>
              </a:r>
            </a:p>
          </p:txBody>
        </p:sp>
        <p:cxnSp>
          <p:nvCxnSpPr>
            <p:cNvPr id="552" name="Straight Connector 551">
              <a:extLst>
                <a:ext uri="{FF2B5EF4-FFF2-40B4-BE49-F238E27FC236}">
                  <a16:creationId xmlns:a16="http://schemas.microsoft.com/office/drawing/2014/main" id="{D8867D2D-24C3-4DBB-9391-E6EC2D6A06EF}"/>
                </a:ext>
              </a:extLst>
            </p:cNvPr>
            <p:cNvCxnSpPr>
              <a:cxnSpLocks/>
              <a:stCxn id="551" idx="2"/>
            </p:cNvCxnSpPr>
            <p:nvPr/>
          </p:nvCxnSpPr>
          <p:spPr>
            <a:xfrm>
              <a:off x="19123470" y="12251328"/>
              <a:ext cx="4822" cy="361426"/>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553" name="Connector: Elbow 552">
            <a:extLst>
              <a:ext uri="{FF2B5EF4-FFF2-40B4-BE49-F238E27FC236}">
                <a16:creationId xmlns:a16="http://schemas.microsoft.com/office/drawing/2014/main" id="{4FB35019-8936-49C0-A082-EFC43DD69622}"/>
              </a:ext>
            </a:extLst>
          </p:cNvPr>
          <p:cNvCxnSpPr>
            <a:cxnSpLocks/>
            <a:stCxn id="548" idx="0"/>
            <a:endCxn id="119" idx="0"/>
          </p:cNvCxnSpPr>
          <p:nvPr/>
        </p:nvCxnSpPr>
        <p:spPr>
          <a:xfrm rot="16200000" flipV="1">
            <a:off x="18764754" y="11031464"/>
            <a:ext cx="1265752" cy="543811"/>
          </a:xfrm>
          <a:prstGeom prst="bentConnector3">
            <a:avLst>
              <a:gd name="adj1" fmla="val 12876"/>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Connector: Elbow 553">
            <a:extLst>
              <a:ext uri="{FF2B5EF4-FFF2-40B4-BE49-F238E27FC236}">
                <a16:creationId xmlns:a16="http://schemas.microsoft.com/office/drawing/2014/main" id="{66EB9459-0ECE-499B-8799-C7349B3F6CE6}"/>
              </a:ext>
            </a:extLst>
          </p:cNvPr>
          <p:cNvCxnSpPr>
            <a:cxnSpLocks/>
            <a:stCxn id="551" idx="0"/>
            <a:endCxn id="119" idx="0"/>
          </p:cNvCxnSpPr>
          <p:nvPr/>
        </p:nvCxnSpPr>
        <p:spPr>
          <a:xfrm rot="16200000" flipV="1">
            <a:off x="19018322" y="10777896"/>
            <a:ext cx="1265752" cy="1050948"/>
          </a:xfrm>
          <a:prstGeom prst="bentConnector3">
            <a:avLst>
              <a:gd name="adj1" fmla="val 12876"/>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2" name="Flowchart: Manual Operation 571">
            <a:extLst>
              <a:ext uri="{FF2B5EF4-FFF2-40B4-BE49-F238E27FC236}">
                <a16:creationId xmlns:a16="http://schemas.microsoft.com/office/drawing/2014/main" id="{36B188F5-060B-4B0A-878B-AFEA8840B431}"/>
              </a:ext>
            </a:extLst>
          </p:cNvPr>
          <p:cNvSpPr/>
          <p:nvPr/>
        </p:nvSpPr>
        <p:spPr>
          <a:xfrm>
            <a:off x="22718197" y="11878348"/>
            <a:ext cx="428625" cy="315082"/>
          </a:xfrm>
          <a:prstGeom prst="flowChartManualOperation">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t>
            </a:r>
          </a:p>
        </p:txBody>
      </p:sp>
      <p:sp>
        <p:nvSpPr>
          <p:cNvPr id="573" name="Flowchart: Manual Operation 572">
            <a:extLst>
              <a:ext uri="{FF2B5EF4-FFF2-40B4-BE49-F238E27FC236}">
                <a16:creationId xmlns:a16="http://schemas.microsoft.com/office/drawing/2014/main" id="{100EB4E4-1777-4839-91F5-0C8CB8B58BCB}"/>
              </a:ext>
            </a:extLst>
          </p:cNvPr>
          <p:cNvSpPr/>
          <p:nvPr/>
        </p:nvSpPr>
        <p:spPr>
          <a:xfrm>
            <a:off x="22135884" y="11893599"/>
            <a:ext cx="428625" cy="315082"/>
          </a:xfrm>
          <a:prstGeom prst="flowChartManualOperation">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t>
            </a:r>
          </a:p>
        </p:txBody>
      </p:sp>
      <p:cxnSp>
        <p:nvCxnSpPr>
          <p:cNvPr id="583" name="Connector: Elbow 582">
            <a:extLst>
              <a:ext uri="{FF2B5EF4-FFF2-40B4-BE49-F238E27FC236}">
                <a16:creationId xmlns:a16="http://schemas.microsoft.com/office/drawing/2014/main" id="{7536A8E8-D958-49C3-A341-0184C044F33D}"/>
              </a:ext>
            </a:extLst>
          </p:cNvPr>
          <p:cNvCxnSpPr>
            <a:cxnSpLocks/>
            <a:stCxn id="572" idx="1"/>
            <a:endCxn id="551" idx="0"/>
          </p:cNvCxnSpPr>
          <p:nvPr/>
        </p:nvCxnSpPr>
        <p:spPr>
          <a:xfrm rot="10800000">
            <a:off x="20176672" y="11936247"/>
            <a:ext cx="2584388" cy="99643"/>
          </a:xfrm>
          <a:prstGeom prst="bentConnector4">
            <a:avLst>
              <a:gd name="adj1" fmla="val 3465"/>
              <a:gd name="adj2" fmla="val 256588"/>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Connector: Elbow 587">
            <a:extLst>
              <a:ext uri="{FF2B5EF4-FFF2-40B4-BE49-F238E27FC236}">
                <a16:creationId xmlns:a16="http://schemas.microsoft.com/office/drawing/2014/main" id="{1FBBADED-1220-4BC7-A095-7B011205695A}"/>
              </a:ext>
            </a:extLst>
          </p:cNvPr>
          <p:cNvCxnSpPr>
            <a:cxnSpLocks/>
            <a:stCxn id="70" idx="1"/>
            <a:endCxn id="551" idx="0"/>
          </p:cNvCxnSpPr>
          <p:nvPr/>
        </p:nvCxnSpPr>
        <p:spPr>
          <a:xfrm rot="10800000">
            <a:off x="20176673" y="11936246"/>
            <a:ext cx="3149233" cy="82936"/>
          </a:xfrm>
          <a:prstGeom prst="bentConnector4">
            <a:avLst>
              <a:gd name="adj1" fmla="val 3055"/>
              <a:gd name="adj2" fmla="val 305632"/>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Connector: Elbow 592">
            <a:extLst>
              <a:ext uri="{FF2B5EF4-FFF2-40B4-BE49-F238E27FC236}">
                <a16:creationId xmlns:a16="http://schemas.microsoft.com/office/drawing/2014/main" id="{42EDC279-826A-4CC2-8C49-89AB414339AB}"/>
              </a:ext>
            </a:extLst>
          </p:cNvPr>
          <p:cNvCxnSpPr>
            <a:cxnSpLocks/>
            <a:stCxn id="573" idx="0"/>
            <a:endCxn id="572" idx="0"/>
          </p:cNvCxnSpPr>
          <p:nvPr/>
        </p:nvCxnSpPr>
        <p:spPr>
          <a:xfrm rot="5400000" flipH="1" flipV="1">
            <a:off x="22633728" y="11594818"/>
            <a:ext cx="15251" cy="582313"/>
          </a:xfrm>
          <a:prstGeom prst="bentConnector3">
            <a:avLst>
              <a:gd name="adj1" fmla="val 159891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6" name="Connector: Elbow 595">
            <a:extLst>
              <a:ext uri="{FF2B5EF4-FFF2-40B4-BE49-F238E27FC236}">
                <a16:creationId xmlns:a16="http://schemas.microsoft.com/office/drawing/2014/main" id="{31E3A45B-F9DC-4DF5-9346-8D3510390A30}"/>
              </a:ext>
            </a:extLst>
          </p:cNvPr>
          <p:cNvCxnSpPr>
            <a:cxnSpLocks/>
            <a:stCxn id="407" idx="0"/>
            <a:endCxn id="573" idx="0"/>
          </p:cNvCxnSpPr>
          <p:nvPr/>
        </p:nvCxnSpPr>
        <p:spPr>
          <a:xfrm rot="16200000" flipH="1">
            <a:off x="19268382" y="8811785"/>
            <a:ext cx="1933626" cy="4230003"/>
          </a:xfrm>
          <a:prstGeom prst="bentConnector3">
            <a:avLst>
              <a:gd name="adj1" fmla="val -1182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9" name="Connector: Elbow 598">
            <a:extLst>
              <a:ext uri="{FF2B5EF4-FFF2-40B4-BE49-F238E27FC236}">
                <a16:creationId xmlns:a16="http://schemas.microsoft.com/office/drawing/2014/main" id="{5B9F6C24-F4E5-4BCE-BABE-3034577481D6}"/>
              </a:ext>
            </a:extLst>
          </p:cNvPr>
          <p:cNvCxnSpPr>
            <a:cxnSpLocks/>
            <a:stCxn id="572" idx="2"/>
            <a:endCxn id="394" idx="0"/>
          </p:cNvCxnSpPr>
          <p:nvPr/>
        </p:nvCxnSpPr>
        <p:spPr>
          <a:xfrm rot="16200000" flipH="1">
            <a:off x="22369267" y="12756673"/>
            <a:ext cx="1711089" cy="584602"/>
          </a:xfrm>
          <a:prstGeom prst="bentConnector3">
            <a:avLst>
              <a:gd name="adj1" fmla="val 18615"/>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3" name="Connector: Elbow 602">
            <a:extLst>
              <a:ext uri="{FF2B5EF4-FFF2-40B4-BE49-F238E27FC236}">
                <a16:creationId xmlns:a16="http://schemas.microsoft.com/office/drawing/2014/main" id="{188C1611-BED7-408C-8B2E-15810D87DC7F}"/>
              </a:ext>
            </a:extLst>
          </p:cNvPr>
          <p:cNvCxnSpPr>
            <a:cxnSpLocks/>
            <a:stCxn id="573" idx="2"/>
            <a:endCxn id="394" idx="0"/>
          </p:cNvCxnSpPr>
          <p:nvPr/>
        </p:nvCxnSpPr>
        <p:spPr>
          <a:xfrm rot="16200000" flipH="1">
            <a:off x="22085735" y="12473142"/>
            <a:ext cx="1695838" cy="1166915"/>
          </a:xfrm>
          <a:prstGeom prst="bentConnector3">
            <a:avLst>
              <a:gd name="adj1" fmla="val 18333"/>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07" name="Group 606">
            <a:extLst>
              <a:ext uri="{FF2B5EF4-FFF2-40B4-BE49-F238E27FC236}">
                <a16:creationId xmlns:a16="http://schemas.microsoft.com/office/drawing/2014/main" id="{212F6AA3-1569-4A8D-ABFF-35BC99698DFE}"/>
              </a:ext>
            </a:extLst>
          </p:cNvPr>
          <p:cNvGrpSpPr/>
          <p:nvPr/>
        </p:nvGrpSpPr>
        <p:grpSpPr>
          <a:xfrm rot="10800000">
            <a:off x="22292715" y="12860861"/>
            <a:ext cx="338138" cy="426074"/>
            <a:chOff x="5757862" y="3043238"/>
            <a:chExt cx="338138" cy="426074"/>
          </a:xfrm>
        </p:grpSpPr>
        <p:sp>
          <p:nvSpPr>
            <p:cNvPr id="608" name="Isosceles Triangle 607">
              <a:extLst>
                <a:ext uri="{FF2B5EF4-FFF2-40B4-BE49-F238E27FC236}">
                  <a16:creationId xmlns:a16="http://schemas.microsoft.com/office/drawing/2014/main" id="{388901E8-9189-452C-99BE-5049E5838F72}"/>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609" name="Rectangle 608">
              <a:extLst>
                <a:ext uri="{FF2B5EF4-FFF2-40B4-BE49-F238E27FC236}">
                  <a16:creationId xmlns:a16="http://schemas.microsoft.com/office/drawing/2014/main" id="{AD55CC8C-2B39-4D12-9EF9-7D88A6230956}"/>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10" name="Straight Connector 609">
            <a:extLst>
              <a:ext uri="{FF2B5EF4-FFF2-40B4-BE49-F238E27FC236}">
                <a16:creationId xmlns:a16="http://schemas.microsoft.com/office/drawing/2014/main" id="{33271DA2-6415-4A48-B0BD-614F9B9778E5}"/>
              </a:ext>
            </a:extLst>
          </p:cNvPr>
          <p:cNvCxnSpPr>
            <a:cxnSpLocks/>
          </p:cNvCxnSpPr>
          <p:nvPr/>
        </p:nvCxnSpPr>
        <p:spPr>
          <a:xfrm>
            <a:off x="22461783" y="13281839"/>
            <a:ext cx="0" cy="501163"/>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20EBA2B0-CF3D-41E6-AB81-3DED63E7427C}"/>
              </a:ext>
            </a:extLst>
          </p:cNvPr>
          <p:cNvCxnSpPr>
            <a:cxnSpLocks/>
            <a:stCxn id="609" idx="2"/>
            <a:endCxn id="90" idx="2"/>
          </p:cNvCxnSpPr>
          <p:nvPr/>
        </p:nvCxnSpPr>
        <p:spPr>
          <a:xfrm rot="16200000" flipH="1">
            <a:off x="22778796" y="12543848"/>
            <a:ext cx="2739" cy="636764"/>
          </a:xfrm>
          <a:prstGeom prst="bentConnector3">
            <a:avLst>
              <a:gd name="adj1" fmla="val -12585433"/>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24" name="TextBox 623">
            <a:extLst>
              <a:ext uri="{FF2B5EF4-FFF2-40B4-BE49-F238E27FC236}">
                <a16:creationId xmlns:a16="http://schemas.microsoft.com/office/drawing/2014/main" id="{64C125AB-2811-4AE5-9BD7-787C0FE22D4E}"/>
              </a:ext>
            </a:extLst>
          </p:cNvPr>
          <p:cNvSpPr txBox="1"/>
          <p:nvPr/>
        </p:nvSpPr>
        <p:spPr>
          <a:xfrm>
            <a:off x="21692723" y="13684666"/>
            <a:ext cx="1276440" cy="646331"/>
          </a:xfrm>
          <a:prstGeom prst="rect">
            <a:avLst/>
          </a:prstGeom>
          <a:noFill/>
        </p:spPr>
        <p:txBody>
          <a:bodyPr wrap="none" rtlCol="0">
            <a:spAutoFit/>
          </a:bodyPr>
          <a:lstStyle/>
          <a:p>
            <a:r>
              <a:rPr lang="en-US" sz="1200" dirty="0">
                <a:solidFill>
                  <a:srgbClr val="0070C0"/>
                </a:solidFill>
              </a:rPr>
              <a:t>125A, ~10s</a:t>
            </a:r>
          </a:p>
          <a:p>
            <a:r>
              <a:rPr lang="en-US" sz="1200" dirty="0">
                <a:solidFill>
                  <a:srgbClr val="0070C0"/>
                </a:solidFill>
              </a:rPr>
              <a:t>Duty Cycle:</a:t>
            </a:r>
          </a:p>
          <a:p>
            <a:r>
              <a:rPr lang="en-US" sz="1200" dirty="0">
                <a:solidFill>
                  <a:srgbClr val="0070C0"/>
                </a:solidFill>
              </a:rPr>
              <a:t> Once every 5min</a:t>
            </a:r>
          </a:p>
        </p:txBody>
      </p:sp>
      <p:cxnSp>
        <p:nvCxnSpPr>
          <p:cNvPr id="627" name="Straight Arrow Connector 626">
            <a:extLst>
              <a:ext uri="{FF2B5EF4-FFF2-40B4-BE49-F238E27FC236}">
                <a16:creationId xmlns:a16="http://schemas.microsoft.com/office/drawing/2014/main" id="{011D8350-6803-4605-87CC-E26B0333E024}"/>
              </a:ext>
            </a:extLst>
          </p:cNvPr>
          <p:cNvCxnSpPr>
            <a:cxnSpLocks/>
            <a:stCxn id="624" idx="3"/>
          </p:cNvCxnSpPr>
          <p:nvPr/>
        </p:nvCxnSpPr>
        <p:spPr>
          <a:xfrm flipV="1">
            <a:off x="22969163" y="13649094"/>
            <a:ext cx="538461" cy="358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1" name="TextBox 630">
            <a:extLst>
              <a:ext uri="{FF2B5EF4-FFF2-40B4-BE49-F238E27FC236}">
                <a16:creationId xmlns:a16="http://schemas.microsoft.com/office/drawing/2014/main" id="{C815A498-CABC-495E-89A3-594A15DCCDD1}"/>
              </a:ext>
            </a:extLst>
          </p:cNvPr>
          <p:cNvSpPr txBox="1"/>
          <p:nvPr/>
        </p:nvSpPr>
        <p:spPr>
          <a:xfrm>
            <a:off x="24497224" y="13087050"/>
            <a:ext cx="2013500" cy="461665"/>
          </a:xfrm>
          <a:prstGeom prst="rect">
            <a:avLst/>
          </a:prstGeom>
          <a:noFill/>
        </p:spPr>
        <p:txBody>
          <a:bodyPr wrap="none" rtlCol="0">
            <a:spAutoFit/>
          </a:bodyPr>
          <a:lstStyle/>
          <a:p>
            <a:r>
              <a:rPr lang="en-US" sz="1200" dirty="0">
                <a:solidFill>
                  <a:srgbClr val="0070C0"/>
                </a:solidFill>
              </a:rPr>
              <a:t>20A, ~10s</a:t>
            </a:r>
          </a:p>
          <a:p>
            <a:r>
              <a:rPr lang="en-US" sz="1200" dirty="0">
                <a:solidFill>
                  <a:srgbClr val="0070C0"/>
                </a:solidFill>
              </a:rPr>
              <a:t>Duty Cycle:. Once every 5min</a:t>
            </a:r>
          </a:p>
        </p:txBody>
      </p:sp>
      <p:cxnSp>
        <p:nvCxnSpPr>
          <p:cNvPr id="632" name="Straight Arrow Connector 631">
            <a:extLst>
              <a:ext uri="{FF2B5EF4-FFF2-40B4-BE49-F238E27FC236}">
                <a16:creationId xmlns:a16="http://schemas.microsoft.com/office/drawing/2014/main" id="{7DEFAD39-72A9-4344-9B32-9C0445A98F8D}"/>
              </a:ext>
            </a:extLst>
          </p:cNvPr>
          <p:cNvCxnSpPr>
            <a:cxnSpLocks/>
          </p:cNvCxnSpPr>
          <p:nvPr/>
        </p:nvCxnSpPr>
        <p:spPr>
          <a:xfrm flipH="1" flipV="1">
            <a:off x="24326825" y="12834560"/>
            <a:ext cx="472729" cy="24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5F8190C0-FA77-476A-8E39-BD7B0D6D3EED}"/>
              </a:ext>
            </a:extLst>
          </p:cNvPr>
          <p:cNvCxnSpPr>
            <a:cxnSpLocks/>
            <a:stCxn id="180" idx="1"/>
          </p:cNvCxnSpPr>
          <p:nvPr/>
        </p:nvCxnSpPr>
        <p:spPr>
          <a:xfrm flipH="1">
            <a:off x="19699935" y="11466128"/>
            <a:ext cx="2704412" cy="4311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D8E9E82D-4AD7-45F7-9515-9D3B5E2285F4}"/>
              </a:ext>
            </a:extLst>
          </p:cNvPr>
          <p:cNvCxnSpPr>
            <a:cxnSpLocks/>
            <a:stCxn id="192" idx="1"/>
          </p:cNvCxnSpPr>
          <p:nvPr/>
        </p:nvCxnSpPr>
        <p:spPr>
          <a:xfrm flipH="1">
            <a:off x="20383540" y="13440238"/>
            <a:ext cx="1366454" cy="2940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1" name="Rectangle 640">
            <a:extLst>
              <a:ext uri="{FF2B5EF4-FFF2-40B4-BE49-F238E27FC236}">
                <a16:creationId xmlns:a16="http://schemas.microsoft.com/office/drawing/2014/main" id="{EE75342C-B164-4C0D-867F-7420D2C059CB}"/>
              </a:ext>
            </a:extLst>
          </p:cNvPr>
          <p:cNvSpPr/>
          <p:nvPr/>
        </p:nvSpPr>
        <p:spPr>
          <a:xfrm>
            <a:off x="6814447" y="77382"/>
            <a:ext cx="979455" cy="12099340"/>
          </a:xfrm>
          <a:prstGeom prst="rect">
            <a:avLst/>
          </a:prstGeom>
          <a:no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a:extLst>
              <a:ext uri="{FF2B5EF4-FFF2-40B4-BE49-F238E27FC236}">
                <a16:creationId xmlns:a16="http://schemas.microsoft.com/office/drawing/2014/main" id="{336571D9-6402-4498-B631-7E51353394C5}"/>
              </a:ext>
            </a:extLst>
          </p:cNvPr>
          <p:cNvSpPr/>
          <p:nvPr/>
        </p:nvSpPr>
        <p:spPr>
          <a:xfrm>
            <a:off x="7891373" y="49104"/>
            <a:ext cx="12572181" cy="14289979"/>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TextBox 656">
            <a:extLst>
              <a:ext uri="{FF2B5EF4-FFF2-40B4-BE49-F238E27FC236}">
                <a16:creationId xmlns:a16="http://schemas.microsoft.com/office/drawing/2014/main" id="{4D93F1E9-606B-45CA-A005-542D48D5364C}"/>
              </a:ext>
            </a:extLst>
          </p:cNvPr>
          <p:cNvSpPr txBox="1"/>
          <p:nvPr/>
        </p:nvSpPr>
        <p:spPr>
          <a:xfrm>
            <a:off x="7905646" y="13710224"/>
            <a:ext cx="4351605" cy="584775"/>
          </a:xfrm>
          <a:prstGeom prst="rect">
            <a:avLst/>
          </a:prstGeom>
          <a:noFill/>
        </p:spPr>
        <p:txBody>
          <a:bodyPr wrap="square" rtlCol="0">
            <a:spAutoFit/>
          </a:bodyPr>
          <a:lstStyle/>
          <a:p>
            <a:r>
              <a:rPr lang="en-US" sz="3200" dirty="0"/>
              <a:t>PCB_SHIELD</a:t>
            </a:r>
          </a:p>
        </p:txBody>
      </p:sp>
      <p:sp>
        <p:nvSpPr>
          <p:cNvPr id="658" name="Rectangle 657">
            <a:extLst>
              <a:ext uri="{FF2B5EF4-FFF2-40B4-BE49-F238E27FC236}">
                <a16:creationId xmlns:a16="http://schemas.microsoft.com/office/drawing/2014/main" id="{5F32F54B-8C3B-40F3-B17E-45D6730DCB61}"/>
              </a:ext>
            </a:extLst>
          </p:cNvPr>
          <p:cNvSpPr/>
          <p:nvPr/>
        </p:nvSpPr>
        <p:spPr>
          <a:xfrm>
            <a:off x="21649269" y="4759329"/>
            <a:ext cx="9287829" cy="9641351"/>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TextBox 658">
            <a:extLst>
              <a:ext uri="{FF2B5EF4-FFF2-40B4-BE49-F238E27FC236}">
                <a16:creationId xmlns:a16="http://schemas.microsoft.com/office/drawing/2014/main" id="{9C8AD788-20C9-4456-95D8-E0761D40F0C8}"/>
              </a:ext>
            </a:extLst>
          </p:cNvPr>
          <p:cNvSpPr txBox="1"/>
          <p:nvPr/>
        </p:nvSpPr>
        <p:spPr>
          <a:xfrm>
            <a:off x="21756507" y="4747234"/>
            <a:ext cx="4351605" cy="584775"/>
          </a:xfrm>
          <a:prstGeom prst="rect">
            <a:avLst/>
          </a:prstGeom>
          <a:noFill/>
        </p:spPr>
        <p:txBody>
          <a:bodyPr wrap="square" rtlCol="0">
            <a:spAutoFit/>
          </a:bodyPr>
          <a:lstStyle/>
          <a:p>
            <a:r>
              <a:rPr lang="en-US" sz="3200" dirty="0"/>
              <a:t>PCB_POWER</a:t>
            </a:r>
          </a:p>
        </p:txBody>
      </p:sp>
      <p:cxnSp>
        <p:nvCxnSpPr>
          <p:cNvPr id="664" name="Straight Arrow Connector 663">
            <a:extLst>
              <a:ext uri="{FF2B5EF4-FFF2-40B4-BE49-F238E27FC236}">
                <a16:creationId xmlns:a16="http://schemas.microsoft.com/office/drawing/2014/main" id="{DFECF0D4-DD32-4E2F-B6B1-6E24CB1EA0E2}"/>
              </a:ext>
            </a:extLst>
          </p:cNvPr>
          <p:cNvCxnSpPr>
            <a:cxnSpLocks/>
            <a:stCxn id="183" idx="2"/>
          </p:cNvCxnSpPr>
          <p:nvPr/>
        </p:nvCxnSpPr>
        <p:spPr>
          <a:xfrm flipH="1">
            <a:off x="19076048" y="13026519"/>
            <a:ext cx="310206" cy="275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5A9188CA-6B47-49C3-A213-E852B67AE85E}"/>
              </a:ext>
            </a:extLst>
          </p:cNvPr>
          <p:cNvSpPr txBox="1"/>
          <p:nvPr/>
        </p:nvSpPr>
        <p:spPr>
          <a:xfrm>
            <a:off x="21749994" y="13301738"/>
            <a:ext cx="1366143" cy="276999"/>
          </a:xfrm>
          <a:prstGeom prst="rect">
            <a:avLst/>
          </a:prstGeom>
          <a:noFill/>
        </p:spPr>
        <p:txBody>
          <a:bodyPr wrap="none" rtlCol="0">
            <a:spAutoFit/>
          </a:bodyPr>
          <a:lstStyle/>
          <a:p>
            <a:r>
              <a:rPr lang="en-US" sz="1200" dirty="0"/>
              <a:t>2x diode in parallel</a:t>
            </a:r>
          </a:p>
        </p:txBody>
      </p:sp>
      <p:grpSp>
        <p:nvGrpSpPr>
          <p:cNvPr id="28" name="Group 27">
            <a:extLst>
              <a:ext uri="{FF2B5EF4-FFF2-40B4-BE49-F238E27FC236}">
                <a16:creationId xmlns:a16="http://schemas.microsoft.com/office/drawing/2014/main" id="{EF2A3017-51E8-48E3-96AF-A603365F21A7}"/>
              </a:ext>
            </a:extLst>
          </p:cNvPr>
          <p:cNvGrpSpPr/>
          <p:nvPr/>
        </p:nvGrpSpPr>
        <p:grpSpPr>
          <a:xfrm rot="16200000">
            <a:off x="30102656" y="8342914"/>
            <a:ext cx="217379" cy="676316"/>
            <a:chOff x="26069685" y="10110871"/>
            <a:chExt cx="217379" cy="676316"/>
          </a:xfrm>
        </p:grpSpPr>
        <p:sp>
          <p:nvSpPr>
            <p:cNvPr id="14" name="Rectangle 13">
              <a:extLst>
                <a:ext uri="{FF2B5EF4-FFF2-40B4-BE49-F238E27FC236}">
                  <a16:creationId xmlns:a16="http://schemas.microsoft.com/office/drawing/2014/main" id="{81ED6280-D0C6-4F6A-A01F-7F97FCFEB9D6}"/>
                </a:ext>
              </a:extLst>
            </p:cNvPr>
            <p:cNvSpPr/>
            <p:nvPr/>
          </p:nvSpPr>
          <p:spPr>
            <a:xfrm>
              <a:off x="26069685" y="10110871"/>
              <a:ext cx="77559" cy="67499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9E51A0A3-7938-4CDA-8123-7957FB54DD31}"/>
                </a:ext>
              </a:extLst>
            </p:cNvPr>
            <p:cNvSpPr/>
            <p:nvPr/>
          </p:nvSpPr>
          <p:spPr>
            <a:xfrm>
              <a:off x="26209505" y="10112197"/>
              <a:ext cx="77559" cy="67499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8" name="Connector: Elbow 377">
            <a:extLst>
              <a:ext uri="{FF2B5EF4-FFF2-40B4-BE49-F238E27FC236}">
                <a16:creationId xmlns:a16="http://schemas.microsoft.com/office/drawing/2014/main" id="{6A0B4536-C687-42E3-A39C-E1E27F55598D}"/>
              </a:ext>
            </a:extLst>
          </p:cNvPr>
          <p:cNvCxnSpPr>
            <a:cxnSpLocks/>
            <a:stCxn id="124" idx="2"/>
            <a:endCxn id="375" idx="3"/>
          </p:cNvCxnSpPr>
          <p:nvPr/>
        </p:nvCxnSpPr>
        <p:spPr>
          <a:xfrm rot="10800000">
            <a:off x="30212010" y="8572384"/>
            <a:ext cx="31955" cy="1153259"/>
          </a:xfrm>
          <a:prstGeom prst="bentConnector4">
            <a:avLst>
              <a:gd name="adj1" fmla="val 3917493"/>
              <a:gd name="adj2" fmla="val 14572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DCA4685D-5AC8-4E22-815E-233241AF6D83}"/>
              </a:ext>
            </a:extLst>
          </p:cNvPr>
          <p:cNvCxnSpPr>
            <a:cxnSpLocks/>
            <a:stCxn id="14" idx="1"/>
          </p:cNvCxnSpPr>
          <p:nvPr/>
        </p:nvCxnSpPr>
        <p:spPr>
          <a:xfrm>
            <a:off x="30210683" y="8789762"/>
            <a:ext cx="790" cy="384980"/>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92" name="Flowchart: Manual Operation 391">
            <a:extLst>
              <a:ext uri="{FF2B5EF4-FFF2-40B4-BE49-F238E27FC236}">
                <a16:creationId xmlns:a16="http://schemas.microsoft.com/office/drawing/2014/main" id="{CD86F923-7E98-4190-9A6E-8B64BCA678F6}"/>
              </a:ext>
            </a:extLst>
          </p:cNvPr>
          <p:cNvSpPr/>
          <p:nvPr/>
        </p:nvSpPr>
        <p:spPr>
          <a:xfrm>
            <a:off x="25449645" y="12247081"/>
            <a:ext cx="428625" cy="315082"/>
          </a:xfrm>
          <a:prstGeom prst="flowChartManualOpe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t>
            </a:r>
          </a:p>
        </p:txBody>
      </p:sp>
      <p:cxnSp>
        <p:nvCxnSpPr>
          <p:cNvPr id="393" name="Connector: Elbow 392">
            <a:extLst>
              <a:ext uri="{FF2B5EF4-FFF2-40B4-BE49-F238E27FC236}">
                <a16:creationId xmlns:a16="http://schemas.microsoft.com/office/drawing/2014/main" id="{5F745770-CA81-402D-B796-613F3AEE2204}"/>
              </a:ext>
            </a:extLst>
          </p:cNvPr>
          <p:cNvCxnSpPr>
            <a:cxnSpLocks/>
            <a:stCxn id="392" idx="0"/>
            <a:endCxn id="807" idx="2"/>
          </p:cNvCxnSpPr>
          <p:nvPr/>
        </p:nvCxnSpPr>
        <p:spPr>
          <a:xfrm rot="5400000" flipH="1" flipV="1">
            <a:off x="25998707" y="11648362"/>
            <a:ext cx="263970" cy="93346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6F210FF4-55B1-4EB4-BB8A-14E4E61605F8}"/>
              </a:ext>
            </a:extLst>
          </p:cNvPr>
          <p:cNvCxnSpPr>
            <a:cxnSpLocks/>
            <a:stCxn id="392" idx="2"/>
          </p:cNvCxnSpPr>
          <p:nvPr/>
        </p:nvCxnSpPr>
        <p:spPr>
          <a:xfrm>
            <a:off x="25663958" y="12562163"/>
            <a:ext cx="0" cy="287445"/>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8" name="Connector: Elbow 397">
            <a:extLst>
              <a:ext uri="{FF2B5EF4-FFF2-40B4-BE49-F238E27FC236}">
                <a16:creationId xmlns:a16="http://schemas.microsoft.com/office/drawing/2014/main" id="{09F73A57-950F-4A82-ADC4-5A1E8D21A280}"/>
              </a:ext>
            </a:extLst>
          </p:cNvPr>
          <p:cNvCxnSpPr>
            <a:cxnSpLocks/>
            <a:stCxn id="392" idx="1"/>
            <a:endCxn id="404" idx="3"/>
          </p:cNvCxnSpPr>
          <p:nvPr/>
        </p:nvCxnSpPr>
        <p:spPr>
          <a:xfrm rot="10800000">
            <a:off x="16166930" y="8665618"/>
            <a:ext cx="9325579" cy="3739004"/>
          </a:xfrm>
          <a:prstGeom prst="bentConnector3">
            <a:avLst>
              <a:gd name="adj1" fmla="val 2686"/>
            </a:avLst>
          </a:prstGeom>
          <a:ln w="381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404" name="TextBox 403">
            <a:extLst>
              <a:ext uri="{FF2B5EF4-FFF2-40B4-BE49-F238E27FC236}">
                <a16:creationId xmlns:a16="http://schemas.microsoft.com/office/drawing/2014/main" id="{5C5F486F-6924-4EC4-86AD-17D2AFAE2BF5}"/>
              </a:ext>
            </a:extLst>
          </p:cNvPr>
          <p:cNvSpPr txBox="1"/>
          <p:nvPr/>
        </p:nvSpPr>
        <p:spPr>
          <a:xfrm>
            <a:off x="15629602" y="8527118"/>
            <a:ext cx="537327" cy="276999"/>
          </a:xfrm>
          <a:prstGeom prst="rect">
            <a:avLst/>
          </a:prstGeom>
          <a:noFill/>
        </p:spPr>
        <p:txBody>
          <a:bodyPr wrap="none" rtlCol="0">
            <a:spAutoFit/>
          </a:bodyPr>
          <a:lstStyle/>
          <a:p>
            <a:r>
              <a:rPr lang="en-US" sz="1200" dirty="0"/>
              <a:t>pin37</a:t>
            </a:r>
          </a:p>
        </p:txBody>
      </p:sp>
      <p:cxnSp>
        <p:nvCxnSpPr>
          <p:cNvPr id="422" name="Straight Connector 421">
            <a:extLst>
              <a:ext uri="{FF2B5EF4-FFF2-40B4-BE49-F238E27FC236}">
                <a16:creationId xmlns:a16="http://schemas.microsoft.com/office/drawing/2014/main" id="{EAF3A02D-BE3D-4667-A863-201B5D83392F}"/>
              </a:ext>
            </a:extLst>
          </p:cNvPr>
          <p:cNvCxnSpPr>
            <a:cxnSpLocks/>
            <a:stCxn id="410" idx="2"/>
            <a:endCxn id="405" idx="0"/>
          </p:cNvCxnSpPr>
          <p:nvPr/>
        </p:nvCxnSpPr>
        <p:spPr>
          <a:xfrm flipH="1">
            <a:off x="19078920" y="9185427"/>
            <a:ext cx="209800" cy="0"/>
          </a:xfrm>
          <a:prstGeom prst="line">
            <a:avLst/>
          </a:prstGeom>
          <a:ln w="25400">
            <a:solidFill>
              <a:schemeClr val="tx1"/>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423" name="Connector: Elbow 422">
            <a:extLst>
              <a:ext uri="{FF2B5EF4-FFF2-40B4-BE49-F238E27FC236}">
                <a16:creationId xmlns:a16="http://schemas.microsoft.com/office/drawing/2014/main" id="{277E031B-11B8-4EEF-9633-E51C9C549B54}"/>
              </a:ext>
            </a:extLst>
          </p:cNvPr>
          <p:cNvCxnSpPr>
            <a:cxnSpLocks/>
            <a:stCxn id="18" idx="2"/>
            <a:endCxn id="410" idx="0"/>
          </p:cNvCxnSpPr>
          <p:nvPr/>
        </p:nvCxnSpPr>
        <p:spPr>
          <a:xfrm rot="5400000" flipH="1" flipV="1">
            <a:off x="19406997" y="9526587"/>
            <a:ext cx="879417" cy="197098"/>
          </a:xfrm>
          <a:prstGeom prst="bentConnector4">
            <a:avLst>
              <a:gd name="adj1" fmla="val 38610"/>
              <a:gd name="adj2" fmla="val 21598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4" name="Connector: Elbow 423">
            <a:extLst>
              <a:ext uri="{FF2B5EF4-FFF2-40B4-BE49-F238E27FC236}">
                <a16:creationId xmlns:a16="http://schemas.microsoft.com/office/drawing/2014/main" id="{C38B4169-BB8F-4085-9C57-AAB7C5FC836D}"/>
              </a:ext>
            </a:extLst>
          </p:cNvPr>
          <p:cNvCxnSpPr>
            <a:cxnSpLocks/>
            <a:stCxn id="408" idx="0"/>
            <a:endCxn id="405" idx="2"/>
          </p:cNvCxnSpPr>
          <p:nvPr/>
        </p:nvCxnSpPr>
        <p:spPr>
          <a:xfrm rot="5400000" flipH="1" flipV="1">
            <a:off x="17645534" y="9384653"/>
            <a:ext cx="774546" cy="376094"/>
          </a:xfrm>
          <a:prstGeom prst="bentConnector2">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1" name="Connector: Elbow 430">
            <a:extLst>
              <a:ext uri="{FF2B5EF4-FFF2-40B4-BE49-F238E27FC236}">
                <a16:creationId xmlns:a16="http://schemas.microsoft.com/office/drawing/2014/main" id="{A19D2080-6751-4C2E-ACBB-C2CAE1F09D7A}"/>
              </a:ext>
            </a:extLst>
          </p:cNvPr>
          <p:cNvCxnSpPr>
            <a:cxnSpLocks/>
            <a:stCxn id="408" idx="0"/>
            <a:endCxn id="434" idx="3"/>
          </p:cNvCxnSpPr>
          <p:nvPr/>
        </p:nvCxnSpPr>
        <p:spPr>
          <a:xfrm rot="16200000" flipV="1">
            <a:off x="11983067" y="4098280"/>
            <a:ext cx="1452766" cy="10270620"/>
          </a:xfrm>
          <a:prstGeom prst="bentConnector2">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4" name="TextBox 433">
            <a:extLst>
              <a:ext uri="{FF2B5EF4-FFF2-40B4-BE49-F238E27FC236}">
                <a16:creationId xmlns:a16="http://schemas.microsoft.com/office/drawing/2014/main" id="{EB241FB9-D8A1-481E-9F8F-B38BBD3D72C2}"/>
              </a:ext>
            </a:extLst>
          </p:cNvPr>
          <p:cNvSpPr txBox="1"/>
          <p:nvPr/>
        </p:nvSpPr>
        <p:spPr>
          <a:xfrm>
            <a:off x="6975899" y="8368707"/>
            <a:ext cx="598241" cy="276999"/>
          </a:xfrm>
          <a:prstGeom prst="rect">
            <a:avLst/>
          </a:prstGeom>
          <a:noFill/>
        </p:spPr>
        <p:txBody>
          <a:bodyPr wrap="none" rtlCol="0">
            <a:spAutoFit/>
          </a:bodyPr>
          <a:lstStyle/>
          <a:p>
            <a:r>
              <a:rPr lang="en-US" sz="1200" dirty="0"/>
              <a:t>Pin # ?</a:t>
            </a:r>
          </a:p>
        </p:txBody>
      </p:sp>
      <p:sp>
        <p:nvSpPr>
          <p:cNvPr id="438" name="TextBox 437">
            <a:extLst>
              <a:ext uri="{FF2B5EF4-FFF2-40B4-BE49-F238E27FC236}">
                <a16:creationId xmlns:a16="http://schemas.microsoft.com/office/drawing/2014/main" id="{FFFF753C-D77F-44DD-85E9-E2F99D7CEF5C}"/>
              </a:ext>
            </a:extLst>
          </p:cNvPr>
          <p:cNvSpPr txBox="1"/>
          <p:nvPr/>
        </p:nvSpPr>
        <p:spPr>
          <a:xfrm>
            <a:off x="6961196" y="7474706"/>
            <a:ext cx="598241" cy="276999"/>
          </a:xfrm>
          <a:prstGeom prst="rect">
            <a:avLst/>
          </a:prstGeom>
          <a:noFill/>
        </p:spPr>
        <p:txBody>
          <a:bodyPr wrap="none" rtlCol="0">
            <a:spAutoFit/>
          </a:bodyPr>
          <a:lstStyle/>
          <a:p>
            <a:r>
              <a:rPr lang="en-US" sz="1200" dirty="0"/>
              <a:t>Pin # ?</a:t>
            </a:r>
          </a:p>
        </p:txBody>
      </p:sp>
      <p:sp>
        <p:nvSpPr>
          <p:cNvPr id="440" name="TextBox 439">
            <a:extLst>
              <a:ext uri="{FF2B5EF4-FFF2-40B4-BE49-F238E27FC236}">
                <a16:creationId xmlns:a16="http://schemas.microsoft.com/office/drawing/2014/main" id="{F162605E-D0C1-4C9E-A2BD-334AFEBAB21B}"/>
              </a:ext>
            </a:extLst>
          </p:cNvPr>
          <p:cNvSpPr txBox="1"/>
          <p:nvPr/>
        </p:nvSpPr>
        <p:spPr>
          <a:xfrm>
            <a:off x="12844740" y="7482702"/>
            <a:ext cx="864339" cy="276999"/>
          </a:xfrm>
          <a:prstGeom prst="rect">
            <a:avLst/>
          </a:prstGeom>
          <a:noFill/>
        </p:spPr>
        <p:txBody>
          <a:bodyPr wrap="none" rtlCol="0">
            <a:spAutoFit/>
          </a:bodyPr>
          <a:lstStyle/>
          <a:p>
            <a:r>
              <a:rPr lang="en-US" sz="1200" dirty="0"/>
              <a:t>Pin25 GND</a:t>
            </a:r>
          </a:p>
        </p:txBody>
      </p:sp>
      <p:cxnSp>
        <p:nvCxnSpPr>
          <p:cNvPr id="441" name="Connector: Elbow 440">
            <a:extLst>
              <a:ext uri="{FF2B5EF4-FFF2-40B4-BE49-F238E27FC236}">
                <a16:creationId xmlns:a16="http://schemas.microsoft.com/office/drawing/2014/main" id="{AA2F867D-80B0-426C-823F-5A49BD05FDDF}"/>
              </a:ext>
            </a:extLst>
          </p:cNvPr>
          <p:cNvCxnSpPr>
            <a:cxnSpLocks/>
            <a:stCxn id="438" idx="3"/>
            <a:endCxn id="440" idx="1"/>
          </p:cNvCxnSpPr>
          <p:nvPr/>
        </p:nvCxnSpPr>
        <p:spPr>
          <a:xfrm>
            <a:off x="7559437" y="7613206"/>
            <a:ext cx="5285303" cy="7996"/>
          </a:xfrm>
          <a:prstGeom prst="bentConnector3">
            <a:avLst>
              <a:gd name="adj1" fmla="val 5000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10BA0C8C-5F31-4C9A-9872-310856AD801B}"/>
              </a:ext>
            </a:extLst>
          </p:cNvPr>
          <p:cNvSpPr txBox="1"/>
          <p:nvPr/>
        </p:nvSpPr>
        <p:spPr>
          <a:xfrm>
            <a:off x="1889599" y="12541000"/>
            <a:ext cx="6023299" cy="1015663"/>
          </a:xfrm>
          <a:prstGeom prst="rect">
            <a:avLst/>
          </a:prstGeom>
          <a:noFill/>
        </p:spPr>
        <p:txBody>
          <a:bodyPr wrap="square" rtlCol="0">
            <a:spAutoFit/>
          </a:bodyPr>
          <a:lstStyle/>
          <a:p>
            <a:r>
              <a:rPr lang="en-US" sz="1200" dirty="0"/>
              <a:t>24 pin, 2 row header for PCB_SHIELD.</a:t>
            </a:r>
          </a:p>
          <a:p>
            <a:r>
              <a:rPr lang="en-US" sz="1200" dirty="0"/>
              <a:t>Pin assignments can be whatever is convenient for PCB layout.</a:t>
            </a:r>
          </a:p>
          <a:p>
            <a:r>
              <a:rPr lang="en-US" sz="1200" dirty="0"/>
              <a:t>TE Connectivity 5-794618-4</a:t>
            </a:r>
          </a:p>
          <a:p>
            <a:r>
              <a:rPr lang="en-US" sz="1200" dirty="0">
                <a:hlinkClick r:id="rId27"/>
              </a:rPr>
              <a:t>https://www.mouser.ca/ProductDetail/571-5-794618-4</a:t>
            </a:r>
            <a:endParaRPr lang="en-US" sz="1200" dirty="0"/>
          </a:p>
          <a:p>
            <a:endParaRPr lang="en-US" sz="1200" dirty="0"/>
          </a:p>
        </p:txBody>
      </p:sp>
      <p:cxnSp>
        <p:nvCxnSpPr>
          <p:cNvPr id="446" name="Straight Arrow Connector 445">
            <a:extLst>
              <a:ext uri="{FF2B5EF4-FFF2-40B4-BE49-F238E27FC236}">
                <a16:creationId xmlns:a16="http://schemas.microsoft.com/office/drawing/2014/main" id="{6B91A377-60BA-4728-A12F-86FD270B7FB9}"/>
              </a:ext>
            </a:extLst>
          </p:cNvPr>
          <p:cNvCxnSpPr>
            <a:cxnSpLocks/>
            <a:stCxn id="445" idx="0"/>
            <a:endCxn id="641" idx="2"/>
          </p:cNvCxnSpPr>
          <p:nvPr/>
        </p:nvCxnSpPr>
        <p:spPr>
          <a:xfrm flipV="1">
            <a:off x="4901249" y="12176722"/>
            <a:ext cx="2402926" cy="364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6" name="Connector: Elbow 455">
            <a:extLst>
              <a:ext uri="{FF2B5EF4-FFF2-40B4-BE49-F238E27FC236}">
                <a16:creationId xmlns:a16="http://schemas.microsoft.com/office/drawing/2014/main" id="{2C083DD5-0FA4-4E71-A91E-A1AB59D9CC11}"/>
              </a:ext>
            </a:extLst>
          </p:cNvPr>
          <p:cNvCxnSpPr>
            <a:cxnSpLocks/>
            <a:stCxn id="118" idx="1"/>
            <a:endCxn id="548" idx="1"/>
          </p:cNvCxnSpPr>
          <p:nvPr/>
        </p:nvCxnSpPr>
        <p:spPr>
          <a:xfrm rot="10800000" flipH="1">
            <a:off x="18952019" y="12093787"/>
            <a:ext cx="546065" cy="12700"/>
          </a:xfrm>
          <a:prstGeom prst="bentConnector5">
            <a:avLst>
              <a:gd name="adj1" fmla="val -41863"/>
              <a:gd name="adj2" fmla="val -5140480"/>
              <a:gd name="adj3" fmla="val 75957"/>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71" name="TextBox 470">
            <a:extLst>
              <a:ext uri="{FF2B5EF4-FFF2-40B4-BE49-F238E27FC236}">
                <a16:creationId xmlns:a16="http://schemas.microsoft.com/office/drawing/2014/main" id="{87AF89A2-CFC0-43E9-B665-BB8F5C5BB245}"/>
              </a:ext>
            </a:extLst>
          </p:cNvPr>
          <p:cNvSpPr txBox="1"/>
          <p:nvPr/>
        </p:nvSpPr>
        <p:spPr>
          <a:xfrm>
            <a:off x="30222811" y="8184041"/>
            <a:ext cx="570434" cy="461665"/>
          </a:xfrm>
          <a:prstGeom prst="rect">
            <a:avLst/>
          </a:prstGeom>
          <a:noFill/>
        </p:spPr>
        <p:txBody>
          <a:bodyPr wrap="square" rtlCol="0">
            <a:spAutoFit/>
          </a:bodyPr>
          <a:lstStyle/>
          <a:p>
            <a:r>
              <a:rPr lang="en-US" sz="2400" dirty="0"/>
              <a:t>C9</a:t>
            </a:r>
          </a:p>
        </p:txBody>
      </p:sp>
      <p:sp>
        <p:nvSpPr>
          <p:cNvPr id="473" name="TextBox 472">
            <a:extLst>
              <a:ext uri="{FF2B5EF4-FFF2-40B4-BE49-F238E27FC236}">
                <a16:creationId xmlns:a16="http://schemas.microsoft.com/office/drawing/2014/main" id="{D1BC6EB9-0DD1-4CDA-B483-2A8F838B1086}"/>
              </a:ext>
            </a:extLst>
          </p:cNvPr>
          <p:cNvSpPr txBox="1"/>
          <p:nvPr/>
        </p:nvSpPr>
        <p:spPr>
          <a:xfrm>
            <a:off x="6990690" y="3638654"/>
            <a:ext cx="598241" cy="276999"/>
          </a:xfrm>
          <a:prstGeom prst="rect">
            <a:avLst/>
          </a:prstGeom>
          <a:noFill/>
        </p:spPr>
        <p:txBody>
          <a:bodyPr wrap="none" rtlCol="0">
            <a:spAutoFit/>
          </a:bodyPr>
          <a:lstStyle/>
          <a:p>
            <a:r>
              <a:rPr lang="en-US" sz="1200" dirty="0"/>
              <a:t>Pin # ?</a:t>
            </a:r>
          </a:p>
        </p:txBody>
      </p:sp>
      <p:cxnSp>
        <p:nvCxnSpPr>
          <p:cNvPr id="476" name="Connector: Elbow 475">
            <a:extLst>
              <a:ext uri="{FF2B5EF4-FFF2-40B4-BE49-F238E27FC236}">
                <a16:creationId xmlns:a16="http://schemas.microsoft.com/office/drawing/2014/main" id="{A3E2C540-A347-46FE-AF27-CE14B46FDB8E}"/>
              </a:ext>
            </a:extLst>
          </p:cNvPr>
          <p:cNvCxnSpPr>
            <a:cxnSpLocks/>
            <a:stCxn id="434" idx="1"/>
            <a:endCxn id="330" idx="2"/>
          </p:cNvCxnSpPr>
          <p:nvPr/>
        </p:nvCxnSpPr>
        <p:spPr>
          <a:xfrm rot="10800000">
            <a:off x="5950071" y="8384329"/>
            <a:ext cx="1025829" cy="122878"/>
          </a:xfrm>
          <a:prstGeom prst="bentConnector2">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3" name="Connector: Elbow 482">
            <a:extLst>
              <a:ext uri="{FF2B5EF4-FFF2-40B4-BE49-F238E27FC236}">
                <a16:creationId xmlns:a16="http://schemas.microsoft.com/office/drawing/2014/main" id="{9D84E836-F44F-45D5-B38B-EA0C942DACCC}"/>
              </a:ext>
            </a:extLst>
          </p:cNvPr>
          <p:cNvCxnSpPr>
            <a:cxnSpLocks/>
            <a:stCxn id="340" idx="1"/>
            <a:endCxn id="343" idx="1"/>
          </p:cNvCxnSpPr>
          <p:nvPr/>
        </p:nvCxnSpPr>
        <p:spPr>
          <a:xfrm rot="10800000" flipV="1">
            <a:off x="5663557" y="6412670"/>
            <a:ext cx="17246" cy="892728"/>
          </a:xfrm>
          <a:prstGeom prst="bentConnector3">
            <a:avLst>
              <a:gd name="adj1" fmla="val 1425525"/>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84" name="Connector: Elbow 483">
            <a:extLst>
              <a:ext uri="{FF2B5EF4-FFF2-40B4-BE49-F238E27FC236}">
                <a16:creationId xmlns:a16="http://schemas.microsoft.com/office/drawing/2014/main" id="{B92213B6-DC6D-441E-AB5B-47CE52C657ED}"/>
              </a:ext>
            </a:extLst>
          </p:cNvPr>
          <p:cNvCxnSpPr>
            <a:cxnSpLocks/>
            <a:stCxn id="343" idx="1"/>
            <a:endCxn id="438" idx="1"/>
          </p:cNvCxnSpPr>
          <p:nvPr/>
        </p:nvCxnSpPr>
        <p:spPr>
          <a:xfrm rot="10800000" flipH="1" flipV="1">
            <a:off x="5663556" y="7305398"/>
            <a:ext cx="1297639" cy="307808"/>
          </a:xfrm>
          <a:prstGeom prst="bentConnector5">
            <a:avLst>
              <a:gd name="adj1" fmla="val -17617"/>
              <a:gd name="adj2" fmla="val 106924"/>
              <a:gd name="adj3" fmla="val 76019"/>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95" name="TextBox 494">
            <a:extLst>
              <a:ext uri="{FF2B5EF4-FFF2-40B4-BE49-F238E27FC236}">
                <a16:creationId xmlns:a16="http://schemas.microsoft.com/office/drawing/2014/main" id="{1B21E20F-97DA-4ADC-8D53-A5E584FE30D5}"/>
              </a:ext>
            </a:extLst>
          </p:cNvPr>
          <p:cNvSpPr txBox="1"/>
          <p:nvPr/>
        </p:nvSpPr>
        <p:spPr>
          <a:xfrm>
            <a:off x="7001283" y="2770266"/>
            <a:ext cx="598241" cy="276999"/>
          </a:xfrm>
          <a:prstGeom prst="rect">
            <a:avLst/>
          </a:prstGeom>
          <a:noFill/>
        </p:spPr>
        <p:txBody>
          <a:bodyPr wrap="none" rtlCol="0">
            <a:spAutoFit/>
          </a:bodyPr>
          <a:lstStyle/>
          <a:p>
            <a:r>
              <a:rPr lang="en-US" sz="1200" dirty="0"/>
              <a:t>Pin # ?</a:t>
            </a:r>
          </a:p>
        </p:txBody>
      </p:sp>
      <p:sp>
        <p:nvSpPr>
          <p:cNvPr id="497" name="TextBox 496">
            <a:extLst>
              <a:ext uri="{FF2B5EF4-FFF2-40B4-BE49-F238E27FC236}">
                <a16:creationId xmlns:a16="http://schemas.microsoft.com/office/drawing/2014/main" id="{6A2D1CF0-D4A8-4685-932F-BE529C379183}"/>
              </a:ext>
            </a:extLst>
          </p:cNvPr>
          <p:cNvSpPr txBox="1"/>
          <p:nvPr/>
        </p:nvSpPr>
        <p:spPr>
          <a:xfrm>
            <a:off x="7009374" y="2036945"/>
            <a:ext cx="598241" cy="276999"/>
          </a:xfrm>
          <a:prstGeom prst="rect">
            <a:avLst/>
          </a:prstGeom>
          <a:noFill/>
        </p:spPr>
        <p:txBody>
          <a:bodyPr wrap="none" rtlCol="0">
            <a:spAutoFit/>
          </a:bodyPr>
          <a:lstStyle/>
          <a:p>
            <a:r>
              <a:rPr lang="en-US" sz="1200" dirty="0"/>
              <a:t>Pin # ?</a:t>
            </a:r>
          </a:p>
        </p:txBody>
      </p:sp>
      <p:cxnSp>
        <p:nvCxnSpPr>
          <p:cNvPr id="498" name="Connector: Elbow 497">
            <a:extLst>
              <a:ext uri="{FF2B5EF4-FFF2-40B4-BE49-F238E27FC236}">
                <a16:creationId xmlns:a16="http://schemas.microsoft.com/office/drawing/2014/main" id="{EB164AAB-EA47-4413-A2F2-3BB44800597D}"/>
              </a:ext>
            </a:extLst>
          </p:cNvPr>
          <p:cNvCxnSpPr>
            <a:cxnSpLocks/>
            <a:stCxn id="337" idx="1"/>
            <a:endCxn id="340" idx="1"/>
          </p:cNvCxnSpPr>
          <p:nvPr/>
        </p:nvCxnSpPr>
        <p:spPr>
          <a:xfrm rot="10800000" flipV="1">
            <a:off x="5680803" y="5535166"/>
            <a:ext cx="25028" cy="877504"/>
          </a:xfrm>
          <a:prstGeom prst="bentConnector3">
            <a:avLst>
              <a:gd name="adj1" fmla="val 1013377"/>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06" name="Connector: Elbow 505">
            <a:extLst>
              <a:ext uri="{FF2B5EF4-FFF2-40B4-BE49-F238E27FC236}">
                <a16:creationId xmlns:a16="http://schemas.microsoft.com/office/drawing/2014/main" id="{5EA96A01-3B1F-4BD1-80C1-0C3C11F9C6BF}"/>
              </a:ext>
            </a:extLst>
          </p:cNvPr>
          <p:cNvCxnSpPr>
            <a:cxnSpLocks/>
            <a:stCxn id="473" idx="1"/>
            <a:endCxn id="1026" idx="3"/>
          </p:cNvCxnSpPr>
          <p:nvPr/>
        </p:nvCxnSpPr>
        <p:spPr>
          <a:xfrm rot="10800000">
            <a:off x="6319248" y="3776862"/>
            <a:ext cx="671442" cy="292"/>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9" name="Connector: Elbow 508">
            <a:extLst>
              <a:ext uri="{FF2B5EF4-FFF2-40B4-BE49-F238E27FC236}">
                <a16:creationId xmlns:a16="http://schemas.microsoft.com/office/drawing/2014/main" id="{C398244A-B701-4CEA-9614-70E66FC19B6D}"/>
              </a:ext>
            </a:extLst>
          </p:cNvPr>
          <p:cNvCxnSpPr>
            <a:cxnSpLocks/>
            <a:stCxn id="334" idx="3"/>
            <a:endCxn id="473" idx="1"/>
          </p:cNvCxnSpPr>
          <p:nvPr/>
        </p:nvCxnSpPr>
        <p:spPr>
          <a:xfrm flipV="1">
            <a:off x="6384363" y="3777154"/>
            <a:ext cx="606327" cy="904548"/>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3" name="Connector: Elbow 512">
            <a:extLst>
              <a:ext uri="{FF2B5EF4-FFF2-40B4-BE49-F238E27FC236}">
                <a16:creationId xmlns:a16="http://schemas.microsoft.com/office/drawing/2014/main" id="{A4E232BD-F272-49DF-AC04-EDAC03723D4C}"/>
              </a:ext>
            </a:extLst>
          </p:cNvPr>
          <p:cNvCxnSpPr>
            <a:cxnSpLocks/>
            <a:stCxn id="438" idx="1"/>
            <a:endCxn id="1026" idx="1"/>
          </p:cNvCxnSpPr>
          <p:nvPr/>
        </p:nvCxnSpPr>
        <p:spPr>
          <a:xfrm rot="10800000">
            <a:off x="5643992" y="3776862"/>
            <a:ext cx="1317205" cy="3836344"/>
          </a:xfrm>
          <a:prstGeom prst="bentConnector3">
            <a:avLst>
              <a:gd name="adj1" fmla="val 117355"/>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16" name="Connector: Elbow 515">
            <a:extLst>
              <a:ext uri="{FF2B5EF4-FFF2-40B4-BE49-F238E27FC236}">
                <a16:creationId xmlns:a16="http://schemas.microsoft.com/office/drawing/2014/main" id="{CE93B932-86A1-4516-B2C7-BD797D9B4B68}"/>
              </a:ext>
            </a:extLst>
          </p:cNvPr>
          <p:cNvCxnSpPr>
            <a:cxnSpLocks/>
            <a:stCxn id="1026" idx="1"/>
            <a:endCxn id="334" idx="1"/>
          </p:cNvCxnSpPr>
          <p:nvPr/>
        </p:nvCxnSpPr>
        <p:spPr>
          <a:xfrm rot="10800000" flipH="1" flipV="1">
            <a:off x="5643990" y="3776862"/>
            <a:ext cx="65115" cy="904840"/>
          </a:xfrm>
          <a:prstGeom prst="bentConnector3">
            <a:avLst>
              <a:gd name="adj1" fmla="val -351071"/>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23" name="TextBox 522">
            <a:extLst>
              <a:ext uri="{FF2B5EF4-FFF2-40B4-BE49-F238E27FC236}">
                <a16:creationId xmlns:a16="http://schemas.microsoft.com/office/drawing/2014/main" id="{11103D39-6BF1-42E1-8BC7-871EDF961FEE}"/>
              </a:ext>
            </a:extLst>
          </p:cNvPr>
          <p:cNvSpPr txBox="1"/>
          <p:nvPr/>
        </p:nvSpPr>
        <p:spPr>
          <a:xfrm>
            <a:off x="7040557" y="1698459"/>
            <a:ext cx="598241" cy="276999"/>
          </a:xfrm>
          <a:prstGeom prst="rect">
            <a:avLst/>
          </a:prstGeom>
          <a:noFill/>
        </p:spPr>
        <p:txBody>
          <a:bodyPr wrap="none" rtlCol="0">
            <a:spAutoFit/>
          </a:bodyPr>
          <a:lstStyle/>
          <a:p>
            <a:r>
              <a:rPr lang="en-US" sz="1200" dirty="0"/>
              <a:t>Pin # ?</a:t>
            </a:r>
          </a:p>
        </p:txBody>
      </p:sp>
      <p:sp>
        <p:nvSpPr>
          <p:cNvPr id="524" name="TextBox 523">
            <a:extLst>
              <a:ext uri="{FF2B5EF4-FFF2-40B4-BE49-F238E27FC236}">
                <a16:creationId xmlns:a16="http://schemas.microsoft.com/office/drawing/2014/main" id="{4E6D69BC-8509-44EB-90F5-0AE2AB082CDE}"/>
              </a:ext>
            </a:extLst>
          </p:cNvPr>
          <p:cNvSpPr txBox="1"/>
          <p:nvPr/>
        </p:nvSpPr>
        <p:spPr>
          <a:xfrm>
            <a:off x="7010675" y="1392722"/>
            <a:ext cx="598241" cy="276999"/>
          </a:xfrm>
          <a:prstGeom prst="rect">
            <a:avLst/>
          </a:prstGeom>
          <a:noFill/>
        </p:spPr>
        <p:txBody>
          <a:bodyPr wrap="none" rtlCol="0">
            <a:spAutoFit/>
          </a:bodyPr>
          <a:lstStyle/>
          <a:p>
            <a:r>
              <a:rPr lang="en-US" sz="1200" dirty="0"/>
              <a:t>Pin # ?</a:t>
            </a:r>
          </a:p>
        </p:txBody>
      </p:sp>
      <p:grpSp>
        <p:nvGrpSpPr>
          <p:cNvPr id="329" name="Group 328">
            <a:extLst>
              <a:ext uri="{FF2B5EF4-FFF2-40B4-BE49-F238E27FC236}">
                <a16:creationId xmlns:a16="http://schemas.microsoft.com/office/drawing/2014/main" id="{0E50C1C9-BC03-42C6-9EAC-683025D85F03}"/>
              </a:ext>
            </a:extLst>
          </p:cNvPr>
          <p:cNvGrpSpPr/>
          <p:nvPr/>
        </p:nvGrpSpPr>
        <p:grpSpPr>
          <a:xfrm>
            <a:off x="5637477" y="-42982"/>
            <a:ext cx="979455" cy="478046"/>
            <a:chOff x="1084103" y="1250050"/>
            <a:chExt cx="1099223" cy="598784"/>
          </a:xfrm>
        </p:grpSpPr>
        <p:grpSp>
          <p:nvGrpSpPr>
            <p:cNvPr id="326" name="Group 325">
              <a:extLst>
                <a:ext uri="{FF2B5EF4-FFF2-40B4-BE49-F238E27FC236}">
                  <a16:creationId xmlns:a16="http://schemas.microsoft.com/office/drawing/2014/main" id="{0645AD57-7CFD-49D9-9EA3-94F56ECF5601}"/>
                </a:ext>
              </a:extLst>
            </p:cNvPr>
            <p:cNvGrpSpPr/>
            <p:nvPr/>
          </p:nvGrpSpPr>
          <p:grpSpPr>
            <a:xfrm>
              <a:off x="1084103" y="1250050"/>
              <a:ext cx="1099223" cy="451160"/>
              <a:chOff x="2743200" y="4991570"/>
              <a:chExt cx="1099223" cy="451160"/>
            </a:xfrm>
          </p:grpSpPr>
          <p:cxnSp>
            <p:nvCxnSpPr>
              <p:cNvPr id="319" name="Straight Connector 318">
                <a:extLst>
                  <a:ext uri="{FF2B5EF4-FFF2-40B4-BE49-F238E27FC236}">
                    <a16:creationId xmlns:a16="http://schemas.microsoft.com/office/drawing/2014/main" id="{B0FD0B83-24E2-448C-8767-12D573BF18EC}"/>
                  </a:ext>
                </a:extLst>
              </p:cNvPr>
              <p:cNvCxnSpPr/>
              <p:nvPr/>
            </p:nvCxnSpPr>
            <p:spPr>
              <a:xfrm>
                <a:off x="2743200" y="5442730"/>
                <a:ext cx="3238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42BCC7-2AE3-4EAD-B0B3-D23064846317}"/>
                  </a:ext>
                </a:extLst>
              </p:cNvPr>
              <p:cNvCxnSpPr>
                <a:cxnSpLocks/>
              </p:cNvCxnSpPr>
              <p:nvPr/>
            </p:nvCxnSpPr>
            <p:spPr>
              <a:xfrm flipH="1">
                <a:off x="3480473" y="5442730"/>
                <a:ext cx="3619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8564ED4A-9481-4A80-842B-637A5A02DAFC}"/>
                  </a:ext>
                </a:extLst>
              </p:cNvPr>
              <p:cNvCxnSpPr>
                <a:cxnSpLocks/>
              </p:cNvCxnSpPr>
              <p:nvPr/>
            </p:nvCxnSpPr>
            <p:spPr>
              <a:xfrm>
                <a:off x="3016250" y="5245793"/>
                <a:ext cx="534073" cy="0"/>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4BC18D07-880A-4875-B683-0ED480244F96}"/>
                  </a:ext>
                </a:extLst>
              </p:cNvPr>
              <p:cNvCxnSpPr>
                <a:cxnSpLocks/>
              </p:cNvCxnSpPr>
              <p:nvPr/>
            </p:nvCxnSpPr>
            <p:spPr>
              <a:xfrm>
                <a:off x="3296323" y="4991570"/>
                <a:ext cx="0" cy="271082"/>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28" name="Rectangle 327">
              <a:extLst>
                <a:ext uri="{FF2B5EF4-FFF2-40B4-BE49-F238E27FC236}">
                  <a16:creationId xmlns:a16="http://schemas.microsoft.com/office/drawing/2014/main" id="{1757BE6A-D7F8-4F5E-962D-E45245B04292}"/>
                </a:ext>
              </a:extLst>
            </p:cNvPr>
            <p:cNvSpPr/>
            <p:nvPr/>
          </p:nvSpPr>
          <p:spPr>
            <a:xfrm>
              <a:off x="1112314" y="1574102"/>
              <a:ext cx="1057700" cy="274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0" name="Connector: Elbow 539">
            <a:extLst>
              <a:ext uri="{FF2B5EF4-FFF2-40B4-BE49-F238E27FC236}">
                <a16:creationId xmlns:a16="http://schemas.microsoft.com/office/drawing/2014/main" id="{CD8801AA-A3A6-4510-9651-1CC3277FE384}"/>
              </a:ext>
            </a:extLst>
          </p:cNvPr>
          <p:cNvCxnSpPr>
            <a:cxnSpLocks/>
            <a:stCxn id="328" idx="1"/>
            <a:endCxn id="557" idx="1"/>
          </p:cNvCxnSpPr>
          <p:nvPr/>
        </p:nvCxnSpPr>
        <p:spPr>
          <a:xfrm rot="10800000" flipV="1">
            <a:off x="5638122" y="325396"/>
            <a:ext cx="24493" cy="418443"/>
          </a:xfrm>
          <a:prstGeom prst="bentConnector3">
            <a:avLst>
              <a:gd name="adj1" fmla="val 1033328"/>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55" name="Group 554">
            <a:extLst>
              <a:ext uri="{FF2B5EF4-FFF2-40B4-BE49-F238E27FC236}">
                <a16:creationId xmlns:a16="http://schemas.microsoft.com/office/drawing/2014/main" id="{03CFA3D8-7484-422D-9216-B044D752080A}"/>
              </a:ext>
            </a:extLst>
          </p:cNvPr>
          <p:cNvGrpSpPr/>
          <p:nvPr/>
        </p:nvGrpSpPr>
        <p:grpSpPr>
          <a:xfrm>
            <a:off x="5612984" y="375461"/>
            <a:ext cx="979455" cy="478046"/>
            <a:chOff x="1084103" y="1250050"/>
            <a:chExt cx="1099223" cy="598784"/>
          </a:xfrm>
        </p:grpSpPr>
        <p:grpSp>
          <p:nvGrpSpPr>
            <p:cNvPr id="556" name="Group 555">
              <a:extLst>
                <a:ext uri="{FF2B5EF4-FFF2-40B4-BE49-F238E27FC236}">
                  <a16:creationId xmlns:a16="http://schemas.microsoft.com/office/drawing/2014/main" id="{E7278D2D-A9BC-4BB8-9F56-0A933853B52A}"/>
                </a:ext>
              </a:extLst>
            </p:cNvPr>
            <p:cNvGrpSpPr/>
            <p:nvPr/>
          </p:nvGrpSpPr>
          <p:grpSpPr>
            <a:xfrm>
              <a:off x="1084103" y="1250050"/>
              <a:ext cx="1099223" cy="451160"/>
              <a:chOff x="2743200" y="4991570"/>
              <a:chExt cx="1099223" cy="451160"/>
            </a:xfrm>
          </p:grpSpPr>
          <p:cxnSp>
            <p:nvCxnSpPr>
              <p:cNvPr id="558" name="Straight Connector 557">
                <a:extLst>
                  <a:ext uri="{FF2B5EF4-FFF2-40B4-BE49-F238E27FC236}">
                    <a16:creationId xmlns:a16="http://schemas.microsoft.com/office/drawing/2014/main" id="{0946F571-A5A6-48EF-AAB9-24FF96032F5C}"/>
                  </a:ext>
                </a:extLst>
              </p:cNvPr>
              <p:cNvCxnSpPr/>
              <p:nvPr/>
            </p:nvCxnSpPr>
            <p:spPr>
              <a:xfrm>
                <a:off x="2743200" y="5442730"/>
                <a:ext cx="3238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4B75D555-0FEE-4870-8C4F-5B78CF49353D}"/>
                  </a:ext>
                </a:extLst>
              </p:cNvPr>
              <p:cNvCxnSpPr>
                <a:cxnSpLocks/>
              </p:cNvCxnSpPr>
              <p:nvPr/>
            </p:nvCxnSpPr>
            <p:spPr>
              <a:xfrm flipH="1">
                <a:off x="3480473" y="5442730"/>
                <a:ext cx="3619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E9CE758-96A2-4FEA-83FA-B11BB36C14A7}"/>
                  </a:ext>
                </a:extLst>
              </p:cNvPr>
              <p:cNvCxnSpPr>
                <a:cxnSpLocks/>
              </p:cNvCxnSpPr>
              <p:nvPr/>
            </p:nvCxnSpPr>
            <p:spPr>
              <a:xfrm>
                <a:off x="3016250" y="5245793"/>
                <a:ext cx="534073" cy="0"/>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912EBF3D-F133-44C9-B648-D371D0BDF574}"/>
                  </a:ext>
                </a:extLst>
              </p:cNvPr>
              <p:cNvCxnSpPr>
                <a:cxnSpLocks/>
              </p:cNvCxnSpPr>
              <p:nvPr/>
            </p:nvCxnSpPr>
            <p:spPr>
              <a:xfrm>
                <a:off x="3296323" y="4991570"/>
                <a:ext cx="0" cy="271082"/>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57" name="Rectangle 556">
              <a:extLst>
                <a:ext uri="{FF2B5EF4-FFF2-40B4-BE49-F238E27FC236}">
                  <a16:creationId xmlns:a16="http://schemas.microsoft.com/office/drawing/2014/main" id="{3D1FB8BC-B698-44DF-BC05-DB9D72029AFB}"/>
                </a:ext>
              </a:extLst>
            </p:cNvPr>
            <p:cNvSpPr/>
            <p:nvPr/>
          </p:nvSpPr>
          <p:spPr>
            <a:xfrm>
              <a:off x="1112314" y="1574102"/>
              <a:ext cx="1057700" cy="274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2" name="Group 561">
            <a:extLst>
              <a:ext uri="{FF2B5EF4-FFF2-40B4-BE49-F238E27FC236}">
                <a16:creationId xmlns:a16="http://schemas.microsoft.com/office/drawing/2014/main" id="{8A934CEF-41B2-4F9E-870A-A878AD6AD5AE}"/>
              </a:ext>
            </a:extLst>
          </p:cNvPr>
          <p:cNvGrpSpPr/>
          <p:nvPr/>
        </p:nvGrpSpPr>
        <p:grpSpPr>
          <a:xfrm>
            <a:off x="5598981" y="845108"/>
            <a:ext cx="979455" cy="478046"/>
            <a:chOff x="1084103" y="1250050"/>
            <a:chExt cx="1099223" cy="598784"/>
          </a:xfrm>
        </p:grpSpPr>
        <p:grpSp>
          <p:nvGrpSpPr>
            <p:cNvPr id="563" name="Group 562">
              <a:extLst>
                <a:ext uri="{FF2B5EF4-FFF2-40B4-BE49-F238E27FC236}">
                  <a16:creationId xmlns:a16="http://schemas.microsoft.com/office/drawing/2014/main" id="{94223656-0116-492C-A5E6-C97F1CE069C4}"/>
                </a:ext>
              </a:extLst>
            </p:cNvPr>
            <p:cNvGrpSpPr/>
            <p:nvPr/>
          </p:nvGrpSpPr>
          <p:grpSpPr>
            <a:xfrm>
              <a:off x="1084103" y="1250050"/>
              <a:ext cx="1099223" cy="451160"/>
              <a:chOff x="2743200" y="4991570"/>
              <a:chExt cx="1099223" cy="451160"/>
            </a:xfrm>
          </p:grpSpPr>
          <p:cxnSp>
            <p:nvCxnSpPr>
              <p:cNvPr id="565" name="Straight Connector 564">
                <a:extLst>
                  <a:ext uri="{FF2B5EF4-FFF2-40B4-BE49-F238E27FC236}">
                    <a16:creationId xmlns:a16="http://schemas.microsoft.com/office/drawing/2014/main" id="{5086FFCC-43DC-42F7-97FE-19F94DEA3E56}"/>
                  </a:ext>
                </a:extLst>
              </p:cNvPr>
              <p:cNvCxnSpPr/>
              <p:nvPr/>
            </p:nvCxnSpPr>
            <p:spPr>
              <a:xfrm>
                <a:off x="2743200" y="5442730"/>
                <a:ext cx="3238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EEA839A-81A1-44D3-B24C-CEB2BE5673B1}"/>
                  </a:ext>
                </a:extLst>
              </p:cNvPr>
              <p:cNvCxnSpPr>
                <a:cxnSpLocks/>
              </p:cNvCxnSpPr>
              <p:nvPr/>
            </p:nvCxnSpPr>
            <p:spPr>
              <a:xfrm flipH="1">
                <a:off x="3480473" y="5442730"/>
                <a:ext cx="361950" cy="0"/>
              </a:xfrm>
              <a:prstGeom prst="line">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53882F1E-FE76-45E6-87B4-3608DE16A718}"/>
                  </a:ext>
                </a:extLst>
              </p:cNvPr>
              <p:cNvCxnSpPr>
                <a:cxnSpLocks/>
              </p:cNvCxnSpPr>
              <p:nvPr/>
            </p:nvCxnSpPr>
            <p:spPr>
              <a:xfrm>
                <a:off x="3016250" y="5245793"/>
                <a:ext cx="534073" cy="0"/>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CF0D515C-385E-4B4C-896E-6634B609A4F8}"/>
                  </a:ext>
                </a:extLst>
              </p:cNvPr>
              <p:cNvCxnSpPr>
                <a:cxnSpLocks/>
              </p:cNvCxnSpPr>
              <p:nvPr/>
            </p:nvCxnSpPr>
            <p:spPr>
              <a:xfrm>
                <a:off x="3296323" y="4991570"/>
                <a:ext cx="0" cy="271082"/>
              </a:xfrm>
              <a:prstGeom prst="line">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64" name="Rectangle 563">
              <a:extLst>
                <a:ext uri="{FF2B5EF4-FFF2-40B4-BE49-F238E27FC236}">
                  <a16:creationId xmlns:a16="http://schemas.microsoft.com/office/drawing/2014/main" id="{BD2788D1-7CDA-4FC7-B024-7DDB0B622225}"/>
                </a:ext>
              </a:extLst>
            </p:cNvPr>
            <p:cNvSpPr/>
            <p:nvPr/>
          </p:nvSpPr>
          <p:spPr>
            <a:xfrm>
              <a:off x="1112314" y="1574102"/>
              <a:ext cx="1057700" cy="274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9" name="Connector: Elbow 568">
            <a:extLst>
              <a:ext uri="{FF2B5EF4-FFF2-40B4-BE49-F238E27FC236}">
                <a16:creationId xmlns:a16="http://schemas.microsoft.com/office/drawing/2014/main" id="{4E33F63D-D1CA-42EB-892F-986366100B45}"/>
              </a:ext>
            </a:extLst>
          </p:cNvPr>
          <p:cNvCxnSpPr>
            <a:cxnSpLocks/>
            <a:stCxn id="557" idx="1"/>
            <a:endCxn id="564" idx="1"/>
          </p:cNvCxnSpPr>
          <p:nvPr/>
        </p:nvCxnSpPr>
        <p:spPr>
          <a:xfrm rot="10800000" flipV="1">
            <a:off x="5624119" y="743839"/>
            <a:ext cx="14003" cy="469647"/>
          </a:xfrm>
          <a:prstGeom prst="bentConnector3">
            <a:avLst>
              <a:gd name="adj1" fmla="val 1732507"/>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71" name="Connector: Elbow 570">
            <a:extLst>
              <a:ext uri="{FF2B5EF4-FFF2-40B4-BE49-F238E27FC236}">
                <a16:creationId xmlns:a16="http://schemas.microsoft.com/office/drawing/2014/main" id="{E9B4EBCC-4F37-43D6-901F-7AF7C6D0CE84}"/>
              </a:ext>
            </a:extLst>
          </p:cNvPr>
          <p:cNvCxnSpPr>
            <a:cxnSpLocks/>
            <a:stCxn id="564" idx="1"/>
            <a:endCxn id="495" idx="1"/>
          </p:cNvCxnSpPr>
          <p:nvPr/>
        </p:nvCxnSpPr>
        <p:spPr>
          <a:xfrm rot="10800000" flipH="1" flipV="1">
            <a:off x="5624117" y="1213486"/>
            <a:ext cx="1377165" cy="1695279"/>
          </a:xfrm>
          <a:prstGeom prst="bentConnector3">
            <a:avLst>
              <a:gd name="adj1" fmla="val -16599"/>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76" name="TextBox 575">
            <a:extLst>
              <a:ext uri="{FF2B5EF4-FFF2-40B4-BE49-F238E27FC236}">
                <a16:creationId xmlns:a16="http://schemas.microsoft.com/office/drawing/2014/main" id="{74B722FD-84BF-45BE-B826-F9F742D50237}"/>
              </a:ext>
            </a:extLst>
          </p:cNvPr>
          <p:cNvSpPr txBox="1"/>
          <p:nvPr/>
        </p:nvSpPr>
        <p:spPr>
          <a:xfrm>
            <a:off x="12857264" y="2772758"/>
            <a:ext cx="785793" cy="276999"/>
          </a:xfrm>
          <a:prstGeom prst="rect">
            <a:avLst/>
          </a:prstGeom>
          <a:noFill/>
        </p:spPr>
        <p:txBody>
          <a:bodyPr wrap="none" rtlCol="0">
            <a:spAutoFit/>
          </a:bodyPr>
          <a:lstStyle/>
          <a:p>
            <a:r>
              <a:rPr lang="en-US" sz="1200" dirty="0"/>
              <a:t>Pin9 GND</a:t>
            </a:r>
          </a:p>
        </p:txBody>
      </p:sp>
      <p:cxnSp>
        <p:nvCxnSpPr>
          <p:cNvPr id="577" name="Connector: Elbow 576">
            <a:extLst>
              <a:ext uri="{FF2B5EF4-FFF2-40B4-BE49-F238E27FC236}">
                <a16:creationId xmlns:a16="http://schemas.microsoft.com/office/drawing/2014/main" id="{54101441-85D0-4D03-802A-2478ED1AAA8B}"/>
              </a:ext>
            </a:extLst>
          </p:cNvPr>
          <p:cNvCxnSpPr>
            <a:cxnSpLocks/>
            <a:stCxn id="495" idx="3"/>
            <a:endCxn id="576" idx="1"/>
          </p:cNvCxnSpPr>
          <p:nvPr/>
        </p:nvCxnSpPr>
        <p:spPr>
          <a:xfrm>
            <a:off x="7599524" y="2908766"/>
            <a:ext cx="5257740" cy="2492"/>
          </a:xfrm>
          <a:prstGeom prst="bentConnector3">
            <a:avLst>
              <a:gd name="adj1" fmla="val 5000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80" name="TextBox 579">
            <a:extLst>
              <a:ext uri="{FF2B5EF4-FFF2-40B4-BE49-F238E27FC236}">
                <a16:creationId xmlns:a16="http://schemas.microsoft.com/office/drawing/2014/main" id="{8D3E5B67-3D8D-4BE2-BECA-1CF7E7E9902C}"/>
              </a:ext>
            </a:extLst>
          </p:cNvPr>
          <p:cNvSpPr txBox="1"/>
          <p:nvPr/>
        </p:nvSpPr>
        <p:spPr>
          <a:xfrm>
            <a:off x="12870057" y="11747619"/>
            <a:ext cx="864339" cy="276999"/>
          </a:xfrm>
          <a:prstGeom prst="rect">
            <a:avLst/>
          </a:prstGeom>
          <a:noFill/>
        </p:spPr>
        <p:txBody>
          <a:bodyPr wrap="none" rtlCol="0">
            <a:spAutoFit/>
          </a:bodyPr>
          <a:lstStyle/>
          <a:p>
            <a:r>
              <a:rPr lang="en-US" sz="1200" dirty="0"/>
              <a:t>Pin34 GND</a:t>
            </a:r>
          </a:p>
        </p:txBody>
      </p:sp>
      <p:cxnSp>
        <p:nvCxnSpPr>
          <p:cNvPr id="581" name="Connector: Elbow 580">
            <a:extLst>
              <a:ext uri="{FF2B5EF4-FFF2-40B4-BE49-F238E27FC236}">
                <a16:creationId xmlns:a16="http://schemas.microsoft.com/office/drawing/2014/main" id="{07F9A011-CBCC-4A2E-A230-DD86BA4C2FA9}"/>
              </a:ext>
            </a:extLst>
          </p:cNvPr>
          <p:cNvCxnSpPr>
            <a:cxnSpLocks/>
            <a:stCxn id="584" idx="3"/>
            <a:endCxn id="580" idx="1"/>
          </p:cNvCxnSpPr>
          <p:nvPr/>
        </p:nvCxnSpPr>
        <p:spPr>
          <a:xfrm>
            <a:off x="7580767" y="11885822"/>
            <a:ext cx="5289290" cy="297"/>
          </a:xfrm>
          <a:prstGeom prst="bentConnector3">
            <a:avLst>
              <a:gd name="adj1" fmla="val 5000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84" name="TextBox 583">
            <a:extLst>
              <a:ext uri="{FF2B5EF4-FFF2-40B4-BE49-F238E27FC236}">
                <a16:creationId xmlns:a16="http://schemas.microsoft.com/office/drawing/2014/main" id="{157CFEE5-675D-48EC-AB1B-B730E5F1EA4D}"/>
              </a:ext>
            </a:extLst>
          </p:cNvPr>
          <p:cNvSpPr txBox="1"/>
          <p:nvPr/>
        </p:nvSpPr>
        <p:spPr>
          <a:xfrm>
            <a:off x="6982526" y="11747322"/>
            <a:ext cx="598241" cy="276999"/>
          </a:xfrm>
          <a:prstGeom prst="rect">
            <a:avLst/>
          </a:prstGeom>
          <a:noFill/>
        </p:spPr>
        <p:txBody>
          <a:bodyPr wrap="none" rtlCol="0">
            <a:spAutoFit/>
          </a:bodyPr>
          <a:lstStyle/>
          <a:p>
            <a:r>
              <a:rPr lang="en-US" sz="1200" dirty="0"/>
              <a:t>Pin # ?</a:t>
            </a:r>
          </a:p>
        </p:txBody>
      </p:sp>
      <p:cxnSp>
        <p:nvCxnSpPr>
          <p:cNvPr id="587" name="Connector: Elbow 586">
            <a:extLst>
              <a:ext uri="{FF2B5EF4-FFF2-40B4-BE49-F238E27FC236}">
                <a16:creationId xmlns:a16="http://schemas.microsoft.com/office/drawing/2014/main" id="{1D7F3F50-3FC6-4789-8719-7C73AFF0F926}"/>
              </a:ext>
            </a:extLst>
          </p:cNvPr>
          <p:cNvCxnSpPr>
            <a:cxnSpLocks/>
            <a:stCxn id="274" idx="1"/>
            <a:endCxn id="281" idx="1"/>
          </p:cNvCxnSpPr>
          <p:nvPr/>
        </p:nvCxnSpPr>
        <p:spPr>
          <a:xfrm rot="10800000" flipH="1" flipV="1">
            <a:off x="5513435" y="11056437"/>
            <a:ext cx="63066" cy="390954"/>
          </a:xfrm>
          <a:prstGeom prst="bentConnector3">
            <a:avLst>
              <a:gd name="adj1" fmla="val -73183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91" name="Connector: Elbow 590">
            <a:extLst>
              <a:ext uri="{FF2B5EF4-FFF2-40B4-BE49-F238E27FC236}">
                <a16:creationId xmlns:a16="http://schemas.microsoft.com/office/drawing/2014/main" id="{0AC6FE7F-7701-4119-BAAC-7251F5ED0B96}"/>
              </a:ext>
            </a:extLst>
          </p:cNvPr>
          <p:cNvCxnSpPr>
            <a:cxnSpLocks/>
            <a:stCxn id="229" idx="1"/>
            <a:endCxn id="274" idx="1"/>
          </p:cNvCxnSpPr>
          <p:nvPr/>
        </p:nvCxnSpPr>
        <p:spPr>
          <a:xfrm rot="10800000" flipV="1">
            <a:off x="5513435" y="10447101"/>
            <a:ext cx="35384" cy="609336"/>
          </a:xfrm>
          <a:prstGeom prst="bentConnector3">
            <a:avLst>
              <a:gd name="adj1" fmla="val 1404366"/>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89AFF22F-FACA-486E-8B77-94CB33750F0A}"/>
              </a:ext>
            </a:extLst>
          </p:cNvPr>
          <p:cNvCxnSpPr>
            <a:cxnSpLocks/>
            <a:stCxn id="212" idx="1"/>
            <a:endCxn id="229" idx="1"/>
          </p:cNvCxnSpPr>
          <p:nvPr/>
        </p:nvCxnSpPr>
        <p:spPr>
          <a:xfrm rot="10800000" flipH="1" flipV="1">
            <a:off x="5485753" y="10056147"/>
            <a:ext cx="63066" cy="390954"/>
          </a:xfrm>
          <a:prstGeom prst="bentConnector3">
            <a:avLst>
              <a:gd name="adj1" fmla="val -685802"/>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00" name="Connector: Elbow 599">
            <a:extLst>
              <a:ext uri="{FF2B5EF4-FFF2-40B4-BE49-F238E27FC236}">
                <a16:creationId xmlns:a16="http://schemas.microsoft.com/office/drawing/2014/main" id="{C08206B1-3D2F-4762-AFD7-A1F885CBFC9F}"/>
              </a:ext>
            </a:extLst>
          </p:cNvPr>
          <p:cNvCxnSpPr>
            <a:cxnSpLocks/>
            <a:stCxn id="584" idx="1"/>
            <a:endCxn id="212" idx="1"/>
          </p:cNvCxnSpPr>
          <p:nvPr/>
        </p:nvCxnSpPr>
        <p:spPr>
          <a:xfrm rot="10800000">
            <a:off x="5485754" y="10056148"/>
            <a:ext cx="1496773" cy="1829675"/>
          </a:xfrm>
          <a:prstGeom prst="bentConnector3">
            <a:avLst>
              <a:gd name="adj1" fmla="val 129866"/>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05" name="TextBox 604">
            <a:extLst>
              <a:ext uri="{FF2B5EF4-FFF2-40B4-BE49-F238E27FC236}">
                <a16:creationId xmlns:a16="http://schemas.microsoft.com/office/drawing/2014/main" id="{41F9B58D-4A87-4F38-AD9C-045D201F78BF}"/>
              </a:ext>
            </a:extLst>
          </p:cNvPr>
          <p:cNvSpPr txBox="1"/>
          <p:nvPr/>
        </p:nvSpPr>
        <p:spPr>
          <a:xfrm>
            <a:off x="7010675" y="1075425"/>
            <a:ext cx="598241" cy="276999"/>
          </a:xfrm>
          <a:prstGeom prst="rect">
            <a:avLst/>
          </a:prstGeom>
          <a:noFill/>
        </p:spPr>
        <p:txBody>
          <a:bodyPr wrap="none" rtlCol="0">
            <a:spAutoFit/>
          </a:bodyPr>
          <a:lstStyle/>
          <a:p>
            <a:r>
              <a:rPr lang="en-US" sz="1200" dirty="0"/>
              <a:t>Pin # ?</a:t>
            </a:r>
          </a:p>
        </p:txBody>
      </p:sp>
      <p:sp>
        <p:nvSpPr>
          <p:cNvPr id="606" name="TextBox 605">
            <a:extLst>
              <a:ext uri="{FF2B5EF4-FFF2-40B4-BE49-F238E27FC236}">
                <a16:creationId xmlns:a16="http://schemas.microsoft.com/office/drawing/2014/main" id="{A7DAFA5C-7215-48D2-9288-1BF49E8F385D}"/>
              </a:ext>
            </a:extLst>
          </p:cNvPr>
          <p:cNvSpPr txBox="1"/>
          <p:nvPr/>
        </p:nvSpPr>
        <p:spPr>
          <a:xfrm>
            <a:off x="7034881" y="594325"/>
            <a:ext cx="598241" cy="276999"/>
          </a:xfrm>
          <a:prstGeom prst="rect">
            <a:avLst/>
          </a:prstGeom>
          <a:noFill/>
        </p:spPr>
        <p:txBody>
          <a:bodyPr wrap="none" rtlCol="0">
            <a:spAutoFit/>
          </a:bodyPr>
          <a:lstStyle/>
          <a:p>
            <a:r>
              <a:rPr lang="en-US" sz="1200" dirty="0"/>
              <a:t>Pin # ?</a:t>
            </a:r>
          </a:p>
        </p:txBody>
      </p:sp>
      <p:sp>
        <p:nvSpPr>
          <p:cNvPr id="612" name="TextBox 611">
            <a:extLst>
              <a:ext uri="{FF2B5EF4-FFF2-40B4-BE49-F238E27FC236}">
                <a16:creationId xmlns:a16="http://schemas.microsoft.com/office/drawing/2014/main" id="{1B98A0DB-ADA9-4701-B236-EDAF7DEBEC0A}"/>
              </a:ext>
            </a:extLst>
          </p:cNvPr>
          <p:cNvSpPr txBox="1"/>
          <p:nvPr/>
        </p:nvSpPr>
        <p:spPr>
          <a:xfrm>
            <a:off x="7048876" y="199508"/>
            <a:ext cx="598241" cy="276999"/>
          </a:xfrm>
          <a:prstGeom prst="rect">
            <a:avLst/>
          </a:prstGeom>
          <a:noFill/>
        </p:spPr>
        <p:txBody>
          <a:bodyPr wrap="none" rtlCol="0">
            <a:spAutoFit/>
          </a:bodyPr>
          <a:lstStyle/>
          <a:p>
            <a:r>
              <a:rPr lang="en-US" sz="1200" dirty="0"/>
              <a:t>Pin # ?</a:t>
            </a:r>
          </a:p>
        </p:txBody>
      </p:sp>
      <p:cxnSp>
        <p:nvCxnSpPr>
          <p:cNvPr id="613" name="Straight Connector 612">
            <a:extLst>
              <a:ext uri="{FF2B5EF4-FFF2-40B4-BE49-F238E27FC236}">
                <a16:creationId xmlns:a16="http://schemas.microsoft.com/office/drawing/2014/main" id="{ECC62E41-9B08-4888-842D-FC0D82AAC1DF}"/>
              </a:ext>
            </a:extLst>
          </p:cNvPr>
          <p:cNvCxnSpPr>
            <a:cxnSpLocks/>
            <a:stCxn id="612" idx="1"/>
            <a:endCxn id="328" idx="3"/>
          </p:cNvCxnSpPr>
          <p:nvPr/>
        </p:nvCxnSpPr>
        <p:spPr>
          <a:xfrm flipH="1" flipV="1">
            <a:off x="6605070" y="325397"/>
            <a:ext cx="443806" cy="12611"/>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51D8F87B-A1CE-4CB5-8E4F-80E05B7D705B}"/>
              </a:ext>
            </a:extLst>
          </p:cNvPr>
          <p:cNvCxnSpPr>
            <a:cxnSpLocks/>
            <a:stCxn id="606" idx="1"/>
            <a:endCxn id="557" idx="3"/>
          </p:cNvCxnSpPr>
          <p:nvPr/>
        </p:nvCxnSpPr>
        <p:spPr>
          <a:xfrm flipH="1">
            <a:off x="6580577" y="732825"/>
            <a:ext cx="454304" cy="11015"/>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C6B531BB-6EC6-4A08-A7E7-BE460CB710D5}"/>
              </a:ext>
            </a:extLst>
          </p:cNvPr>
          <p:cNvCxnSpPr>
            <a:cxnSpLocks/>
            <a:stCxn id="605" idx="1"/>
            <a:endCxn id="564" idx="3"/>
          </p:cNvCxnSpPr>
          <p:nvPr/>
        </p:nvCxnSpPr>
        <p:spPr>
          <a:xfrm flipH="1" flipV="1">
            <a:off x="6566574" y="1213487"/>
            <a:ext cx="444101" cy="438"/>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28" name="TextBox 627">
            <a:extLst>
              <a:ext uri="{FF2B5EF4-FFF2-40B4-BE49-F238E27FC236}">
                <a16:creationId xmlns:a16="http://schemas.microsoft.com/office/drawing/2014/main" id="{901010CE-554F-470B-86B2-C0AC7279F340}"/>
              </a:ext>
            </a:extLst>
          </p:cNvPr>
          <p:cNvSpPr txBox="1"/>
          <p:nvPr/>
        </p:nvSpPr>
        <p:spPr>
          <a:xfrm>
            <a:off x="7023168" y="3323803"/>
            <a:ext cx="598241" cy="276999"/>
          </a:xfrm>
          <a:prstGeom prst="rect">
            <a:avLst/>
          </a:prstGeom>
          <a:noFill/>
        </p:spPr>
        <p:txBody>
          <a:bodyPr wrap="none" rtlCol="0">
            <a:spAutoFit/>
          </a:bodyPr>
          <a:lstStyle/>
          <a:p>
            <a:r>
              <a:rPr lang="en-US" sz="1200" dirty="0"/>
              <a:t>Pin # ?</a:t>
            </a:r>
          </a:p>
        </p:txBody>
      </p:sp>
      <p:cxnSp>
        <p:nvCxnSpPr>
          <p:cNvPr id="629" name="Straight Connector 628">
            <a:extLst>
              <a:ext uri="{FF2B5EF4-FFF2-40B4-BE49-F238E27FC236}">
                <a16:creationId xmlns:a16="http://schemas.microsoft.com/office/drawing/2014/main" id="{90CC8195-F08B-4807-AA9F-73D94BAC3B6E}"/>
              </a:ext>
            </a:extLst>
          </p:cNvPr>
          <p:cNvCxnSpPr>
            <a:cxnSpLocks/>
            <a:stCxn id="628" idx="1"/>
            <a:endCxn id="1026" idx="0"/>
          </p:cNvCxnSpPr>
          <p:nvPr/>
        </p:nvCxnSpPr>
        <p:spPr>
          <a:xfrm flipH="1" flipV="1">
            <a:off x="5981620" y="3439233"/>
            <a:ext cx="1041548" cy="23070"/>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33" name="TextBox 632">
            <a:extLst>
              <a:ext uri="{FF2B5EF4-FFF2-40B4-BE49-F238E27FC236}">
                <a16:creationId xmlns:a16="http://schemas.microsoft.com/office/drawing/2014/main" id="{22FF3AD7-049D-4B54-B80A-1A84EC51D53F}"/>
              </a:ext>
            </a:extLst>
          </p:cNvPr>
          <p:cNvSpPr txBox="1"/>
          <p:nvPr/>
        </p:nvSpPr>
        <p:spPr>
          <a:xfrm>
            <a:off x="7034880" y="4201189"/>
            <a:ext cx="598241" cy="276999"/>
          </a:xfrm>
          <a:prstGeom prst="rect">
            <a:avLst/>
          </a:prstGeom>
          <a:noFill/>
        </p:spPr>
        <p:txBody>
          <a:bodyPr wrap="none" rtlCol="0">
            <a:spAutoFit/>
          </a:bodyPr>
          <a:lstStyle/>
          <a:p>
            <a:r>
              <a:rPr lang="en-US" sz="1200" dirty="0"/>
              <a:t>Pin # ?</a:t>
            </a:r>
          </a:p>
        </p:txBody>
      </p:sp>
      <p:cxnSp>
        <p:nvCxnSpPr>
          <p:cNvPr id="635" name="Straight Connector 634">
            <a:extLst>
              <a:ext uri="{FF2B5EF4-FFF2-40B4-BE49-F238E27FC236}">
                <a16:creationId xmlns:a16="http://schemas.microsoft.com/office/drawing/2014/main" id="{B0B160F3-5F1F-4347-9D7E-CDC1B520EF75}"/>
              </a:ext>
            </a:extLst>
          </p:cNvPr>
          <p:cNvCxnSpPr>
            <a:cxnSpLocks/>
            <a:stCxn id="633" idx="1"/>
            <a:endCxn id="334" idx="0"/>
          </p:cNvCxnSpPr>
          <p:nvPr/>
        </p:nvCxnSpPr>
        <p:spPr>
          <a:xfrm flipH="1">
            <a:off x="6046735" y="4339689"/>
            <a:ext cx="988145" cy="4384"/>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39" name="TextBox 638">
            <a:extLst>
              <a:ext uri="{FF2B5EF4-FFF2-40B4-BE49-F238E27FC236}">
                <a16:creationId xmlns:a16="http://schemas.microsoft.com/office/drawing/2014/main" id="{7C818B97-03B2-4A39-BB73-CA9F01AEB182}"/>
              </a:ext>
            </a:extLst>
          </p:cNvPr>
          <p:cNvSpPr txBox="1"/>
          <p:nvPr/>
        </p:nvSpPr>
        <p:spPr>
          <a:xfrm>
            <a:off x="7034880" y="5090160"/>
            <a:ext cx="598241" cy="276999"/>
          </a:xfrm>
          <a:prstGeom prst="rect">
            <a:avLst/>
          </a:prstGeom>
          <a:noFill/>
        </p:spPr>
        <p:txBody>
          <a:bodyPr wrap="none" rtlCol="0">
            <a:spAutoFit/>
          </a:bodyPr>
          <a:lstStyle/>
          <a:p>
            <a:r>
              <a:rPr lang="en-US" sz="1200" dirty="0"/>
              <a:t>Pin # ?</a:t>
            </a:r>
          </a:p>
        </p:txBody>
      </p:sp>
      <p:cxnSp>
        <p:nvCxnSpPr>
          <p:cNvPr id="642" name="Straight Connector 641">
            <a:extLst>
              <a:ext uri="{FF2B5EF4-FFF2-40B4-BE49-F238E27FC236}">
                <a16:creationId xmlns:a16="http://schemas.microsoft.com/office/drawing/2014/main" id="{CF47FF46-38AB-40D3-BBE3-0DD6469C2C84}"/>
              </a:ext>
            </a:extLst>
          </p:cNvPr>
          <p:cNvCxnSpPr>
            <a:cxnSpLocks/>
            <a:stCxn id="639" idx="1"/>
            <a:endCxn id="337" idx="0"/>
          </p:cNvCxnSpPr>
          <p:nvPr/>
        </p:nvCxnSpPr>
        <p:spPr>
          <a:xfrm flipH="1" flipV="1">
            <a:off x="6043460" y="5197537"/>
            <a:ext cx="991420" cy="31123"/>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45" name="TextBox 644">
            <a:extLst>
              <a:ext uri="{FF2B5EF4-FFF2-40B4-BE49-F238E27FC236}">
                <a16:creationId xmlns:a16="http://schemas.microsoft.com/office/drawing/2014/main" id="{57B0DAD9-4250-4FE6-9C43-7215F95B8613}"/>
              </a:ext>
            </a:extLst>
          </p:cNvPr>
          <p:cNvSpPr txBox="1"/>
          <p:nvPr/>
        </p:nvSpPr>
        <p:spPr>
          <a:xfrm>
            <a:off x="7034525" y="5954498"/>
            <a:ext cx="598241" cy="276999"/>
          </a:xfrm>
          <a:prstGeom prst="rect">
            <a:avLst/>
          </a:prstGeom>
          <a:noFill/>
        </p:spPr>
        <p:txBody>
          <a:bodyPr wrap="none" rtlCol="0">
            <a:spAutoFit/>
          </a:bodyPr>
          <a:lstStyle/>
          <a:p>
            <a:r>
              <a:rPr lang="en-US" sz="1200" dirty="0"/>
              <a:t>Pin # ?</a:t>
            </a:r>
          </a:p>
        </p:txBody>
      </p:sp>
      <p:cxnSp>
        <p:nvCxnSpPr>
          <p:cNvPr id="647" name="Straight Connector 646">
            <a:extLst>
              <a:ext uri="{FF2B5EF4-FFF2-40B4-BE49-F238E27FC236}">
                <a16:creationId xmlns:a16="http://schemas.microsoft.com/office/drawing/2014/main" id="{3425A405-3D52-4A99-A825-3BD25E9E464A}"/>
              </a:ext>
            </a:extLst>
          </p:cNvPr>
          <p:cNvCxnSpPr>
            <a:cxnSpLocks/>
            <a:stCxn id="645" idx="1"/>
            <a:endCxn id="340" idx="0"/>
          </p:cNvCxnSpPr>
          <p:nvPr/>
        </p:nvCxnSpPr>
        <p:spPr>
          <a:xfrm flipH="1" flipV="1">
            <a:off x="6018432" y="6075041"/>
            <a:ext cx="1016093" cy="17957"/>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51" name="TextBox 650">
            <a:extLst>
              <a:ext uri="{FF2B5EF4-FFF2-40B4-BE49-F238E27FC236}">
                <a16:creationId xmlns:a16="http://schemas.microsoft.com/office/drawing/2014/main" id="{4D6A6F67-A6A6-481D-8203-22A452B1A07B}"/>
              </a:ext>
            </a:extLst>
          </p:cNvPr>
          <p:cNvSpPr txBox="1"/>
          <p:nvPr/>
        </p:nvSpPr>
        <p:spPr>
          <a:xfrm>
            <a:off x="7009497" y="6817993"/>
            <a:ext cx="598241" cy="276999"/>
          </a:xfrm>
          <a:prstGeom prst="rect">
            <a:avLst/>
          </a:prstGeom>
          <a:noFill/>
        </p:spPr>
        <p:txBody>
          <a:bodyPr wrap="none" rtlCol="0">
            <a:spAutoFit/>
          </a:bodyPr>
          <a:lstStyle/>
          <a:p>
            <a:r>
              <a:rPr lang="en-US" sz="1200" dirty="0"/>
              <a:t>Pin # ?</a:t>
            </a:r>
          </a:p>
        </p:txBody>
      </p:sp>
      <p:cxnSp>
        <p:nvCxnSpPr>
          <p:cNvPr id="653" name="Straight Connector 652">
            <a:extLst>
              <a:ext uri="{FF2B5EF4-FFF2-40B4-BE49-F238E27FC236}">
                <a16:creationId xmlns:a16="http://schemas.microsoft.com/office/drawing/2014/main" id="{89D809CD-DBB9-4043-922A-D49A28A5572A}"/>
              </a:ext>
            </a:extLst>
          </p:cNvPr>
          <p:cNvCxnSpPr>
            <a:cxnSpLocks/>
            <a:stCxn id="651" idx="1"/>
            <a:endCxn id="343" idx="0"/>
          </p:cNvCxnSpPr>
          <p:nvPr/>
        </p:nvCxnSpPr>
        <p:spPr>
          <a:xfrm flipH="1">
            <a:off x="6001186" y="6956493"/>
            <a:ext cx="1008311" cy="11276"/>
          </a:xfrm>
          <a:prstGeom prst="line">
            <a:avLst/>
          </a:prstGeom>
          <a:ln w="25400">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660" name="TextBox 659">
            <a:extLst>
              <a:ext uri="{FF2B5EF4-FFF2-40B4-BE49-F238E27FC236}">
                <a16:creationId xmlns:a16="http://schemas.microsoft.com/office/drawing/2014/main" id="{F7994E4C-D84D-4128-8B77-E4CC27E24DB0}"/>
              </a:ext>
            </a:extLst>
          </p:cNvPr>
          <p:cNvSpPr txBox="1"/>
          <p:nvPr/>
        </p:nvSpPr>
        <p:spPr>
          <a:xfrm>
            <a:off x="6961196" y="8084371"/>
            <a:ext cx="598241" cy="276999"/>
          </a:xfrm>
          <a:prstGeom prst="rect">
            <a:avLst/>
          </a:prstGeom>
          <a:noFill/>
        </p:spPr>
        <p:txBody>
          <a:bodyPr wrap="none" rtlCol="0">
            <a:spAutoFit/>
          </a:bodyPr>
          <a:lstStyle/>
          <a:p>
            <a:r>
              <a:rPr lang="en-US" sz="1200" dirty="0"/>
              <a:t>Pin # ?</a:t>
            </a:r>
          </a:p>
        </p:txBody>
      </p:sp>
      <p:cxnSp>
        <p:nvCxnSpPr>
          <p:cNvPr id="662" name="Straight Connector 661">
            <a:extLst>
              <a:ext uri="{FF2B5EF4-FFF2-40B4-BE49-F238E27FC236}">
                <a16:creationId xmlns:a16="http://schemas.microsoft.com/office/drawing/2014/main" id="{AC5901EB-D221-488F-A71C-08EAB55F699E}"/>
              </a:ext>
            </a:extLst>
          </p:cNvPr>
          <p:cNvCxnSpPr>
            <a:cxnSpLocks/>
            <a:stCxn id="330" idx="3"/>
            <a:endCxn id="660" idx="1"/>
          </p:cNvCxnSpPr>
          <p:nvPr/>
        </p:nvCxnSpPr>
        <p:spPr>
          <a:xfrm flipV="1">
            <a:off x="6121520" y="8222871"/>
            <a:ext cx="839676" cy="3917"/>
          </a:xfrm>
          <a:prstGeom prst="line">
            <a:avLst/>
          </a:prstGeom>
          <a:ln w="254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65" name="TextBox 664">
            <a:extLst>
              <a:ext uri="{FF2B5EF4-FFF2-40B4-BE49-F238E27FC236}">
                <a16:creationId xmlns:a16="http://schemas.microsoft.com/office/drawing/2014/main" id="{EC8CA755-DD5E-4DC4-8FCE-AE5AC4065E44}"/>
              </a:ext>
            </a:extLst>
          </p:cNvPr>
          <p:cNvSpPr txBox="1"/>
          <p:nvPr/>
        </p:nvSpPr>
        <p:spPr>
          <a:xfrm>
            <a:off x="6975915" y="9930591"/>
            <a:ext cx="598241" cy="276999"/>
          </a:xfrm>
          <a:prstGeom prst="rect">
            <a:avLst/>
          </a:prstGeom>
          <a:noFill/>
        </p:spPr>
        <p:txBody>
          <a:bodyPr wrap="none" rtlCol="0">
            <a:spAutoFit/>
          </a:bodyPr>
          <a:lstStyle/>
          <a:p>
            <a:r>
              <a:rPr lang="en-US" sz="1200" dirty="0"/>
              <a:t>Pin # ?</a:t>
            </a:r>
          </a:p>
        </p:txBody>
      </p:sp>
      <p:sp>
        <p:nvSpPr>
          <p:cNvPr id="666" name="TextBox 665">
            <a:extLst>
              <a:ext uri="{FF2B5EF4-FFF2-40B4-BE49-F238E27FC236}">
                <a16:creationId xmlns:a16="http://schemas.microsoft.com/office/drawing/2014/main" id="{6F845995-0ED4-4D91-8C28-DC8ECD1354B0}"/>
              </a:ext>
            </a:extLst>
          </p:cNvPr>
          <p:cNvSpPr txBox="1"/>
          <p:nvPr/>
        </p:nvSpPr>
        <p:spPr>
          <a:xfrm>
            <a:off x="6988016" y="10910420"/>
            <a:ext cx="598241" cy="276999"/>
          </a:xfrm>
          <a:prstGeom prst="rect">
            <a:avLst/>
          </a:prstGeom>
          <a:noFill/>
        </p:spPr>
        <p:txBody>
          <a:bodyPr wrap="none" rtlCol="0">
            <a:spAutoFit/>
          </a:bodyPr>
          <a:lstStyle/>
          <a:p>
            <a:r>
              <a:rPr lang="en-US" sz="1200" dirty="0"/>
              <a:t>Pin # ?</a:t>
            </a:r>
          </a:p>
        </p:txBody>
      </p:sp>
      <p:sp>
        <p:nvSpPr>
          <p:cNvPr id="667" name="TextBox 666">
            <a:extLst>
              <a:ext uri="{FF2B5EF4-FFF2-40B4-BE49-F238E27FC236}">
                <a16:creationId xmlns:a16="http://schemas.microsoft.com/office/drawing/2014/main" id="{94E4751D-B7D6-4980-B6CA-877DFD7008C2}"/>
              </a:ext>
            </a:extLst>
          </p:cNvPr>
          <p:cNvSpPr txBox="1"/>
          <p:nvPr/>
        </p:nvSpPr>
        <p:spPr>
          <a:xfrm>
            <a:off x="6988052" y="11303876"/>
            <a:ext cx="598241" cy="276999"/>
          </a:xfrm>
          <a:prstGeom prst="rect">
            <a:avLst/>
          </a:prstGeom>
          <a:noFill/>
        </p:spPr>
        <p:txBody>
          <a:bodyPr wrap="none" rtlCol="0">
            <a:spAutoFit/>
          </a:bodyPr>
          <a:lstStyle/>
          <a:p>
            <a:r>
              <a:rPr lang="en-US" sz="1200" dirty="0"/>
              <a:t>Pin # ?</a:t>
            </a:r>
          </a:p>
        </p:txBody>
      </p:sp>
      <p:sp>
        <p:nvSpPr>
          <p:cNvPr id="670" name="TextBox 669">
            <a:extLst>
              <a:ext uri="{FF2B5EF4-FFF2-40B4-BE49-F238E27FC236}">
                <a16:creationId xmlns:a16="http://schemas.microsoft.com/office/drawing/2014/main" id="{A8F20399-492F-459C-A4F9-960270F4C5DB}"/>
              </a:ext>
            </a:extLst>
          </p:cNvPr>
          <p:cNvSpPr txBox="1"/>
          <p:nvPr/>
        </p:nvSpPr>
        <p:spPr>
          <a:xfrm>
            <a:off x="6975915" y="10315396"/>
            <a:ext cx="598241" cy="276999"/>
          </a:xfrm>
          <a:prstGeom prst="rect">
            <a:avLst/>
          </a:prstGeom>
          <a:noFill/>
        </p:spPr>
        <p:txBody>
          <a:bodyPr wrap="none" rtlCol="0">
            <a:spAutoFit/>
          </a:bodyPr>
          <a:lstStyle/>
          <a:p>
            <a:r>
              <a:rPr lang="en-US" sz="1200" dirty="0"/>
              <a:t>Pin # ?</a:t>
            </a:r>
          </a:p>
        </p:txBody>
      </p:sp>
      <p:cxnSp>
        <p:nvCxnSpPr>
          <p:cNvPr id="674" name="Connector: Elbow 673">
            <a:extLst>
              <a:ext uri="{FF2B5EF4-FFF2-40B4-BE49-F238E27FC236}">
                <a16:creationId xmlns:a16="http://schemas.microsoft.com/office/drawing/2014/main" id="{4689BD90-D9A0-48FA-A14E-3C35CF17A5CA}"/>
              </a:ext>
            </a:extLst>
          </p:cNvPr>
          <p:cNvCxnSpPr>
            <a:cxnSpLocks/>
            <a:stCxn id="665" idx="1"/>
            <a:endCxn id="212" idx="3"/>
          </p:cNvCxnSpPr>
          <p:nvPr/>
        </p:nvCxnSpPr>
        <p:spPr>
          <a:xfrm rot="10800000">
            <a:off x="6294385" y="10056147"/>
            <a:ext cx="681531" cy="12944"/>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77" name="Connector: Elbow 676">
            <a:extLst>
              <a:ext uri="{FF2B5EF4-FFF2-40B4-BE49-F238E27FC236}">
                <a16:creationId xmlns:a16="http://schemas.microsoft.com/office/drawing/2014/main" id="{EAF54757-E557-45BF-9B87-63D42CB4A352}"/>
              </a:ext>
            </a:extLst>
          </p:cNvPr>
          <p:cNvCxnSpPr>
            <a:cxnSpLocks/>
            <a:stCxn id="670" idx="1"/>
            <a:endCxn id="229" idx="3"/>
          </p:cNvCxnSpPr>
          <p:nvPr/>
        </p:nvCxnSpPr>
        <p:spPr>
          <a:xfrm rot="10800000">
            <a:off x="6322067" y="10447102"/>
            <a:ext cx="653849" cy="6795"/>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0" name="Connector: Elbow 679">
            <a:extLst>
              <a:ext uri="{FF2B5EF4-FFF2-40B4-BE49-F238E27FC236}">
                <a16:creationId xmlns:a16="http://schemas.microsoft.com/office/drawing/2014/main" id="{17630A18-EFF4-4B45-AA83-E61BB119596D}"/>
              </a:ext>
            </a:extLst>
          </p:cNvPr>
          <p:cNvCxnSpPr>
            <a:cxnSpLocks/>
            <a:stCxn id="666" idx="1"/>
            <a:endCxn id="274" idx="3"/>
          </p:cNvCxnSpPr>
          <p:nvPr/>
        </p:nvCxnSpPr>
        <p:spPr>
          <a:xfrm rot="10800000" flipV="1">
            <a:off x="6322066" y="11048919"/>
            <a:ext cx="665950" cy="7517"/>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3" name="Connector: Elbow 682">
            <a:extLst>
              <a:ext uri="{FF2B5EF4-FFF2-40B4-BE49-F238E27FC236}">
                <a16:creationId xmlns:a16="http://schemas.microsoft.com/office/drawing/2014/main" id="{515A18A5-E2FF-4210-8E42-1E342AC34B56}"/>
              </a:ext>
            </a:extLst>
          </p:cNvPr>
          <p:cNvCxnSpPr>
            <a:cxnSpLocks/>
            <a:stCxn id="667" idx="1"/>
            <a:endCxn id="281" idx="3"/>
          </p:cNvCxnSpPr>
          <p:nvPr/>
        </p:nvCxnSpPr>
        <p:spPr>
          <a:xfrm rot="10800000" flipV="1">
            <a:off x="6349748" y="11442375"/>
            <a:ext cx="638304" cy="5015"/>
          </a:xfrm>
          <a:prstGeom prst="bentConnector3">
            <a:avLst>
              <a:gd name="adj1" fmla="val 50000"/>
            </a:avLst>
          </a:prstGeom>
          <a:ln w="38100">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9" name="Connector: Elbow 688">
            <a:extLst>
              <a:ext uri="{FF2B5EF4-FFF2-40B4-BE49-F238E27FC236}">
                <a16:creationId xmlns:a16="http://schemas.microsoft.com/office/drawing/2014/main" id="{5AD3794D-5B31-49B2-A46C-85D020CDDE3A}"/>
              </a:ext>
            </a:extLst>
          </p:cNvPr>
          <p:cNvCxnSpPr>
            <a:cxnSpLocks/>
            <a:stCxn id="330" idx="0"/>
          </p:cNvCxnSpPr>
          <p:nvPr/>
        </p:nvCxnSpPr>
        <p:spPr>
          <a:xfrm rot="16200000" flipV="1">
            <a:off x="5246818" y="7365995"/>
            <a:ext cx="190209" cy="1216296"/>
          </a:xfrm>
          <a:prstGeom prst="bentConnector2">
            <a:avLst/>
          </a:prstGeom>
          <a:ln w="38100">
            <a:solidFill>
              <a:schemeClr val="tx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692" name="TextBox 691">
            <a:extLst>
              <a:ext uri="{FF2B5EF4-FFF2-40B4-BE49-F238E27FC236}">
                <a16:creationId xmlns:a16="http://schemas.microsoft.com/office/drawing/2014/main" id="{5CC2B7F0-09F6-4D45-9C0E-159E8B55F22A}"/>
              </a:ext>
            </a:extLst>
          </p:cNvPr>
          <p:cNvSpPr txBox="1"/>
          <p:nvPr/>
        </p:nvSpPr>
        <p:spPr>
          <a:xfrm>
            <a:off x="2218734" y="7765220"/>
            <a:ext cx="2391104" cy="276999"/>
          </a:xfrm>
          <a:prstGeom prst="rect">
            <a:avLst/>
          </a:prstGeom>
          <a:noFill/>
        </p:spPr>
        <p:txBody>
          <a:bodyPr wrap="none" rtlCol="0">
            <a:spAutoFit/>
          </a:bodyPr>
          <a:lstStyle/>
          <a:p>
            <a:r>
              <a:rPr lang="en-US" sz="1200" dirty="0"/>
              <a:t>Spark low voltage  common ground</a:t>
            </a:r>
          </a:p>
        </p:txBody>
      </p:sp>
      <p:sp>
        <p:nvSpPr>
          <p:cNvPr id="696" name="TextBox 695">
            <a:extLst>
              <a:ext uri="{FF2B5EF4-FFF2-40B4-BE49-F238E27FC236}">
                <a16:creationId xmlns:a16="http://schemas.microsoft.com/office/drawing/2014/main" id="{8E5410F6-0BA9-4501-8E36-0916F9365F09}"/>
              </a:ext>
            </a:extLst>
          </p:cNvPr>
          <p:cNvSpPr txBox="1"/>
          <p:nvPr/>
        </p:nvSpPr>
        <p:spPr>
          <a:xfrm>
            <a:off x="6998919" y="2529713"/>
            <a:ext cx="598241" cy="276999"/>
          </a:xfrm>
          <a:prstGeom prst="rect">
            <a:avLst/>
          </a:prstGeom>
          <a:noFill/>
        </p:spPr>
        <p:txBody>
          <a:bodyPr wrap="none" rtlCol="0">
            <a:spAutoFit/>
          </a:bodyPr>
          <a:lstStyle/>
          <a:p>
            <a:r>
              <a:rPr lang="en-US" sz="1200" dirty="0"/>
              <a:t>Pin # ?</a:t>
            </a:r>
          </a:p>
        </p:txBody>
      </p:sp>
      <p:sp>
        <p:nvSpPr>
          <p:cNvPr id="699" name="TextBox 698">
            <a:extLst>
              <a:ext uri="{FF2B5EF4-FFF2-40B4-BE49-F238E27FC236}">
                <a16:creationId xmlns:a16="http://schemas.microsoft.com/office/drawing/2014/main" id="{C141055C-A905-4A20-B3A2-95D7B514F5CB}"/>
              </a:ext>
            </a:extLst>
          </p:cNvPr>
          <p:cNvSpPr txBox="1"/>
          <p:nvPr/>
        </p:nvSpPr>
        <p:spPr>
          <a:xfrm>
            <a:off x="6984226" y="2274592"/>
            <a:ext cx="598241" cy="276999"/>
          </a:xfrm>
          <a:prstGeom prst="rect">
            <a:avLst/>
          </a:prstGeom>
          <a:noFill/>
        </p:spPr>
        <p:txBody>
          <a:bodyPr wrap="none" rtlCol="0">
            <a:spAutoFit/>
          </a:bodyPr>
          <a:lstStyle/>
          <a:p>
            <a:r>
              <a:rPr lang="en-US" sz="1200" dirty="0"/>
              <a:t>Pin # ?</a:t>
            </a:r>
          </a:p>
        </p:txBody>
      </p:sp>
      <p:cxnSp>
        <p:nvCxnSpPr>
          <p:cNvPr id="702" name="Straight Connector 701">
            <a:extLst>
              <a:ext uri="{FF2B5EF4-FFF2-40B4-BE49-F238E27FC236}">
                <a16:creationId xmlns:a16="http://schemas.microsoft.com/office/drawing/2014/main" id="{0DB66CB9-E624-442B-B211-3C5505CD0A65}"/>
              </a:ext>
            </a:extLst>
          </p:cNvPr>
          <p:cNvCxnSpPr>
            <a:cxnSpLocks/>
            <a:stCxn id="704" idx="3"/>
            <a:endCxn id="703" idx="1"/>
          </p:cNvCxnSpPr>
          <p:nvPr/>
        </p:nvCxnSpPr>
        <p:spPr>
          <a:xfrm flipV="1">
            <a:off x="7590292" y="9036612"/>
            <a:ext cx="5277676" cy="26669"/>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703" name="TextBox 702">
            <a:extLst>
              <a:ext uri="{FF2B5EF4-FFF2-40B4-BE49-F238E27FC236}">
                <a16:creationId xmlns:a16="http://schemas.microsoft.com/office/drawing/2014/main" id="{9243CA4B-58ED-4BCB-934D-2494A33B48D9}"/>
              </a:ext>
            </a:extLst>
          </p:cNvPr>
          <p:cNvSpPr txBox="1"/>
          <p:nvPr/>
        </p:nvSpPr>
        <p:spPr>
          <a:xfrm>
            <a:off x="12867968" y="8898112"/>
            <a:ext cx="458780" cy="276999"/>
          </a:xfrm>
          <a:prstGeom prst="rect">
            <a:avLst/>
          </a:prstGeom>
          <a:noFill/>
        </p:spPr>
        <p:txBody>
          <a:bodyPr wrap="none" rtlCol="0">
            <a:spAutoFit/>
          </a:bodyPr>
          <a:lstStyle/>
          <a:p>
            <a:r>
              <a:rPr lang="en-US" sz="1200" dirty="0"/>
              <a:t>pin7</a:t>
            </a:r>
          </a:p>
        </p:txBody>
      </p:sp>
      <p:sp>
        <p:nvSpPr>
          <p:cNvPr id="704" name="TextBox 703">
            <a:extLst>
              <a:ext uri="{FF2B5EF4-FFF2-40B4-BE49-F238E27FC236}">
                <a16:creationId xmlns:a16="http://schemas.microsoft.com/office/drawing/2014/main" id="{C2008698-650D-47BC-94F2-F009225E005B}"/>
              </a:ext>
            </a:extLst>
          </p:cNvPr>
          <p:cNvSpPr txBox="1"/>
          <p:nvPr/>
        </p:nvSpPr>
        <p:spPr>
          <a:xfrm>
            <a:off x="6992051" y="8924781"/>
            <a:ext cx="598241" cy="276999"/>
          </a:xfrm>
          <a:prstGeom prst="rect">
            <a:avLst/>
          </a:prstGeom>
          <a:noFill/>
        </p:spPr>
        <p:txBody>
          <a:bodyPr wrap="none" rtlCol="0">
            <a:spAutoFit/>
          </a:bodyPr>
          <a:lstStyle/>
          <a:p>
            <a:r>
              <a:rPr lang="en-US" sz="1200" dirty="0"/>
              <a:t>Pin # ?</a:t>
            </a:r>
          </a:p>
        </p:txBody>
      </p:sp>
      <p:sp>
        <p:nvSpPr>
          <p:cNvPr id="705" name="TextBox 704">
            <a:extLst>
              <a:ext uri="{FF2B5EF4-FFF2-40B4-BE49-F238E27FC236}">
                <a16:creationId xmlns:a16="http://schemas.microsoft.com/office/drawing/2014/main" id="{144F11F5-1AFA-46C8-AB98-0F77A9872361}"/>
              </a:ext>
            </a:extLst>
          </p:cNvPr>
          <p:cNvSpPr txBox="1"/>
          <p:nvPr/>
        </p:nvSpPr>
        <p:spPr>
          <a:xfrm>
            <a:off x="8253304" y="9033473"/>
            <a:ext cx="1242200" cy="276999"/>
          </a:xfrm>
          <a:prstGeom prst="rect">
            <a:avLst/>
          </a:prstGeom>
          <a:noFill/>
        </p:spPr>
        <p:txBody>
          <a:bodyPr wrap="none" rtlCol="0">
            <a:spAutoFit/>
          </a:bodyPr>
          <a:lstStyle/>
          <a:p>
            <a:r>
              <a:rPr lang="en-US" sz="1200" dirty="0"/>
              <a:t>Spare GPIO: pin7</a:t>
            </a:r>
          </a:p>
        </p:txBody>
      </p:sp>
      <p:grpSp>
        <p:nvGrpSpPr>
          <p:cNvPr id="707" name="Group 706">
            <a:extLst>
              <a:ext uri="{FF2B5EF4-FFF2-40B4-BE49-F238E27FC236}">
                <a16:creationId xmlns:a16="http://schemas.microsoft.com/office/drawing/2014/main" id="{FCC7B2F1-BD3B-4420-9112-E543CF26CE9E}"/>
              </a:ext>
            </a:extLst>
          </p:cNvPr>
          <p:cNvGrpSpPr/>
          <p:nvPr/>
        </p:nvGrpSpPr>
        <p:grpSpPr>
          <a:xfrm>
            <a:off x="28570285" y="12300881"/>
            <a:ext cx="1373026" cy="825116"/>
            <a:chOff x="31082341" y="9599698"/>
            <a:chExt cx="1154126" cy="1227255"/>
          </a:xfrm>
        </p:grpSpPr>
        <p:sp>
          <p:nvSpPr>
            <p:cNvPr id="708" name="Rectangle 707">
              <a:extLst>
                <a:ext uri="{FF2B5EF4-FFF2-40B4-BE49-F238E27FC236}">
                  <a16:creationId xmlns:a16="http://schemas.microsoft.com/office/drawing/2014/main" id="{1D1AEE46-2717-4A35-A3D9-028446DE3799}"/>
                </a:ext>
              </a:extLst>
            </p:cNvPr>
            <p:cNvSpPr/>
            <p:nvPr/>
          </p:nvSpPr>
          <p:spPr>
            <a:xfrm>
              <a:off x="31082341" y="9599698"/>
              <a:ext cx="1154126" cy="12272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PCR</a:t>
              </a:r>
            </a:p>
          </p:txBody>
        </p:sp>
        <p:sp>
          <p:nvSpPr>
            <p:cNvPr id="709" name="TextBox 708">
              <a:extLst>
                <a:ext uri="{FF2B5EF4-FFF2-40B4-BE49-F238E27FC236}">
                  <a16:creationId xmlns:a16="http://schemas.microsoft.com/office/drawing/2014/main" id="{CD1B5A31-626B-4F73-BEC4-73E21EA2B810}"/>
                </a:ext>
              </a:extLst>
            </p:cNvPr>
            <p:cNvSpPr txBox="1"/>
            <p:nvPr/>
          </p:nvSpPr>
          <p:spPr>
            <a:xfrm>
              <a:off x="31859410" y="9615898"/>
              <a:ext cx="294997" cy="412001"/>
            </a:xfrm>
            <a:prstGeom prst="rect">
              <a:avLst/>
            </a:prstGeom>
            <a:solidFill>
              <a:schemeClr val="tx1"/>
            </a:solidFill>
          </p:spPr>
          <p:txBody>
            <a:bodyPr wrap="square" rtlCol="0">
              <a:spAutoFit/>
            </a:bodyPr>
            <a:lstStyle/>
            <a:p>
              <a:r>
                <a:rPr lang="en-US" sz="1200" dirty="0">
                  <a:solidFill>
                    <a:schemeClr val="bg1"/>
                  </a:solidFill>
                </a:rPr>
                <a:t>14</a:t>
              </a:r>
            </a:p>
          </p:txBody>
        </p:sp>
        <p:sp>
          <p:nvSpPr>
            <p:cNvPr id="710" name="TextBox 709">
              <a:extLst>
                <a:ext uri="{FF2B5EF4-FFF2-40B4-BE49-F238E27FC236}">
                  <a16:creationId xmlns:a16="http://schemas.microsoft.com/office/drawing/2014/main" id="{D4F55D5B-7A58-423E-978D-13AE83530EF9}"/>
                </a:ext>
              </a:extLst>
            </p:cNvPr>
            <p:cNvSpPr txBox="1"/>
            <p:nvPr/>
          </p:nvSpPr>
          <p:spPr>
            <a:xfrm>
              <a:off x="31536545" y="9615898"/>
              <a:ext cx="405556" cy="412001"/>
            </a:xfrm>
            <a:prstGeom prst="rect">
              <a:avLst/>
            </a:prstGeom>
            <a:solidFill>
              <a:schemeClr val="tx1"/>
            </a:solidFill>
          </p:spPr>
          <p:txBody>
            <a:bodyPr wrap="square" rtlCol="0">
              <a:spAutoFit/>
            </a:bodyPr>
            <a:lstStyle/>
            <a:p>
              <a:r>
                <a:rPr lang="en-US" sz="1200" dirty="0">
                  <a:solidFill>
                    <a:schemeClr val="bg1"/>
                  </a:solidFill>
                </a:rPr>
                <a:t>11</a:t>
              </a:r>
            </a:p>
          </p:txBody>
        </p:sp>
        <p:sp>
          <p:nvSpPr>
            <p:cNvPr id="711" name="TextBox 710">
              <a:extLst>
                <a:ext uri="{FF2B5EF4-FFF2-40B4-BE49-F238E27FC236}">
                  <a16:creationId xmlns:a16="http://schemas.microsoft.com/office/drawing/2014/main" id="{84A8CA8F-64E1-4FC1-91C7-DA23ED612784}"/>
                </a:ext>
              </a:extLst>
            </p:cNvPr>
            <p:cNvSpPr txBox="1"/>
            <p:nvPr/>
          </p:nvSpPr>
          <p:spPr>
            <a:xfrm>
              <a:off x="31101024" y="9615898"/>
              <a:ext cx="384864" cy="276999"/>
            </a:xfrm>
            <a:prstGeom prst="rect">
              <a:avLst/>
            </a:prstGeom>
            <a:solidFill>
              <a:schemeClr val="tx1"/>
            </a:solidFill>
          </p:spPr>
          <p:txBody>
            <a:bodyPr wrap="square" rtlCol="0">
              <a:spAutoFit/>
            </a:bodyPr>
            <a:lstStyle/>
            <a:p>
              <a:r>
                <a:rPr lang="en-US" sz="1200" dirty="0">
                  <a:solidFill>
                    <a:schemeClr val="bg1"/>
                  </a:solidFill>
                </a:rPr>
                <a:t>A1</a:t>
              </a:r>
            </a:p>
          </p:txBody>
        </p:sp>
        <p:sp>
          <p:nvSpPr>
            <p:cNvPr id="712" name="TextBox 711">
              <a:extLst>
                <a:ext uri="{FF2B5EF4-FFF2-40B4-BE49-F238E27FC236}">
                  <a16:creationId xmlns:a16="http://schemas.microsoft.com/office/drawing/2014/main" id="{A7B840B6-E1AD-401C-B763-5BCF3A48255A}"/>
                </a:ext>
              </a:extLst>
            </p:cNvPr>
            <p:cNvSpPr txBox="1"/>
            <p:nvPr/>
          </p:nvSpPr>
          <p:spPr>
            <a:xfrm>
              <a:off x="31131577" y="10424671"/>
              <a:ext cx="376421" cy="276999"/>
            </a:xfrm>
            <a:prstGeom prst="rect">
              <a:avLst/>
            </a:prstGeom>
            <a:solidFill>
              <a:schemeClr val="tx1"/>
            </a:solidFill>
          </p:spPr>
          <p:txBody>
            <a:bodyPr wrap="square" rtlCol="0">
              <a:spAutoFit/>
            </a:bodyPr>
            <a:lstStyle/>
            <a:p>
              <a:r>
                <a:rPr lang="en-US" sz="1200" dirty="0">
                  <a:solidFill>
                    <a:schemeClr val="bg1"/>
                  </a:solidFill>
                </a:rPr>
                <a:t>A2</a:t>
              </a:r>
            </a:p>
          </p:txBody>
        </p:sp>
      </p:grpSp>
      <p:cxnSp>
        <p:nvCxnSpPr>
          <p:cNvPr id="715" name="Straight Connector 714">
            <a:extLst>
              <a:ext uri="{FF2B5EF4-FFF2-40B4-BE49-F238E27FC236}">
                <a16:creationId xmlns:a16="http://schemas.microsoft.com/office/drawing/2014/main" id="{0FC48A4F-7C34-4453-81BE-08C6D592144C}"/>
              </a:ext>
            </a:extLst>
          </p:cNvPr>
          <p:cNvCxnSpPr>
            <a:cxnSpLocks/>
            <a:stCxn id="712" idx="2"/>
          </p:cNvCxnSpPr>
          <p:nvPr/>
        </p:nvCxnSpPr>
        <p:spPr>
          <a:xfrm>
            <a:off x="28852767" y="13041766"/>
            <a:ext cx="17751" cy="416858"/>
          </a:xfrm>
          <a:prstGeom prst="line">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pic>
        <p:nvPicPr>
          <p:cNvPr id="746" name="Picture 2" descr="Image result for potentiometer icon">
            <a:extLst>
              <a:ext uri="{FF2B5EF4-FFF2-40B4-BE49-F238E27FC236}">
                <a16:creationId xmlns:a16="http://schemas.microsoft.com/office/drawing/2014/main" id="{2E106786-7BD7-4010-B0C5-1775015D2832}"/>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30852" b="28390"/>
          <a:stretch/>
        </p:blipFill>
        <p:spPr bwMode="auto">
          <a:xfrm rot="5400000">
            <a:off x="27570652" y="12926910"/>
            <a:ext cx="1274732" cy="519553"/>
          </a:xfrm>
          <a:prstGeom prst="rect">
            <a:avLst/>
          </a:prstGeom>
          <a:noFill/>
          <a:extLst>
            <a:ext uri="{909E8E84-426E-40DD-AFC4-6F175D3DCCD1}">
              <a14:hiddenFill xmlns:a14="http://schemas.microsoft.com/office/drawing/2010/main">
                <a:solidFill>
                  <a:srgbClr val="FFFFFF"/>
                </a:solidFill>
              </a14:hiddenFill>
            </a:ext>
          </a:extLst>
        </p:spPr>
      </p:pic>
      <p:cxnSp>
        <p:nvCxnSpPr>
          <p:cNvPr id="753" name="Connector: Elbow 752">
            <a:extLst>
              <a:ext uri="{FF2B5EF4-FFF2-40B4-BE49-F238E27FC236}">
                <a16:creationId xmlns:a16="http://schemas.microsoft.com/office/drawing/2014/main" id="{64A92068-4B49-478D-B28A-554C8B43965A}"/>
              </a:ext>
            </a:extLst>
          </p:cNvPr>
          <p:cNvCxnSpPr>
            <a:cxnSpLocks/>
            <a:stCxn id="710" idx="0"/>
            <a:endCxn id="746" idx="1"/>
          </p:cNvCxnSpPr>
          <p:nvPr/>
        </p:nvCxnSpPr>
        <p:spPr>
          <a:xfrm rot="16200000" flipH="1" flipV="1">
            <a:off x="28661173" y="11858618"/>
            <a:ext cx="237548" cy="1143858"/>
          </a:xfrm>
          <a:prstGeom prst="bentConnector3">
            <a:avLst>
              <a:gd name="adj1" fmla="val -96233"/>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58" name="Connector: Elbow 757">
            <a:extLst>
              <a:ext uri="{FF2B5EF4-FFF2-40B4-BE49-F238E27FC236}">
                <a16:creationId xmlns:a16="http://schemas.microsoft.com/office/drawing/2014/main" id="{8487578B-006F-4487-83F5-2704E72D532F}"/>
              </a:ext>
            </a:extLst>
          </p:cNvPr>
          <p:cNvCxnSpPr>
            <a:cxnSpLocks/>
            <a:stCxn id="709" idx="0"/>
            <a:endCxn id="124" idx="2"/>
          </p:cNvCxnSpPr>
          <p:nvPr/>
        </p:nvCxnSpPr>
        <p:spPr>
          <a:xfrm rot="5400000" flipH="1" flipV="1">
            <a:off x="28664023" y="10731833"/>
            <a:ext cx="2586131" cy="573751"/>
          </a:xfrm>
          <a:prstGeom prst="bentConnector2">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73" name="Oval 772">
            <a:extLst>
              <a:ext uri="{FF2B5EF4-FFF2-40B4-BE49-F238E27FC236}">
                <a16:creationId xmlns:a16="http://schemas.microsoft.com/office/drawing/2014/main" id="{66D61BF0-162E-4F29-8449-96EF4011D599}"/>
              </a:ext>
            </a:extLst>
          </p:cNvPr>
          <p:cNvSpPr/>
          <p:nvPr/>
        </p:nvSpPr>
        <p:spPr>
          <a:xfrm>
            <a:off x="30257451" y="13785328"/>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TextBox 788">
            <a:extLst>
              <a:ext uri="{FF2B5EF4-FFF2-40B4-BE49-F238E27FC236}">
                <a16:creationId xmlns:a16="http://schemas.microsoft.com/office/drawing/2014/main" id="{885EC545-0395-4494-A703-4F46B5FDD0F2}"/>
              </a:ext>
            </a:extLst>
          </p:cNvPr>
          <p:cNvSpPr txBox="1"/>
          <p:nvPr/>
        </p:nvSpPr>
        <p:spPr>
          <a:xfrm>
            <a:off x="31303373" y="13290360"/>
            <a:ext cx="4907927" cy="461665"/>
          </a:xfrm>
          <a:prstGeom prst="rect">
            <a:avLst/>
          </a:prstGeom>
          <a:noFill/>
        </p:spPr>
        <p:txBody>
          <a:bodyPr wrap="square" rtlCol="0">
            <a:spAutoFit/>
          </a:bodyPr>
          <a:lstStyle/>
          <a:p>
            <a:r>
              <a:rPr lang="en-US" sz="1200" b="1" dirty="0">
                <a:solidFill>
                  <a:srgbClr val="00B050"/>
                </a:solidFill>
              </a:rPr>
              <a:t>0.130” </a:t>
            </a:r>
            <a:r>
              <a:rPr lang="en-US" sz="1200" dirty="0"/>
              <a:t>Dia. Through hole for ring terminal connection on Power PCB:</a:t>
            </a:r>
          </a:p>
          <a:p>
            <a:r>
              <a:rPr lang="en-US" sz="1200" dirty="0"/>
              <a:t>“</a:t>
            </a:r>
            <a:r>
              <a:rPr lang="en-US" sz="1200" dirty="0" err="1"/>
              <a:t>Bat_Pos</a:t>
            </a:r>
            <a:r>
              <a:rPr lang="en-US" sz="1200" dirty="0"/>
              <a:t>”</a:t>
            </a:r>
          </a:p>
        </p:txBody>
      </p:sp>
      <p:cxnSp>
        <p:nvCxnSpPr>
          <p:cNvPr id="794" name="Straight Arrow Connector 793">
            <a:extLst>
              <a:ext uri="{FF2B5EF4-FFF2-40B4-BE49-F238E27FC236}">
                <a16:creationId xmlns:a16="http://schemas.microsoft.com/office/drawing/2014/main" id="{E81FFC31-32CC-46E9-AEE9-4FD6A7E56E03}"/>
              </a:ext>
            </a:extLst>
          </p:cNvPr>
          <p:cNvCxnSpPr>
            <a:cxnSpLocks/>
            <a:stCxn id="789" idx="1"/>
            <a:endCxn id="773" idx="7"/>
          </p:cNvCxnSpPr>
          <p:nvPr/>
        </p:nvCxnSpPr>
        <p:spPr>
          <a:xfrm flipH="1">
            <a:off x="30678663" y="13521193"/>
            <a:ext cx="624710" cy="327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3" name="TextBox 802">
            <a:extLst>
              <a:ext uri="{FF2B5EF4-FFF2-40B4-BE49-F238E27FC236}">
                <a16:creationId xmlns:a16="http://schemas.microsoft.com/office/drawing/2014/main" id="{029BCD1D-A5F9-4330-BB14-5CB0BB0DFFC3}"/>
              </a:ext>
            </a:extLst>
          </p:cNvPr>
          <p:cNvSpPr txBox="1"/>
          <p:nvPr/>
        </p:nvSpPr>
        <p:spPr>
          <a:xfrm>
            <a:off x="26934298" y="14445960"/>
            <a:ext cx="4907927" cy="646331"/>
          </a:xfrm>
          <a:prstGeom prst="rect">
            <a:avLst/>
          </a:prstGeom>
          <a:noFill/>
        </p:spPr>
        <p:txBody>
          <a:bodyPr wrap="square" rtlCol="0">
            <a:spAutoFit/>
          </a:bodyPr>
          <a:lstStyle/>
          <a:p>
            <a:r>
              <a:rPr lang="en-US" sz="1200" dirty="0"/>
              <a:t>These connections will be made by running wires</a:t>
            </a:r>
          </a:p>
          <a:p>
            <a:r>
              <a:rPr lang="en-US" sz="1200" dirty="0"/>
              <a:t>Some are shown by dotted lines. Place components so wise can be run without difficulty</a:t>
            </a:r>
          </a:p>
        </p:txBody>
      </p:sp>
      <p:sp>
        <p:nvSpPr>
          <p:cNvPr id="807" name="Oval 806">
            <a:extLst>
              <a:ext uri="{FF2B5EF4-FFF2-40B4-BE49-F238E27FC236}">
                <a16:creationId xmlns:a16="http://schemas.microsoft.com/office/drawing/2014/main" id="{A789EDF7-F95B-4CC9-91A0-C317E39D886A}"/>
              </a:ext>
            </a:extLst>
          </p:cNvPr>
          <p:cNvSpPr/>
          <p:nvPr/>
        </p:nvSpPr>
        <p:spPr>
          <a:xfrm>
            <a:off x="26597426" y="11868654"/>
            <a:ext cx="259300" cy="22891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2" name="Straight Arrow Connector 811">
            <a:extLst>
              <a:ext uri="{FF2B5EF4-FFF2-40B4-BE49-F238E27FC236}">
                <a16:creationId xmlns:a16="http://schemas.microsoft.com/office/drawing/2014/main" id="{238F0C6B-881B-4A65-98BF-E968C09E7D3C}"/>
              </a:ext>
            </a:extLst>
          </p:cNvPr>
          <p:cNvCxnSpPr>
            <a:cxnSpLocks/>
            <a:stCxn id="803" idx="1"/>
            <a:endCxn id="306" idx="6"/>
          </p:cNvCxnSpPr>
          <p:nvPr/>
        </p:nvCxnSpPr>
        <p:spPr>
          <a:xfrm flipH="1" flipV="1">
            <a:off x="26758800" y="13366689"/>
            <a:ext cx="175498" cy="1402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5" name="Straight Arrow Connector 814">
            <a:extLst>
              <a:ext uri="{FF2B5EF4-FFF2-40B4-BE49-F238E27FC236}">
                <a16:creationId xmlns:a16="http://schemas.microsoft.com/office/drawing/2014/main" id="{71D9BD25-3A3C-45A9-9B68-5A0B3ED71F35}"/>
              </a:ext>
            </a:extLst>
          </p:cNvPr>
          <p:cNvCxnSpPr>
            <a:cxnSpLocks/>
            <a:stCxn id="803" idx="1"/>
            <a:endCxn id="307" idx="6"/>
          </p:cNvCxnSpPr>
          <p:nvPr/>
        </p:nvCxnSpPr>
        <p:spPr>
          <a:xfrm flipV="1">
            <a:off x="26934298" y="13356568"/>
            <a:ext cx="434102" cy="1412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8" name="Straight Arrow Connector 817">
            <a:extLst>
              <a:ext uri="{FF2B5EF4-FFF2-40B4-BE49-F238E27FC236}">
                <a16:creationId xmlns:a16="http://schemas.microsoft.com/office/drawing/2014/main" id="{2FF3064B-1B6C-43E5-849E-9F22D5762BAF}"/>
              </a:ext>
            </a:extLst>
          </p:cNvPr>
          <p:cNvCxnSpPr>
            <a:cxnSpLocks/>
            <a:stCxn id="803" idx="1"/>
            <a:endCxn id="305" idx="6"/>
          </p:cNvCxnSpPr>
          <p:nvPr/>
        </p:nvCxnSpPr>
        <p:spPr>
          <a:xfrm flipV="1">
            <a:off x="26934298" y="12310062"/>
            <a:ext cx="434102" cy="2459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1" name="Straight Arrow Connector 820">
            <a:extLst>
              <a:ext uri="{FF2B5EF4-FFF2-40B4-BE49-F238E27FC236}">
                <a16:creationId xmlns:a16="http://schemas.microsoft.com/office/drawing/2014/main" id="{92D0DE03-3244-4D90-A7DE-0623ECABC903}"/>
              </a:ext>
            </a:extLst>
          </p:cNvPr>
          <p:cNvCxnSpPr>
            <a:cxnSpLocks/>
            <a:stCxn id="803" idx="1"/>
            <a:endCxn id="304" idx="7"/>
          </p:cNvCxnSpPr>
          <p:nvPr/>
        </p:nvCxnSpPr>
        <p:spPr>
          <a:xfrm flipH="1" flipV="1">
            <a:off x="26790467" y="12307066"/>
            <a:ext cx="143831" cy="246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5" name="TextBox 824">
            <a:extLst>
              <a:ext uri="{FF2B5EF4-FFF2-40B4-BE49-F238E27FC236}">
                <a16:creationId xmlns:a16="http://schemas.microsoft.com/office/drawing/2014/main" id="{92734057-5CCA-4B25-9B19-4AC6F9E1E332}"/>
              </a:ext>
            </a:extLst>
          </p:cNvPr>
          <p:cNvSpPr txBox="1"/>
          <p:nvPr/>
        </p:nvSpPr>
        <p:spPr>
          <a:xfrm>
            <a:off x="25653053" y="10373362"/>
            <a:ext cx="1997054" cy="1015663"/>
          </a:xfrm>
          <a:prstGeom prst="rect">
            <a:avLst/>
          </a:prstGeom>
          <a:noFill/>
        </p:spPr>
        <p:txBody>
          <a:bodyPr wrap="square" rtlCol="0">
            <a:spAutoFit/>
          </a:bodyPr>
          <a:lstStyle/>
          <a:p>
            <a:r>
              <a:rPr lang="en-US" sz="1200" dirty="0"/>
              <a:t>0.050” Dia. Through hole for soldering wire to Power PCB:</a:t>
            </a:r>
          </a:p>
          <a:p>
            <a:r>
              <a:rPr lang="en-US" sz="1200" dirty="0"/>
              <a:t>“</a:t>
            </a:r>
            <a:r>
              <a:rPr lang="en-US" sz="1200" dirty="0" err="1"/>
              <a:t>PR_Coil</a:t>
            </a:r>
            <a:r>
              <a:rPr lang="en-US" sz="1200" dirty="0"/>
              <a:t>”</a:t>
            </a:r>
          </a:p>
          <a:p>
            <a:r>
              <a:rPr lang="en-US" sz="1200" dirty="0"/>
              <a:t>Should be located physically near to PR pin 1.</a:t>
            </a:r>
          </a:p>
        </p:txBody>
      </p:sp>
      <p:cxnSp>
        <p:nvCxnSpPr>
          <p:cNvPr id="826" name="Straight Arrow Connector 825">
            <a:extLst>
              <a:ext uri="{FF2B5EF4-FFF2-40B4-BE49-F238E27FC236}">
                <a16:creationId xmlns:a16="http://schemas.microsoft.com/office/drawing/2014/main" id="{595613D2-8330-4762-81BD-480169BBE1AA}"/>
              </a:ext>
            </a:extLst>
          </p:cNvPr>
          <p:cNvCxnSpPr>
            <a:cxnSpLocks/>
            <a:stCxn id="825" idx="2"/>
            <a:endCxn id="807" idx="0"/>
          </p:cNvCxnSpPr>
          <p:nvPr/>
        </p:nvCxnSpPr>
        <p:spPr>
          <a:xfrm>
            <a:off x="26651580" y="11389025"/>
            <a:ext cx="75496" cy="479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8" name="Oval 857">
            <a:extLst>
              <a:ext uri="{FF2B5EF4-FFF2-40B4-BE49-F238E27FC236}">
                <a16:creationId xmlns:a16="http://schemas.microsoft.com/office/drawing/2014/main" id="{F2E1837D-5461-4E68-8B87-DDABD05A1A0E}"/>
              </a:ext>
            </a:extLst>
          </p:cNvPr>
          <p:cNvSpPr/>
          <p:nvPr/>
        </p:nvSpPr>
        <p:spPr>
          <a:xfrm>
            <a:off x="30288917" y="10609267"/>
            <a:ext cx="493480" cy="434566"/>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9" name="Connector: Elbow 858">
            <a:extLst>
              <a:ext uri="{FF2B5EF4-FFF2-40B4-BE49-F238E27FC236}">
                <a16:creationId xmlns:a16="http://schemas.microsoft.com/office/drawing/2014/main" id="{D97AAADE-B50D-4753-80E3-DEF0855F288C}"/>
              </a:ext>
            </a:extLst>
          </p:cNvPr>
          <p:cNvCxnSpPr>
            <a:cxnSpLocks/>
            <a:stCxn id="858" idx="2"/>
            <a:endCxn id="711" idx="0"/>
          </p:cNvCxnSpPr>
          <p:nvPr/>
        </p:nvCxnSpPr>
        <p:spPr>
          <a:xfrm rot="10800000" flipV="1">
            <a:off x="28821443" y="10826549"/>
            <a:ext cx="1467475" cy="1485223"/>
          </a:xfrm>
          <a:prstGeom prst="bentConnector2">
            <a:avLst/>
          </a:prstGeom>
          <a:ln w="38100">
            <a:solidFill>
              <a:srgbClr val="99663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64" name="TextBox 863">
            <a:extLst>
              <a:ext uri="{FF2B5EF4-FFF2-40B4-BE49-F238E27FC236}">
                <a16:creationId xmlns:a16="http://schemas.microsoft.com/office/drawing/2014/main" id="{B45CFFA5-772C-46AC-9713-11BFE31942BB}"/>
              </a:ext>
            </a:extLst>
          </p:cNvPr>
          <p:cNvSpPr txBox="1"/>
          <p:nvPr/>
        </p:nvSpPr>
        <p:spPr>
          <a:xfrm>
            <a:off x="31534507" y="10996393"/>
            <a:ext cx="4817796" cy="461665"/>
          </a:xfrm>
          <a:prstGeom prst="rect">
            <a:avLst/>
          </a:prstGeom>
          <a:noFill/>
        </p:spPr>
        <p:txBody>
          <a:bodyPr wrap="square" rtlCol="0">
            <a:spAutoFit/>
          </a:bodyPr>
          <a:lstStyle/>
          <a:p>
            <a:r>
              <a:rPr lang="en-US" sz="1200" dirty="0"/>
              <a:t>0.130” Dia. Through hole for ring terminal connection on Power PCB:</a:t>
            </a:r>
          </a:p>
          <a:p>
            <a:r>
              <a:rPr lang="en-US" sz="1200" dirty="0"/>
              <a:t>“</a:t>
            </a:r>
            <a:r>
              <a:rPr lang="en-US" sz="1200" dirty="0" err="1"/>
              <a:t>Key_Sw</a:t>
            </a:r>
            <a:r>
              <a:rPr lang="en-US" sz="1200" dirty="0"/>
              <a:t>”</a:t>
            </a:r>
          </a:p>
        </p:txBody>
      </p:sp>
      <p:cxnSp>
        <p:nvCxnSpPr>
          <p:cNvPr id="865" name="Straight Arrow Connector 864">
            <a:extLst>
              <a:ext uri="{FF2B5EF4-FFF2-40B4-BE49-F238E27FC236}">
                <a16:creationId xmlns:a16="http://schemas.microsoft.com/office/drawing/2014/main" id="{9B6C4F84-B9FB-41D3-9788-55FFAE8C5852}"/>
              </a:ext>
            </a:extLst>
          </p:cNvPr>
          <p:cNvCxnSpPr>
            <a:cxnSpLocks/>
            <a:stCxn id="864" idx="1"/>
            <a:endCxn id="858" idx="5"/>
          </p:cNvCxnSpPr>
          <p:nvPr/>
        </p:nvCxnSpPr>
        <p:spPr>
          <a:xfrm flipH="1" flipV="1">
            <a:off x="30710129" y="10980192"/>
            <a:ext cx="824378" cy="247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8" name="TextBox 867">
            <a:extLst>
              <a:ext uri="{FF2B5EF4-FFF2-40B4-BE49-F238E27FC236}">
                <a16:creationId xmlns:a16="http://schemas.microsoft.com/office/drawing/2014/main" id="{37A4A3AC-31AB-486C-B4A3-168B575CB12B}"/>
              </a:ext>
            </a:extLst>
          </p:cNvPr>
          <p:cNvSpPr txBox="1"/>
          <p:nvPr/>
        </p:nvSpPr>
        <p:spPr>
          <a:xfrm>
            <a:off x="27651310" y="13005965"/>
            <a:ext cx="570434" cy="461665"/>
          </a:xfrm>
          <a:prstGeom prst="rect">
            <a:avLst/>
          </a:prstGeom>
          <a:noFill/>
        </p:spPr>
        <p:txBody>
          <a:bodyPr wrap="square" rtlCol="0">
            <a:spAutoFit/>
          </a:bodyPr>
          <a:lstStyle/>
          <a:p>
            <a:r>
              <a:rPr lang="en-US" sz="2400" dirty="0"/>
              <a:t>R9</a:t>
            </a:r>
          </a:p>
        </p:txBody>
      </p:sp>
      <p:sp>
        <p:nvSpPr>
          <p:cNvPr id="143" name="Minus Sign 142">
            <a:extLst>
              <a:ext uri="{FF2B5EF4-FFF2-40B4-BE49-F238E27FC236}">
                <a16:creationId xmlns:a16="http://schemas.microsoft.com/office/drawing/2014/main" id="{E7AF58AF-C5BC-4BBC-8F4D-98820FE9D168}"/>
              </a:ext>
            </a:extLst>
          </p:cNvPr>
          <p:cNvSpPr/>
          <p:nvPr/>
        </p:nvSpPr>
        <p:spPr>
          <a:xfrm>
            <a:off x="16415461" y="11591253"/>
            <a:ext cx="808631"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10k</a:t>
            </a:r>
          </a:p>
        </p:txBody>
      </p:sp>
      <p:sp>
        <p:nvSpPr>
          <p:cNvPr id="405" name="Minus Sign 404">
            <a:extLst>
              <a:ext uri="{FF2B5EF4-FFF2-40B4-BE49-F238E27FC236}">
                <a16:creationId xmlns:a16="http://schemas.microsoft.com/office/drawing/2014/main" id="{58659FB3-B14E-4FB2-9FC2-27D224FFDACB}"/>
              </a:ext>
            </a:extLst>
          </p:cNvPr>
          <p:cNvSpPr/>
          <p:nvPr/>
        </p:nvSpPr>
        <p:spPr>
          <a:xfrm>
            <a:off x="18066089" y="8847799"/>
            <a:ext cx="1167596"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10k</a:t>
            </a:r>
          </a:p>
        </p:txBody>
      </p:sp>
      <p:sp>
        <p:nvSpPr>
          <p:cNvPr id="410" name="Minus Sign 409">
            <a:extLst>
              <a:ext uri="{FF2B5EF4-FFF2-40B4-BE49-F238E27FC236}">
                <a16:creationId xmlns:a16="http://schemas.microsoft.com/office/drawing/2014/main" id="{85E3A763-71E6-4DFD-9437-823969D97D23}"/>
              </a:ext>
            </a:extLst>
          </p:cNvPr>
          <p:cNvSpPr/>
          <p:nvPr/>
        </p:nvSpPr>
        <p:spPr>
          <a:xfrm>
            <a:off x="19170305" y="8847799"/>
            <a:ext cx="893364"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50k</a:t>
            </a:r>
          </a:p>
        </p:txBody>
      </p:sp>
      <p:grpSp>
        <p:nvGrpSpPr>
          <p:cNvPr id="2" name="Group 1">
            <a:extLst>
              <a:ext uri="{FF2B5EF4-FFF2-40B4-BE49-F238E27FC236}">
                <a16:creationId xmlns:a16="http://schemas.microsoft.com/office/drawing/2014/main" id="{4D6E4351-B294-4980-80F4-756EB57B542F}"/>
              </a:ext>
            </a:extLst>
          </p:cNvPr>
          <p:cNvGrpSpPr/>
          <p:nvPr/>
        </p:nvGrpSpPr>
        <p:grpSpPr>
          <a:xfrm>
            <a:off x="10515712" y="4367763"/>
            <a:ext cx="1401910" cy="2140613"/>
            <a:chOff x="994645" y="2958464"/>
            <a:chExt cx="1401910" cy="2140613"/>
          </a:xfrm>
        </p:grpSpPr>
        <p:sp>
          <p:nvSpPr>
            <p:cNvPr id="468" name="Rectangle 467">
              <a:extLst>
                <a:ext uri="{FF2B5EF4-FFF2-40B4-BE49-F238E27FC236}">
                  <a16:creationId xmlns:a16="http://schemas.microsoft.com/office/drawing/2014/main" id="{FE0ED2B6-23F1-4BBF-AA9A-D0FCAF6FA69A}"/>
                </a:ext>
              </a:extLst>
            </p:cNvPr>
            <p:cNvSpPr/>
            <p:nvPr/>
          </p:nvSpPr>
          <p:spPr>
            <a:xfrm rot="16200000">
              <a:off x="634720" y="3318389"/>
              <a:ext cx="2114316" cy="1394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MCP3008</a:t>
              </a:r>
            </a:p>
          </p:txBody>
        </p:sp>
        <p:sp>
          <p:nvSpPr>
            <p:cNvPr id="472" name="TextBox 471">
              <a:extLst>
                <a:ext uri="{FF2B5EF4-FFF2-40B4-BE49-F238E27FC236}">
                  <a16:creationId xmlns:a16="http://schemas.microsoft.com/office/drawing/2014/main" id="{A0891524-7279-4919-9B8D-F481219030E3}"/>
                </a:ext>
              </a:extLst>
            </p:cNvPr>
            <p:cNvSpPr txBox="1"/>
            <p:nvPr/>
          </p:nvSpPr>
          <p:spPr>
            <a:xfrm>
              <a:off x="998597" y="2958464"/>
              <a:ext cx="519576" cy="276999"/>
            </a:xfrm>
            <a:prstGeom prst="rect">
              <a:avLst/>
            </a:prstGeom>
            <a:solidFill>
              <a:schemeClr val="tx1"/>
            </a:solidFill>
          </p:spPr>
          <p:txBody>
            <a:bodyPr wrap="square" rtlCol="0">
              <a:spAutoFit/>
            </a:bodyPr>
            <a:lstStyle/>
            <a:p>
              <a:r>
                <a:rPr lang="en-US" sz="1200" dirty="0">
                  <a:solidFill>
                    <a:schemeClr val="bg1"/>
                  </a:solidFill>
                </a:rPr>
                <a:t>CH0</a:t>
              </a:r>
            </a:p>
          </p:txBody>
        </p:sp>
        <p:sp>
          <p:nvSpPr>
            <p:cNvPr id="478" name="TextBox 477">
              <a:extLst>
                <a:ext uri="{FF2B5EF4-FFF2-40B4-BE49-F238E27FC236}">
                  <a16:creationId xmlns:a16="http://schemas.microsoft.com/office/drawing/2014/main" id="{CAEFF645-B5C9-4DA1-8E05-728A878251C0}"/>
                </a:ext>
              </a:extLst>
            </p:cNvPr>
            <p:cNvSpPr txBox="1"/>
            <p:nvPr/>
          </p:nvSpPr>
          <p:spPr>
            <a:xfrm>
              <a:off x="1003021" y="3235463"/>
              <a:ext cx="519576" cy="276999"/>
            </a:xfrm>
            <a:prstGeom prst="rect">
              <a:avLst/>
            </a:prstGeom>
            <a:solidFill>
              <a:schemeClr val="tx1"/>
            </a:solidFill>
          </p:spPr>
          <p:txBody>
            <a:bodyPr wrap="square" rtlCol="0">
              <a:spAutoFit/>
            </a:bodyPr>
            <a:lstStyle/>
            <a:p>
              <a:r>
                <a:rPr lang="en-US" sz="1200" dirty="0">
                  <a:solidFill>
                    <a:schemeClr val="bg1"/>
                  </a:solidFill>
                </a:rPr>
                <a:t>CH1</a:t>
              </a:r>
            </a:p>
          </p:txBody>
        </p:sp>
        <p:sp>
          <p:nvSpPr>
            <p:cNvPr id="479" name="TextBox 478">
              <a:extLst>
                <a:ext uri="{FF2B5EF4-FFF2-40B4-BE49-F238E27FC236}">
                  <a16:creationId xmlns:a16="http://schemas.microsoft.com/office/drawing/2014/main" id="{F7EDF690-8CA7-40EA-9F69-0566813AE8C1}"/>
                </a:ext>
              </a:extLst>
            </p:cNvPr>
            <p:cNvSpPr txBox="1"/>
            <p:nvPr/>
          </p:nvSpPr>
          <p:spPr>
            <a:xfrm>
              <a:off x="1003021" y="3472019"/>
              <a:ext cx="519576" cy="276999"/>
            </a:xfrm>
            <a:prstGeom prst="rect">
              <a:avLst/>
            </a:prstGeom>
            <a:solidFill>
              <a:schemeClr val="tx1"/>
            </a:solidFill>
          </p:spPr>
          <p:txBody>
            <a:bodyPr wrap="square" rtlCol="0">
              <a:spAutoFit/>
            </a:bodyPr>
            <a:lstStyle/>
            <a:p>
              <a:r>
                <a:rPr lang="en-US" sz="1200" dirty="0">
                  <a:solidFill>
                    <a:schemeClr val="bg1"/>
                  </a:solidFill>
                </a:rPr>
                <a:t>CH2</a:t>
              </a:r>
            </a:p>
          </p:txBody>
        </p:sp>
        <p:sp>
          <p:nvSpPr>
            <p:cNvPr id="480" name="TextBox 479">
              <a:extLst>
                <a:ext uri="{FF2B5EF4-FFF2-40B4-BE49-F238E27FC236}">
                  <a16:creationId xmlns:a16="http://schemas.microsoft.com/office/drawing/2014/main" id="{9FBBDF66-8070-46E0-8DDB-1300688FED53}"/>
                </a:ext>
              </a:extLst>
            </p:cNvPr>
            <p:cNvSpPr txBox="1"/>
            <p:nvPr/>
          </p:nvSpPr>
          <p:spPr>
            <a:xfrm>
              <a:off x="1003021" y="3734732"/>
              <a:ext cx="519576" cy="276999"/>
            </a:xfrm>
            <a:prstGeom prst="rect">
              <a:avLst/>
            </a:prstGeom>
            <a:solidFill>
              <a:schemeClr val="tx1"/>
            </a:solidFill>
          </p:spPr>
          <p:txBody>
            <a:bodyPr wrap="square" rtlCol="0">
              <a:spAutoFit/>
            </a:bodyPr>
            <a:lstStyle/>
            <a:p>
              <a:r>
                <a:rPr lang="en-US" sz="1200" dirty="0">
                  <a:solidFill>
                    <a:schemeClr val="bg1"/>
                  </a:solidFill>
                </a:rPr>
                <a:t>CH3</a:t>
              </a:r>
            </a:p>
          </p:txBody>
        </p:sp>
        <p:sp>
          <p:nvSpPr>
            <p:cNvPr id="485" name="TextBox 484">
              <a:extLst>
                <a:ext uri="{FF2B5EF4-FFF2-40B4-BE49-F238E27FC236}">
                  <a16:creationId xmlns:a16="http://schemas.microsoft.com/office/drawing/2014/main" id="{3844F660-BAE1-4FE7-94BC-F63FCDDDE90C}"/>
                </a:ext>
              </a:extLst>
            </p:cNvPr>
            <p:cNvSpPr txBox="1"/>
            <p:nvPr/>
          </p:nvSpPr>
          <p:spPr>
            <a:xfrm>
              <a:off x="1005385" y="4271575"/>
              <a:ext cx="519576" cy="276999"/>
            </a:xfrm>
            <a:prstGeom prst="rect">
              <a:avLst/>
            </a:prstGeom>
            <a:solidFill>
              <a:schemeClr val="tx1"/>
            </a:solidFill>
          </p:spPr>
          <p:txBody>
            <a:bodyPr wrap="square" rtlCol="0">
              <a:spAutoFit/>
            </a:bodyPr>
            <a:lstStyle/>
            <a:p>
              <a:r>
                <a:rPr lang="en-US" sz="1200" dirty="0">
                  <a:solidFill>
                    <a:schemeClr val="bg1"/>
                  </a:solidFill>
                </a:rPr>
                <a:t>CH5</a:t>
              </a:r>
            </a:p>
          </p:txBody>
        </p:sp>
        <p:sp>
          <p:nvSpPr>
            <p:cNvPr id="486" name="TextBox 485">
              <a:extLst>
                <a:ext uri="{FF2B5EF4-FFF2-40B4-BE49-F238E27FC236}">
                  <a16:creationId xmlns:a16="http://schemas.microsoft.com/office/drawing/2014/main" id="{4B61AEA5-EFF2-4C3D-A698-26E789C2A8DA}"/>
                </a:ext>
              </a:extLst>
            </p:cNvPr>
            <p:cNvSpPr txBox="1"/>
            <p:nvPr/>
          </p:nvSpPr>
          <p:spPr>
            <a:xfrm>
              <a:off x="1006043" y="4822078"/>
              <a:ext cx="519576" cy="276999"/>
            </a:xfrm>
            <a:prstGeom prst="rect">
              <a:avLst/>
            </a:prstGeom>
            <a:solidFill>
              <a:schemeClr val="tx1"/>
            </a:solidFill>
          </p:spPr>
          <p:txBody>
            <a:bodyPr wrap="square" rtlCol="0">
              <a:spAutoFit/>
            </a:bodyPr>
            <a:lstStyle/>
            <a:p>
              <a:r>
                <a:rPr lang="en-US" sz="1200" dirty="0">
                  <a:solidFill>
                    <a:schemeClr val="bg1"/>
                  </a:solidFill>
                </a:rPr>
                <a:t>CH7</a:t>
              </a:r>
            </a:p>
          </p:txBody>
        </p:sp>
        <p:sp>
          <p:nvSpPr>
            <p:cNvPr id="487" name="TextBox 486">
              <a:extLst>
                <a:ext uri="{FF2B5EF4-FFF2-40B4-BE49-F238E27FC236}">
                  <a16:creationId xmlns:a16="http://schemas.microsoft.com/office/drawing/2014/main" id="{E2442208-71C0-4F4F-84CF-3D23C46CF3AB}"/>
                </a:ext>
              </a:extLst>
            </p:cNvPr>
            <p:cNvSpPr txBox="1"/>
            <p:nvPr/>
          </p:nvSpPr>
          <p:spPr>
            <a:xfrm>
              <a:off x="1005385" y="3996855"/>
              <a:ext cx="519576" cy="276999"/>
            </a:xfrm>
            <a:prstGeom prst="rect">
              <a:avLst/>
            </a:prstGeom>
            <a:solidFill>
              <a:schemeClr val="tx1"/>
            </a:solidFill>
          </p:spPr>
          <p:txBody>
            <a:bodyPr wrap="square" rtlCol="0">
              <a:spAutoFit/>
            </a:bodyPr>
            <a:lstStyle/>
            <a:p>
              <a:r>
                <a:rPr lang="en-US" sz="1200" dirty="0">
                  <a:solidFill>
                    <a:schemeClr val="bg1"/>
                  </a:solidFill>
                </a:rPr>
                <a:t>CH4</a:t>
              </a:r>
            </a:p>
          </p:txBody>
        </p:sp>
        <p:sp>
          <p:nvSpPr>
            <p:cNvPr id="488" name="TextBox 487">
              <a:extLst>
                <a:ext uri="{FF2B5EF4-FFF2-40B4-BE49-F238E27FC236}">
                  <a16:creationId xmlns:a16="http://schemas.microsoft.com/office/drawing/2014/main" id="{301F3DDC-F653-49AD-BA13-47ACBEEB2A87}"/>
                </a:ext>
              </a:extLst>
            </p:cNvPr>
            <p:cNvSpPr txBox="1"/>
            <p:nvPr/>
          </p:nvSpPr>
          <p:spPr>
            <a:xfrm>
              <a:off x="1005384" y="4547557"/>
              <a:ext cx="519576" cy="276999"/>
            </a:xfrm>
            <a:prstGeom prst="rect">
              <a:avLst/>
            </a:prstGeom>
            <a:solidFill>
              <a:schemeClr val="tx1"/>
            </a:solidFill>
          </p:spPr>
          <p:txBody>
            <a:bodyPr wrap="square" rtlCol="0">
              <a:spAutoFit/>
            </a:bodyPr>
            <a:lstStyle/>
            <a:p>
              <a:r>
                <a:rPr lang="en-US" sz="1200" dirty="0">
                  <a:solidFill>
                    <a:schemeClr val="bg1"/>
                  </a:solidFill>
                </a:rPr>
                <a:t>CH6</a:t>
              </a:r>
            </a:p>
          </p:txBody>
        </p:sp>
        <p:sp>
          <p:nvSpPr>
            <p:cNvPr id="489" name="TextBox 488">
              <a:extLst>
                <a:ext uri="{FF2B5EF4-FFF2-40B4-BE49-F238E27FC236}">
                  <a16:creationId xmlns:a16="http://schemas.microsoft.com/office/drawing/2014/main" id="{1ACD9543-C291-485F-BDD3-02371E3EE5D2}"/>
                </a:ext>
              </a:extLst>
            </p:cNvPr>
            <p:cNvSpPr txBox="1"/>
            <p:nvPr/>
          </p:nvSpPr>
          <p:spPr>
            <a:xfrm>
              <a:off x="1869534" y="2958464"/>
              <a:ext cx="519576" cy="276999"/>
            </a:xfrm>
            <a:prstGeom prst="rect">
              <a:avLst/>
            </a:prstGeom>
            <a:solidFill>
              <a:schemeClr val="tx1"/>
            </a:solidFill>
          </p:spPr>
          <p:txBody>
            <a:bodyPr wrap="square" rtlCol="0">
              <a:spAutoFit/>
            </a:bodyPr>
            <a:lstStyle/>
            <a:p>
              <a:r>
                <a:rPr lang="en-US" sz="1200" dirty="0" err="1">
                  <a:solidFill>
                    <a:schemeClr val="bg1"/>
                  </a:solidFill>
                </a:rPr>
                <a:t>Vdd</a:t>
              </a:r>
              <a:endParaRPr lang="en-US" sz="1200" dirty="0">
                <a:solidFill>
                  <a:schemeClr val="bg1"/>
                </a:solidFill>
              </a:endParaRPr>
            </a:p>
          </p:txBody>
        </p:sp>
        <p:sp>
          <p:nvSpPr>
            <p:cNvPr id="490" name="TextBox 489">
              <a:extLst>
                <a:ext uri="{FF2B5EF4-FFF2-40B4-BE49-F238E27FC236}">
                  <a16:creationId xmlns:a16="http://schemas.microsoft.com/office/drawing/2014/main" id="{3296368B-F0B3-4433-99B4-518E2F976ECD}"/>
                </a:ext>
              </a:extLst>
            </p:cNvPr>
            <p:cNvSpPr txBox="1"/>
            <p:nvPr/>
          </p:nvSpPr>
          <p:spPr>
            <a:xfrm>
              <a:off x="1873958" y="3235463"/>
              <a:ext cx="519576" cy="276999"/>
            </a:xfrm>
            <a:prstGeom prst="rect">
              <a:avLst/>
            </a:prstGeom>
            <a:solidFill>
              <a:schemeClr val="tx1"/>
            </a:solidFill>
          </p:spPr>
          <p:txBody>
            <a:bodyPr wrap="square" rtlCol="0">
              <a:spAutoFit/>
            </a:bodyPr>
            <a:lstStyle/>
            <a:p>
              <a:r>
                <a:rPr lang="en-US" sz="1200" dirty="0" err="1">
                  <a:solidFill>
                    <a:schemeClr val="bg1"/>
                  </a:solidFill>
                </a:rPr>
                <a:t>Vref</a:t>
              </a:r>
              <a:endParaRPr lang="en-US" sz="1200" dirty="0">
                <a:solidFill>
                  <a:schemeClr val="bg1"/>
                </a:solidFill>
              </a:endParaRPr>
            </a:p>
          </p:txBody>
        </p:sp>
        <p:sp>
          <p:nvSpPr>
            <p:cNvPr id="491" name="TextBox 490">
              <a:extLst>
                <a:ext uri="{FF2B5EF4-FFF2-40B4-BE49-F238E27FC236}">
                  <a16:creationId xmlns:a16="http://schemas.microsoft.com/office/drawing/2014/main" id="{333717CD-FE58-4597-BC3A-F17DE0E83E63}"/>
                </a:ext>
              </a:extLst>
            </p:cNvPr>
            <p:cNvSpPr txBox="1"/>
            <p:nvPr/>
          </p:nvSpPr>
          <p:spPr>
            <a:xfrm>
              <a:off x="1798339" y="3472019"/>
              <a:ext cx="595195" cy="276999"/>
            </a:xfrm>
            <a:prstGeom prst="rect">
              <a:avLst/>
            </a:prstGeom>
            <a:solidFill>
              <a:schemeClr val="tx1"/>
            </a:solidFill>
          </p:spPr>
          <p:txBody>
            <a:bodyPr wrap="square" rtlCol="0">
              <a:spAutoFit/>
            </a:bodyPr>
            <a:lstStyle/>
            <a:p>
              <a:r>
                <a:rPr lang="en-US" sz="1200" dirty="0">
                  <a:solidFill>
                    <a:schemeClr val="bg1"/>
                  </a:solidFill>
                </a:rPr>
                <a:t>AGND</a:t>
              </a:r>
            </a:p>
          </p:txBody>
        </p:sp>
        <p:sp>
          <p:nvSpPr>
            <p:cNvPr id="493" name="TextBox 492">
              <a:extLst>
                <a:ext uri="{FF2B5EF4-FFF2-40B4-BE49-F238E27FC236}">
                  <a16:creationId xmlns:a16="http://schemas.microsoft.com/office/drawing/2014/main" id="{4FE53D8F-BD20-45BA-8ECC-96CE621D1E05}"/>
                </a:ext>
              </a:extLst>
            </p:cNvPr>
            <p:cNvSpPr txBox="1"/>
            <p:nvPr/>
          </p:nvSpPr>
          <p:spPr>
            <a:xfrm>
              <a:off x="1873958" y="3734732"/>
              <a:ext cx="519576" cy="276999"/>
            </a:xfrm>
            <a:prstGeom prst="rect">
              <a:avLst/>
            </a:prstGeom>
            <a:solidFill>
              <a:schemeClr val="tx1"/>
            </a:solidFill>
          </p:spPr>
          <p:txBody>
            <a:bodyPr wrap="square" rtlCol="0">
              <a:spAutoFit/>
            </a:bodyPr>
            <a:lstStyle/>
            <a:p>
              <a:r>
                <a:rPr lang="en-US" sz="1200" dirty="0">
                  <a:solidFill>
                    <a:schemeClr val="bg1"/>
                  </a:solidFill>
                </a:rPr>
                <a:t>CLK</a:t>
              </a:r>
            </a:p>
          </p:txBody>
        </p:sp>
        <p:sp>
          <p:nvSpPr>
            <p:cNvPr id="494" name="TextBox 493">
              <a:extLst>
                <a:ext uri="{FF2B5EF4-FFF2-40B4-BE49-F238E27FC236}">
                  <a16:creationId xmlns:a16="http://schemas.microsoft.com/office/drawing/2014/main" id="{38B5FE73-0E8A-45D3-ABEA-0FD295F8CD1B}"/>
                </a:ext>
              </a:extLst>
            </p:cNvPr>
            <p:cNvSpPr txBox="1"/>
            <p:nvPr/>
          </p:nvSpPr>
          <p:spPr>
            <a:xfrm>
              <a:off x="1876322" y="4271575"/>
              <a:ext cx="519576" cy="276999"/>
            </a:xfrm>
            <a:prstGeom prst="rect">
              <a:avLst/>
            </a:prstGeom>
            <a:solidFill>
              <a:schemeClr val="tx1"/>
            </a:solidFill>
          </p:spPr>
          <p:txBody>
            <a:bodyPr wrap="square" rtlCol="0">
              <a:spAutoFit/>
            </a:bodyPr>
            <a:lstStyle/>
            <a:p>
              <a:r>
                <a:rPr lang="en-US" sz="1200" dirty="0">
                  <a:solidFill>
                    <a:schemeClr val="bg1"/>
                  </a:solidFill>
                </a:rPr>
                <a:t>Din</a:t>
              </a:r>
            </a:p>
          </p:txBody>
        </p:sp>
        <p:sp>
          <p:nvSpPr>
            <p:cNvPr id="499" name="TextBox 498">
              <a:extLst>
                <a:ext uri="{FF2B5EF4-FFF2-40B4-BE49-F238E27FC236}">
                  <a16:creationId xmlns:a16="http://schemas.microsoft.com/office/drawing/2014/main" id="{1F1F5A6B-BC49-4340-9324-BD793838B5E3}"/>
                </a:ext>
              </a:extLst>
            </p:cNvPr>
            <p:cNvSpPr txBox="1"/>
            <p:nvPr/>
          </p:nvSpPr>
          <p:spPr>
            <a:xfrm>
              <a:off x="1804520" y="4822078"/>
              <a:ext cx="592035" cy="276181"/>
            </a:xfrm>
            <a:prstGeom prst="rect">
              <a:avLst/>
            </a:prstGeom>
            <a:solidFill>
              <a:schemeClr val="tx1"/>
            </a:solidFill>
          </p:spPr>
          <p:txBody>
            <a:bodyPr wrap="square" rtlCol="0">
              <a:spAutoFit/>
            </a:bodyPr>
            <a:lstStyle/>
            <a:p>
              <a:r>
                <a:rPr lang="en-US" sz="1200" dirty="0">
                  <a:solidFill>
                    <a:schemeClr val="bg1"/>
                  </a:solidFill>
                </a:rPr>
                <a:t>DGND</a:t>
              </a:r>
            </a:p>
          </p:txBody>
        </p:sp>
        <p:sp>
          <p:nvSpPr>
            <p:cNvPr id="500" name="TextBox 499">
              <a:extLst>
                <a:ext uri="{FF2B5EF4-FFF2-40B4-BE49-F238E27FC236}">
                  <a16:creationId xmlns:a16="http://schemas.microsoft.com/office/drawing/2014/main" id="{E0538B49-7067-4B41-9A5A-62FC95614099}"/>
                </a:ext>
              </a:extLst>
            </p:cNvPr>
            <p:cNvSpPr txBox="1"/>
            <p:nvPr/>
          </p:nvSpPr>
          <p:spPr>
            <a:xfrm>
              <a:off x="1876322" y="3996855"/>
              <a:ext cx="519576" cy="276999"/>
            </a:xfrm>
            <a:prstGeom prst="rect">
              <a:avLst/>
            </a:prstGeom>
            <a:solidFill>
              <a:schemeClr val="tx1"/>
            </a:solidFill>
          </p:spPr>
          <p:txBody>
            <a:bodyPr wrap="square" rtlCol="0">
              <a:spAutoFit/>
            </a:bodyPr>
            <a:lstStyle/>
            <a:p>
              <a:r>
                <a:rPr lang="en-US" sz="1200" dirty="0" err="1">
                  <a:solidFill>
                    <a:schemeClr val="bg1"/>
                  </a:solidFill>
                </a:rPr>
                <a:t>Dout</a:t>
              </a:r>
              <a:endParaRPr lang="en-US" sz="1200" dirty="0">
                <a:solidFill>
                  <a:schemeClr val="bg1"/>
                </a:solidFill>
              </a:endParaRPr>
            </a:p>
          </p:txBody>
        </p:sp>
        <p:sp>
          <p:nvSpPr>
            <p:cNvPr id="501" name="TextBox 500">
              <a:extLst>
                <a:ext uri="{FF2B5EF4-FFF2-40B4-BE49-F238E27FC236}">
                  <a16:creationId xmlns:a16="http://schemas.microsoft.com/office/drawing/2014/main" id="{273A2C68-FD8A-4D61-B8A1-7CA4C51ABF27}"/>
                </a:ext>
              </a:extLst>
            </p:cNvPr>
            <p:cNvSpPr txBox="1"/>
            <p:nvPr/>
          </p:nvSpPr>
          <p:spPr>
            <a:xfrm>
              <a:off x="1955043" y="4547557"/>
              <a:ext cx="440853" cy="276999"/>
            </a:xfrm>
            <a:prstGeom prst="rect">
              <a:avLst/>
            </a:prstGeom>
            <a:solidFill>
              <a:schemeClr val="tx1"/>
            </a:solidFill>
          </p:spPr>
          <p:txBody>
            <a:bodyPr wrap="square" rtlCol="0">
              <a:spAutoFit/>
            </a:bodyPr>
            <a:lstStyle/>
            <a:p>
              <a:r>
                <a:rPr lang="en-US" sz="1200" dirty="0">
                  <a:solidFill>
                    <a:schemeClr val="bg1"/>
                  </a:solidFill>
                </a:rPr>
                <a:t>CS</a:t>
              </a:r>
            </a:p>
          </p:txBody>
        </p:sp>
      </p:grpSp>
      <p:cxnSp>
        <p:nvCxnSpPr>
          <p:cNvPr id="502" name="Connector: Elbow 501">
            <a:extLst>
              <a:ext uri="{FF2B5EF4-FFF2-40B4-BE49-F238E27FC236}">
                <a16:creationId xmlns:a16="http://schemas.microsoft.com/office/drawing/2014/main" id="{92D62D61-72DD-42E9-93FB-3D515126D7B7}"/>
              </a:ext>
            </a:extLst>
          </p:cNvPr>
          <p:cNvCxnSpPr>
            <a:cxnSpLocks/>
            <a:stCxn id="651" idx="3"/>
            <a:endCxn id="486" idx="1"/>
          </p:cNvCxnSpPr>
          <p:nvPr/>
        </p:nvCxnSpPr>
        <p:spPr>
          <a:xfrm flipV="1">
            <a:off x="7607738" y="6369877"/>
            <a:ext cx="2919372" cy="586616"/>
          </a:xfrm>
          <a:prstGeom prst="bentConnector3">
            <a:avLst>
              <a:gd name="adj1" fmla="val 21164"/>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3" name="Connector: Elbow 502">
            <a:extLst>
              <a:ext uri="{FF2B5EF4-FFF2-40B4-BE49-F238E27FC236}">
                <a16:creationId xmlns:a16="http://schemas.microsoft.com/office/drawing/2014/main" id="{12FF1D04-DC33-4E34-8F0C-E004D59B33F4}"/>
              </a:ext>
            </a:extLst>
          </p:cNvPr>
          <p:cNvCxnSpPr>
            <a:cxnSpLocks/>
            <a:stCxn id="645" idx="3"/>
            <a:endCxn id="488" idx="1"/>
          </p:cNvCxnSpPr>
          <p:nvPr/>
        </p:nvCxnSpPr>
        <p:spPr>
          <a:xfrm>
            <a:off x="7632766" y="6092998"/>
            <a:ext cx="2893685" cy="2358"/>
          </a:xfrm>
          <a:prstGeom prst="bentConnector3">
            <a:avLst>
              <a:gd name="adj1" fmla="val 50000"/>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5" name="Connector: Elbow 504">
            <a:extLst>
              <a:ext uri="{FF2B5EF4-FFF2-40B4-BE49-F238E27FC236}">
                <a16:creationId xmlns:a16="http://schemas.microsoft.com/office/drawing/2014/main" id="{D6851EAD-A438-4E2A-975E-BA6E20A7E229}"/>
              </a:ext>
            </a:extLst>
          </p:cNvPr>
          <p:cNvCxnSpPr>
            <a:cxnSpLocks/>
            <a:stCxn id="639" idx="3"/>
            <a:endCxn id="485" idx="1"/>
          </p:cNvCxnSpPr>
          <p:nvPr/>
        </p:nvCxnSpPr>
        <p:spPr>
          <a:xfrm>
            <a:off x="7633121" y="5228660"/>
            <a:ext cx="2893331" cy="590714"/>
          </a:xfrm>
          <a:prstGeom prst="bentConnector3">
            <a:avLst>
              <a:gd name="adj1" fmla="val 68561"/>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C288676D-6FB5-4543-836A-525F6E01BB4E}"/>
              </a:ext>
            </a:extLst>
          </p:cNvPr>
          <p:cNvSpPr txBox="1"/>
          <p:nvPr/>
        </p:nvSpPr>
        <p:spPr>
          <a:xfrm>
            <a:off x="7934626" y="6064684"/>
            <a:ext cx="1218667" cy="276999"/>
          </a:xfrm>
          <a:prstGeom prst="rect">
            <a:avLst/>
          </a:prstGeom>
          <a:noFill/>
        </p:spPr>
        <p:txBody>
          <a:bodyPr wrap="none" rtlCol="0">
            <a:spAutoFit/>
          </a:bodyPr>
          <a:lstStyle/>
          <a:p>
            <a:r>
              <a:rPr lang="en-US" sz="1200" dirty="0"/>
              <a:t>RL bell crank pot</a:t>
            </a:r>
          </a:p>
        </p:txBody>
      </p:sp>
      <p:cxnSp>
        <p:nvCxnSpPr>
          <p:cNvPr id="520" name="Connector: Elbow 519">
            <a:extLst>
              <a:ext uri="{FF2B5EF4-FFF2-40B4-BE49-F238E27FC236}">
                <a16:creationId xmlns:a16="http://schemas.microsoft.com/office/drawing/2014/main" id="{9CC2CF52-3B7E-40BF-AD7C-D63C6C246DE0}"/>
              </a:ext>
            </a:extLst>
          </p:cNvPr>
          <p:cNvCxnSpPr>
            <a:cxnSpLocks/>
            <a:stCxn id="633" idx="3"/>
            <a:endCxn id="487" idx="1"/>
          </p:cNvCxnSpPr>
          <p:nvPr/>
        </p:nvCxnSpPr>
        <p:spPr>
          <a:xfrm>
            <a:off x="7633121" y="4339689"/>
            <a:ext cx="2893331" cy="1204965"/>
          </a:xfrm>
          <a:prstGeom prst="bentConnector3">
            <a:avLst>
              <a:gd name="adj1" fmla="val 73076"/>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3" name="Connector: Elbow 532">
            <a:extLst>
              <a:ext uri="{FF2B5EF4-FFF2-40B4-BE49-F238E27FC236}">
                <a16:creationId xmlns:a16="http://schemas.microsoft.com/office/drawing/2014/main" id="{2874B2BD-87B5-4B03-9DE9-DA9AA37ADB30}"/>
              </a:ext>
            </a:extLst>
          </p:cNvPr>
          <p:cNvCxnSpPr>
            <a:cxnSpLocks/>
            <a:stCxn id="628" idx="3"/>
            <a:endCxn id="480" idx="1"/>
          </p:cNvCxnSpPr>
          <p:nvPr/>
        </p:nvCxnSpPr>
        <p:spPr>
          <a:xfrm>
            <a:off x="7621409" y="3462303"/>
            <a:ext cx="2902679" cy="1820228"/>
          </a:xfrm>
          <a:prstGeom prst="bentConnector3">
            <a:avLst>
              <a:gd name="adj1" fmla="val 78502"/>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0" name="Connector: Elbow 569">
            <a:extLst>
              <a:ext uri="{FF2B5EF4-FFF2-40B4-BE49-F238E27FC236}">
                <a16:creationId xmlns:a16="http://schemas.microsoft.com/office/drawing/2014/main" id="{D1F74E9A-5E98-4A7F-96A0-EA17D381399F}"/>
              </a:ext>
            </a:extLst>
          </p:cNvPr>
          <p:cNvCxnSpPr>
            <a:cxnSpLocks/>
            <a:stCxn id="699" idx="3"/>
            <a:endCxn id="478" idx="1"/>
          </p:cNvCxnSpPr>
          <p:nvPr/>
        </p:nvCxnSpPr>
        <p:spPr>
          <a:xfrm>
            <a:off x="7582467" y="2413092"/>
            <a:ext cx="2941621" cy="2370170"/>
          </a:xfrm>
          <a:prstGeom prst="bentConnector3">
            <a:avLst>
              <a:gd name="adj1" fmla="val 87992"/>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C86511D9-4326-49BB-B9D3-6A1D5710622B}"/>
              </a:ext>
            </a:extLst>
          </p:cNvPr>
          <p:cNvSpPr txBox="1"/>
          <p:nvPr/>
        </p:nvSpPr>
        <p:spPr>
          <a:xfrm>
            <a:off x="8086117" y="2383305"/>
            <a:ext cx="1253420" cy="276999"/>
          </a:xfrm>
          <a:prstGeom prst="rect">
            <a:avLst/>
          </a:prstGeom>
          <a:noFill/>
        </p:spPr>
        <p:txBody>
          <a:bodyPr wrap="none" rtlCol="0">
            <a:spAutoFit/>
          </a:bodyPr>
          <a:lstStyle/>
          <a:p>
            <a:r>
              <a:rPr lang="en-US" sz="1200" dirty="0"/>
              <a:t>Spare analog in 1</a:t>
            </a:r>
          </a:p>
        </p:txBody>
      </p:sp>
      <p:sp>
        <p:nvSpPr>
          <p:cNvPr id="575" name="TextBox 574">
            <a:extLst>
              <a:ext uri="{FF2B5EF4-FFF2-40B4-BE49-F238E27FC236}">
                <a16:creationId xmlns:a16="http://schemas.microsoft.com/office/drawing/2014/main" id="{790366C9-E521-4AF0-997B-766086AE9E20}"/>
              </a:ext>
            </a:extLst>
          </p:cNvPr>
          <p:cNvSpPr txBox="1"/>
          <p:nvPr/>
        </p:nvSpPr>
        <p:spPr>
          <a:xfrm>
            <a:off x="8058435" y="2628577"/>
            <a:ext cx="1253420" cy="276999"/>
          </a:xfrm>
          <a:prstGeom prst="rect">
            <a:avLst/>
          </a:prstGeom>
          <a:noFill/>
        </p:spPr>
        <p:txBody>
          <a:bodyPr wrap="none" rtlCol="0">
            <a:spAutoFit/>
          </a:bodyPr>
          <a:lstStyle/>
          <a:p>
            <a:r>
              <a:rPr lang="en-US" sz="1200" dirty="0"/>
              <a:t>Spare analog in 2</a:t>
            </a:r>
          </a:p>
        </p:txBody>
      </p:sp>
      <p:cxnSp>
        <p:nvCxnSpPr>
          <p:cNvPr id="546" name="Connector: Elbow 545">
            <a:extLst>
              <a:ext uri="{FF2B5EF4-FFF2-40B4-BE49-F238E27FC236}">
                <a16:creationId xmlns:a16="http://schemas.microsoft.com/office/drawing/2014/main" id="{91917EAB-B0F0-4369-BC59-BFC33D7A9350}"/>
              </a:ext>
            </a:extLst>
          </p:cNvPr>
          <p:cNvCxnSpPr>
            <a:cxnSpLocks/>
            <a:stCxn id="696" idx="3"/>
            <a:endCxn id="479" idx="1"/>
          </p:cNvCxnSpPr>
          <p:nvPr/>
        </p:nvCxnSpPr>
        <p:spPr>
          <a:xfrm>
            <a:off x="7597160" y="2668213"/>
            <a:ext cx="2926928" cy="2351605"/>
          </a:xfrm>
          <a:prstGeom prst="bentConnector3">
            <a:avLst>
              <a:gd name="adj1" fmla="val 82729"/>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8" name="Connector: Elbow 577">
            <a:extLst>
              <a:ext uri="{FF2B5EF4-FFF2-40B4-BE49-F238E27FC236}">
                <a16:creationId xmlns:a16="http://schemas.microsoft.com/office/drawing/2014/main" id="{08FC34CB-8846-4582-B659-386C22974C24}"/>
              </a:ext>
            </a:extLst>
          </p:cNvPr>
          <p:cNvCxnSpPr>
            <a:cxnSpLocks/>
            <a:stCxn id="405" idx="0"/>
            <a:endCxn id="472" idx="1"/>
          </p:cNvCxnSpPr>
          <p:nvPr/>
        </p:nvCxnSpPr>
        <p:spPr>
          <a:xfrm flipH="1" flipV="1">
            <a:off x="10519664" y="4506263"/>
            <a:ext cx="8559256" cy="4679164"/>
          </a:xfrm>
          <a:prstGeom prst="bentConnector5">
            <a:avLst>
              <a:gd name="adj1" fmla="val -1314"/>
              <a:gd name="adj2" fmla="val 106411"/>
              <a:gd name="adj3" fmla="val 102671"/>
            </a:avLst>
          </a:prstGeom>
          <a:ln w="38100">
            <a:solidFill>
              <a:srgbClr val="00B05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9" name="TextBox 578">
            <a:extLst>
              <a:ext uri="{FF2B5EF4-FFF2-40B4-BE49-F238E27FC236}">
                <a16:creationId xmlns:a16="http://schemas.microsoft.com/office/drawing/2014/main" id="{A169E7AC-42DD-48D1-99BE-1F805D9AC573}"/>
              </a:ext>
            </a:extLst>
          </p:cNvPr>
          <p:cNvSpPr txBox="1"/>
          <p:nvPr/>
        </p:nvSpPr>
        <p:spPr>
          <a:xfrm>
            <a:off x="12835560" y="5148321"/>
            <a:ext cx="537327" cy="276999"/>
          </a:xfrm>
          <a:prstGeom prst="rect">
            <a:avLst/>
          </a:prstGeom>
          <a:noFill/>
        </p:spPr>
        <p:txBody>
          <a:bodyPr wrap="none" rtlCol="0">
            <a:spAutoFit/>
          </a:bodyPr>
          <a:lstStyle/>
          <a:p>
            <a:r>
              <a:rPr lang="en-US" sz="1200" dirty="0"/>
              <a:t>pin23</a:t>
            </a:r>
          </a:p>
        </p:txBody>
      </p:sp>
      <p:sp>
        <p:nvSpPr>
          <p:cNvPr id="585" name="TextBox 584">
            <a:extLst>
              <a:ext uri="{FF2B5EF4-FFF2-40B4-BE49-F238E27FC236}">
                <a16:creationId xmlns:a16="http://schemas.microsoft.com/office/drawing/2014/main" id="{33381CCD-2BD1-413C-BCAB-436389D8C243}"/>
              </a:ext>
            </a:extLst>
          </p:cNvPr>
          <p:cNvSpPr txBox="1"/>
          <p:nvPr/>
        </p:nvSpPr>
        <p:spPr>
          <a:xfrm>
            <a:off x="12835485" y="5702294"/>
            <a:ext cx="537327" cy="276999"/>
          </a:xfrm>
          <a:prstGeom prst="rect">
            <a:avLst/>
          </a:prstGeom>
          <a:noFill/>
        </p:spPr>
        <p:txBody>
          <a:bodyPr wrap="none" rtlCol="0">
            <a:spAutoFit/>
          </a:bodyPr>
          <a:lstStyle/>
          <a:p>
            <a:r>
              <a:rPr lang="en-US" sz="1200" dirty="0"/>
              <a:t>pin19</a:t>
            </a:r>
          </a:p>
        </p:txBody>
      </p:sp>
      <p:sp>
        <p:nvSpPr>
          <p:cNvPr id="586" name="TextBox 585">
            <a:extLst>
              <a:ext uri="{FF2B5EF4-FFF2-40B4-BE49-F238E27FC236}">
                <a16:creationId xmlns:a16="http://schemas.microsoft.com/office/drawing/2014/main" id="{0DBB777E-52CF-4489-AD56-4B2EDFDE36CE}"/>
              </a:ext>
            </a:extLst>
          </p:cNvPr>
          <p:cNvSpPr txBox="1"/>
          <p:nvPr/>
        </p:nvSpPr>
        <p:spPr>
          <a:xfrm>
            <a:off x="12849693" y="5418890"/>
            <a:ext cx="537327" cy="276999"/>
          </a:xfrm>
          <a:prstGeom prst="rect">
            <a:avLst/>
          </a:prstGeom>
          <a:noFill/>
        </p:spPr>
        <p:txBody>
          <a:bodyPr wrap="none" rtlCol="0">
            <a:spAutoFit/>
          </a:bodyPr>
          <a:lstStyle/>
          <a:p>
            <a:r>
              <a:rPr lang="en-US" sz="1200" dirty="0"/>
              <a:t>pin21</a:t>
            </a:r>
          </a:p>
        </p:txBody>
      </p:sp>
      <p:sp>
        <p:nvSpPr>
          <p:cNvPr id="590" name="TextBox 589">
            <a:extLst>
              <a:ext uri="{FF2B5EF4-FFF2-40B4-BE49-F238E27FC236}">
                <a16:creationId xmlns:a16="http://schemas.microsoft.com/office/drawing/2014/main" id="{E203DB12-44F5-469D-BAC4-5AEBA1DE29F3}"/>
              </a:ext>
            </a:extLst>
          </p:cNvPr>
          <p:cNvSpPr txBox="1"/>
          <p:nvPr/>
        </p:nvSpPr>
        <p:spPr>
          <a:xfrm>
            <a:off x="12849693" y="5969655"/>
            <a:ext cx="537327" cy="276999"/>
          </a:xfrm>
          <a:prstGeom prst="rect">
            <a:avLst/>
          </a:prstGeom>
          <a:noFill/>
        </p:spPr>
        <p:txBody>
          <a:bodyPr wrap="none" rtlCol="0">
            <a:spAutoFit/>
          </a:bodyPr>
          <a:lstStyle/>
          <a:p>
            <a:r>
              <a:rPr lang="en-US" sz="1200" dirty="0"/>
              <a:t>pin24</a:t>
            </a:r>
          </a:p>
        </p:txBody>
      </p:sp>
      <p:cxnSp>
        <p:nvCxnSpPr>
          <p:cNvPr id="592" name="Connector: Elbow 591">
            <a:extLst>
              <a:ext uri="{FF2B5EF4-FFF2-40B4-BE49-F238E27FC236}">
                <a16:creationId xmlns:a16="http://schemas.microsoft.com/office/drawing/2014/main" id="{CEF6F98B-00BD-43D5-A54D-264C97546C31}"/>
              </a:ext>
            </a:extLst>
          </p:cNvPr>
          <p:cNvCxnSpPr>
            <a:cxnSpLocks/>
            <a:stCxn id="649" idx="1"/>
            <a:endCxn id="489" idx="3"/>
          </p:cNvCxnSpPr>
          <p:nvPr/>
        </p:nvCxnSpPr>
        <p:spPr>
          <a:xfrm rot="10800000">
            <a:off x="11910178" y="4506264"/>
            <a:ext cx="925383" cy="5821"/>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4" name="Connector: Elbow 593">
            <a:extLst>
              <a:ext uri="{FF2B5EF4-FFF2-40B4-BE49-F238E27FC236}">
                <a16:creationId xmlns:a16="http://schemas.microsoft.com/office/drawing/2014/main" id="{4B6CC66E-78E7-4423-966D-1417EF49574A}"/>
              </a:ext>
            </a:extLst>
          </p:cNvPr>
          <p:cNvCxnSpPr>
            <a:cxnSpLocks/>
            <a:stCxn id="649" idx="1"/>
            <a:endCxn id="490" idx="3"/>
          </p:cNvCxnSpPr>
          <p:nvPr/>
        </p:nvCxnSpPr>
        <p:spPr>
          <a:xfrm rot="10800000" flipV="1">
            <a:off x="11914602" y="4512084"/>
            <a:ext cx="920959" cy="271178"/>
          </a:xfrm>
          <a:prstGeom prst="bentConnector3">
            <a:avLst>
              <a:gd name="adj1" fmla="val 50000"/>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E4320A2A-D1F5-4929-9F65-355A9767AFE0}"/>
              </a:ext>
            </a:extLst>
          </p:cNvPr>
          <p:cNvCxnSpPr>
            <a:cxnSpLocks/>
            <a:stCxn id="491" idx="3"/>
            <a:endCxn id="440" idx="1"/>
          </p:cNvCxnSpPr>
          <p:nvPr/>
        </p:nvCxnSpPr>
        <p:spPr>
          <a:xfrm>
            <a:off x="11914601" y="5019818"/>
            <a:ext cx="930139" cy="2601384"/>
          </a:xfrm>
          <a:prstGeom prst="bentConnector3">
            <a:avLst>
              <a:gd name="adj1" fmla="val 5000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01" name="Connector: Elbow 600">
            <a:extLst>
              <a:ext uri="{FF2B5EF4-FFF2-40B4-BE49-F238E27FC236}">
                <a16:creationId xmlns:a16="http://schemas.microsoft.com/office/drawing/2014/main" id="{2D15B99D-E567-4A08-A3ED-78C0E79F7014}"/>
              </a:ext>
            </a:extLst>
          </p:cNvPr>
          <p:cNvCxnSpPr>
            <a:cxnSpLocks/>
            <a:stCxn id="499" idx="3"/>
            <a:endCxn id="440" idx="1"/>
          </p:cNvCxnSpPr>
          <p:nvPr/>
        </p:nvCxnSpPr>
        <p:spPr>
          <a:xfrm>
            <a:off x="11917622" y="6369468"/>
            <a:ext cx="927118" cy="1251734"/>
          </a:xfrm>
          <a:prstGeom prst="bentConnector3">
            <a:avLst>
              <a:gd name="adj1" fmla="val 50000"/>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FE422958-2FA0-4644-9555-FC801C81D570}"/>
              </a:ext>
            </a:extLst>
          </p:cNvPr>
          <p:cNvCxnSpPr>
            <a:cxnSpLocks/>
            <a:stCxn id="493" idx="3"/>
            <a:endCxn id="579" idx="1"/>
          </p:cNvCxnSpPr>
          <p:nvPr/>
        </p:nvCxnSpPr>
        <p:spPr>
          <a:xfrm>
            <a:off x="11914601" y="5282531"/>
            <a:ext cx="920959" cy="4290"/>
          </a:xfrm>
          <a:prstGeom prst="line">
            <a:avLst/>
          </a:prstGeom>
          <a:ln w="25400">
            <a:solidFill>
              <a:srgbClr val="9F118E"/>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C32BDB7E-65A5-4B00-BA9B-83DE5391DBC3}"/>
              </a:ext>
            </a:extLst>
          </p:cNvPr>
          <p:cNvCxnSpPr>
            <a:cxnSpLocks/>
            <a:stCxn id="500" idx="3"/>
            <a:endCxn id="586" idx="1"/>
          </p:cNvCxnSpPr>
          <p:nvPr/>
        </p:nvCxnSpPr>
        <p:spPr>
          <a:xfrm>
            <a:off x="11916965" y="5544654"/>
            <a:ext cx="932728" cy="12736"/>
          </a:xfrm>
          <a:prstGeom prst="line">
            <a:avLst/>
          </a:prstGeom>
          <a:ln w="25400">
            <a:solidFill>
              <a:srgbClr val="92D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6FF98F4F-7F11-40CA-B192-D2A1B9F575DD}"/>
              </a:ext>
            </a:extLst>
          </p:cNvPr>
          <p:cNvCxnSpPr>
            <a:cxnSpLocks/>
            <a:stCxn id="494" idx="3"/>
            <a:endCxn id="585" idx="1"/>
          </p:cNvCxnSpPr>
          <p:nvPr/>
        </p:nvCxnSpPr>
        <p:spPr>
          <a:xfrm>
            <a:off x="11916965" y="5819374"/>
            <a:ext cx="918520" cy="21420"/>
          </a:xfrm>
          <a:prstGeom prst="line">
            <a:avLst/>
          </a:prstGeom>
          <a:ln w="25400">
            <a:solidFill>
              <a:schemeClr val="accent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D97D386D-B2F2-4B7D-A84F-95AF842B5327}"/>
              </a:ext>
            </a:extLst>
          </p:cNvPr>
          <p:cNvCxnSpPr>
            <a:cxnSpLocks/>
            <a:stCxn id="501" idx="3"/>
            <a:endCxn id="590" idx="1"/>
          </p:cNvCxnSpPr>
          <p:nvPr/>
        </p:nvCxnSpPr>
        <p:spPr>
          <a:xfrm>
            <a:off x="11916963" y="6095356"/>
            <a:ext cx="932730" cy="12799"/>
          </a:xfrm>
          <a:prstGeom prst="line">
            <a:avLst/>
          </a:prstGeom>
          <a:ln w="25400">
            <a:solidFill>
              <a:srgbClr val="00B0F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4505F52F-C6BD-4E05-A0F5-529724F808A2}"/>
              </a:ext>
            </a:extLst>
          </p:cNvPr>
          <p:cNvCxnSpPr>
            <a:cxnSpLocks/>
            <a:stCxn id="524" idx="3"/>
            <a:endCxn id="626" idx="1"/>
          </p:cNvCxnSpPr>
          <p:nvPr/>
        </p:nvCxnSpPr>
        <p:spPr>
          <a:xfrm flipV="1">
            <a:off x="7608916" y="1517909"/>
            <a:ext cx="5242900" cy="13313"/>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26" name="TextBox 625">
            <a:extLst>
              <a:ext uri="{FF2B5EF4-FFF2-40B4-BE49-F238E27FC236}">
                <a16:creationId xmlns:a16="http://schemas.microsoft.com/office/drawing/2014/main" id="{D0D196A1-9499-4508-B428-305CE8F00EBC}"/>
              </a:ext>
            </a:extLst>
          </p:cNvPr>
          <p:cNvSpPr txBox="1"/>
          <p:nvPr/>
        </p:nvSpPr>
        <p:spPr>
          <a:xfrm>
            <a:off x="12851816" y="1379409"/>
            <a:ext cx="458780" cy="276999"/>
          </a:xfrm>
          <a:prstGeom prst="rect">
            <a:avLst/>
          </a:prstGeom>
          <a:noFill/>
        </p:spPr>
        <p:txBody>
          <a:bodyPr wrap="none" rtlCol="0">
            <a:spAutoFit/>
          </a:bodyPr>
          <a:lstStyle/>
          <a:p>
            <a:r>
              <a:rPr lang="en-US" sz="1200" dirty="0"/>
              <a:t>pin8</a:t>
            </a:r>
          </a:p>
        </p:txBody>
      </p:sp>
      <p:sp>
        <p:nvSpPr>
          <p:cNvPr id="630" name="TextBox 629">
            <a:extLst>
              <a:ext uri="{FF2B5EF4-FFF2-40B4-BE49-F238E27FC236}">
                <a16:creationId xmlns:a16="http://schemas.microsoft.com/office/drawing/2014/main" id="{E3024ADE-454C-496A-A899-641A8485310C}"/>
              </a:ext>
            </a:extLst>
          </p:cNvPr>
          <p:cNvSpPr txBox="1"/>
          <p:nvPr/>
        </p:nvSpPr>
        <p:spPr>
          <a:xfrm>
            <a:off x="8237152" y="1514770"/>
            <a:ext cx="1242200" cy="276999"/>
          </a:xfrm>
          <a:prstGeom prst="rect">
            <a:avLst/>
          </a:prstGeom>
          <a:noFill/>
        </p:spPr>
        <p:txBody>
          <a:bodyPr wrap="none" rtlCol="0">
            <a:spAutoFit/>
          </a:bodyPr>
          <a:lstStyle/>
          <a:p>
            <a:r>
              <a:rPr lang="en-US" sz="1200" dirty="0"/>
              <a:t>Spare GPIO: pin8</a:t>
            </a:r>
          </a:p>
        </p:txBody>
      </p:sp>
      <p:cxnSp>
        <p:nvCxnSpPr>
          <p:cNvPr id="636" name="Straight Connector 635">
            <a:extLst>
              <a:ext uri="{FF2B5EF4-FFF2-40B4-BE49-F238E27FC236}">
                <a16:creationId xmlns:a16="http://schemas.microsoft.com/office/drawing/2014/main" id="{5582C399-2E85-41B7-BB22-63DFDE2AA16E}"/>
              </a:ext>
            </a:extLst>
          </p:cNvPr>
          <p:cNvCxnSpPr>
            <a:cxnSpLocks/>
            <a:stCxn id="523" idx="3"/>
            <a:endCxn id="638" idx="1"/>
          </p:cNvCxnSpPr>
          <p:nvPr/>
        </p:nvCxnSpPr>
        <p:spPr>
          <a:xfrm>
            <a:off x="7638798" y="1836959"/>
            <a:ext cx="5198315" cy="1232"/>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38" name="TextBox 637">
            <a:extLst>
              <a:ext uri="{FF2B5EF4-FFF2-40B4-BE49-F238E27FC236}">
                <a16:creationId xmlns:a16="http://schemas.microsoft.com/office/drawing/2014/main" id="{AB103322-7041-461A-AD90-1C1505EDE8F4}"/>
              </a:ext>
            </a:extLst>
          </p:cNvPr>
          <p:cNvSpPr txBox="1"/>
          <p:nvPr/>
        </p:nvSpPr>
        <p:spPr>
          <a:xfrm>
            <a:off x="12837113" y="1699691"/>
            <a:ext cx="537327" cy="276999"/>
          </a:xfrm>
          <a:prstGeom prst="rect">
            <a:avLst/>
          </a:prstGeom>
          <a:noFill/>
        </p:spPr>
        <p:txBody>
          <a:bodyPr wrap="none" rtlCol="0">
            <a:spAutoFit/>
          </a:bodyPr>
          <a:lstStyle/>
          <a:p>
            <a:r>
              <a:rPr lang="en-US" sz="1200" dirty="0"/>
              <a:t>pin10</a:t>
            </a:r>
          </a:p>
        </p:txBody>
      </p:sp>
      <p:sp>
        <p:nvSpPr>
          <p:cNvPr id="640" name="TextBox 639">
            <a:extLst>
              <a:ext uri="{FF2B5EF4-FFF2-40B4-BE49-F238E27FC236}">
                <a16:creationId xmlns:a16="http://schemas.microsoft.com/office/drawing/2014/main" id="{4D7FE64F-8FA7-4D6E-A18F-649F65A02EF7}"/>
              </a:ext>
            </a:extLst>
          </p:cNvPr>
          <p:cNvSpPr txBox="1"/>
          <p:nvPr/>
        </p:nvSpPr>
        <p:spPr>
          <a:xfrm>
            <a:off x="8222449" y="1835052"/>
            <a:ext cx="1320746" cy="276999"/>
          </a:xfrm>
          <a:prstGeom prst="rect">
            <a:avLst/>
          </a:prstGeom>
          <a:noFill/>
        </p:spPr>
        <p:txBody>
          <a:bodyPr wrap="none" rtlCol="0">
            <a:spAutoFit/>
          </a:bodyPr>
          <a:lstStyle/>
          <a:p>
            <a:r>
              <a:rPr lang="en-US" sz="1200" dirty="0"/>
              <a:t>Spare GPIO: pin10</a:t>
            </a:r>
          </a:p>
        </p:txBody>
      </p:sp>
      <p:cxnSp>
        <p:nvCxnSpPr>
          <p:cNvPr id="643" name="Straight Connector 642">
            <a:extLst>
              <a:ext uri="{FF2B5EF4-FFF2-40B4-BE49-F238E27FC236}">
                <a16:creationId xmlns:a16="http://schemas.microsoft.com/office/drawing/2014/main" id="{D0423B9B-0786-402A-817A-591F5A1EB853}"/>
              </a:ext>
            </a:extLst>
          </p:cNvPr>
          <p:cNvCxnSpPr>
            <a:cxnSpLocks/>
            <a:endCxn id="644" idx="1"/>
          </p:cNvCxnSpPr>
          <p:nvPr/>
        </p:nvCxnSpPr>
        <p:spPr>
          <a:xfrm>
            <a:off x="7653501" y="2122729"/>
            <a:ext cx="5198315" cy="1232"/>
          </a:xfrm>
          <a:prstGeom prst="line">
            <a:avLst/>
          </a:prstGeom>
          <a:ln w="25400">
            <a:solidFill>
              <a:srgbClr val="00B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44" name="TextBox 643">
            <a:extLst>
              <a:ext uri="{FF2B5EF4-FFF2-40B4-BE49-F238E27FC236}">
                <a16:creationId xmlns:a16="http://schemas.microsoft.com/office/drawing/2014/main" id="{CD4DBB26-5120-46A7-9DDE-41319775B072}"/>
              </a:ext>
            </a:extLst>
          </p:cNvPr>
          <p:cNvSpPr txBox="1"/>
          <p:nvPr/>
        </p:nvSpPr>
        <p:spPr>
          <a:xfrm>
            <a:off x="12851816" y="1985461"/>
            <a:ext cx="537327" cy="276999"/>
          </a:xfrm>
          <a:prstGeom prst="rect">
            <a:avLst/>
          </a:prstGeom>
          <a:noFill/>
        </p:spPr>
        <p:txBody>
          <a:bodyPr wrap="none" rtlCol="0">
            <a:spAutoFit/>
          </a:bodyPr>
          <a:lstStyle/>
          <a:p>
            <a:r>
              <a:rPr lang="en-US" sz="1200" dirty="0"/>
              <a:t>pin28</a:t>
            </a:r>
          </a:p>
        </p:txBody>
      </p:sp>
      <p:sp>
        <p:nvSpPr>
          <p:cNvPr id="646" name="TextBox 645">
            <a:extLst>
              <a:ext uri="{FF2B5EF4-FFF2-40B4-BE49-F238E27FC236}">
                <a16:creationId xmlns:a16="http://schemas.microsoft.com/office/drawing/2014/main" id="{90E8D220-82A2-4C23-A4D8-4314567374E4}"/>
              </a:ext>
            </a:extLst>
          </p:cNvPr>
          <p:cNvSpPr txBox="1"/>
          <p:nvPr/>
        </p:nvSpPr>
        <p:spPr>
          <a:xfrm>
            <a:off x="8237152" y="2120822"/>
            <a:ext cx="1320746" cy="276999"/>
          </a:xfrm>
          <a:prstGeom prst="rect">
            <a:avLst/>
          </a:prstGeom>
          <a:noFill/>
        </p:spPr>
        <p:txBody>
          <a:bodyPr wrap="none" rtlCol="0">
            <a:spAutoFit/>
          </a:bodyPr>
          <a:lstStyle/>
          <a:p>
            <a:r>
              <a:rPr lang="en-US" sz="1200" dirty="0"/>
              <a:t>Spare GPIO: pin28</a:t>
            </a:r>
          </a:p>
        </p:txBody>
      </p:sp>
      <p:sp>
        <p:nvSpPr>
          <p:cNvPr id="649" name="TextBox 648">
            <a:extLst>
              <a:ext uri="{FF2B5EF4-FFF2-40B4-BE49-F238E27FC236}">
                <a16:creationId xmlns:a16="http://schemas.microsoft.com/office/drawing/2014/main" id="{D9459A78-F534-45A8-B76D-128AB25CB563}"/>
              </a:ext>
            </a:extLst>
          </p:cNvPr>
          <p:cNvSpPr txBox="1"/>
          <p:nvPr/>
        </p:nvSpPr>
        <p:spPr>
          <a:xfrm>
            <a:off x="12835560" y="4373584"/>
            <a:ext cx="816249" cy="276999"/>
          </a:xfrm>
          <a:prstGeom prst="rect">
            <a:avLst/>
          </a:prstGeom>
          <a:noFill/>
        </p:spPr>
        <p:txBody>
          <a:bodyPr wrap="none" rtlCol="0">
            <a:spAutoFit/>
          </a:bodyPr>
          <a:lstStyle/>
          <a:p>
            <a:r>
              <a:rPr lang="en-US" sz="1200" dirty="0"/>
              <a:t>Pin17 3V3</a:t>
            </a:r>
          </a:p>
        </p:txBody>
      </p:sp>
      <p:sp>
        <p:nvSpPr>
          <p:cNvPr id="511" name="Rectangle 510">
            <a:extLst>
              <a:ext uri="{FF2B5EF4-FFF2-40B4-BE49-F238E27FC236}">
                <a16:creationId xmlns:a16="http://schemas.microsoft.com/office/drawing/2014/main" id="{F9EA1AC0-6DD5-4E72-A0BD-27C13E9ABDA1}"/>
              </a:ext>
            </a:extLst>
          </p:cNvPr>
          <p:cNvSpPr/>
          <p:nvPr/>
        </p:nvSpPr>
        <p:spPr>
          <a:xfrm rot="16200000">
            <a:off x="10117377" y="12347998"/>
            <a:ext cx="2114316" cy="1394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MPU6050</a:t>
            </a:r>
          </a:p>
        </p:txBody>
      </p:sp>
      <p:sp>
        <p:nvSpPr>
          <p:cNvPr id="528" name="TextBox 527">
            <a:extLst>
              <a:ext uri="{FF2B5EF4-FFF2-40B4-BE49-F238E27FC236}">
                <a16:creationId xmlns:a16="http://schemas.microsoft.com/office/drawing/2014/main" id="{1BB4930C-47CD-492A-B958-D6575E25D009}"/>
              </a:ext>
            </a:extLst>
          </p:cNvPr>
          <p:cNvSpPr txBox="1"/>
          <p:nvPr/>
        </p:nvSpPr>
        <p:spPr>
          <a:xfrm>
            <a:off x="11437921" y="11988073"/>
            <a:ext cx="433846" cy="279176"/>
          </a:xfrm>
          <a:prstGeom prst="rect">
            <a:avLst/>
          </a:prstGeom>
          <a:solidFill>
            <a:schemeClr val="tx1"/>
          </a:solidFill>
        </p:spPr>
        <p:txBody>
          <a:bodyPr wrap="square" rtlCol="0">
            <a:spAutoFit/>
          </a:bodyPr>
          <a:lstStyle/>
          <a:p>
            <a:r>
              <a:rPr lang="en-US" sz="1200" dirty="0">
                <a:solidFill>
                  <a:schemeClr val="bg1"/>
                </a:solidFill>
              </a:rPr>
              <a:t>INT</a:t>
            </a:r>
          </a:p>
        </p:txBody>
      </p:sp>
      <p:sp>
        <p:nvSpPr>
          <p:cNvPr id="530" name="TextBox 529">
            <a:extLst>
              <a:ext uri="{FF2B5EF4-FFF2-40B4-BE49-F238E27FC236}">
                <a16:creationId xmlns:a16="http://schemas.microsoft.com/office/drawing/2014/main" id="{0E8CE4E6-EC9F-4564-A279-5FAFA4899304}"/>
              </a:ext>
            </a:extLst>
          </p:cNvPr>
          <p:cNvSpPr txBox="1"/>
          <p:nvPr/>
        </p:nvSpPr>
        <p:spPr>
          <a:xfrm>
            <a:off x="11376443" y="12265072"/>
            <a:ext cx="499747" cy="276999"/>
          </a:xfrm>
          <a:prstGeom prst="rect">
            <a:avLst/>
          </a:prstGeom>
          <a:solidFill>
            <a:schemeClr val="tx1"/>
          </a:solidFill>
        </p:spPr>
        <p:txBody>
          <a:bodyPr wrap="square" rtlCol="0">
            <a:spAutoFit/>
          </a:bodyPr>
          <a:lstStyle/>
          <a:p>
            <a:r>
              <a:rPr lang="en-US" sz="1200" dirty="0">
                <a:solidFill>
                  <a:schemeClr val="bg1"/>
                </a:solidFill>
              </a:rPr>
              <a:t>ADD</a:t>
            </a:r>
          </a:p>
        </p:txBody>
      </p:sp>
      <p:sp>
        <p:nvSpPr>
          <p:cNvPr id="531" name="TextBox 530">
            <a:extLst>
              <a:ext uri="{FF2B5EF4-FFF2-40B4-BE49-F238E27FC236}">
                <a16:creationId xmlns:a16="http://schemas.microsoft.com/office/drawing/2014/main" id="{59417E48-3285-4F40-9C11-A96E18BBB068}"/>
              </a:ext>
            </a:extLst>
          </p:cNvPr>
          <p:cNvSpPr txBox="1"/>
          <p:nvPr/>
        </p:nvSpPr>
        <p:spPr>
          <a:xfrm>
            <a:off x="11412686" y="12501629"/>
            <a:ext cx="463505" cy="276999"/>
          </a:xfrm>
          <a:prstGeom prst="rect">
            <a:avLst/>
          </a:prstGeom>
          <a:solidFill>
            <a:schemeClr val="tx1"/>
          </a:solidFill>
        </p:spPr>
        <p:txBody>
          <a:bodyPr wrap="square" rtlCol="0">
            <a:spAutoFit/>
          </a:bodyPr>
          <a:lstStyle/>
          <a:p>
            <a:r>
              <a:rPr lang="en-US" sz="1200" dirty="0">
                <a:solidFill>
                  <a:schemeClr val="bg1"/>
                </a:solidFill>
              </a:rPr>
              <a:t>XCL</a:t>
            </a:r>
          </a:p>
        </p:txBody>
      </p:sp>
      <p:sp>
        <p:nvSpPr>
          <p:cNvPr id="535" name="TextBox 534">
            <a:extLst>
              <a:ext uri="{FF2B5EF4-FFF2-40B4-BE49-F238E27FC236}">
                <a16:creationId xmlns:a16="http://schemas.microsoft.com/office/drawing/2014/main" id="{CBDA8A90-1D46-439F-9EAB-BE8C0082DAAA}"/>
              </a:ext>
            </a:extLst>
          </p:cNvPr>
          <p:cNvSpPr txBox="1"/>
          <p:nvPr/>
        </p:nvSpPr>
        <p:spPr>
          <a:xfrm>
            <a:off x="11356615" y="12764341"/>
            <a:ext cx="519576" cy="276999"/>
          </a:xfrm>
          <a:prstGeom prst="rect">
            <a:avLst/>
          </a:prstGeom>
          <a:solidFill>
            <a:schemeClr val="tx1"/>
          </a:solidFill>
        </p:spPr>
        <p:txBody>
          <a:bodyPr wrap="square" rtlCol="0">
            <a:spAutoFit/>
          </a:bodyPr>
          <a:lstStyle/>
          <a:p>
            <a:r>
              <a:rPr lang="en-US" sz="1200" dirty="0">
                <a:solidFill>
                  <a:schemeClr val="bg1"/>
                </a:solidFill>
              </a:rPr>
              <a:t>XDA</a:t>
            </a:r>
          </a:p>
        </p:txBody>
      </p:sp>
      <p:sp>
        <p:nvSpPr>
          <p:cNvPr id="536" name="TextBox 535">
            <a:extLst>
              <a:ext uri="{FF2B5EF4-FFF2-40B4-BE49-F238E27FC236}">
                <a16:creationId xmlns:a16="http://schemas.microsoft.com/office/drawing/2014/main" id="{C9E6BE7E-27B2-4401-A312-BB199828B49D}"/>
              </a:ext>
            </a:extLst>
          </p:cNvPr>
          <p:cNvSpPr txBox="1"/>
          <p:nvPr/>
        </p:nvSpPr>
        <p:spPr>
          <a:xfrm>
            <a:off x="11358979" y="13301184"/>
            <a:ext cx="519576" cy="276999"/>
          </a:xfrm>
          <a:prstGeom prst="rect">
            <a:avLst/>
          </a:prstGeom>
          <a:solidFill>
            <a:schemeClr val="tx1"/>
          </a:solidFill>
        </p:spPr>
        <p:txBody>
          <a:bodyPr wrap="square" rtlCol="0">
            <a:spAutoFit/>
          </a:bodyPr>
          <a:lstStyle/>
          <a:p>
            <a:r>
              <a:rPr lang="en-US" sz="1200" dirty="0">
                <a:solidFill>
                  <a:schemeClr val="bg1"/>
                </a:solidFill>
              </a:rPr>
              <a:t>SCI</a:t>
            </a:r>
          </a:p>
        </p:txBody>
      </p:sp>
      <p:sp>
        <p:nvSpPr>
          <p:cNvPr id="538" name="TextBox 537">
            <a:extLst>
              <a:ext uri="{FF2B5EF4-FFF2-40B4-BE49-F238E27FC236}">
                <a16:creationId xmlns:a16="http://schemas.microsoft.com/office/drawing/2014/main" id="{28022DE6-1E06-401A-811E-2134C1ABA6CC}"/>
              </a:ext>
            </a:extLst>
          </p:cNvPr>
          <p:cNvSpPr txBox="1"/>
          <p:nvPr/>
        </p:nvSpPr>
        <p:spPr>
          <a:xfrm>
            <a:off x="11397389" y="13851687"/>
            <a:ext cx="481823" cy="276999"/>
          </a:xfrm>
          <a:prstGeom prst="rect">
            <a:avLst/>
          </a:prstGeom>
          <a:solidFill>
            <a:schemeClr val="tx1"/>
          </a:solidFill>
        </p:spPr>
        <p:txBody>
          <a:bodyPr wrap="square" rtlCol="0">
            <a:spAutoFit/>
          </a:bodyPr>
          <a:lstStyle/>
          <a:p>
            <a:r>
              <a:rPr lang="en-US" sz="1200" dirty="0" err="1">
                <a:solidFill>
                  <a:schemeClr val="bg1"/>
                </a:solidFill>
              </a:rPr>
              <a:t>Vcc</a:t>
            </a:r>
            <a:endParaRPr lang="en-US" sz="1200" dirty="0">
              <a:solidFill>
                <a:schemeClr val="bg1"/>
              </a:solidFill>
            </a:endParaRPr>
          </a:p>
        </p:txBody>
      </p:sp>
      <p:sp>
        <p:nvSpPr>
          <p:cNvPr id="541" name="TextBox 540">
            <a:extLst>
              <a:ext uri="{FF2B5EF4-FFF2-40B4-BE49-F238E27FC236}">
                <a16:creationId xmlns:a16="http://schemas.microsoft.com/office/drawing/2014/main" id="{CE0091DA-42AE-4C06-B555-013B6A2CE21D}"/>
              </a:ext>
            </a:extLst>
          </p:cNvPr>
          <p:cNvSpPr txBox="1"/>
          <p:nvPr/>
        </p:nvSpPr>
        <p:spPr>
          <a:xfrm>
            <a:off x="11358979" y="13026464"/>
            <a:ext cx="519576" cy="276999"/>
          </a:xfrm>
          <a:prstGeom prst="rect">
            <a:avLst/>
          </a:prstGeom>
          <a:solidFill>
            <a:schemeClr val="tx1"/>
          </a:solidFill>
        </p:spPr>
        <p:txBody>
          <a:bodyPr wrap="square" rtlCol="0">
            <a:spAutoFit/>
          </a:bodyPr>
          <a:lstStyle/>
          <a:p>
            <a:r>
              <a:rPr lang="en-US" sz="1200" dirty="0">
                <a:solidFill>
                  <a:schemeClr val="bg1"/>
                </a:solidFill>
              </a:rPr>
              <a:t>SDA</a:t>
            </a:r>
          </a:p>
        </p:txBody>
      </p:sp>
      <p:sp>
        <p:nvSpPr>
          <p:cNvPr id="542" name="TextBox 541">
            <a:extLst>
              <a:ext uri="{FF2B5EF4-FFF2-40B4-BE49-F238E27FC236}">
                <a16:creationId xmlns:a16="http://schemas.microsoft.com/office/drawing/2014/main" id="{4F537C08-482B-4FA7-93E7-DFEC12E5D100}"/>
              </a:ext>
            </a:extLst>
          </p:cNvPr>
          <p:cNvSpPr txBox="1"/>
          <p:nvPr/>
        </p:nvSpPr>
        <p:spPr>
          <a:xfrm>
            <a:off x="11352192" y="13577166"/>
            <a:ext cx="526362" cy="276999"/>
          </a:xfrm>
          <a:prstGeom prst="rect">
            <a:avLst/>
          </a:prstGeom>
          <a:solidFill>
            <a:schemeClr val="tx1"/>
          </a:solidFill>
        </p:spPr>
        <p:txBody>
          <a:bodyPr wrap="square" rtlCol="0">
            <a:spAutoFit/>
          </a:bodyPr>
          <a:lstStyle/>
          <a:p>
            <a:r>
              <a:rPr lang="en-US" sz="1200" dirty="0">
                <a:solidFill>
                  <a:schemeClr val="bg1"/>
                </a:solidFill>
              </a:rPr>
              <a:t>GND</a:t>
            </a:r>
          </a:p>
        </p:txBody>
      </p:sp>
      <p:sp>
        <p:nvSpPr>
          <p:cNvPr id="543" name="TextBox 542">
            <a:extLst>
              <a:ext uri="{FF2B5EF4-FFF2-40B4-BE49-F238E27FC236}">
                <a16:creationId xmlns:a16="http://schemas.microsoft.com/office/drawing/2014/main" id="{24805230-8CC5-4CAF-9A4C-8119AAA28315}"/>
              </a:ext>
            </a:extLst>
          </p:cNvPr>
          <p:cNvSpPr txBox="1"/>
          <p:nvPr/>
        </p:nvSpPr>
        <p:spPr>
          <a:xfrm>
            <a:off x="12816019" y="13148435"/>
            <a:ext cx="816249" cy="276999"/>
          </a:xfrm>
          <a:prstGeom prst="rect">
            <a:avLst/>
          </a:prstGeom>
          <a:noFill/>
        </p:spPr>
        <p:txBody>
          <a:bodyPr wrap="none" rtlCol="0">
            <a:spAutoFit/>
          </a:bodyPr>
          <a:lstStyle/>
          <a:p>
            <a:r>
              <a:rPr lang="en-US" sz="1200" dirty="0"/>
              <a:t>Pin17 3V3</a:t>
            </a:r>
          </a:p>
        </p:txBody>
      </p:sp>
      <p:cxnSp>
        <p:nvCxnSpPr>
          <p:cNvPr id="545" name="Connector: Elbow 544">
            <a:extLst>
              <a:ext uri="{FF2B5EF4-FFF2-40B4-BE49-F238E27FC236}">
                <a16:creationId xmlns:a16="http://schemas.microsoft.com/office/drawing/2014/main" id="{5F366993-21E6-4DF5-A62E-19AE9BD27044}"/>
              </a:ext>
            </a:extLst>
          </p:cNvPr>
          <p:cNvCxnSpPr>
            <a:cxnSpLocks/>
            <a:stCxn id="542" idx="3"/>
            <a:endCxn id="580" idx="1"/>
          </p:cNvCxnSpPr>
          <p:nvPr/>
        </p:nvCxnSpPr>
        <p:spPr>
          <a:xfrm flipV="1">
            <a:off x="11878554" y="11886119"/>
            <a:ext cx="991503" cy="1829547"/>
          </a:xfrm>
          <a:prstGeom prst="bentConnector3">
            <a:avLst>
              <a:gd name="adj1" fmla="val 16697"/>
            </a:avLst>
          </a:prstGeom>
          <a:ln w="381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82" name="Connector: Elbow 581">
            <a:extLst>
              <a:ext uri="{FF2B5EF4-FFF2-40B4-BE49-F238E27FC236}">
                <a16:creationId xmlns:a16="http://schemas.microsoft.com/office/drawing/2014/main" id="{F6CB1633-F3CD-4845-B078-5944EBE15FC7}"/>
              </a:ext>
            </a:extLst>
          </p:cNvPr>
          <p:cNvCxnSpPr>
            <a:cxnSpLocks/>
            <a:stCxn id="543" idx="1"/>
            <a:endCxn id="538" idx="3"/>
          </p:cNvCxnSpPr>
          <p:nvPr/>
        </p:nvCxnSpPr>
        <p:spPr>
          <a:xfrm rot="10800000" flipV="1">
            <a:off x="11879213" y="13286935"/>
            <a:ext cx="936807" cy="703252"/>
          </a:xfrm>
          <a:prstGeom prst="bentConnector3">
            <a:avLst>
              <a:gd name="adj1" fmla="val 29665"/>
            </a:avLst>
          </a:prstGeom>
          <a:ln w="381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9" name="TextBox 588">
            <a:extLst>
              <a:ext uri="{FF2B5EF4-FFF2-40B4-BE49-F238E27FC236}">
                <a16:creationId xmlns:a16="http://schemas.microsoft.com/office/drawing/2014/main" id="{943BC434-9FE0-480B-8680-6A8B189C50FA}"/>
              </a:ext>
            </a:extLst>
          </p:cNvPr>
          <p:cNvSpPr txBox="1"/>
          <p:nvPr/>
        </p:nvSpPr>
        <p:spPr>
          <a:xfrm>
            <a:off x="12830400" y="12883721"/>
            <a:ext cx="458780" cy="276999"/>
          </a:xfrm>
          <a:prstGeom prst="rect">
            <a:avLst/>
          </a:prstGeom>
          <a:noFill/>
        </p:spPr>
        <p:txBody>
          <a:bodyPr wrap="none" rtlCol="0">
            <a:spAutoFit/>
          </a:bodyPr>
          <a:lstStyle/>
          <a:p>
            <a:r>
              <a:rPr lang="en-US" sz="1200" dirty="0"/>
              <a:t>pin5</a:t>
            </a:r>
          </a:p>
        </p:txBody>
      </p:sp>
      <p:sp>
        <p:nvSpPr>
          <p:cNvPr id="619" name="TextBox 618">
            <a:extLst>
              <a:ext uri="{FF2B5EF4-FFF2-40B4-BE49-F238E27FC236}">
                <a16:creationId xmlns:a16="http://schemas.microsoft.com/office/drawing/2014/main" id="{36A03625-CA25-4886-BB61-3981C0E56FAA}"/>
              </a:ext>
            </a:extLst>
          </p:cNvPr>
          <p:cNvSpPr txBox="1"/>
          <p:nvPr/>
        </p:nvSpPr>
        <p:spPr>
          <a:xfrm>
            <a:off x="12830400" y="12592845"/>
            <a:ext cx="458780" cy="276999"/>
          </a:xfrm>
          <a:prstGeom prst="rect">
            <a:avLst/>
          </a:prstGeom>
          <a:noFill/>
        </p:spPr>
        <p:txBody>
          <a:bodyPr wrap="none" rtlCol="0">
            <a:spAutoFit/>
          </a:bodyPr>
          <a:lstStyle/>
          <a:p>
            <a:r>
              <a:rPr lang="en-US" sz="1200" dirty="0"/>
              <a:t>pin3</a:t>
            </a:r>
          </a:p>
        </p:txBody>
      </p:sp>
      <p:cxnSp>
        <p:nvCxnSpPr>
          <p:cNvPr id="620" name="Connector: Elbow 619">
            <a:extLst>
              <a:ext uri="{FF2B5EF4-FFF2-40B4-BE49-F238E27FC236}">
                <a16:creationId xmlns:a16="http://schemas.microsoft.com/office/drawing/2014/main" id="{2832B6BE-1ECA-4BBD-9954-6E2E92C50715}"/>
              </a:ext>
            </a:extLst>
          </p:cNvPr>
          <p:cNvCxnSpPr>
            <a:cxnSpLocks/>
            <a:stCxn id="589" idx="1"/>
            <a:endCxn id="536" idx="3"/>
          </p:cNvCxnSpPr>
          <p:nvPr/>
        </p:nvCxnSpPr>
        <p:spPr>
          <a:xfrm rot="10800000" flipV="1">
            <a:off x="11878556" y="13022220"/>
            <a:ext cx="951845" cy="417463"/>
          </a:xfrm>
          <a:prstGeom prst="bentConnector3">
            <a:avLst>
              <a:gd name="adj1" fmla="val 40660"/>
            </a:avLst>
          </a:prstGeom>
          <a:ln w="38100">
            <a:solidFill>
              <a:srgbClr val="00B05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1" name="Connector: Elbow 620">
            <a:extLst>
              <a:ext uri="{FF2B5EF4-FFF2-40B4-BE49-F238E27FC236}">
                <a16:creationId xmlns:a16="http://schemas.microsoft.com/office/drawing/2014/main" id="{737069AE-3449-45F0-B17A-4DF16BB34E80}"/>
              </a:ext>
            </a:extLst>
          </p:cNvPr>
          <p:cNvCxnSpPr>
            <a:cxnSpLocks/>
            <a:stCxn id="619" idx="1"/>
            <a:endCxn id="541" idx="3"/>
          </p:cNvCxnSpPr>
          <p:nvPr/>
        </p:nvCxnSpPr>
        <p:spPr>
          <a:xfrm rot="10800000" flipV="1">
            <a:off x="11878556" y="12731344"/>
            <a:ext cx="951845" cy="433619"/>
          </a:xfrm>
          <a:prstGeom prst="bentConnector3">
            <a:avLst>
              <a:gd name="adj1" fmla="val 56671"/>
            </a:avLst>
          </a:prstGeom>
          <a:ln w="38100">
            <a:solidFill>
              <a:srgbClr val="FFC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7" name="Minus Sign 516">
            <a:extLst>
              <a:ext uri="{FF2B5EF4-FFF2-40B4-BE49-F238E27FC236}">
                <a16:creationId xmlns:a16="http://schemas.microsoft.com/office/drawing/2014/main" id="{A6E28503-76AC-41F8-A546-87F907D5C9F7}"/>
              </a:ext>
            </a:extLst>
          </p:cNvPr>
          <p:cNvSpPr/>
          <p:nvPr/>
        </p:nvSpPr>
        <p:spPr>
          <a:xfrm rot="5400000">
            <a:off x="17344877" y="12448879"/>
            <a:ext cx="1070360" cy="67525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100M</a:t>
            </a:r>
          </a:p>
        </p:txBody>
      </p:sp>
      <p:cxnSp>
        <p:nvCxnSpPr>
          <p:cNvPr id="525" name="Straight Connector 524">
            <a:extLst>
              <a:ext uri="{FF2B5EF4-FFF2-40B4-BE49-F238E27FC236}">
                <a16:creationId xmlns:a16="http://schemas.microsoft.com/office/drawing/2014/main" id="{CE1F3B34-9D26-4367-885D-D9E401859A89}"/>
              </a:ext>
            </a:extLst>
          </p:cNvPr>
          <p:cNvCxnSpPr>
            <a:cxnSpLocks/>
          </p:cNvCxnSpPr>
          <p:nvPr/>
        </p:nvCxnSpPr>
        <p:spPr>
          <a:xfrm>
            <a:off x="17542429" y="11001678"/>
            <a:ext cx="0" cy="446845"/>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Arc 3">
            <a:extLst>
              <a:ext uri="{FF2B5EF4-FFF2-40B4-BE49-F238E27FC236}">
                <a16:creationId xmlns:a16="http://schemas.microsoft.com/office/drawing/2014/main" id="{FEACD389-4CA4-47DE-A175-EDB458FF40C7}"/>
              </a:ext>
            </a:extLst>
          </p:cNvPr>
          <p:cNvSpPr/>
          <p:nvPr/>
        </p:nvSpPr>
        <p:spPr>
          <a:xfrm flipV="1">
            <a:off x="26787548" y="13019967"/>
            <a:ext cx="561120" cy="565466"/>
          </a:xfrm>
          <a:prstGeom prst="arc">
            <a:avLst>
              <a:gd name="adj1" fmla="val 10838354"/>
              <a:gd name="adj2" fmla="val 0"/>
            </a:avLst>
          </a:prstGeom>
          <a:ln w="57150">
            <a:solidFill>
              <a:srgbClr val="63EBFD"/>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4" name="Arc 513">
            <a:extLst>
              <a:ext uri="{FF2B5EF4-FFF2-40B4-BE49-F238E27FC236}">
                <a16:creationId xmlns:a16="http://schemas.microsoft.com/office/drawing/2014/main" id="{12B8DA17-DB92-492C-8C5C-13788B37D20D}"/>
              </a:ext>
            </a:extLst>
          </p:cNvPr>
          <p:cNvSpPr/>
          <p:nvPr/>
        </p:nvSpPr>
        <p:spPr>
          <a:xfrm flipV="1">
            <a:off x="27417537" y="12622598"/>
            <a:ext cx="5660411" cy="1351258"/>
          </a:xfrm>
          <a:prstGeom prst="arc">
            <a:avLst>
              <a:gd name="adj1" fmla="val 10838354"/>
              <a:gd name="adj2" fmla="val 16076756"/>
            </a:avLst>
          </a:prstGeom>
          <a:ln w="57150">
            <a:solidFill>
              <a:srgbClr val="63EBFD"/>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Arc 518">
            <a:extLst>
              <a:ext uri="{FF2B5EF4-FFF2-40B4-BE49-F238E27FC236}">
                <a16:creationId xmlns:a16="http://schemas.microsoft.com/office/drawing/2014/main" id="{B95F56F2-45F4-4961-8F71-FA1F9FD62443}"/>
              </a:ext>
            </a:extLst>
          </p:cNvPr>
          <p:cNvSpPr/>
          <p:nvPr/>
        </p:nvSpPr>
        <p:spPr>
          <a:xfrm>
            <a:off x="27380335" y="9751939"/>
            <a:ext cx="5969173" cy="5073893"/>
          </a:xfrm>
          <a:prstGeom prst="arc">
            <a:avLst>
              <a:gd name="adj1" fmla="val 10838354"/>
              <a:gd name="adj2" fmla="val 16076756"/>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4425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38B43E-B6B4-4DB4-8C63-34CF1B112DC4}"/>
              </a:ext>
            </a:extLst>
          </p:cNvPr>
          <p:cNvPicPr>
            <a:picLocks noChangeAspect="1"/>
          </p:cNvPicPr>
          <p:nvPr/>
        </p:nvPicPr>
        <p:blipFill>
          <a:blip r:embed="rId2"/>
          <a:stretch>
            <a:fillRect/>
          </a:stretch>
        </p:blipFill>
        <p:spPr>
          <a:xfrm>
            <a:off x="4542059" y="3280629"/>
            <a:ext cx="9930856" cy="7193407"/>
          </a:xfrm>
          <a:prstGeom prst="rect">
            <a:avLst/>
          </a:prstGeom>
        </p:spPr>
      </p:pic>
      <p:sp>
        <p:nvSpPr>
          <p:cNvPr id="3" name="TextBox 2">
            <a:extLst>
              <a:ext uri="{FF2B5EF4-FFF2-40B4-BE49-F238E27FC236}">
                <a16:creationId xmlns:a16="http://schemas.microsoft.com/office/drawing/2014/main" id="{23705D34-9A01-4D10-B58D-1D700C3FDABA}"/>
              </a:ext>
            </a:extLst>
          </p:cNvPr>
          <p:cNvSpPr txBox="1"/>
          <p:nvPr/>
        </p:nvSpPr>
        <p:spPr>
          <a:xfrm>
            <a:off x="2215269" y="1042007"/>
            <a:ext cx="26322847" cy="1200329"/>
          </a:xfrm>
          <a:prstGeom prst="rect">
            <a:avLst/>
          </a:prstGeom>
          <a:noFill/>
        </p:spPr>
        <p:txBody>
          <a:bodyPr wrap="none" rtlCol="0">
            <a:spAutoFit/>
          </a:bodyPr>
          <a:lstStyle/>
          <a:p>
            <a:r>
              <a:rPr lang="en-US" sz="3600" dirty="0"/>
              <a:t>Why is the yellow pad only connected by 4 small traces? Why not connected around circumference?  Maybe we can do something like this? </a:t>
            </a:r>
          </a:p>
          <a:p>
            <a:r>
              <a:rPr lang="en-US" sz="3600" dirty="0"/>
              <a:t>This is only needed for GNDPWR and </a:t>
            </a:r>
            <a:r>
              <a:rPr lang="en-US" sz="3600" dirty="0" err="1"/>
              <a:t>Sw_Pos</a:t>
            </a:r>
            <a:r>
              <a:rPr lang="en-US" sz="3600" dirty="0"/>
              <a:t> ring terminals.</a:t>
            </a:r>
          </a:p>
        </p:txBody>
      </p:sp>
      <p:pic>
        <p:nvPicPr>
          <p:cNvPr id="4" name="Picture 3">
            <a:extLst>
              <a:ext uri="{FF2B5EF4-FFF2-40B4-BE49-F238E27FC236}">
                <a16:creationId xmlns:a16="http://schemas.microsoft.com/office/drawing/2014/main" id="{1C100AA4-3C05-47FE-9307-6913C65524D6}"/>
              </a:ext>
            </a:extLst>
          </p:cNvPr>
          <p:cNvPicPr>
            <a:picLocks noChangeAspect="1"/>
          </p:cNvPicPr>
          <p:nvPr/>
        </p:nvPicPr>
        <p:blipFill>
          <a:blip r:embed="rId3"/>
          <a:stretch>
            <a:fillRect/>
          </a:stretch>
        </p:blipFill>
        <p:spPr>
          <a:xfrm>
            <a:off x="20951703" y="2914649"/>
            <a:ext cx="9112661" cy="7570029"/>
          </a:xfrm>
          <a:prstGeom prst="rect">
            <a:avLst/>
          </a:prstGeom>
        </p:spPr>
      </p:pic>
      <p:cxnSp>
        <p:nvCxnSpPr>
          <p:cNvPr id="6" name="Straight Arrow Connector 5">
            <a:extLst>
              <a:ext uri="{FF2B5EF4-FFF2-40B4-BE49-F238E27FC236}">
                <a16:creationId xmlns:a16="http://schemas.microsoft.com/office/drawing/2014/main" id="{22A32CAB-8562-409E-9F2E-3E3B8F4B505F}"/>
              </a:ext>
            </a:extLst>
          </p:cNvPr>
          <p:cNvCxnSpPr/>
          <p:nvPr/>
        </p:nvCxnSpPr>
        <p:spPr>
          <a:xfrm flipH="1">
            <a:off x="26589789" y="1708484"/>
            <a:ext cx="1034716" cy="197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0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05D34-9A01-4D10-B58D-1D700C3FDABA}"/>
              </a:ext>
            </a:extLst>
          </p:cNvPr>
          <p:cNvSpPr txBox="1"/>
          <p:nvPr/>
        </p:nvSpPr>
        <p:spPr>
          <a:xfrm>
            <a:off x="337187" y="1042007"/>
            <a:ext cx="19967181" cy="14496276"/>
          </a:xfrm>
          <a:prstGeom prst="rect">
            <a:avLst/>
          </a:prstGeom>
          <a:noFill/>
        </p:spPr>
        <p:txBody>
          <a:bodyPr wrap="square" rtlCol="0">
            <a:spAutoFit/>
          </a:bodyPr>
          <a:lstStyle/>
          <a:p>
            <a:pPr marL="742950" indent="-742950">
              <a:buFont typeface="+mj-lt"/>
              <a:buAutoNum type="arabicPeriod"/>
            </a:pPr>
            <a:r>
              <a:rPr lang="en-US" sz="3600" dirty="0"/>
              <a:t>It looks like the diode D5 is connected the wrong way.</a:t>
            </a:r>
          </a:p>
          <a:p>
            <a:pPr marL="1200150" lvl="1" indent="-742950">
              <a:buFont typeface="+mj-lt"/>
              <a:buAutoNum type="arabicPeriod"/>
            </a:pPr>
            <a:r>
              <a:rPr lang="en-US" sz="3600" dirty="0"/>
              <a:t>Same issue for D3 and D6</a:t>
            </a:r>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r>
              <a:rPr lang="en-US" sz="3600" dirty="0"/>
              <a:t>Schematic shows the connection correctly, with diode allowing flow from S_DN to +12V(</a:t>
            </a:r>
            <a:r>
              <a:rPr lang="en-US" sz="3600" dirty="0" err="1"/>
              <a:t>Sw_Pos</a:t>
            </a:r>
            <a:r>
              <a:rPr lang="en-US" sz="3600" dirty="0"/>
              <a:t>)</a:t>
            </a:r>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r>
              <a:rPr lang="en-US" sz="3600" dirty="0"/>
              <a:t>Then with copper hidden, it looks like the MBR60H100CTG footprint has +12V on pin 1, when the diode data sheet shows that +12V should be on pin 2.</a:t>
            </a:r>
          </a:p>
        </p:txBody>
      </p:sp>
      <p:pic>
        <p:nvPicPr>
          <p:cNvPr id="5" name="Picture 4">
            <a:extLst>
              <a:ext uri="{FF2B5EF4-FFF2-40B4-BE49-F238E27FC236}">
                <a16:creationId xmlns:a16="http://schemas.microsoft.com/office/drawing/2014/main" id="{DE923BAC-E6E1-47CC-B99E-E2E6089D2600}"/>
              </a:ext>
            </a:extLst>
          </p:cNvPr>
          <p:cNvPicPr>
            <a:picLocks noChangeAspect="1"/>
          </p:cNvPicPr>
          <p:nvPr/>
        </p:nvPicPr>
        <p:blipFill>
          <a:blip r:embed="rId2"/>
          <a:stretch>
            <a:fillRect/>
          </a:stretch>
        </p:blipFill>
        <p:spPr>
          <a:xfrm>
            <a:off x="21402629" y="0"/>
            <a:ext cx="4448175" cy="5476875"/>
          </a:xfrm>
          <a:prstGeom prst="rect">
            <a:avLst/>
          </a:prstGeom>
        </p:spPr>
      </p:pic>
      <p:pic>
        <p:nvPicPr>
          <p:cNvPr id="7" name="Picture 6">
            <a:extLst>
              <a:ext uri="{FF2B5EF4-FFF2-40B4-BE49-F238E27FC236}">
                <a16:creationId xmlns:a16="http://schemas.microsoft.com/office/drawing/2014/main" id="{43795ED5-1ABB-49DC-AE64-E47D29AAC66B}"/>
              </a:ext>
            </a:extLst>
          </p:cNvPr>
          <p:cNvPicPr>
            <a:picLocks noChangeAspect="1"/>
          </p:cNvPicPr>
          <p:nvPr/>
        </p:nvPicPr>
        <p:blipFill>
          <a:blip r:embed="rId3"/>
          <a:stretch>
            <a:fillRect/>
          </a:stretch>
        </p:blipFill>
        <p:spPr>
          <a:xfrm>
            <a:off x="20886814" y="12612328"/>
            <a:ext cx="4714875" cy="5267325"/>
          </a:xfrm>
          <a:prstGeom prst="rect">
            <a:avLst/>
          </a:prstGeom>
        </p:spPr>
      </p:pic>
      <p:pic>
        <p:nvPicPr>
          <p:cNvPr id="8" name="Picture 7">
            <a:extLst>
              <a:ext uri="{FF2B5EF4-FFF2-40B4-BE49-F238E27FC236}">
                <a16:creationId xmlns:a16="http://schemas.microsoft.com/office/drawing/2014/main" id="{AE3D1C0E-F95C-41F4-AF67-EE83FB5BED7A}"/>
              </a:ext>
            </a:extLst>
          </p:cNvPr>
          <p:cNvPicPr>
            <a:picLocks noChangeAspect="1"/>
          </p:cNvPicPr>
          <p:nvPr/>
        </p:nvPicPr>
        <p:blipFill>
          <a:blip r:embed="rId4"/>
          <a:stretch>
            <a:fillRect/>
          </a:stretch>
        </p:blipFill>
        <p:spPr>
          <a:xfrm>
            <a:off x="28170580" y="1042007"/>
            <a:ext cx="5510212" cy="6405272"/>
          </a:xfrm>
          <a:prstGeom prst="rect">
            <a:avLst/>
          </a:prstGeom>
        </p:spPr>
      </p:pic>
      <p:pic>
        <p:nvPicPr>
          <p:cNvPr id="9" name="Picture 8">
            <a:extLst>
              <a:ext uri="{FF2B5EF4-FFF2-40B4-BE49-F238E27FC236}">
                <a16:creationId xmlns:a16="http://schemas.microsoft.com/office/drawing/2014/main" id="{E3EB9881-B8F7-43A6-AA21-B8C1FC4318D0}"/>
              </a:ext>
            </a:extLst>
          </p:cNvPr>
          <p:cNvPicPr>
            <a:picLocks noChangeAspect="1"/>
          </p:cNvPicPr>
          <p:nvPr/>
        </p:nvPicPr>
        <p:blipFill>
          <a:blip r:embed="rId5"/>
          <a:stretch>
            <a:fillRect/>
          </a:stretch>
        </p:blipFill>
        <p:spPr>
          <a:xfrm>
            <a:off x="19689979" y="7135453"/>
            <a:ext cx="7732796" cy="5476875"/>
          </a:xfrm>
          <a:prstGeom prst="rect">
            <a:avLst/>
          </a:prstGeom>
        </p:spPr>
      </p:pic>
      <p:grpSp>
        <p:nvGrpSpPr>
          <p:cNvPr id="10" name="Group 9">
            <a:extLst>
              <a:ext uri="{FF2B5EF4-FFF2-40B4-BE49-F238E27FC236}">
                <a16:creationId xmlns:a16="http://schemas.microsoft.com/office/drawing/2014/main" id="{A0510373-7C09-47D4-97C1-98E18C6B1E9E}"/>
              </a:ext>
            </a:extLst>
          </p:cNvPr>
          <p:cNvGrpSpPr/>
          <p:nvPr/>
        </p:nvGrpSpPr>
        <p:grpSpPr>
          <a:xfrm rot="16200000">
            <a:off x="23873693" y="5754989"/>
            <a:ext cx="338138" cy="426074"/>
            <a:chOff x="5757862" y="3043238"/>
            <a:chExt cx="338138" cy="426074"/>
          </a:xfrm>
        </p:grpSpPr>
        <p:sp>
          <p:nvSpPr>
            <p:cNvPr id="11" name="Isosceles Triangle 10">
              <a:extLst>
                <a:ext uri="{FF2B5EF4-FFF2-40B4-BE49-F238E27FC236}">
                  <a16:creationId xmlns:a16="http://schemas.microsoft.com/office/drawing/2014/main" id="{39234EC9-FFCC-460F-A30E-8D150D312C2C}"/>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12" name="Rectangle 11">
              <a:extLst>
                <a:ext uri="{FF2B5EF4-FFF2-40B4-BE49-F238E27FC236}">
                  <a16:creationId xmlns:a16="http://schemas.microsoft.com/office/drawing/2014/main" id="{56C8D328-8D31-4224-AC88-A02F6C412881}"/>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4" name="Connector: Elbow 13">
            <a:extLst>
              <a:ext uri="{FF2B5EF4-FFF2-40B4-BE49-F238E27FC236}">
                <a16:creationId xmlns:a16="http://schemas.microsoft.com/office/drawing/2014/main" id="{0DA17B54-EF9F-4234-9B8C-3ACD4CF39851}"/>
              </a:ext>
            </a:extLst>
          </p:cNvPr>
          <p:cNvCxnSpPr>
            <a:endCxn id="11" idx="3"/>
          </p:cNvCxnSpPr>
          <p:nvPr/>
        </p:nvCxnSpPr>
        <p:spPr>
          <a:xfrm rot="16200000" flipH="1">
            <a:off x="23276392" y="5414693"/>
            <a:ext cx="833318" cy="27334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CEF5B83-218C-4BEA-A0FA-8D2477A439AE}"/>
              </a:ext>
            </a:extLst>
          </p:cNvPr>
          <p:cNvCxnSpPr>
            <a:stCxn id="12" idx="2"/>
          </p:cNvCxnSpPr>
          <p:nvPr/>
        </p:nvCxnSpPr>
        <p:spPr>
          <a:xfrm flipV="1">
            <a:off x="24255799" y="5134707"/>
            <a:ext cx="292325" cy="8333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6216EE-7D9C-4E60-878E-1223C268F2AB}"/>
              </a:ext>
            </a:extLst>
          </p:cNvPr>
          <p:cNvCxnSpPr/>
          <p:nvPr/>
        </p:nvCxnSpPr>
        <p:spPr>
          <a:xfrm flipH="1" flipV="1">
            <a:off x="24548124" y="6137094"/>
            <a:ext cx="4149968" cy="998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CB63B-73D3-4B25-82E5-CCFF6EC37072}"/>
              </a:ext>
            </a:extLst>
          </p:cNvPr>
          <p:cNvCxnSpPr/>
          <p:nvPr/>
        </p:nvCxnSpPr>
        <p:spPr>
          <a:xfrm>
            <a:off x="11254154" y="1617785"/>
            <a:ext cx="11990097" cy="41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D16D809-BDFF-4AC9-9F57-46AFA0809182}"/>
              </a:ext>
            </a:extLst>
          </p:cNvPr>
          <p:cNvPicPr>
            <a:picLocks noChangeAspect="1"/>
          </p:cNvPicPr>
          <p:nvPr/>
        </p:nvPicPr>
        <p:blipFill>
          <a:blip r:embed="rId6"/>
          <a:stretch>
            <a:fillRect/>
          </a:stretch>
        </p:blipFill>
        <p:spPr>
          <a:xfrm>
            <a:off x="29016790" y="9012817"/>
            <a:ext cx="5246315" cy="8653889"/>
          </a:xfrm>
          <a:prstGeom prst="rect">
            <a:avLst/>
          </a:prstGeom>
        </p:spPr>
      </p:pic>
    </p:spTree>
    <p:extLst>
      <p:ext uri="{BB962C8B-B14F-4D97-AF65-F5344CB8AC3E}">
        <p14:creationId xmlns:p14="http://schemas.microsoft.com/office/powerpoint/2010/main" val="2245333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95473E-D070-4AA8-83B5-2F6A94085560}"/>
              </a:ext>
            </a:extLst>
          </p:cNvPr>
          <p:cNvPicPr>
            <a:picLocks noChangeAspect="1"/>
          </p:cNvPicPr>
          <p:nvPr/>
        </p:nvPicPr>
        <p:blipFill>
          <a:blip r:embed="rId2"/>
          <a:stretch>
            <a:fillRect/>
          </a:stretch>
        </p:blipFill>
        <p:spPr>
          <a:xfrm>
            <a:off x="14668563" y="744704"/>
            <a:ext cx="6467475" cy="4010025"/>
          </a:xfrm>
          <a:prstGeom prst="rect">
            <a:avLst/>
          </a:prstGeom>
        </p:spPr>
      </p:pic>
      <p:sp>
        <p:nvSpPr>
          <p:cNvPr id="3" name="TextBox 2">
            <a:extLst>
              <a:ext uri="{FF2B5EF4-FFF2-40B4-BE49-F238E27FC236}">
                <a16:creationId xmlns:a16="http://schemas.microsoft.com/office/drawing/2014/main" id="{23705D34-9A01-4D10-B58D-1D700C3FDABA}"/>
              </a:ext>
            </a:extLst>
          </p:cNvPr>
          <p:cNvSpPr txBox="1"/>
          <p:nvPr/>
        </p:nvSpPr>
        <p:spPr>
          <a:xfrm>
            <a:off x="337187" y="1042007"/>
            <a:ext cx="19967181" cy="14496276"/>
          </a:xfrm>
          <a:prstGeom prst="rect">
            <a:avLst/>
          </a:prstGeom>
          <a:noFill/>
        </p:spPr>
        <p:txBody>
          <a:bodyPr wrap="square" rtlCol="0">
            <a:spAutoFit/>
          </a:bodyPr>
          <a:lstStyle/>
          <a:p>
            <a:pPr marL="742950" indent="-742950">
              <a:buFont typeface="+mj-lt"/>
              <a:buAutoNum type="arabicPeriod"/>
            </a:pPr>
            <a:r>
              <a:rPr lang="en-US" sz="3600" dirty="0"/>
              <a:t>It looks like the diode D4 is connected the wrong way.</a:t>
            </a:r>
          </a:p>
          <a:p>
            <a:pPr marL="1200150" lvl="1" indent="-742950">
              <a:buFont typeface="+mj-lt"/>
              <a:buAutoNum type="arabicPeriod"/>
            </a:pPr>
            <a:r>
              <a:rPr lang="en-US" sz="3600" dirty="0"/>
              <a:t>Same issue for D1 and D2</a:t>
            </a:r>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r>
              <a:rPr lang="en-US" sz="3600" dirty="0"/>
              <a:t>Schematic shows the connection correctly, with diode allowing flow from GNDPWR to </a:t>
            </a:r>
            <a:r>
              <a:rPr lang="en-US" sz="3600" dirty="0" err="1"/>
              <a:t>Mot_Rly_Ctrl</a:t>
            </a: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endParaRPr lang="en-US" sz="3600" dirty="0"/>
          </a:p>
          <a:p>
            <a:pPr marL="742950" indent="-742950">
              <a:buFont typeface="+mj-lt"/>
              <a:buAutoNum type="arabicPeriod"/>
            </a:pPr>
            <a:r>
              <a:rPr lang="en-US" sz="3600" dirty="0"/>
              <a:t>Then with copper hidden, it looks like the MBR60H100CTG footprint has GNDPWR on pin 2, when the diode data sheet shows that GNDPWR should be on pin 1 or 3.</a:t>
            </a:r>
          </a:p>
        </p:txBody>
      </p:sp>
      <p:pic>
        <p:nvPicPr>
          <p:cNvPr id="8" name="Picture 7">
            <a:extLst>
              <a:ext uri="{FF2B5EF4-FFF2-40B4-BE49-F238E27FC236}">
                <a16:creationId xmlns:a16="http://schemas.microsoft.com/office/drawing/2014/main" id="{AE3D1C0E-F95C-41F4-AF67-EE83FB5BED7A}"/>
              </a:ext>
            </a:extLst>
          </p:cNvPr>
          <p:cNvPicPr>
            <a:picLocks noChangeAspect="1"/>
          </p:cNvPicPr>
          <p:nvPr/>
        </p:nvPicPr>
        <p:blipFill>
          <a:blip r:embed="rId3"/>
          <a:stretch>
            <a:fillRect/>
          </a:stretch>
        </p:blipFill>
        <p:spPr>
          <a:xfrm>
            <a:off x="28170580" y="1042007"/>
            <a:ext cx="5510212" cy="6405272"/>
          </a:xfrm>
          <a:prstGeom prst="rect">
            <a:avLst/>
          </a:prstGeom>
        </p:spPr>
      </p:pic>
      <p:grpSp>
        <p:nvGrpSpPr>
          <p:cNvPr id="10" name="Group 9">
            <a:extLst>
              <a:ext uri="{FF2B5EF4-FFF2-40B4-BE49-F238E27FC236}">
                <a16:creationId xmlns:a16="http://schemas.microsoft.com/office/drawing/2014/main" id="{A0510373-7C09-47D4-97C1-98E18C6B1E9E}"/>
              </a:ext>
            </a:extLst>
          </p:cNvPr>
          <p:cNvGrpSpPr/>
          <p:nvPr/>
        </p:nvGrpSpPr>
        <p:grpSpPr>
          <a:xfrm rot="5400000">
            <a:off x="19922262" y="4894737"/>
            <a:ext cx="338138" cy="426074"/>
            <a:chOff x="5757862" y="3043238"/>
            <a:chExt cx="338138" cy="426074"/>
          </a:xfrm>
        </p:grpSpPr>
        <p:sp>
          <p:nvSpPr>
            <p:cNvPr id="11" name="Isosceles Triangle 10">
              <a:extLst>
                <a:ext uri="{FF2B5EF4-FFF2-40B4-BE49-F238E27FC236}">
                  <a16:creationId xmlns:a16="http://schemas.microsoft.com/office/drawing/2014/main" id="{39234EC9-FFCC-460F-A30E-8D150D312C2C}"/>
                </a:ext>
              </a:extLst>
            </p:cNvPr>
            <p:cNvSpPr/>
            <p:nvPr/>
          </p:nvSpPr>
          <p:spPr>
            <a:xfrm rot="10800000">
              <a:off x="5757863" y="3043238"/>
              <a:ext cx="338137" cy="38575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
              </a:r>
            </a:p>
          </p:txBody>
        </p:sp>
        <p:sp>
          <p:nvSpPr>
            <p:cNvPr id="12" name="Rectangle 11">
              <a:extLst>
                <a:ext uri="{FF2B5EF4-FFF2-40B4-BE49-F238E27FC236}">
                  <a16:creationId xmlns:a16="http://schemas.microsoft.com/office/drawing/2014/main" id="{56C8D328-8D31-4224-AC88-A02F6C412881}"/>
                </a:ext>
              </a:extLst>
            </p:cNvPr>
            <p:cNvSpPr/>
            <p:nvPr/>
          </p:nvSpPr>
          <p:spPr>
            <a:xfrm>
              <a:off x="5757862" y="3423593"/>
              <a:ext cx="33813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4" name="Connector: Elbow 13">
            <a:extLst>
              <a:ext uri="{FF2B5EF4-FFF2-40B4-BE49-F238E27FC236}">
                <a16:creationId xmlns:a16="http://schemas.microsoft.com/office/drawing/2014/main" id="{0DA17B54-EF9F-4234-9B8C-3ACD4CF39851}"/>
              </a:ext>
            </a:extLst>
          </p:cNvPr>
          <p:cNvCxnSpPr>
            <a:cxnSpLocks/>
            <a:endCxn id="11" idx="3"/>
          </p:cNvCxnSpPr>
          <p:nvPr/>
        </p:nvCxnSpPr>
        <p:spPr>
          <a:xfrm rot="16200000" flipH="1">
            <a:off x="19789460" y="4592866"/>
            <a:ext cx="898276" cy="131539"/>
          </a:xfrm>
          <a:prstGeom prst="bentConnector4">
            <a:avLst>
              <a:gd name="adj1" fmla="val 39264"/>
              <a:gd name="adj2" fmla="val 255687"/>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CEF5B83-218C-4BEA-A0FA-8D2477A439AE}"/>
              </a:ext>
            </a:extLst>
          </p:cNvPr>
          <p:cNvCxnSpPr>
            <a:cxnSpLocks/>
            <a:stCxn id="12" idx="2"/>
          </p:cNvCxnSpPr>
          <p:nvPr/>
        </p:nvCxnSpPr>
        <p:spPr>
          <a:xfrm rot="10800000">
            <a:off x="19629330" y="4274456"/>
            <a:ext cx="248964" cy="8333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6216EE-7D9C-4E60-878E-1223C268F2AB}"/>
              </a:ext>
            </a:extLst>
          </p:cNvPr>
          <p:cNvCxnSpPr>
            <a:cxnSpLocks/>
          </p:cNvCxnSpPr>
          <p:nvPr/>
        </p:nvCxnSpPr>
        <p:spPr>
          <a:xfrm flipH="1" flipV="1">
            <a:off x="20530342" y="5106470"/>
            <a:ext cx="8167750" cy="202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CB63B-73D3-4B25-82E5-CCFF6EC37072}"/>
              </a:ext>
            </a:extLst>
          </p:cNvPr>
          <p:cNvCxnSpPr>
            <a:cxnSpLocks/>
          </p:cNvCxnSpPr>
          <p:nvPr/>
        </p:nvCxnSpPr>
        <p:spPr>
          <a:xfrm>
            <a:off x="11254154" y="1617785"/>
            <a:ext cx="8187797" cy="348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C34F58E-D1DA-4A52-89EE-1026DB7C40C5}"/>
              </a:ext>
            </a:extLst>
          </p:cNvPr>
          <p:cNvPicPr>
            <a:picLocks noChangeAspect="1"/>
          </p:cNvPicPr>
          <p:nvPr/>
        </p:nvPicPr>
        <p:blipFill>
          <a:blip r:embed="rId4"/>
          <a:stretch>
            <a:fillRect/>
          </a:stretch>
        </p:blipFill>
        <p:spPr>
          <a:xfrm>
            <a:off x="21572381" y="717606"/>
            <a:ext cx="6372225" cy="4105275"/>
          </a:xfrm>
          <a:prstGeom prst="rect">
            <a:avLst/>
          </a:prstGeom>
        </p:spPr>
      </p:pic>
      <p:pic>
        <p:nvPicPr>
          <p:cNvPr id="23" name="Picture 22">
            <a:extLst>
              <a:ext uri="{FF2B5EF4-FFF2-40B4-BE49-F238E27FC236}">
                <a16:creationId xmlns:a16="http://schemas.microsoft.com/office/drawing/2014/main" id="{305AF379-BAA4-4C5B-AF90-CEBA4B759344}"/>
              </a:ext>
            </a:extLst>
          </p:cNvPr>
          <p:cNvPicPr>
            <a:picLocks noChangeAspect="1"/>
          </p:cNvPicPr>
          <p:nvPr/>
        </p:nvPicPr>
        <p:blipFill>
          <a:blip r:embed="rId5"/>
          <a:stretch>
            <a:fillRect/>
          </a:stretch>
        </p:blipFill>
        <p:spPr>
          <a:xfrm>
            <a:off x="20304368" y="13345786"/>
            <a:ext cx="6276975" cy="4162425"/>
          </a:xfrm>
          <a:prstGeom prst="rect">
            <a:avLst/>
          </a:prstGeom>
        </p:spPr>
      </p:pic>
      <p:pic>
        <p:nvPicPr>
          <p:cNvPr id="24" name="Picture 23">
            <a:extLst>
              <a:ext uri="{FF2B5EF4-FFF2-40B4-BE49-F238E27FC236}">
                <a16:creationId xmlns:a16="http://schemas.microsoft.com/office/drawing/2014/main" id="{64FE6EDA-F606-4ABC-9207-774D16D696B2}"/>
              </a:ext>
            </a:extLst>
          </p:cNvPr>
          <p:cNvPicPr>
            <a:picLocks noChangeAspect="1"/>
          </p:cNvPicPr>
          <p:nvPr/>
        </p:nvPicPr>
        <p:blipFill>
          <a:blip r:embed="rId6"/>
          <a:stretch>
            <a:fillRect/>
          </a:stretch>
        </p:blipFill>
        <p:spPr>
          <a:xfrm>
            <a:off x="20172828" y="7324750"/>
            <a:ext cx="5790396" cy="4162425"/>
          </a:xfrm>
          <a:prstGeom prst="rect">
            <a:avLst/>
          </a:prstGeom>
        </p:spPr>
      </p:pic>
      <p:pic>
        <p:nvPicPr>
          <p:cNvPr id="25" name="Picture 24">
            <a:extLst>
              <a:ext uri="{FF2B5EF4-FFF2-40B4-BE49-F238E27FC236}">
                <a16:creationId xmlns:a16="http://schemas.microsoft.com/office/drawing/2014/main" id="{A5453963-02F4-4871-A39E-D74B7C7E3E4A}"/>
              </a:ext>
            </a:extLst>
          </p:cNvPr>
          <p:cNvPicPr>
            <a:picLocks noChangeAspect="1"/>
          </p:cNvPicPr>
          <p:nvPr/>
        </p:nvPicPr>
        <p:blipFill>
          <a:blip r:embed="rId7"/>
          <a:stretch>
            <a:fillRect/>
          </a:stretch>
        </p:blipFill>
        <p:spPr>
          <a:xfrm>
            <a:off x="27569552" y="9686817"/>
            <a:ext cx="7098492" cy="2931459"/>
          </a:xfrm>
          <a:prstGeom prst="rect">
            <a:avLst/>
          </a:prstGeom>
        </p:spPr>
      </p:pic>
    </p:spTree>
    <p:extLst>
      <p:ext uri="{BB962C8B-B14F-4D97-AF65-F5344CB8AC3E}">
        <p14:creationId xmlns:p14="http://schemas.microsoft.com/office/powerpoint/2010/main" val="92541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4BCFDE-8290-43C9-849D-426F61632880}"/>
              </a:ext>
            </a:extLst>
          </p:cNvPr>
          <p:cNvPicPr>
            <a:picLocks noChangeAspect="1"/>
          </p:cNvPicPr>
          <p:nvPr/>
        </p:nvPicPr>
        <p:blipFill>
          <a:blip r:embed="rId2"/>
          <a:stretch>
            <a:fillRect/>
          </a:stretch>
        </p:blipFill>
        <p:spPr>
          <a:xfrm>
            <a:off x="19247254" y="-145427"/>
            <a:ext cx="14626385" cy="17714913"/>
          </a:xfrm>
          <a:prstGeom prst="rect">
            <a:avLst/>
          </a:prstGeom>
        </p:spPr>
      </p:pic>
      <p:sp>
        <p:nvSpPr>
          <p:cNvPr id="3" name="Callout: Line 2">
            <a:extLst>
              <a:ext uri="{FF2B5EF4-FFF2-40B4-BE49-F238E27FC236}">
                <a16:creationId xmlns:a16="http://schemas.microsoft.com/office/drawing/2014/main" id="{72A5FA51-4C55-465F-B5F8-AB05A7AE4BDB}"/>
              </a:ext>
            </a:extLst>
          </p:cNvPr>
          <p:cNvSpPr/>
          <p:nvPr/>
        </p:nvSpPr>
        <p:spPr>
          <a:xfrm flipH="1">
            <a:off x="10102226" y="604620"/>
            <a:ext cx="8696761" cy="1557866"/>
          </a:xfrm>
          <a:prstGeom prst="borderCallout1">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“D2” in the </a:t>
            </a:r>
            <a:r>
              <a:rPr lang="en-US" sz="3200" dirty="0" err="1"/>
              <a:t>F.Fab</a:t>
            </a:r>
            <a:r>
              <a:rPr lang="en-US" sz="3200" dirty="0"/>
              <a:t> layer, why not </a:t>
            </a:r>
            <a:r>
              <a:rPr lang="en-US" sz="3200" dirty="0" err="1"/>
              <a:t>F.SilkS</a:t>
            </a:r>
            <a:r>
              <a:rPr lang="en-US" sz="3200" dirty="0"/>
              <a:t>?</a:t>
            </a:r>
          </a:p>
        </p:txBody>
      </p:sp>
      <p:sp>
        <p:nvSpPr>
          <p:cNvPr id="4" name="Callout: Line 3">
            <a:extLst>
              <a:ext uri="{FF2B5EF4-FFF2-40B4-BE49-F238E27FC236}">
                <a16:creationId xmlns:a16="http://schemas.microsoft.com/office/drawing/2014/main" id="{55B961C8-5ECA-465A-B86D-BE883F8B9EA9}"/>
              </a:ext>
            </a:extLst>
          </p:cNvPr>
          <p:cNvSpPr/>
          <p:nvPr/>
        </p:nvSpPr>
        <p:spPr>
          <a:xfrm flipH="1">
            <a:off x="9591239" y="4853891"/>
            <a:ext cx="8696761" cy="1557866"/>
          </a:xfrm>
          <a:prstGeom prst="borderCallout1">
            <a:avLst>
              <a:gd name="adj1" fmla="val 18750"/>
              <a:gd name="adj2" fmla="val -8333"/>
              <a:gd name="adj3" fmla="val -46324"/>
              <a:gd name="adj4" fmla="val -112242"/>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“R2” in the </a:t>
            </a:r>
            <a:r>
              <a:rPr lang="en-US" sz="3200" dirty="0" err="1"/>
              <a:t>F.Fab</a:t>
            </a:r>
            <a:r>
              <a:rPr lang="en-US" sz="3200" dirty="0"/>
              <a:t> layer, why not </a:t>
            </a:r>
            <a:r>
              <a:rPr lang="en-US" sz="3200" dirty="0" err="1"/>
              <a:t>F.SilkS</a:t>
            </a:r>
            <a:r>
              <a:rPr lang="en-US" sz="3200" dirty="0"/>
              <a:t>?</a:t>
            </a:r>
          </a:p>
        </p:txBody>
      </p:sp>
      <p:sp>
        <p:nvSpPr>
          <p:cNvPr id="5" name="Callout: Line 4">
            <a:extLst>
              <a:ext uri="{FF2B5EF4-FFF2-40B4-BE49-F238E27FC236}">
                <a16:creationId xmlns:a16="http://schemas.microsoft.com/office/drawing/2014/main" id="{141A5380-5BE7-4FE2-A410-103F189E4B6A}"/>
              </a:ext>
            </a:extLst>
          </p:cNvPr>
          <p:cNvSpPr/>
          <p:nvPr/>
        </p:nvSpPr>
        <p:spPr>
          <a:xfrm flipH="1">
            <a:off x="10102226" y="8857456"/>
            <a:ext cx="8696761" cy="1557866"/>
          </a:xfrm>
          <a:prstGeom prst="borderCallout1">
            <a:avLst>
              <a:gd name="adj1" fmla="val 18750"/>
              <a:gd name="adj2" fmla="val -8333"/>
              <a:gd name="adj3" fmla="val -65314"/>
              <a:gd name="adj4" fmla="val -147186"/>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“Q4” in the </a:t>
            </a:r>
            <a:r>
              <a:rPr lang="en-US" sz="3200" dirty="0" err="1"/>
              <a:t>F.Fab</a:t>
            </a:r>
            <a:r>
              <a:rPr lang="en-US" sz="3200" dirty="0"/>
              <a:t> layer, why not </a:t>
            </a:r>
            <a:r>
              <a:rPr lang="en-US" sz="3200" dirty="0" err="1"/>
              <a:t>F.SilkS</a:t>
            </a:r>
            <a:r>
              <a:rPr lang="en-US" sz="3200" dirty="0"/>
              <a:t>?</a:t>
            </a:r>
          </a:p>
        </p:txBody>
      </p:sp>
      <p:sp>
        <p:nvSpPr>
          <p:cNvPr id="6" name="Callout: Line 5">
            <a:extLst>
              <a:ext uri="{FF2B5EF4-FFF2-40B4-BE49-F238E27FC236}">
                <a16:creationId xmlns:a16="http://schemas.microsoft.com/office/drawing/2014/main" id="{CFDCF183-CE06-41E9-B10E-F7B36F34A990}"/>
              </a:ext>
            </a:extLst>
          </p:cNvPr>
          <p:cNvSpPr/>
          <p:nvPr/>
        </p:nvSpPr>
        <p:spPr>
          <a:xfrm flipH="1">
            <a:off x="10084313" y="12841425"/>
            <a:ext cx="8696761" cy="1557866"/>
          </a:xfrm>
          <a:prstGeom prst="borderCallout1">
            <a:avLst>
              <a:gd name="adj1" fmla="val 18750"/>
              <a:gd name="adj2" fmla="val -8333"/>
              <a:gd name="adj3" fmla="val -160263"/>
              <a:gd name="adj4" fmla="val -136981"/>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“D5” in the </a:t>
            </a:r>
            <a:r>
              <a:rPr lang="en-US" sz="3200" dirty="0" err="1"/>
              <a:t>F.SilkS</a:t>
            </a:r>
            <a:r>
              <a:rPr lang="en-US" sz="3200" dirty="0"/>
              <a:t> layer, this seems like what I would expect to help debugging. Do you agree?</a:t>
            </a:r>
          </a:p>
        </p:txBody>
      </p:sp>
      <p:sp>
        <p:nvSpPr>
          <p:cNvPr id="7" name="TextBox 6">
            <a:extLst>
              <a:ext uri="{FF2B5EF4-FFF2-40B4-BE49-F238E27FC236}">
                <a16:creationId xmlns:a16="http://schemas.microsoft.com/office/drawing/2014/main" id="{4381E49D-9BFB-4CC3-A724-16DDE7FBB78A}"/>
              </a:ext>
            </a:extLst>
          </p:cNvPr>
          <p:cNvSpPr txBox="1"/>
          <p:nvPr/>
        </p:nvSpPr>
        <p:spPr>
          <a:xfrm>
            <a:off x="520941" y="718514"/>
            <a:ext cx="8622032" cy="5078313"/>
          </a:xfrm>
          <a:prstGeom prst="rect">
            <a:avLst/>
          </a:prstGeom>
          <a:noFill/>
        </p:spPr>
        <p:txBody>
          <a:bodyPr wrap="square" rtlCol="0">
            <a:spAutoFit/>
          </a:bodyPr>
          <a:lstStyle/>
          <a:p>
            <a:r>
              <a:rPr lang="en-US" sz="3600" dirty="0"/>
              <a:t>The labeling of components schematic names appears inconsistent. It would be best if all components were labeled with the schematic ID in the </a:t>
            </a:r>
            <a:r>
              <a:rPr lang="en-US" sz="3600" dirty="0" err="1"/>
              <a:t>F.SilkS</a:t>
            </a:r>
            <a:r>
              <a:rPr lang="en-US" sz="3600" dirty="0"/>
              <a:t> layer. Please review both boards and make labeling consistent. </a:t>
            </a:r>
          </a:p>
          <a:p>
            <a:endParaRPr lang="en-US" sz="3600" dirty="0"/>
          </a:p>
          <a:p>
            <a:r>
              <a:rPr lang="en-US" sz="3600" dirty="0"/>
              <a:t>I very much like the part number in the </a:t>
            </a:r>
            <a:r>
              <a:rPr lang="en-US" sz="3600" dirty="0" err="1"/>
              <a:t>F.SilkS</a:t>
            </a:r>
            <a:r>
              <a:rPr lang="en-US" sz="3600" dirty="0"/>
              <a:t> layer, so please keep that.</a:t>
            </a:r>
          </a:p>
        </p:txBody>
      </p:sp>
      <p:sp>
        <p:nvSpPr>
          <p:cNvPr id="8" name="Callout: Line 7">
            <a:extLst>
              <a:ext uri="{FF2B5EF4-FFF2-40B4-BE49-F238E27FC236}">
                <a16:creationId xmlns:a16="http://schemas.microsoft.com/office/drawing/2014/main" id="{E8EF95A8-045C-4CD0-93BC-B91C0ACD25BE}"/>
              </a:ext>
            </a:extLst>
          </p:cNvPr>
          <p:cNvSpPr/>
          <p:nvPr/>
        </p:nvSpPr>
        <p:spPr>
          <a:xfrm flipH="1">
            <a:off x="9591239" y="15552426"/>
            <a:ext cx="8696761" cy="1557866"/>
          </a:xfrm>
          <a:prstGeom prst="borderCallout1">
            <a:avLst>
              <a:gd name="adj1" fmla="val 18750"/>
              <a:gd name="adj2" fmla="val -8333"/>
              <a:gd name="adj3" fmla="val 15824"/>
              <a:gd name="adj4" fmla="val -108840"/>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“R4” has no label, and the “22” in the </a:t>
            </a:r>
            <a:r>
              <a:rPr lang="en-US" sz="3200" dirty="0" err="1"/>
              <a:t>F.Fab</a:t>
            </a:r>
            <a:r>
              <a:rPr lang="en-US" sz="3200" dirty="0"/>
              <a:t> layer is hidden by PR outline in the </a:t>
            </a:r>
            <a:r>
              <a:rPr lang="en-US" sz="3200" dirty="0" err="1"/>
              <a:t>F.SilkS</a:t>
            </a:r>
            <a:r>
              <a:rPr lang="en-US" sz="3200" dirty="0"/>
              <a:t> layer.</a:t>
            </a:r>
          </a:p>
        </p:txBody>
      </p:sp>
    </p:spTree>
    <p:extLst>
      <p:ext uri="{BB962C8B-B14F-4D97-AF65-F5344CB8AC3E}">
        <p14:creationId xmlns:p14="http://schemas.microsoft.com/office/powerpoint/2010/main" val="425902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1FA84-ACD7-4ADE-AB45-6ED9762B41BF}"/>
              </a:ext>
            </a:extLst>
          </p:cNvPr>
          <p:cNvSpPr txBox="1"/>
          <p:nvPr/>
        </p:nvSpPr>
        <p:spPr>
          <a:xfrm>
            <a:off x="520941" y="718514"/>
            <a:ext cx="8622032" cy="1200329"/>
          </a:xfrm>
          <a:prstGeom prst="rect">
            <a:avLst/>
          </a:prstGeom>
          <a:noFill/>
        </p:spPr>
        <p:txBody>
          <a:bodyPr wrap="square" rtlCol="0">
            <a:spAutoFit/>
          </a:bodyPr>
          <a:lstStyle/>
          <a:p>
            <a:r>
              <a:rPr lang="en-US" sz="3600" dirty="0"/>
              <a:t>Please fill in these connection, similar to </a:t>
            </a:r>
            <a:r>
              <a:rPr lang="en-US" sz="3600" dirty="0" err="1"/>
              <a:t>whats</a:t>
            </a:r>
            <a:r>
              <a:rPr lang="en-US" sz="3600" dirty="0"/>
              <a:t> shown on slide 20.</a:t>
            </a:r>
          </a:p>
        </p:txBody>
      </p:sp>
      <p:pic>
        <p:nvPicPr>
          <p:cNvPr id="3" name="Picture 2">
            <a:extLst>
              <a:ext uri="{FF2B5EF4-FFF2-40B4-BE49-F238E27FC236}">
                <a16:creationId xmlns:a16="http://schemas.microsoft.com/office/drawing/2014/main" id="{2C891CFC-6A42-449C-AB99-6FFDEA588195}"/>
              </a:ext>
            </a:extLst>
          </p:cNvPr>
          <p:cNvPicPr>
            <a:picLocks noChangeAspect="1"/>
          </p:cNvPicPr>
          <p:nvPr/>
        </p:nvPicPr>
        <p:blipFill>
          <a:blip r:embed="rId2"/>
          <a:stretch>
            <a:fillRect/>
          </a:stretch>
        </p:blipFill>
        <p:spPr>
          <a:xfrm>
            <a:off x="12074432" y="1380769"/>
            <a:ext cx="8189797" cy="5949427"/>
          </a:xfrm>
          <a:prstGeom prst="rect">
            <a:avLst/>
          </a:prstGeom>
        </p:spPr>
      </p:pic>
      <p:sp>
        <p:nvSpPr>
          <p:cNvPr id="4" name="Oval 3">
            <a:extLst>
              <a:ext uri="{FF2B5EF4-FFF2-40B4-BE49-F238E27FC236}">
                <a16:creationId xmlns:a16="http://schemas.microsoft.com/office/drawing/2014/main" id="{6C5FF90C-5C78-43E9-807B-476CD8B1E102}"/>
              </a:ext>
            </a:extLst>
          </p:cNvPr>
          <p:cNvSpPr/>
          <p:nvPr/>
        </p:nvSpPr>
        <p:spPr>
          <a:xfrm>
            <a:off x="14916263" y="3623732"/>
            <a:ext cx="2506134" cy="2675467"/>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8A6E95-D98B-495A-ADAC-33368F33B810}"/>
              </a:ext>
            </a:extLst>
          </p:cNvPr>
          <p:cNvPicPr>
            <a:picLocks noChangeAspect="1"/>
          </p:cNvPicPr>
          <p:nvPr/>
        </p:nvPicPr>
        <p:blipFill>
          <a:blip r:embed="rId3"/>
          <a:stretch>
            <a:fillRect/>
          </a:stretch>
        </p:blipFill>
        <p:spPr>
          <a:xfrm>
            <a:off x="26558221" y="2941636"/>
            <a:ext cx="4867275" cy="6715125"/>
          </a:xfrm>
          <a:prstGeom prst="rect">
            <a:avLst/>
          </a:prstGeom>
        </p:spPr>
      </p:pic>
      <p:sp>
        <p:nvSpPr>
          <p:cNvPr id="6" name="Oval 5">
            <a:extLst>
              <a:ext uri="{FF2B5EF4-FFF2-40B4-BE49-F238E27FC236}">
                <a16:creationId xmlns:a16="http://schemas.microsoft.com/office/drawing/2014/main" id="{E2F46105-D84D-4BA5-AF5F-0F035BCC617B}"/>
              </a:ext>
            </a:extLst>
          </p:cNvPr>
          <p:cNvSpPr/>
          <p:nvPr/>
        </p:nvSpPr>
        <p:spPr>
          <a:xfrm>
            <a:off x="28776706" y="4518211"/>
            <a:ext cx="1178350" cy="1216211"/>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066A58-8679-4AB4-82D8-1FE2F65385D2}"/>
              </a:ext>
            </a:extLst>
          </p:cNvPr>
          <p:cNvPicPr>
            <a:picLocks noChangeAspect="1"/>
          </p:cNvPicPr>
          <p:nvPr/>
        </p:nvPicPr>
        <p:blipFill>
          <a:blip r:embed="rId4"/>
          <a:stretch>
            <a:fillRect/>
          </a:stretch>
        </p:blipFill>
        <p:spPr>
          <a:xfrm>
            <a:off x="26558221" y="10515879"/>
            <a:ext cx="4791075" cy="7153275"/>
          </a:xfrm>
          <a:prstGeom prst="rect">
            <a:avLst/>
          </a:prstGeom>
        </p:spPr>
      </p:pic>
      <p:sp>
        <p:nvSpPr>
          <p:cNvPr id="8" name="Oval 7">
            <a:extLst>
              <a:ext uri="{FF2B5EF4-FFF2-40B4-BE49-F238E27FC236}">
                <a16:creationId xmlns:a16="http://schemas.microsoft.com/office/drawing/2014/main" id="{FC6232AD-E4F0-4FA8-8678-D59697E36B89}"/>
              </a:ext>
            </a:extLst>
          </p:cNvPr>
          <p:cNvSpPr/>
          <p:nvPr/>
        </p:nvSpPr>
        <p:spPr>
          <a:xfrm>
            <a:off x="27813508" y="12290611"/>
            <a:ext cx="1178350" cy="1216211"/>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40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1FA84-ACD7-4ADE-AB45-6ED9762B41BF}"/>
              </a:ext>
            </a:extLst>
          </p:cNvPr>
          <p:cNvSpPr txBox="1"/>
          <p:nvPr/>
        </p:nvSpPr>
        <p:spPr>
          <a:xfrm>
            <a:off x="520940" y="718514"/>
            <a:ext cx="33634589" cy="646331"/>
          </a:xfrm>
          <a:prstGeom prst="rect">
            <a:avLst/>
          </a:prstGeom>
          <a:noFill/>
        </p:spPr>
        <p:txBody>
          <a:bodyPr wrap="square" rtlCol="0">
            <a:spAutoFit/>
          </a:bodyPr>
          <a:lstStyle/>
          <a:p>
            <a:r>
              <a:rPr lang="en-US" sz="3600" dirty="0"/>
              <a:t>Are these small dots connections between </a:t>
            </a:r>
            <a:r>
              <a:rPr lang="en-US" sz="3600" dirty="0" err="1"/>
              <a:t>F.Cu</a:t>
            </a:r>
            <a:r>
              <a:rPr lang="en-US" sz="3600" dirty="0"/>
              <a:t> and </a:t>
            </a:r>
            <a:r>
              <a:rPr lang="en-US" sz="3600" dirty="0" err="1"/>
              <a:t>B.Cu</a:t>
            </a:r>
            <a:r>
              <a:rPr lang="en-US" sz="3600" dirty="0"/>
              <a:t> layers, so they are electrically connected along that trace, and not just connected at the trac endpoints? </a:t>
            </a:r>
          </a:p>
        </p:txBody>
      </p:sp>
      <p:pic>
        <p:nvPicPr>
          <p:cNvPr id="9" name="Picture 8">
            <a:extLst>
              <a:ext uri="{FF2B5EF4-FFF2-40B4-BE49-F238E27FC236}">
                <a16:creationId xmlns:a16="http://schemas.microsoft.com/office/drawing/2014/main" id="{D47BDDD0-C431-4FCA-AF60-F074580E39FB}"/>
              </a:ext>
            </a:extLst>
          </p:cNvPr>
          <p:cNvPicPr>
            <a:picLocks noChangeAspect="1"/>
          </p:cNvPicPr>
          <p:nvPr/>
        </p:nvPicPr>
        <p:blipFill>
          <a:blip r:embed="rId2"/>
          <a:stretch>
            <a:fillRect/>
          </a:stretch>
        </p:blipFill>
        <p:spPr>
          <a:xfrm>
            <a:off x="4141104" y="2523534"/>
            <a:ext cx="20224968" cy="7792090"/>
          </a:xfrm>
          <a:prstGeom prst="rect">
            <a:avLst/>
          </a:prstGeom>
        </p:spPr>
      </p:pic>
      <p:pic>
        <p:nvPicPr>
          <p:cNvPr id="10" name="Picture 9">
            <a:extLst>
              <a:ext uri="{FF2B5EF4-FFF2-40B4-BE49-F238E27FC236}">
                <a16:creationId xmlns:a16="http://schemas.microsoft.com/office/drawing/2014/main" id="{5BC984C0-02C0-495E-9F37-559BCCFE8B54}"/>
              </a:ext>
            </a:extLst>
          </p:cNvPr>
          <p:cNvPicPr>
            <a:picLocks noChangeAspect="1"/>
          </p:cNvPicPr>
          <p:nvPr/>
        </p:nvPicPr>
        <p:blipFill>
          <a:blip r:embed="rId3"/>
          <a:stretch>
            <a:fillRect/>
          </a:stretch>
        </p:blipFill>
        <p:spPr>
          <a:xfrm>
            <a:off x="4141104" y="10315624"/>
            <a:ext cx="20224968" cy="7746521"/>
          </a:xfrm>
          <a:prstGeom prst="rect">
            <a:avLst/>
          </a:prstGeom>
        </p:spPr>
      </p:pic>
    </p:spTree>
    <p:extLst>
      <p:ext uri="{BB962C8B-B14F-4D97-AF65-F5344CB8AC3E}">
        <p14:creationId xmlns:p14="http://schemas.microsoft.com/office/powerpoint/2010/main" val="558945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8C0A4B-E599-4EEC-961A-E7A2DBC35AA9}"/>
              </a:ext>
            </a:extLst>
          </p:cNvPr>
          <p:cNvPicPr>
            <a:picLocks noChangeAspect="1"/>
          </p:cNvPicPr>
          <p:nvPr/>
        </p:nvPicPr>
        <p:blipFill>
          <a:blip r:embed="rId2"/>
          <a:stretch>
            <a:fillRect/>
          </a:stretch>
        </p:blipFill>
        <p:spPr>
          <a:xfrm>
            <a:off x="22260454" y="433387"/>
            <a:ext cx="7406746" cy="4682426"/>
          </a:xfrm>
          <a:prstGeom prst="rect">
            <a:avLst/>
          </a:prstGeom>
        </p:spPr>
      </p:pic>
      <p:pic>
        <p:nvPicPr>
          <p:cNvPr id="3" name="Picture 2">
            <a:extLst>
              <a:ext uri="{FF2B5EF4-FFF2-40B4-BE49-F238E27FC236}">
                <a16:creationId xmlns:a16="http://schemas.microsoft.com/office/drawing/2014/main" id="{AC688739-0CDD-457A-AD0B-A3FB3A5AE291}"/>
              </a:ext>
            </a:extLst>
          </p:cNvPr>
          <p:cNvPicPr>
            <a:picLocks noChangeAspect="1"/>
          </p:cNvPicPr>
          <p:nvPr/>
        </p:nvPicPr>
        <p:blipFill>
          <a:blip r:embed="rId3"/>
          <a:stretch>
            <a:fillRect/>
          </a:stretch>
        </p:blipFill>
        <p:spPr>
          <a:xfrm>
            <a:off x="22689079" y="5373158"/>
            <a:ext cx="8080753" cy="5260975"/>
          </a:xfrm>
          <a:prstGeom prst="rect">
            <a:avLst/>
          </a:prstGeom>
        </p:spPr>
      </p:pic>
      <p:pic>
        <p:nvPicPr>
          <p:cNvPr id="4" name="Picture 3">
            <a:extLst>
              <a:ext uri="{FF2B5EF4-FFF2-40B4-BE49-F238E27FC236}">
                <a16:creationId xmlns:a16="http://schemas.microsoft.com/office/drawing/2014/main" id="{E62BC12B-9B37-41E2-B52A-E31B1888AD27}"/>
              </a:ext>
            </a:extLst>
          </p:cNvPr>
          <p:cNvPicPr>
            <a:picLocks noChangeAspect="1"/>
          </p:cNvPicPr>
          <p:nvPr/>
        </p:nvPicPr>
        <p:blipFill>
          <a:blip r:embed="rId4"/>
          <a:stretch>
            <a:fillRect/>
          </a:stretch>
        </p:blipFill>
        <p:spPr>
          <a:xfrm>
            <a:off x="21848762" y="12045249"/>
            <a:ext cx="11965748" cy="4378855"/>
          </a:xfrm>
          <a:prstGeom prst="rect">
            <a:avLst/>
          </a:prstGeom>
        </p:spPr>
      </p:pic>
      <p:pic>
        <p:nvPicPr>
          <p:cNvPr id="5" name="Picture 4">
            <a:extLst>
              <a:ext uri="{FF2B5EF4-FFF2-40B4-BE49-F238E27FC236}">
                <a16:creationId xmlns:a16="http://schemas.microsoft.com/office/drawing/2014/main" id="{B0272953-20BA-4B5D-865E-74DFDA213B30}"/>
              </a:ext>
            </a:extLst>
          </p:cNvPr>
          <p:cNvPicPr>
            <a:picLocks noChangeAspect="1"/>
          </p:cNvPicPr>
          <p:nvPr/>
        </p:nvPicPr>
        <p:blipFill>
          <a:blip r:embed="rId5"/>
          <a:stretch>
            <a:fillRect/>
          </a:stretch>
        </p:blipFill>
        <p:spPr>
          <a:xfrm>
            <a:off x="10871199" y="5115813"/>
            <a:ext cx="9569979" cy="9828046"/>
          </a:xfrm>
          <a:prstGeom prst="rect">
            <a:avLst/>
          </a:prstGeom>
        </p:spPr>
      </p:pic>
      <p:sp>
        <p:nvSpPr>
          <p:cNvPr id="6" name="TextBox 5">
            <a:extLst>
              <a:ext uri="{FF2B5EF4-FFF2-40B4-BE49-F238E27FC236}">
                <a16:creationId xmlns:a16="http://schemas.microsoft.com/office/drawing/2014/main" id="{336512E5-7465-4CD8-8F25-E9D880D7531D}"/>
              </a:ext>
            </a:extLst>
          </p:cNvPr>
          <p:cNvSpPr txBox="1"/>
          <p:nvPr/>
        </p:nvSpPr>
        <p:spPr>
          <a:xfrm>
            <a:off x="520941" y="718514"/>
            <a:ext cx="13141272" cy="2308324"/>
          </a:xfrm>
          <a:prstGeom prst="rect">
            <a:avLst/>
          </a:prstGeom>
          <a:noFill/>
        </p:spPr>
        <p:txBody>
          <a:bodyPr wrap="square" rtlCol="0">
            <a:spAutoFit/>
          </a:bodyPr>
          <a:lstStyle/>
          <a:p>
            <a:r>
              <a:rPr lang="en-US" sz="3600" dirty="0"/>
              <a:t>Looks like the –Vin and –</a:t>
            </a:r>
            <a:r>
              <a:rPr lang="en-US" sz="3600" dirty="0" err="1"/>
              <a:t>Vout</a:t>
            </a:r>
            <a:r>
              <a:rPr lang="en-US" sz="3600" dirty="0"/>
              <a:t> of the DCDC are both connected to the same node?</a:t>
            </a:r>
          </a:p>
          <a:p>
            <a:r>
              <a:rPr lang="en-US" sz="3600" dirty="0"/>
              <a:t>This is different compared to the schematic, why the common ground for 12V and 5V? </a:t>
            </a:r>
          </a:p>
        </p:txBody>
      </p:sp>
    </p:spTree>
    <p:extLst>
      <p:ext uri="{BB962C8B-B14F-4D97-AF65-F5344CB8AC3E}">
        <p14:creationId xmlns:p14="http://schemas.microsoft.com/office/powerpoint/2010/main" val="413984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D287-478C-4359-8AE1-F9D5AF99A236}"/>
              </a:ext>
            </a:extLst>
          </p:cNvPr>
          <p:cNvSpPr txBox="1"/>
          <p:nvPr/>
        </p:nvSpPr>
        <p:spPr>
          <a:xfrm>
            <a:off x="520941" y="718514"/>
            <a:ext cx="14593554" cy="1754326"/>
          </a:xfrm>
          <a:prstGeom prst="rect">
            <a:avLst/>
          </a:prstGeom>
          <a:noFill/>
        </p:spPr>
        <p:txBody>
          <a:bodyPr wrap="square" rtlCol="0">
            <a:spAutoFit/>
          </a:bodyPr>
          <a:lstStyle/>
          <a:p>
            <a:r>
              <a:rPr lang="en-US" sz="3600" dirty="0"/>
              <a:t>It looks like there is a trace that could be in contact with several connections which is not correct. To me it looks like the clearance to the </a:t>
            </a:r>
            <a:r>
              <a:rPr lang="en-US" sz="3600" dirty="0" err="1"/>
              <a:t>F.Mask</a:t>
            </a:r>
            <a:r>
              <a:rPr lang="en-US" sz="3600" dirty="0"/>
              <a:t> layer areas is too small.</a:t>
            </a:r>
          </a:p>
        </p:txBody>
      </p:sp>
      <p:pic>
        <p:nvPicPr>
          <p:cNvPr id="4" name="Picture 3">
            <a:extLst>
              <a:ext uri="{FF2B5EF4-FFF2-40B4-BE49-F238E27FC236}">
                <a16:creationId xmlns:a16="http://schemas.microsoft.com/office/drawing/2014/main" id="{A4CD5A15-84E8-4AE6-A1FE-EC3700EFD9C1}"/>
              </a:ext>
            </a:extLst>
          </p:cNvPr>
          <p:cNvPicPr>
            <a:picLocks noChangeAspect="1"/>
          </p:cNvPicPr>
          <p:nvPr/>
        </p:nvPicPr>
        <p:blipFill>
          <a:blip r:embed="rId2"/>
          <a:stretch>
            <a:fillRect/>
          </a:stretch>
        </p:blipFill>
        <p:spPr>
          <a:xfrm>
            <a:off x="15823546" y="1364845"/>
            <a:ext cx="15363825" cy="6143625"/>
          </a:xfrm>
          <a:prstGeom prst="rect">
            <a:avLst/>
          </a:prstGeom>
        </p:spPr>
      </p:pic>
      <p:pic>
        <p:nvPicPr>
          <p:cNvPr id="5" name="Picture 4">
            <a:extLst>
              <a:ext uri="{FF2B5EF4-FFF2-40B4-BE49-F238E27FC236}">
                <a16:creationId xmlns:a16="http://schemas.microsoft.com/office/drawing/2014/main" id="{F7791155-7ADE-44B1-A28A-B1CBD7EB8A86}"/>
              </a:ext>
            </a:extLst>
          </p:cNvPr>
          <p:cNvPicPr>
            <a:picLocks noChangeAspect="1"/>
          </p:cNvPicPr>
          <p:nvPr/>
        </p:nvPicPr>
        <p:blipFill>
          <a:blip r:embed="rId3"/>
          <a:stretch>
            <a:fillRect/>
          </a:stretch>
        </p:blipFill>
        <p:spPr>
          <a:xfrm>
            <a:off x="15823546" y="8567737"/>
            <a:ext cx="14735175" cy="3895725"/>
          </a:xfrm>
          <a:prstGeom prst="rect">
            <a:avLst/>
          </a:prstGeom>
        </p:spPr>
      </p:pic>
      <p:sp>
        <p:nvSpPr>
          <p:cNvPr id="6" name="Oval 5">
            <a:extLst>
              <a:ext uri="{FF2B5EF4-FFF2-40B4-BE49-F238E27FC236}">
                <a16:creationId xmlns:a16="http://schemas.microsoft.com/office/drawing/2014/main" id="{783D1EBA-C4F0-45BF-9E6C-F40AFE0107D4}"/>
              </a:ext>
            </a:extLst>
          </p:cNvPr>
          <p:cNvSpPr/>
          <p:nvPr/>
        </p:nvSpPr>
        <p:spPr>
          <a:xfrm>
            <a:off x="16954250" y="11053483"/>
            <a:ext cx="1145491" cy="887506"/>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9C35D1-F546-487F-8B2A-3548EF871F5D}"/>
              </a:ext>
            </a:extLst>
          </p:cNvPr>
          <p:cNvSpPr/>
          <p:nvPr/>
        </p:nvSpPr>
        <p:spPr>
          <a:xfrm>
            <a:off x="20262227" y="11053483"/>
            <a:ext cx="1145491" cy="887506"/>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34E0DB-4BAA-47A6-9379-1937C892CEC8}"/>
              </a:ext>
            </a:extLst>
          </p:cNvPr>
          <p:cNvSpPr/>
          <p:nvPr/>
        </p:nvSpPr>
        <p:spPr>
          <a:xfrm>
            <a:off x="28680085" y="11053483"/>
            <a:ext cx="1145491" cy="887506"/>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8551FF-D46E-4EE0-83C3-8ED49E3E72FE}"/>
              </a:ext>
            </a:extLst>
          </p:cNvPr>
          <p:cNvSpPr/>
          <p:nvPr/>
        </p:nvSpPr>
        <p:spPr>
          <a:xfrm>
            <a:off x="17443938" y="2672862"/>
            <a:ext cx="4290647" cy="10550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F4047BB-770D-488D-981A-4C782AE8EDD1}"/>
              </a:ext>
            </a:extLst>
          </p:cNvPr>
          <p:cNvCxnSpPr/>
          <p:nvPr/>
        </p:nvCxnSpPr>
        <p:spPr>
          <a:xfrm>
            <a:off x="19389969" y="3727938"/>
            <a:ext cx="1055077" cy="45954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59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D287-478C-4359-8AE1-F9D5AF99A236}"/>
              </a:ext>
            </a:extLst>
          </p:cNvPr>
          <p:cNvSpPr txBox="1"/>
          <p:nvPr/>
        </p:nvSpPr>
        <p:spPr>
          <a:xfrm>
            <a:off x="547835" y="341996"/>
            <a:ext cx="2706354" cy="18435816"/>
          </a:xfrm>
          <a:prstGeom prst="rect">
            <a:avLst/>
          </a:prstGeom>
          <a:noFill/>
        </p:spPr>
        <p:txBody>
          <a:bodyPr wrap="square" rtlCol="0">
            <a:spAutoFit/>
          </a:bodyPr>
          <a:lstStyle/>
          <a:p>
            <a:r>
              <a:rPr lang="en-US" sz="3600" dirty="0"/>
              <a:t>PI pin check:</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ok</a:t>
            </a:r>
          </a:p>
          <a:p>
            <a:pPr marL="742950" indent="-742950">
              <a:buFont typeface="+mj-lt"/>
              <a:buAutoNum type="arabicPeriod"/>
            </a:pPr>
            <a:r>
              <a:rPr lang="en-US" sz="2800" dirty="0"/>
              <a:t>ok</a:t>
            </a:r>
          </a:p>
          <a:p>
            <a:pPr marL="742950" indent="-742950">
              <a:buFont typeface="+mj-lt"/>
              <a:buAutoNum type="arabicPeriod"/>
            </a:pPr>
            <a:r>
              <a:rPr lang="en-US" sz="2800" dirty="0"/>
              <a:t>ok</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r>
              <a:rPr lang="en-US" sz="2800" dirty="0"/>
              <a:t>-</a:t>
            </a:r>
          </a:p>
          <a:p>
            <a:pPr marL="742950" indent="-742950">
              <a:buFont typeface="+mj-lt"/>
              <a:buAutoNum type="arabicPeriod"/>
            </a:pPr>
            <a:endParaRPr lang="en-US" sz="3600" dirty="0"/>
          </a:p>
        </p:txBody>
      </p:sp>
      <p:pic>
        <p:nvPicPr>
          <p:cNvPr id="3" name="Picture 2">
            <a:extLst>
              <a:ext uri="{FF2B5EF4-FFF2-40B4-BE49-F238E27FC236}">
                <a16:creationId xmlns:a16="http://schemas.microsoft.com/office/drawing/2014/main" id="{4D9ADD1F-45E8-48C5-8ACD-EB77F04A88A8}"/>
              </a:ext>
            </a:extLst>
          </p:cNvPr>
          <p:cNvPicPr>
            <a:picLocks noChangeAspect="1"/>
          </p:cNvPicPr>
          <p:nvPr/>
        </p:nvPicPr>
        <p:blipFill>
          <a:blip r:embed="rId2"/>
          <a:stretch>
            <a:fillRect/>
          </a:stretch>
        </p:blipFill>
        <p:spPr>
          <a:xfrm>
            <a:off x="19140139" y="226827"/>
            <a:ext cx="12147276" cy="5405438"/>
          </a:xfrm>
          <a:prstGeom prst="rect">
            <a:avLst/>
          </a:prstGeom>
        </p:spPr>
      </p:pic>
      <p:sp>
        <p:nvSpPr>
          <p:cNvPr id="4" name="TextBox 3">
            <a:extLst>
              <a:ext uri="{FF2B5EF4-FFF2-40B4-BE49-F238E27FC236}">
                <a16:creationId xmlns:a16="http://schemas.microsoft.com/office/drawing/2014/main" id="{53D7CB2E-F3F0-4E25-BC2F-C867618D5356}"/>
              </a:ext>
            </a:extLst>
          </p:cNvPr>
          <p:cNvSpPr txBox="1"/>
          <p:nvPr/>
        </p:nvSpPr>
        <p:spPr>
          <a:xfrm>
            <a:off x="4259223" y="341996"/>
            <a:ext cx="3835906" cy="5078313"/>
          </a:xfrm>
          <a:prstGeom prst="rect">
            <a:avLst/>
          </a:prstGeom>
          <a:noFill/>
        </p:spPr>
        <p:txBody>
          <a:bodyPr wrap="square" rtlCol="0">
            <a:spAutoFit/>
          </a:bodyPr>
          <a:lstStyle/>
          <a:p>
            <a:r>
              <a:rPr lang="en-US" sz="3600" dirty="0" err="1"/>
              <a:t>opto</a:t>
            </a:r>
            <a:r>
              <a:rPr lang="en-US" sz="3600" dirty="0"/>
              <a:t> pin check:</a:t>
            </a:r>
          </a:p>
          <a:p>
            <a:r>
              <a:rPr lang="en-US" sz="3600" dirty="0"/>
              <a:t>U4=ok</a:t>
            </a:r>
          </a:p>
          <a:p>
            <a:r>
              <a:rPr lang="en-US" sz="3600" dirty="0"/>
              <a:t>U5=ok</a:t>
            </a:r>
          </a:p>
          <a:p>
            <a:r>
              <a:rPr lang="en-US" sz="3600" dirty="0"/>
              <a:t>U6</a:t>
            </a:r>
          </a:p>
          <a:p>
            <a:r>
              <a:rPr lang="en-US" sz="3600" dirty="0"/>
              <a:t>U7=ok</a:t>
            </a:r>
          </a:p>
          <a:p>
            <a:r>
              <a:rPr lang="en-US" sz="3600" dirty="0"/>
              <a:t>U9</a:t>
            </a:r>
          </a:p>
          <a:p>
            <a:r>
              <a:rPr lang="en-US" sz="3600" dirty="0"/>
              <a:t>U10=ok</a:t>
            </a:r>
          </a:p>
          <a:p>
            <a:endParaRPr lang="en-US" sz="3600" dirty="0"/>
          </a:p>
          <a:p>
            <a:endParaRPr lang="en-US" sz="3600" dirty="0"/>
          </a:p>
        </p:txBody>
      </p:sp>
      <p:sp>
        <p:nvSpPr>
          <p:cNvPr id="5" name="TextBox 4">
            <a:extLst>
              <a:ext uri="{FF2B5EF4-FFF2-40B4-BE49-F238E27FC236}">
                <a16:creationId xmlns:a16="http://schemas.microsoft.com/office/drawing/2014/main" id="{94911E3D-CC58-4B7B-A333-7F7CA1BCBAB7}"/>
              </a:ext>
            </a:extLst>
          </p:cNvPr>
          <p:cNvSpPr txBox="1"/>
          <p:nvPr/>
        </p:nvSpPr>
        <p:spPr>
          <a:xfrm>
            <a:off x="20253165" y="8131421"/>
            <a:ext cx="7557246" cy="7848302"/>
          </a:xfrm>
          <a:prstGeom prst="rect">
            <a:avLst/>
          </a:prstGeom>
          <a:noFill/>
        </p:spPr>
        <p:txBody>
          <a:bodyPr wrap="square" rtlCol="0">
            <a:spAutoFit/>
          </a:bodyPr>
          <a:lstStyle/>
          <a:p>
            <a:r>
              <a:rPr lang="en-US" sz="3600" dirty="0"/>
              <a:t>None of the opto-couplers have their schematic ID (e.g. U4, U5, etc.) shown in the </a:t>
            </a:r>
            <a:r>
              <a:rPr lang="en-US" sz="3600" dirty="0" err="1"/>
              <a:t>F.SilkS</a:t>
            </a:r>
            <a:r>
              <a:rPr lang="en-US" sz="3600" dirty="0"/>
              <a:t> layer.</a:t>
            </a:r>
          </a:p>
          <a:p>
            <a:endParaRPr lang="en-US" sz="3600" dirty="0"/>
          </a:p>
          <a:p>
            <a:r>
              <a:rPr lang="en-US" sz="3600" dirty="0"/>
              <a:t>Can we show the component schematic ID in the </a:t>
            </a:r>
            <a:r>
              <a:rPr lang="en-US" sz="3600" dirty="0" err="1"/>
              <a:t>F.SilkS</a:t>
            </a:r>
            <a:r>
              <a:rPr lang="en-US" sz="3600" dirty="0"/>
              <a:t> layer for debugging?</a:t>
            </a:r>
          </a:p>
          <a:p>
            <a:endParaRPr lang="en-US" sz="3600" dirty="0"/>
          </a:p>
          <a:p>
            <a:r>
              <a:rPr lang="en-US" sz="3600" dirty="0"/>
              <a:t>Only some opto-couplers have their ID shown in the </a:t>
            </a:r>
            <a:r>
              <a:rPr lang="en-US" sz="3600" dirty="0" err="1"/>
              <a:t>F.Fab</a:t>
            </a:r>
            <a:r>
              <a:rPr lang="en-US" sz="3600" dirty="0"/>
              <a:t> layer.</a:t>
            </a:r>
          </a:p>
          <a:p>
            <a:endParaRPr lang="en-US" sz="3600" dirty="0"/>
          </a:p>
          <a:p>
            <a:endParaRPr lang="en-US" sz="3600" dirty="0"/>
          </a:p>
          <a:p>
            <a:endParaRPr lang="en-US" sz="3600" dirty="0"/>
          </a:p>
          <a:p>
            <a:endParaRPr lang="en-US" sz="3600" dirty="0"/>
          </a:p>
        </p:txBody>
      </p:sp>
      <p:pic>
        <p:nvPicPr>
          <p:cNvPr id="6" name="Picture 5">
            <a:extLst>
              <a:ext uri="{FF2B5EF4-FFF2-40B4-BE49-F238E27FC236}">
                <a16:creationId xmlns:a16="http://schemas.microsoft.com/office/drawing/2014/main" id="{9A1D9B42-52EC-487D-A74B-67D35560E148}"/>
              </a:ext>
            </a:extLst>
          </p:cNvPr>
          <p:cNvPicPr>
            <a:picLocks noChangeAspect="1"/>
          </p:cNvPicPr>
          <p:nvPr/>
        </p:nvPicPr>
        <p:blipFill>
          <a:blip r:embed="rId3"/>
          <a:stretch>
            <a:fillRect/>
          </a:stretch>
        </p:blipFill>
        <p:spPr>
          <a:xfrm>
            <a:off x="27845778" y="6298006"/>
            <a:ext cx="5700744" cy="11763167"/>
          </a:xfrm>
          <a:prstGeom prst="rect">
            <a:avLst/>
          </a:prstGeom>
        </p:spPr>
      </p:pic>
    </p:spTree>
    <p:extLst>
      <p:ext uri="{BB962C8B-B14F-4D97-AF65-F5344CB8AC3E}">
        <p14:creationId xmlns:p14="http://schemas.microsoft.com/office/powerpoint/2010/main" val="162381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D287-478C-4359-8AE1-F9D5AF99A236}"/>
              </a:ext>
            </a:extLst>
          </p:cNvPr>
          <p:cNvSpPr txBox="1"/>
          <p:nvPr/>
        </p:nvSpPr>
        <p:spPr>
          <a:xfrm>
            <a:off x="520940" y="718514"/>
            <a:ext cx="33634589" cy="6801862"/>
          </a:xfrm>
          <a:prstGeom prst="rect">
            <a:avLst/>
          </a:prstGeom>
          <a:noFill/>
        </p:spPr>
        <p:txBody>
          <a:bodyPr wrap="square" rtlCol="0">
            <a:spAutoFit/>
          </a:bodyPr>
          <a:lstStyle/>
          <a:p>
            <a:r>
              <a:rPr lang="en-US" sz="4400" dirty="0"/>
              <a:t>Board specifications</a:t>
            </a:r>
            <a:br>
              <a:rPr lang="en-US" sz="7200" dirty="0"/>
            </a:br>
            <a:r>
              <a:rPr lang="en-US" sz="4400" dirty="0"/>
              <a:t>Board material: FR4</a:t>
            </a:r>
            <a:br>
              <a:rPr lang="en-US" sz="7200" dirty="0"/>
            </a:br>
            <a:r>
              <a:rPr lang="en-US" sz="4400" dirty="0"/>
              <a:t>Board thickness: 1.57 mm</a:t>
            </a:r>
            <a:br>
              <a:rPr lang="en-US" sz="7200" dirty="0"/>
            </a:br>
            <a:r>
              <a:rPr lang="en-US" sz="4400" dirty="0"/>
              <a:t>Board </a:t>
            </a:r>
            <a:r>
              <a:rPr lang="en-US" sz="4400" dirty="0" err="1"/>
              <a:t>colour</a:t>
            </a:r>
            <a:r>
              <a:rPr lang="en-US" sz="4400" dirty="0"/>
              <a:t>: Any</a:t>
            </a:r>
            <a:br>
              <a:rPr lang="en-US" sz="7200" dirty="0"/>
            </a:br>
            <a:r>
              <a:rPr lang="en-US" sz="4400" dirty="0"/>
              <a:t>Silkscreen </a:t>
            </a:r>
            <a:r>
              <a:rPr lang="en-US" sz="4400" dirty="0" err="1"/>
              <a:t>colour</a:t>
            </a:r>
            <a:r>
              <a:rPr lang="en-US" sz="4400" dirty="0"/>
              <a:t>: white</a:t>
            </a:r>
            <a:br>
              <a:rPr lang="en-US" sz="7200" dirty="0"/>
            </a:br>
            <a:r>
              <a:rPr lang="en-US" sz="4400" dirty="0"/>
              <a:t>Mask </a:t>
            </a:r>
            <a:r>
              <a:rPr lang="en-US" sz="4400" dirty="0" err="1"/>
              <a:t>colour</a:t>
            </a:r>
            <a:r>
              <a:rPr lang="en-US" sz="4400" dirty="0"/>
              <a:t>: Any</a:t>
            </a:r>
            <a:br>
              <a:rPr lang="en-US" sz="7200" dirty="0"/>
            </a:br>
            <a:r>
              <a:rPr lang="en-US" sz="4400" dirty="0"/>
              <a:t>Copper thickness: 4 oz</a:t>
            </a:r>
            <a:br>
              <a:rPr lang="en-US" sz="7200" dirty="0"/>
            </a:br>
            <a:r>
              <a:rPr lang="en-US" sz="4400" dirty="0"/>
              <a:t>Copper layers: 2</a:t>
            </a:r>
            <a:br>
              <a:rPr lang="en-US" sz="7200" dirty="0"/>
            </a:br>
            <a:r>
              <a:rPr lang="en-US" sz="4400" dirty="0"/>
              <a:t>PCB surface finish: HASL</a:t>
            </a:r>
            <a:br>
              <a:rPr lang="en-US" sz="7200" dirty="0"/>
            </a:br>
            <a:r>
              <a:rPr lang="en-US" sz="4400" dirty="0"/>
              <a:t>Dimensions: 145 x 122 mm</a:t>
            </a:r>
            <a:endParaRPr lang="en-US" sz="7200" dirty="0"/>
          </a:p>
        </p:txBody>
      </p:sp>
      <p:graphicFrame>
        <p:nvGraphicFramePr>
          <p:cNvPr id="3" name="Table 2">
            <a:extLst>
              <a:ext uri="{FF2B5EF4-FFF2-40B4-BE49-F238E27FC236}">
                <a16:creationId xmlns:a16="http://schemas.microsoft.com/office/drawing/2014/main" id="{B39227AE-9D60-452D-A19E-C45B0C1D37EE}"/>
              </a:ext>
            </a:extLst>
          </p:cNvPr>
          <p:cNvGraphicFramePr>
            <a:graphicFrameLocks noGrp="1"/>
          </p:cNvGraphicFramePr>
          <p:nvPr>
            <p:extLst>
              <p:ext uri="{D42A27DB-BD31-4B8C-83A1-F6EECF244321}">
                <p14:modId xmlns:p14="http://schemas.microsoft.com/office/powerpoint/2010/main" val="1212816284"/>
              </p:ext>
            </p:extLst>
          </p:nvPr>
        </p:nvGraphicFramePr>
        <p:xfrm>
          <a:off x="7026442" y="382954"/>
          <a:ext cx="28283466" cy="8869680"/>
        </p:xfrm>
        <a:graphic>
          <a:graphicData uri="http://schemas.openxmlformats.org/drawingml/2006/table">
            <a:tbl>
              <a:tblPr firstRow="1" bandRow="1">
                <a:tableStyleId>{5C22544A-7EE6-4342-B048-85BDC9FD1C3A}</a:tableStyleId>
              </a:tblPr>
              <a:tblGrid>
                <a:gridCol w="15616990">
                  <a:extLst>
                    <a:ext uri="{9D8B030D-6E8A-4147-A177-3AD203B41FA5}">
                      <a16:colId xmlns:a16="http://schemas.microsoft.com/office/drawing/2014/main" val="1909858742"/>
                    </a:ext>
                  </a:extLst>
                </a:gridCol>
                <a:gridCol w="12666476">
                  <a:extLst>
                    <a:ext uri="{9D8B030D-6E8A-4147-A177-3AD203B41FA5}">
                      <a16:colId xmlns:a16="http://schemas.microsoft.com/office/drawing/2014/main" val="147620313"/>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70700739"/>
                  </a:ext>
                </a:extLst>
              </a:tr>
              <a:tr h="370840">
                <a:tc>
                  <a:txBody>
                    <a:bodyPr/>
                    <a:lstStyle/>
                    <a:p>
                      <a:r>
                        <a:rPr lang="en-US" dirty="0">
                          <a:hlinkClick r:id="rId2"/>
                        </a:rPr>
                        <a:t>https://www.pcbway.com/orderonline.aspx</a:t>
                      </a:r>
                      <a:endParaRPr lang="en-US" dirty="0"/>
                    </a:p>
                  </a:txBody>
                  <a:tcPr/>
                </a:tc>
                <a:tc>
                  <a:txBody>
                    <a:bodyPr/>
                    <a:lstStyle/>
                    <a:p>
                      <a:r>
                        <a:rPr lang="en-US" dirty="0"/>
                        <a:t>2*176=352USD for 5 of each</a:t>
                      </a:r>
                    </a:p>
                  </a:txBody>
                  <a:tcPr/>
                </a:tc>
                <a:extLst>
                  <a:ext uri="{0D108BD9-81ED-4DB2-BD59-A6C34878D82A}">
                    <a16:rowId xmlns:a16="http://schemas.microsoft.com/office/drawing/2014/main" val="3877534411"/>
                  </a:ext>
                </a:extLst>
              </a:tr>
              <a:tr h="370840">
                <a:tc>
                  <a:txBody>
                    <a:bodyPr/>
                    <a:lstStyle/>
                    <a:p>
                      <a:pPr marL="0" marR="0" lvl="0" indent="0" algn="l" defTabSz="2438430" rtl="0" eaLnBrk="1" fontAlgn="auto" latinLnBrk="0" hangingPunct="1">
                        <a:lnSpc>
                          <a:spcPct val="100000"/>
                        </a:lnSpc>
                        <a:spcBef>
                          <a:spcPts val="0"/>
                        </a:spcBef>
                        <a:spcAft>
                          <a:spcPts val="0"/>
                        </a:spcAft>
                        <a:buClrTx/>
                        <a:buSzTx/>
                        <a:buFontTx/>
                        <a:buNone/>
                        <a:tabLst/>
                        <a:defRPr/>
                      </a:pPr>
                      <a:r>
                        <a:rPr lang="en-US" dirty="0">
                          <a:hlinkClick r:id="rId2"/>
                        </a:rPr>
                        <a:t>https://www.pcbway.com/orderonline.aspx</a:t>
                      </a:r>
                      <a:endParaRPr lang="en-US" dirty="0"/>
                    </a:p>
                  </a:txBody>
                  <a:tcPr/>
                </a:tc>
                <a:tc>
                  <a:txBody>
                    <a:bodyPr/>
                    <a:lstStyle/>
                    <a:p>
                      <a:r>
                        <a:rPr lang="en-US" dirty="0"/>
                        <a:t>2*75USD=150 for 5 of each at 2oz copper</a:t>
                      </a:r>
                    </a:p>
                  </a:txBody>
                  <a:tcPr/>
                </a:tc>
                <a:extLst>
                  <a:ext uri="{0D108BD9-81ED-4DB2-BD59-A6C34878D82A}">
                    <a16:rowId xmlns:a16="http://schemas.microsoft.com/office/drawing/2014/main" val="1212554227"/>
                  </a:ext>
                </a:extLst>
              </a:tr>
              <a:tr h="370840">
                <a:tc>
                  <a:txBody>
                    <a:bodyPr/>
                    <a:lstStyle/>
                    <a:p>
                      <a:r>
                        <a:rPr lang="en-US" dirty="0">
                          <a:hlinkClick r:id="rId3"/>
                        </a:rPr>
                        <a:t>https://www.pcbcart.com/quote</a:t>
                      </a:r>
                      <a:endParaRPr lang="en-US" dirty="0"/>
                    </a:p>
                  </a:txBody>
                  <a:tcPr/>
                </a:tc>
                <a:tc>
                  <a:txBody>
                    <a:bodyPr/>
                    <a:lstStyle/>
                    <a:p>
                      <a:r>
                        <a:rPr lang="en-US" dirty="0"/>
                        <a:t>2*199=398USD for 5 of each</a:t>
                      </a:r>
                    </a:p>
                  </a:txBody>
                  <a:tcPr/>
                </a:tc>
                <a:extLst>
                  <a:ext uri="{0D108BD9-81ED-4DB2-BD59-A6C34878D82A}">
                    <a16:rowId xmlns:a16="http://schemas.microsoft.com/office/drawing/2014/main" val="3378185462"/>
                  </a:ext>
                </a:extLst>
              </a:tr>
              <a:tr h="370840">
                <a:tc>
                  <a:txBody>
                    <a:bodyPr/>
                    <a:lstStyle/>
                    <a:p>
                      <a:r>
                        <a:rPr lang="en-US" dirty="0">
                          <a:hlinkClick r:id="rId4"/>
                        </a:rPr>
                        <a:t>http://www.goldphoenixpcb.com/pcb-special-price.html</a:t>
                      </a:r>
                      <a:endParaRPr lang="en-US" dirty="0"/>
                    </a:p>
                  </a:txBody>
                  <a:tcPr/>
                </a:tc>
                <a:tc>
                  <a:txBody>
                    <a:bodyPr/>
                    <a:lstStyle/>
                    <a:p>
                      <a:r>
                        <a:rPr lang="en-US" dirty="0"/>
                        <a:t>2*135=270USD for 2 or 3 each (worth sending </a:t>
                      </a:r>
                      <a:r>
                        <a:rPr lang="en-US" dirty="0" err="1"/>
                        <a:t>gerbers</a:t>
                      </a:r>
                      <a:r>
                        <a:rPr lang="en-US" dirty="0"/>
                        <a:t>)</a:t>
                      </a:r>
                    </a:p>
                  </a:txBody>
                  <a:tcPr/>
                </a:tc>
                <a:extLst>
                  <a:ext uri="{0D108BD9-81ED-4DB2-BD59-A6C34878D82A}">
                    <a16:rowId xmlns:a16="http://schemas.microsoft.com/office/drawing/2014/main" val="1675666357"/>
                  </a:ext>
                </a:extLst>
              </a:tr>
              <a:tr h="370840">
                <a:tc>
                  <a:txBody>
                    <a:bodyPr/>
                    <a:lstStyle/>
                    <a:p>
                      <a:r>
                        <a:rPr lang="en-US" dirty="0">
                          <a:hlinkClick r:id="rId5"/>
                        </a:rPr>
                        <a:t>https://www.raypcb.com/4-oz-copper-pcb/</a:t>
                      </a:r>
                      <a:endParaRPr lang="en-US" dirty="0"/>
                    </a:p>
                  </a:txBody>
                  <a:tcPr/>
                </a:tc>
                <a:tc>
                  <a:txBody>
                    <a:bodyPr/>
                    <a:lstStyle/>
                    <a:p>
                      <a:endParaRPr lang="en-US"/>
                    </a:p>
                  </a:txBody>
                  <a:tcPr/>
                </a:tc>
                <a:extLst>
                  <a:ext uri="{0D108BD9-81ED-4DB2-BD59-A6C34878D82A}">
                    <a16:rowId xmlns:a16="http://schemas.microsoft.com/office/drawing/2014/main" val="932893458"/>
                  </a:ext>
                </a:extLst>
              </a:tr>
              <a:tr h="370840">
                <a:tc>
                  <a:txBody>
                    <a:bodyPr/>
                    <a:lstStyle/>
                    <a:p>
                      <a:r>
                        <a:rPr lang="en-US" dirty="0">
                          <a:hlinkClick r:id="rId6"/>
                        </a:rPr>
                        <a:t>http://dirtypcbs.com/store/pcbs</a:t>
                      </a:r>
                      <a:endParaRPr lang="en-US" dirty="0"/>
                    </a:p>
                  </a:txBody>
                  <a:tcPr/>
                </a:tc>
                <a:tc>
                  <a:txBody>
                    <a:bodyPr/>
                    <a:lstStyle/>
                    <a:p>
                      <a:r>
                        <a:rPr lang="en-US" dirty="0"/>
                        <a:t>2*58=116 USD for 10 of each with 2oz copper, no shipping.</a:t>
                      </a:r>
                    </a:p>
                  </a:txBody>
                  <a:tcPr/>
                </a:tc>
                <a:extLst>
                  <a:ext uri="{0D108BD9-81ED-4DB2-BD59-A6C34878D82A}">
                    <a16:rowId xmlns:a16="http://schemas.microsoft.com/office/drawing/2014/main" val="324685284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23025314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11455528"/>
                  </a:ext>
                </a:extLst>
              </a:tr>
            </a:tbl>
          </a:graphicData>
        </a:graphic>
      </p:graphicFrame>
      <p:graphicFrame>
        <p:nvGraphicFramePr>
          <p:cNvPr id="4" name="Table 3">
            <a:extLst>
              <a:ext uri="{FF2B5EF4-FFF2-40B4-BE49-F238E27FC236}">
                <a16:creationId xmlns:a16="http://schemas.microsoft.com/office/drawing/2014/main" id="{B9DEF69F-8B31-4289-A545-312E0A0CA425}"/>
              </a:ext>
            </a:extLst>
          </p:cNvPr>
          <p:cNvGraphicFramePr>
            <a:graphicFrameLocks noGrp="1"/>
          </p:cNvGraphicFramePr>
          <p:nvPr>
            <p:extLst>
              <p:ext uri="{D42A27DB-BD31-4B8C-83A1-F6EECF244321}">
                <p14:modId xmlns:p14="http://schemas.microsoft.com/office/powerpoint/2010/main" val="398401794"/>
              </p:ext>
            </p:extLst>
          </p:nvPr>
        </p:nvGraphicFramePr>
        <p:xfrm>
          <a:off x="6651304" y="9588194"/>
          <a:ext cx="8471465" cy="2595880"/>
        </p:xfrm>
        <a:graphic>
          <a:graphicData uri="http://schemas.openxmlformats.org/drawingml/2006/table">
            <a:tbl>
              <a:tblPr firstRow="1" bandRow="1">
                <a:tableStyleId>{5C22544A-7EE6-4342-B048-85BDC9FD1C3A}</a:tableStyleId>
              </a:tblPr>
              <a:tblGrid>
                <a:gridCol w="4602850">
                  <a:extLst>
                    <a:ext uri="{9D8B030D-6E8A-4147-A177-3AD203B41FA5}">
                      <a16:colId xmlns:a16="http://schemas.microsoft.com/office/drawing/2014/main" val="1909858742"/>
                    </a:ext>
                  </a:extLst>
                </a:gridCol>
                <a:gridCol w="3868615">
                  <a:extLst>
                    <a:ext uri="{9D8B030D-6E8A-4147-A177-3AD203B41FA5}">
                      <a16:colId xmlns:a16="http://schemas.microsoft.com/office/drawing/2014/main" val="147620313"/>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870700739"/>
                  </a:ext>
                </a:extLst>
              </a:tr>
              <a:tr h="370840">
                <a:tc>
                  <a:txBody>
                    <a:bodyPr/>
                    <a:lstStyle/>
                    <a:p>
                      <a:r>
                        <a:rPr lang="en-US" sz="1200" dirty="0">
                          <a:hlinkClick r:id="rId2"/>
                        </a:rPr>
                        <a:t>https://www.pcbway.com/orderonline.aspx</a:t>
                      </a:r>
                      <a:endParaRPr lang="en-US" sz="1200" dirty="0"/>
                    </a:p>
                  </a:txBody>
                  <a:tcPr/>
                </a:tc>
                <a:tc>
                  <a:txBody>
                    <a:bodyPr/>
                    <a:lstStyle/>
                    <a:p>
                      <a:r>
                        <a:rPr lang="en-US" sz="1200" dirty="0"/>
                        <a:t>2*176=352USD for 5 of each</a:t>
                      </a:r>
                    </a:p>
                  </a:txBody>
                  <a:tcPr/>
                </a:tc>
                <a:extLst>
                  <a:ext uri="{0D108BD9-81ED-4DB2-BD59-A6C34878D82A}">
                    <a16:rowId xmlns:a16="http://schemas.microsoft.com/office/drawing/2014/main" val="3877534411"/>
                  </a:ext>
                </a:extLst>
              </a:tr>
              <a:tr h="370840">
                <a:tc>
                  <a:txBody>
                    <a:bodyPr/>
                    <a:lstStyle/>
                    <a:p>
                      <a:pPr marL="0" marR="0" lvl="0" indent="0" algn="l" defTabSz="2438430" rtl="0" eaLnBrk="1" fontAlgn="auto" latinLnBrk="0" hangingPunct="1">
                        <a:lnSpc>
                          <a:spcPct val="100000"/>
                        </a:lnSpc>
                        <a:spcBef>
                          <a:spcPts val="0"/>
                        </a:spcBef>
                        <a:spcAft>
                          <a:spcPts val="0"/>
                        </a:spcAft>
                        <a:buClrTx/>
                        <a:buSzTx/>
                        <a:buFontTx/>
                        <a:buNone/>
                        <a:tabLst/>
                        <a:defRPr/>
                      </a:pPr>
                      <a:r>
                        <a:rPr lang="en-US" sz="1200" dirty="0">
                          <a:hlinkClick r:id="rId2"/>
                        </a:rPr>
                        <a:t>https://www.pcbway.com/orderonline.aspx</a:t>
                      </a:r>
                      <a:endParaRPr lang="en-US" sz="1200" dirty="0"/>
                    </a:p>
                  </a:txBody>
                  <a:tcPr/>
                </a:tc>
                <a:tc>
                  <a:txBody>
                    <a:bodyPr/>
                    <a:lstStyle/>
                    <a:p>
                      <a:r>
                        <a:rPr lang="en-US" sz="1200" dirty="0"/>
                        <a:t>2*75USD=150 for 5 of each at 2oz copper</a:t>
                      </a:r>
                    </a:p>
                  </a:txBody>
                  <a:tcPr/>
                </a:tc>
                <a:extLst>
                  <a:ext uri="{0D108BD9-81ED-4DB2-BD59-A6C34878D82A}">
                    <a16:rowId xmlns:a16="http://schemas.microsoft.com/office/drawing/2014/main" val="1212554227"/>
                  </a:ext>
                </a:extLst>
              </a:tr>
              <a:tr h="370840">
                <a:tc>
                  <a:txBody>
                    <a:bodyPr/>
                    <a:lstStyle/>
                    <a:p>
                      <a:r>
                        <a:rPr lang="en-US" sz="1200" dirty="0">
                          <a:hlinkClick r:id="rId3"/>
                        </a:rPr>
                        <a:t>https://www.pcbcart.com/quote</a:t>
                      </a:r>
                      <a:endParaRPr lang="en-US" sz="1200" dirty="0"/>
                    </a:p>
                  </a:txBody>
                  <a:tcPr/>
                </a:tc>
                <a:tc>
                  <a:txBody>
                    <a:bodyPr/>
                    <a:lstStyle/>
                    <a:p>
                      <a:r>
                        <a:rPr lang="en-US" sz="1200" dirty="0"/>
                        <a:t>2*199=398USD for 5 of each</a:t>
                      </a:r>
                    </a:p>
                  </a:txBody>
                  <a:tcPr/>
                </a:tc>
                <a:extLst>
                  <a:ext uri="{0D108BD9-81ED-4DB2-BD59-A6C34878D82A}">
                    <a16:rowId xmlns:a16="http://schemas.microsoft.com/office/drawing/2014/main" val="3378185462"/>
                  </a:ext>
                </a:extLst>
              </a:tr>
              <a:tr h="370840">
                <a:tc>
                  <a:txBody>
                    <a:bodyPr/>
                    <a:lstStyle/>
                    <a:p>
                      <a:r>
                        <a:rPr lang="en-US" sz="1200" dirty="0">
                          <a:hlinkClick r:id="rId4"/>
                        </a:rPr>
                        <a:t>http://www.goldphoenixpcb.com/pcb-special-price.html</a:t>
                      </a:r>
                      <a:endParaRPr lang="en-US" sz="1200" dirty="0"/>
                    </a:p>
                  </a:txBody>
                  <a:tcPr/>
                </a:tc>
                <a:tc>
                  <a:txBody>
                    <a:bodyPr/>
                    <a:lstStyle/>
                    <a:p>
                      <a:r>
                        <a:rPr lang="en-US" sz="1200" dirty="0"/>
                        <a:t>2*135=270USD for 2 or 3 each (worth sending </a:t>
                      </a:r>
                      <a:r>
                        <a:rPr lang="en-US" sz="1200" dirty="0" err="1"/>
                        <a:t>gerbers</a:t>
                      </a:r>
                      <a:r>
                        <a:rPr lang="en-US" sz="1200" dirty="0"/>
                        <a:t>)</a:t>
                      </a:r>
                    </a:p>
                  </a:txBody>
                  <a:tcPr/>
                </a:tc>
                <a:extLst>
                  <a:ext uri="{0D108BD9-81ED-4DB2-BD59-A6C34878D82A}">
                    <a16:rowId xmlns:a16="http://schemas.microsoft.com/office/drawing/2014/main" val="1675666357"/>
                  </a:ext>
                </a:extLst>
              </a:tr>
              <a:tr h="370840">
                <a:tc>
                  <a:txBody>
                    <a:bodyPr/>
                    <a:lstStyle/>
                    <a:p>
                      <a:r>
                        <a:rPr lang="en-US" sz="1200" dirty="0">
                          <a:hlinkClick r:id="rId5"/>
                        </a:rPr>
                        <a:t>https://www.raypcb.com/4-oz-copper-pcb/</a:t>
                      </a:r>
                      <a:endParaRPr lang="en-US" sz="1200" dirty="0"/>
                    </a:p>
                  </a:txBody>
                  <a:tcPr/>
                </a:tc>
                <a:tc>
                  <a:txBody>
                    <a:bodyPr/>
                    <a:lstStyle/>
                    <a:p>
                      <a:endParaRPr lang="en-US" sz="1200"/>
                    </a:p>
                  </a:txBody>
                  <a:tcPr/>
                </a:tc>
                <a:extLst>
                  <a:ext uri="{0D108BD9-81ED-4DB2-BD59-A6C34878D82A}">
                    <a16:rowId xmlns:a16="http://schemas.microsoft.com/office/drawing/2014/main" val="932893458"/>
                  </a:ext>
                </a:extLst>
              </a:tr>
              <a:tr h="370840">
                <a:tc>
                  <a:txBody>
                    <a:bodyPr/>
                    <a:lstStyle/>
                    <a:p>
                      <a:r>
                        <a:rPr lang="en-US" sz="1200" dirty="0">
                          <a:hlinkClick r:id="rId6"/>
                        </a:rPr>
                        <a:t>http://dirtypcbs.com/store/pcbs</a:t>
                      </a:r>
                      <a:endParaRPr lang="en-US" sz="1200" dirty="0"/>
                    </a:p>
                  </a:txBody>
                  <a:tcPr/>
                </a:tc>
                <a:tc>
                  <a:txBody>
                    <a:bodyPr/>
                    <a:lstStyle/>
                    <a:p>
                      <a:r>
                        <a:rPr lang="en-US" sz="1200" dirty="0"/>
                        <a:t>2*58=116 USD for 10 of each with 2oz copper, no shipping.</a:t>
                      </a:r>
                    </a:p>
                  </a:txBody>
                  <a:tcPr/>
                </a:tc>
                <a:extLst>
                  <a:ext uri="{0D108BD9-81ED-4DB2-BD59-A6C34878D82A}">
                    <a16:rowId xmlns:a16="http://schemas.microsoft.com/office/drawing/2014/main" val="3246852842"/>
                  </a:ext>
                </a:extLst>
              </a:tr>
            </a:tbl>
          </a:graphicData>
        </a:graphic>
      </p:graphicFrame>
    </p:spTree>
    <p:extLst>
      <p:ext uri="{BB962C8B-B14F-4D97-AF65-F5344CB8AC3E}">
        <p14:creationId xmlns:p14="http://schemas.microsoft.com/office/powerpoint/2010/main" val="63999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8E41F8-E8A7-48F2-83CD-1BF259DB98AA}"/>
              </a:ext>
            </a:extLst>
          </p:cNvPr>
          <p:cNvPicPr>
            <a:picLocks noChangeAspect="1"/>
          </p:cNvPicPr>
          <p:nvPr/>
        </p:nvPicPr>
        <p:blipFill>
          <a:blip r:embed="rId2"/>
          <a:stretch>
            <a:fillRect/>
          </a:stretch>
        </p:blipFill>
        <p:spPr>
          <a:xfrm>
            <a:off x="1642003" y="8906934"/>
            <a:ext cx="11997471" cy="9435570"/>
          </a:xfrm>
          <a:prstGeom prst="rect">
            <a:avLst/>
          </a:prstGeom>
        </p:spPr>
      </p:pic>
      <p:pic>
        <p:nvPicPr>
          <p:cNvPr id="3" name="Picture 2">
            <a:extLst>
              <a:ext uri="{FF2B5EF4-FFF2-40B4-BE49-F238E27FC236}">
                <a16:creationId xmlns:a16="http://schemas.microsoft.com/office/drawing/2014/main" id="{FE4F91E2-8097-4E3F-9E57-D1A1BA52EB47}"/>
              </a:ext>
            </a:extLst>
          </p:cNvPr>
          <p:cNvPicPr>
            <a:picLocks noChangeAspect="1"/>
          </p:cNvPicPr>
          <p:nvPr/>
        </p:nvPicPr>
        <p:blipFill>
          <a:blip r:embed="rId3"/>
          <a:stretch>
            <a:fillRect/>
          </a:stretch>
        </p:blipFill>
        <p:spPr>
          <a:xfrm>
            <a:off x="0" y="263935"/>
            <a:ext cx="15808057" cy="8642999"/>
          </a:xfrm>
          <a:prstGeom prst="rect">
            <a:avLst/>
          </a:prstGeom>
        </p:spPr>
      </p:pic>
      <p:pic>
        <p:nvPicPr>
          <p:cNvPr id="8" name="Picture 7">
            <a:extLst>
              <a:ext uri="{FF2B5EF4-FFF2-40B4-BE49-F238E27FC236}">
                <a16:creationId xmlns:a16="http://schemas.microsoft.com/office/drawing/2014/main" id="{87EEB55C-6C4E-4043-8D9E-16F09A00F07C}"/>
              </a:ext>
            </a:extLst>
          </p:cNvPr>
          <p:cNvPicPr>
            <a:picLocks noChangeAspect="1"/>
          </p:cNvPicPr>
          <p:nvPr/>
        </p:nvPicPr>
        <p:blipFill>
          <a:blip r:embed="rId4"/>
          <a:stretch>
            <a:fillRect/>
          </a:stretch>
        </p:blipFill>
        <p:spPr>
          <a:xfrm>
            <a:off x="18288000" y="0"/>
            <a:ext cx="13901060" cy="9324864"/>
          </a:xfrm>
          <a:prstGeom prst="rect">
            <a:avLst/>
          </a:prstGeom>
        </p:spPr>
      </p:pic>
      <p:pic>
        <p:nvPicPr>
          <p:cNvPr id="9" name="Picture 8">
            <a:extLst>
              <a:ext uri="{FF2B5EF4-FFF2-40B4-BE49-F238E27FC236}">
                <a16:creationId xmlns:a16="http://schemas.microsoft.com/office/drawing/2014/main" id="{1766C782-128C-4824-B2AD-DA8A584B5F86}"/>
              </a:ext>
            </a:extLst>
          </p:cNvPr>
          <p:cNvPicPr>
            <a:picLocks noChangeAspect="1"/>
          </p:cNvPicPr>
          <p:nvPr/>
        </p:nvPicPr>
        <p:blipFill>
          <a:blip r:embed="rId5"/>
          <a:stretch>
            <a:fillRect/>
          </a:stretch>
        </p:blipFill>
        <p:spPr>
          <a:xfrm>
            <a:off x="16859402" y="9247566"/>
            <a:ext cx="11545991" cy="9007431"/>
          </a:xfrm>
          <a:prstGeom prst="rect">
            <a:avLst/>
          </a:prstGeom>
        </p:spPr>
      </p:pic>
    </p:spTree>
    <p:extLst>
      <p:ext uri="{BB962C8B-B14F-4D97-AF65-F5344CB8AC3E}">
        <p14:creationId xmlns:p14="http://schemas.microsoft.com/office/powerpoint/2010/main" val="421486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D287-478C-4359-8AE1-F9D5AF99A236}"/>
              </a:ext>
            </a:extLst>
          </p:cNvPr>
          <p:cNvSpPr txBox="1"/>
          <p:nvPr/>
        </p:nvSpPr>
        <p:spPr>
          <a:xfrm>
            <a:off x="520940" y="718514"/>
            <a:ext cx="33634589" cy="5909310"/>
          </a:xfrm>
          <a:prstGeom prst="rect">
            <a:avLst/>
          </a:prstGeom>
          <a:noFill/>
        </p:spPr>
        <p:txBody>
          <a:bodyPr wrap="square" rtlCol="0">
            <a:spAutoFit/>
          </a:bodyPr>
          <a:lstStyle/>
          <a:p>
            <a:r>
              <a:rPr lang="en-US" sz="4000" dirty="0" err="1"/>
              <a:t>F.SilkS</a:t>
            </a:r>
            <a:r>
              <a:rPr lang="en-US" sz="4000" dirty="0"/>
              <a:t> items missing:</a:t>
            </a:r>
          </a:p>
          <a:p>
            <a:pPr marL="342900" indent="-342900">
              <a:buFont typeface="+mj-lt"/>
              <a:buAutoNum type="arabicPeriod"/>
            </a:pPr>
            <a:r>
              <a:rPr lang="en-US" sz="4000" dirty="0" err="1"/>
              <a:t>Vcu</a:t>
            </a:r>
            <a:r>
              <a:rPr lang="en-US" sz="4000" dirty="0"/>
              <a:t>-pi</a:t>
            </a:r>
          </a:p>
          <a:p>
            <a:pPr marL="800100" lvl="1" indent="-342900">
              <a:buFont typeface="+mj-lt"/>
              <a:buAutoNum type="arabicPeriod"/>
            </a:pPr>
            <a:r>
              <a:rPr lang="en-US" sz="4000" dirty="0"/>
              <a:t>U4</a:t>
            </a:r>
          </a:p>
          <a:p>
            <a:pPr marL="800100" lvl="1" indent="-342900">
              <a:buFont typeface="+mj-lt"/>
              <a:buAutoNum type="arabicPeriod"/>
            </a:pPr>
            <a:r>
              <a:rPr lang="en-US" sz="4000" dirty="0"/>
              <a:t>U7</a:t>
            </a:r>
          </a:p>
          <a:p>
            <a:pPr marL="800100" lvl="1" indent="-342900">
              <a:buFont typeface="+mj-lt"/>
              <a:buAutoNum type="arabicPeriod"/>
            </a:pPr>
            <a:r>
              <a:rPr lang="en-US" sz="4000" dirty="0"/>
              <a:t>U9</a:t>
            </a:r>
          </a:p>
          <a:p>
            <a:pPr marL="342900" indent="-342900">
              <a:buFont typeface="+mj-lt"/>
              <a:buAutoNum type="arabicPeriod"/>
            </a:pPr>
            <a:r>
              <a:rPr lang="en-US" sz="4000" dirty="0" err="1"/>
              <a:t>Vcu</a:t>
            </a:r>
            <a:r>
              <a:rPr lang="en-US" sz="4000" dirty="0"/>
              <a:t>-power</a:t>
            </a:r>
          </a:p>
          <a:p>
            <a:pPr marL="800100" lvl="1" indent="-342900">
              <a:buFont typeface="+mj-lt"/>
              <a:buAutoNum type="arabicPeriod"/>
            </a:pPr>
            <a:r>
              <a:rPr lang="en-US" sz="4000" dirty="0"/>
              <a:t>R4</a:t>
            </a:r>
          </a:p>
          <a:p>
            <a:pPr marL="800100" lvl="1" indent="-342900">
              <a:buFont typeface="+mj-lt"/>
              <a:buAutoNum type="arabicPeriod"/>
            </a:pPr>
            <a:r>
              <a:rPr lang="en-US" sz="4000" dirty="0"/>
              <a:t>Still some content in </a:t>
            </a:r>
            <a:r>
              <a:rPr lang="en-US" sz="4000" dirty="0" err="1"/>
              <a:t>F.Fab</a:t>
            </a:r>
            <a:r>
              <a:rPr lang="en-US" sz="4000" dirty="0"/>
              <a:t> that should move to </a:t>
            </a:r>
            <a:r>
              <a:rPr lang="en-US" sz="4000" dirty="0" err="1"/>
              <a:t>F.SilkS</a:t>
            </a:r>
            <a:endParaRPr lang="en-US" sz="4000" dirty="0"/>
          </a:p>
          <a:p>
            <a:pPr marL="800100" lvl="1" indent="-342900">
              <a:buFont typeface="+mj-lt"/>
              <a:buAutoNum type="arabicPeriod"/>
            </a:pPr>
            <a:r>
              <a:rPr lang="en-US" sz="4000" dirty="0"/>
              <a:t>C1 missing spec value. 2000uF</a:t>
            </a:r>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F6B41517-12C7-4EA1-95F9-8E7A25280C28}"/>
              </a:ext>
            </a:extLst>
          </p:cNvPr>
          <p:cNvPicPr>
            <a:picLocks noChangeAspect="1"/>
          </p:cNvPicPr>
          <p:nvPr/>
        </p:nvPicPr>
        <p:blipFill>
          <a:blip r:embed="rId2"/>
          <a:stretch>
            <a:fillRect/>
          </a:stretch>
        </p:blipFill>
        <p:spPr>
          <a:xfrm rot="5400000">
            <a:off x="21706499" y="9709363"/>
            <a:ext cx="1762125" cy="3543300"/>
          </a:xfrm>
          <a:prstGeom prst="rect">
            <a:avLst/>
          </a:prstGeom>
        </p:spPr>
      </p:pic>
      <p:sp>
        <p:nvSpPr>
          <p:cNvPr id="5" name="TextBox 4">
            <a:extLst>
              <a:ext uri="{FF2B5EF4-FFF2-40B4-BE49-F238E27FC236}">
                <a16:creationId xmlns:a16="http://schemas.microsoft.com/office/drawing/2014/main" id="{1C795540-E818-4120-BBBE-DEEE02437CB8}"/>
              </a:ext>
            </a:extLst>
          </p:cNvPr>
          <p:cNvSpPr txBox="1"/>
          <p:nvPr/>
        </p:nvSpPr>
        <p:spPr>
          <a:xfrm>
            <a:off x="20652469" y="8901880"/>
            <a:ext cx="11079764" cy="1569660"/>
          </a:xfrm>
          <a:prstGeom prst="rect">
            <a:avLst/>
          </a:prstGeom>
          <a:noFill/>
        </p:spPr>
        <p:txBody>
          <a:bodyPr wrap="none" rtlCol="0">
            <a:spAutoFit/>
          </a:bodyPr>
          <a:lstStyle/>
          <a:p>
            <a:r>
              <a:rPr lang="en-US" sz="3200" dirty="0"/>
              <a:t>Component ID not under footprint.</a:t>
            </a:r>
          </a:p>
          <a:p>
            <a:r>
              <a:rPr lang="en-US" sz="3200" dirty="0"/>
              <a:t>Component spec value is under footprint, if not room else where.</a:t>
            </a:r>
          </a:p>
          <a:p>
            <a:r>
              <a:rPr lang="en-US" sz="3200" dirty="0"/>
              <a:t>Example using resistor.</a:t>
            </a:r>
          </a:p>
        </p:txBody>
      </p:sp>
      <p:pic>
        <p:nvPicPr>
          <p:cNvPr id="6" name="Picture 5">
            <a:extLst>
              <a:ext uri="{FF2B5EF4-FFF2-40B4-BE49-F238E27FC236}">
                <a16:creationId xmlns:a16="http://schemas.microsoft.com/office/drawing/2014/main" id="{70492B43-69BB-4C80-AD13-0B839443B310}"/>
              </a:ext>
            </a:extLst>
          </p:cNvPr>
          <p:cNvPicPr>
            <a:picLocks noChangeAspect="1"/>
          </p:cNvPicPr>
          <p:nvPr/>
        </p:nvPicPr>
        <p:blipFill>
          <a:blip r:embed="rId3"/>
          <a:stretch>
            <a:fillRect/>
          </a:stretch>
        </p:blipFill>
        <p:spPr>
          <a:xfrm>
            <a:off x="20652469" y="4777732"/>
            <a:ext cx="3505200" cy="3114675"/>
          </a:xfrm>
          <a:prstGeom prst="rect">
            <a:avLst/>
          </a:prstGeom>
        </p:spPr>
      </p:pic>
      <p:sp>
        <p:nvSpPr>
          <p:cNvPr id="7" name="TextBox 6">
            <a:extLst>
              <a:ext uri="{FF2B5EF4-FFF2-40B4-BE49-F238E27FC236}">
                <a16:creationId xmlns:a16="http://schemas.microsoft.com/office/drawing/2014/main" id="{137A3671-6AC9-4275-88D4-CF34ECEECDE2}"/>
              </a:ext>
            </a:extLst>
          </p:cNvPr>
          <p:cNvSpPr txBox="1"/>
          <p:nvPr/>
        </p:nvSpPr>
        <p:spPr>
          <a:xfrm>
            <a:off x="20511959" y="133739"/>
            <a:ext cx="15543101" cy="1077218"/>
          </a:xfrm>
          <a:prstGeom prst="rect">
            <a:avLst/>
          </a:prstGeom>
          <a:noFill/>
        </p:spPr>
        <p:txBody>
          <a:bodyPr wrap="none" rtlCol="0">
            <a:spAutoFit/>
          </a:bodyPr>
          <a:lstStyle/>
          <a:p>
            <a:r>
              <a:rPr lang="en-US" sz="3200" dirty="0"/>
              <a:t>Component ID and spec value shown next to foot print, so visible when component installed</a:t>
            </a:r>
          </a:p>
          <a:p>
            <a:r>
              <a:rPr lang="en-US" sz="3200" dirty="0"/>
              <a:t>Example with resistor:</a:t>
            </a:r>
          </a:p>
        </p:txBody>
      </p:sp>
      <p:pic>
        <p:nvPicPr>
          <p:cNvPr id="8" name="Picture 7">
            <a:extLst>
              <a:ext uri="{FF2B5EF4-FFF2-40B4-BE49-F238E27FC236}">
                <a16:creationId xmlns:a16="http://schemas.microsoft.com/office/drawing/2014/main" id="{D68AB426-7246-4C22-98EB-9CDA95353417}"/>
              </a:ext>
            </a:extLst>
          </p:cNvPr>
          <p:cNvPicPr>
            <a:picLocks noChangeAspect="1"/>
          </p:cNvPicPr>
          <p:nvPr/>
        </p:nvPicPr>
        <p:blipFill>
          <a:blip r:embed="rId4"/>
          <a:stretch>
            <a:fillRect/>
          </a:stretch>
        </p:blipFill>
        <p:spPr>
          <a:xfrm>
            <a:off x="20652469" y="1186877"/>
            <a:ext cx="4343400" cy="1790700"/>
          </a:xfrm>
          <a:prstGeom prst="rect">
            <a:avLst/>
          </a:prstGeom>
        </p:spPr>
      </p:pic>
      <p:sp>
        <p:nvSpPr>
          <p:cNvPr id="9" name="TextBox 8">
            <a:extLst>
              <a:ext uri="{FF2B5EF4-FFF2-40B4-BE49-F238E27FC236}">
                <a16:creationId xmlns:a16="http://schemas.microsoft.com/office/drawing/2014/main" id="{03E2E107-CCDA-4F10-9FDC-2C9BACB19B34}"/>
              </a:ext>
            </a:extLst>
          </p:cNvPr>
          <p:cNvSpPr txBox="1"/>
          <p:nvPr/>
        </p:nvSpPr>
        <p:spPr>
          <a:xfrm>
            <a:off x="20511959" y="3569256"/>
            <a:ext cx="15916217" cy="1077218"/>
          </a:xfrm>
          <a:prstGeom prst="rect">
            <a:avLst/>
          </a:prstGeom>
          <a:noFill/>
        </p:spPr>
        <p:txBody>
          <a:bodyPr wrap="none" rtlCol="0">
            <a:spAutoFit/>
          </a:bodyPr>
          <a:lstStyle/>
          <a:p>
            <a:r>
              <a:rPr lang="en-US" sz="3200" dirty="0"/>
              <a:t>Component ID and part number shown next to foot print, so visible when component installed</a:t>
            </a:r>
          </a:p>
          <a:p>
            <a:r>
              <a:rPr lang="en-US" sz="3200" dirty="0"/>
              <a:t>Example with opto-coupler:</a:t>
            </a:r>
          </a:p>
        </p:txBody>
      </p:sp>
      <p:pic>
        <p:nvPicPr>
          <p:cNvPr id="10" name="Picture 9">
            <a:extLst>
              <a:ext uri="{FF2B5EF4-FFF2-40B4-BE49-F238E27FC236}">
                <a16:creationId xmlns:a16="http://schemas.microsoft.com/office/drawing/2014/main" id="{7BAC1A25-14F1-4ACB-A187-C9704D316B46}"/>
              </a:ext>
            </a:extLst>
          </p:cNvPr>
          <p:cNvPicPr>
            <a:picLocks noChangeAspect="1"/>
          </p:cNvPicPr>
          <p:nvPr/>
        </p:nvPicPr>
        <p:blipFill>
          <a:blip r:embed="rId5"/>
          <a:stretch>
            <a:fillRect/>
          </a:stretch>
        </p:blipFill>
        <p:spPr>
          <a:xfrm>
            <a:off x="20896450" y="15407311"/>
            <a:ext cx="2543175" cy="2162175"/>
          </a:xfrm>
          <a:prstGeom prst="rect">
            <a:avLst/>
          </a:prstGeom>
        </p:spPr>
      </p:pic>
      <p:sp>
        <p:nvSpPr>
          <p:cNvPr id="11" name="TextBox 10">
            <a:extLst>
              <a:ext uri="{FF2B5EF4-FFF2-40B4-BE49-F238E27FC236}">
                <a16:creationId xmlns:a16="http://schemas.microsoft.com/office/drawing/2014/main" id="{BDB5D8D0-E682-45F1-9996-8DCB309D7307}"/>
              </a:ext>
            </a:extLst>
          </p:cNvPr>
          <p:cNvSpPr txBox="1"/>
          <p:nvPr/>
        </p:nvSpPr>
        <p:spPr>
          <a:xfrm>
            <a:off x="20652469" y="13646498"/>
            <a:ext cx="11359905" cy="1569660"/>
          </a:xfrm>
          <a:prstGeom prst="rect">
            <a:avLst/>
          </a:prstGeom>
          <a:noFill/>
        </p:spPr>
        <p:txBody>
          <a:bodyPr wrap="none" rtlCol="0">
            <a:spAutoFit/>
          </a:bodyPr>
          <a:lstStyle/>
          <a:p>
            <a:r>
              <a:rPr lang="en-US" sz="3200" dirty="0"/>
              <a:t>Component ID not under footprint.</a:t>
            </a:r>
          </a:p>
          <a:p>
            <a:r>
              <a:rPr lang="en-US" sz="3200" dirty="0"/>
              <a:t>Component part number is under footprint, if not room else where.</a:t>
            </a:r>
          </a:p>
          <a:p>
            <a:r>
              <a:rPr lang="en-US" sz="3200" dirty="0"/>
              <a:t>Example using opto-coupler</a:t>
            </a:r>
          </a:p>
        </p:txBody>
      </p:sp>
      <p:pic>
        <p:nvPicPr>
          <p:cNvPr id="12" name="Picture 11">
            <a:extLst>
              <a:ext uri="{FF2B5EF4-FFF2-40B4-BE49-F238E27FC236}">
                <a16:creationId xmlns:a16="http://schemas.microsoft.com/office/drawing/2014/main" id="{439FE79F-F3B6-4EDD-95CB-8229A80DAC4C}"/>
              </a:ext>
            </a:extLst>
          </p:cNvPr>
          <p:cNvPicPr>
            <a:picLocks noChangeAspect="1"/>
          </p:cNvPicPr>
          <p:nvPr/>
        </p:nvPicPr>
        <p:blipFill>
          <a:blip r:embed="rId6"/>
          <a:stretch>
            <a:fillRect/>
          </a:stretch>
        </p:blipFill>
        <p:spPr>
          <a:xfrm>
            <a:off x="855407" y="7158767"/>
            <a:ext cx="14512412" cy="12314044"/>
          </a:xfrm>
          <a:prstGeom prst="rect">
            <a:avLst/>
          </a:prstGeom>
        </p:spPr>
      </p:pic>
      <p:sp>
        <p:nvSpPr>
          <p:cNvPr id="19" name="Oval 18">
            <a:extLst>
              <a:ext uri="{FF2B5EF4-FFF2-40B4-BE49-F238E27FC236}">
                <a16:creationId xmlns:a16="http://schemas.microsoft.com/office/drawing/2014/main" id="{647B5372-4E20-41BD-A9E0-0D8D86AD2927}"/>
              </a:ext>
            </a:extLst>
          </p:cNvPr>
          <p:cNvSpPr/>
          <p:nvPr/>
        </p:nvSpPr>
        <p:spPr>
          <a:xfrm>
            <a:off x="13067071" y="14053173"/>
            <a:ext cx="919127" cy="84269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42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0DFF19-6287-4C30-876A-31101367B1E3}"/>
              </a:ext>
            </a:extLst>
          </p:cNvPr>
          <p:cNvPicPr>
            <a:picLocks noChangeAspect="1"/>
          </p:cNvPicPr>
          <p:nvPr/>
        </p:nvPicPr>
        <p:blipFill>
          <a:blip r:embed="rId2"/>
          <a:stretch>
            <a:fillRect/>
          </a:stretch>
        </p:blipFill>
        <p:spPr>
          <a:xfrm>
            <a:off x="1246910" y="853089"/>
            <a:ext cx="21492296" cy="11188675"/>
          </a:xfrm>
          <a:prstGeom prst="rect">
            <a:avLst/>
          </a:prstGeom>
        </p:spPr>
      </p:pic>
      <p:pic>
        <p:nvPicPr>
          <p:cNvPr id="3" name="Picture 2">
            <a:extLst>
              <a:ext uri="{FF2B5EF4-FFF2-40B4-BE49-F238E27FC236}">
                <a16:creationId xmlns:a16="http://schemas.microsoft.com/office/drawing/2014/main" id="{41837DCC-B6DF-47A1-A2E9-A722F38DB939}"/>
              </a:ext>
            </a:extLst>
          </p:cNvPr>
          <p:cNvPicPr>
            <a:picLocks noChangeAspect="1"/>
          </p:cNvPicPr>
          <p:nvPr/>
        </p:nvPicPr>
        <p:blipFill>
          <a:blip r:embed="rId3"/>
          <a:stretch>
            <a:fillRect/>
          </a:stretch>
        </p:blipFill>
        <p:spPr>
          <a:xfrm>
            <a:off x="22739206" y="1432646"/>
            <a:ext cx="13439775" cy="8162925"/>
          </a:xfrm>
          <a:prstGeom prst="rect">
            <a:avLst/>
          </a:prstGeom>
        </p:spPr>
      </p:pic>
    </p:spTree>
    <p:extLst>
      <p:ext uri="{BB962C8B-B14F-4D97-AF65-F5344CB8AC3E}">
        <p14:creationId xmlns:p14="http://schemas.microsoft.com/office/powerpoint/2010/main" val="2619217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D8C14-D126-4339-8084-0D128E3DD49B}"/>
              </a:ext>
            </a:extLst>
          </p:cNvPr>
          <p:cNvSpPr txBox="1"/>
          <p:nvPr/>
        </p:nvSpPr>
        <p:spPr>
          <a:xfrm>
            <a:off x="726831" y="633046"/>
            <a:ext cx="7268307" cy="5632311"/>
          </a:xfrm>
          <a:prstGeom prst="rect">
            <a:avLst/>
          </a:prstGeom>
          <a:noFill/>
        </p:spPr>
        <p:txBody>
          <a:bodyPr wrap="square" rtlCol="0">
            <a:spAutoFit/>
          </a:bodyPr>
          <a:lstStyle/>
          <a:p>
            <a:r>
              <a:rPr lang="en-US" dirty="0"/>
              <a:t>Fasteners and standoffs</a:t>
            </a:r>
          </a:p>
          <a:p>
            <a:pPr marL="285750" indent="-285750">
              <a:buFont typeface="Arial" panose="020B0604020202020204" pitchFamily="34" charset="0"/>
              <a:buChar char="•"/>
            </a:pPr>
            <a:r>
              <a:rPr lang="en-US" dirty="0"/>
              <a:t>PI standoffs</a:t>
            </a:r>
          </a:p>
          <a:p>
            <a:pPr marL="742950" lvl="1" indent="-285750">
              <a:buFont typeface="Arial" panose="020B0604020202020204" pitchFamily="34" charset="0"/>
              <a:buChar char="•"/>
            </a:pPr>
            <a:r>
              <a:rPr lang="en-US" dirty="0"/>
              <a:t>Height=13.5+2.8=16.3mm = 0.642in</a:t>
            </a:r>
          </a:p>
          <a:p>
            <a:pPr marL="742950" lvl="1" indent="-285750">
              <a:buFont typeface="Arial" panose="020B0604020202020204" pitchFamily="34" charset="0"/>
              <a:buChar char="•"/>
            </a:pPr>
            <a:r>
              <a:rPr lang="en-US" dirty="0"/>
              <a:t>Screw </a:t>
            </a:r>
            <a:r>
              <a:rPr lang="en-US" dirty="0" err="1"/>
              <a:t>dia</a:t>
            </a:r>
            <a:r>
              <a:rPr lang="en-US" dirty="0"/>
              <a:t> = 2.7mm = 0.1in</a:t>
            </a:r>
          </a:p>
          <a:p>
            <a:pPr marL="742950" lvl="1" indent="-285750">
              <a:buFont typeface="Arial" panose="020B0604020202020204" pitchFamily="34" charset="0"/>
              <a:buChar char="•"/>
            </a:pPr>
            <a:r>
              <a:rPr lang="en-US" dirty="0"/>
              <a:t>Screw length </a:t>
            </a:r>
            <a:r>
              <a:rPr lang="en-US" dirty="0" err="1"/>
              <a:t>vcu</a:t>
            </a:r>
            <a:r>
              <a:rPr lang="en-US" dirty="0"/>
              <a:t>=0.1+nut</a:t>
            </a:r>
          </a:p>
          <a:p>
            <a:pPr marL="742950" lvl="1" indent="-285750">
              <a:buFont typeface="Arial" panose="020B0604020202020204" pitchFamily="34" charset="0"/>
              <a:buChar char="•"/>
            </a:pPr>
            <a:r>
              <a:rPr lang="en-US" dirty="0"/>
              <a:t>Screw length pi = 0.1+nut</a:t>
            </a:r>
          </a:p>
          <a:p>
            <a:pPr marL="742950" lvl="1" indent="-285750">
              <a:buFont typeface="Arial" panose="020B0604020202020204" pitchFamily="34" charset="0"/>
              <a:buChar char="•"/>
            </a:pPr>
            <a:r>
              <a:rPr lang="en-US" dirty="0"/>
              <a:t>OD = 5mm = 0.2in</a:t>
            </a:r>
          </a:p>
          <a:p>
            <a:pPr marL="742950" lvl="1" indent="-285750">
              <a:buFont typeface="Arial" panose="020B0604020202020204" pitchFamily="34" charset="0"/>
              <a:buChar char="•"/>
            </a:pPr>
            <a:r>
              <a:rPr lang="en-US" dirty="0"/>
              <a:t>Qty=4</a:t>
            </a:r>
          </a:p>
          <a:p>
            <a:pPr marL="285750" indent="-285750">
              <a:buFont typeface="Arial" panose="020B0604020202020204" pitchFamily="34" charset="0"/>
              <a:buChar char="•"/>
            </a:pPr>
            <a:r>
              <a:rPr lang="en-US" dirty="0"/>
              <a:t>Accelerometer</a:t>
            </a:r>
          </a:p>
          <a:p>
            <a:pPr marL="742950" lvl="1" indent="-285750">
              <a:buFont typeface="Arial" panose="020B0604020202020204" pitchFamily="34" charset="0"/>
              <a:buChar char="•"/>
            </a:pPr>
            <a:r>
              <a:rPr lang="en-US" dirty="0"/>
              <a:t>Height=2.54+8.5=11mm=0.433in</a:t>
            </a:r>
          </a:p>
          <a:p>
            <a:pPr marL="742950" lvl="1" indent="-285750">
              <a:buFont typeface="Arial" panose="020B0604020202020204" pitchFamily="34" charset="0"/>
              <a:buChar char="•"/>
            </a:pPr>
            <a:r>
              <a:rPr lang="en-US" dirty="0"/>
              <a:t>Screw </a:t>
            </a:r>
            <a:r>
              <a:rPr lang="en-US" dirty="0" err="1"/>
              <a:t>dia</a:t>
            </a:r>
            <a:r>
              <a:rPr lang="en-US" dirty="0"/>
              <a:t> = 2.7mm = 0.1in</a:t>
            </a:r>
          </a:p>
          <a:p>
            <a:pPr marL="742950" lvl="1" indent="-285750">
              <a:buFont typeface="Arial" panose="020B0604020202020204" pitchFamily="34" charset="0"/>
              <a:buChar char="•"/>
            </a:pPr>
            <a:r>
              <a:rPr lang="en-US" dirty="0"/>
              <a:t>OD = 5mm = 0.2in</a:t>
            </a:r>
          </a:p>
          <a:p>
            <a:pPr marL="742950" lvl="1" indent="-285750">
              <a:buFont typeface="Arial" panose="020B0604020202020204" pitchFamily="34" charset="0"/>
              <a:buChar char="•"/>
            </a:pPr>
            <a:r>
              <a:rPr lang="en-US" dirty="0"/>
              <a:t>Qty=2</a:t>
            </a:r>
          </a:p>
          <a:p>
            <a:pPr marL="285750" indent="-285750">
              <a:buFont typeface="Arial" panose="020B0604020202020204" pitchFamily="34" charset="0"/>
              <a:buChar char="•"/>
            </a:pPr>
            <a:r>
              <a:rPr lang="en-US" dirty="0"/>
              <a:t>Power relay</a:t>
            </a:r>
          </a:p>
          <a:p>
            <a:pPr marL="742950" lvl="1" indent="-285750">
              <a:buFont typeface="Arial" panose="020B0604020202020204" pitchFamily="34" charset="0"/>
              <a:buChar char="•"/>
            </a:pPr>
            <a:r>
              <a:rPr lang="en-US" dirty="0"/>
              <a:t>OD=0.25in</a:t>
            </a:r>
          </a:p>
          <a:p>
            <a:pPr marL="742950" lvl="1" indent="-285750">
              <a:buFont typeface="Arial" panose="020B0604020202020204" pitchFamily="34" charset="0"/>
              <a:buChar char="•"/>
            </a:pPr>
            <a:r>
              <a:rPr lang="en-US" dirty="0"/>
              <a:t>Length = 0.225+plastic </a:t>
            </a:r>
            <a:r>
              <a:rPr lang="en-US" dirty="0" err="1"/>
              <a:t>washer+nut</a:t>
            </a:r>
            <a:endParaRPr lang="en-US" dirty="0"/>
          </a:p>
          <a:p>
            <a:pPr marL="285750" indent="-285750">
              <a:buFont typeface="Arial" panose="020B0604020202020204" pitchFamily="34" charset="0"/>
              <a:buChar char="•"/>
            </a:pPr>
            <a:r>
              <a:rPr lang="en-US" dirty="0"/>
              <a:t>PCB to box</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1855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1AF544-64F4-4BF6-8873-07D657F5652C}"/>
              </a:ext>
            </a:extLst>
          </p:cNvPr>
          <p:cNvSpPr txBox="1"/>
          <p:nvPr/>
        </p:nvSpPr>
        <p:spPr>
          <a:xfrm>
            <a:off x="972172" y="1978083"/>
            <a:ext cx="16240063" cy="4031873"/>
          </a:xfrm>
          <a:prstGeom prst="rect">
            <a:avLst/>
          </a:prstGeom>
          <a:noFill/>
        </p:spPr>
        <p:txBody>
          <a:bodyPr wrap="square" rtlCol="0">
            <a:spAutoFit/>
          </a:bodyPr>
          <a:lstStyle/>
          <a:p>
            <a:r>
              <a:rPr lang="en-US" sz="3200" dirty="0"/>
              <a:t>PCB_SHIELD</a:t>
            </a:r>
          </a:p>
          <a:p>
            <a:r>
              <a:rPr lang="en-US" sz="3200" dirty="0"/>
              <a:t>Showing Raspberry Pi, DCDC, sensors header</a:t>
            </a:r>
          </a:p>
          <a:p>
            <a:endParaRPr lang="en-US" sz="3200" dirty="0"/>
          </a:p>
          <a:p>
            <a:r>
              <a:rPr lang="en-US" sz="3200" dirty="0"/>
              <a:t>Many components missing, but looks like there might be enough space for them</a:t>
            </a:r>
          </a:p>
          <a:p>
            <a:endParaRPr lang="en-US" sz="3200" dirty="0"/>
          </a:p>
          <a:p>
            <a:r>
              <a:rPr lang="en-US" sz="3200" dirty="0"/>
              <a:t>Some info about open source Pi hats here: </a:t>
            </a:r>
            <a:r>
              <a:rPr lang="en-US" sz="3200" dirty="0">
                <a:hlinkClick r:id="rId2"/>
              </a:rPr>
              <a:t>https://forum.kicad.info/t/raspberry-pi-b-hat-template/738/24</a:t>
            </a:r>
            <a:endParaRPr lang="en-US" sz="3200" dirty="0"/>
          </a:p>
          <a:p>
            <a:endParaRPr lang="en-US" sz="3200" dirty="0"/>
          </a:p>
        </p:txBody>
      </p:sp>
      <p:sp>
        <p:nvSpPr>
          <p:cNvPr id="7" name="TextBox 6">
            <a:extLst>
              <a:ext uri="{FF2B5EF4-FFF2-40B4-BE49-F238E27FC236}">
                <a16:creationId xmlns:a16="http://schemas.microsoft.com/office/drawing/2014/main" id="{B053AE57-4D72-42BF-BB92-6448AF0BE7B1}"/>
              </a:ext>
            </a:extLst>
          </p:cNvPr>
          <p:cNvSpPr txBox="1"/>
          <p:nvPr/>
        </p:nvSpPr>
        <p:spPr>
          <a:xfrm>
            <a:off x="18583836" y="1039364"/>
            <a:ext cx="16000008" cy="6001643"/>
          </a:xfrm>
          <a:prstGeom prst="rect">
            <a:avLst/>
          </a:prstGeom>
          <a:noFill/>
        </p:spPr>
        <p:txBody>
          <a:bodyPr wrap="square" rtlCol="0">
            <a:spAutoFit/>
          </a:bodyPr>
          <a:lstStyle/>
          <a:p>
            <a:r>
              <a:rPr lang="en-US" sz="3200" dirty="0"/>
              <a:t>PCB_POWER showing:</a:t>
            </a:r>
          </a:p>
          <a:p>
            <a:pPr marL="342900" indent="-342900">
              <a:buFont typeface="+mj-lt"/>
              <a:buAutoNum type="arabicPeriod"/>
            </a:pPr>
            <a:r>
              <a:rPr lang="en-US" sz="3200" dirty="0"/>
              <a:t>Power relay</a:t>
            </a:r>
          </a:p>
          <a:p>
            <a:pPr marL="342900" indent="-342900">
              <a:buFont typeface="+mj-lt"/>
              <a:buAutoNum type="arabicPeriod"/>
            </a:pPr>
            <a:r>
              <a:rPr lang="en-US" sz="3200" dirty="0" err="1"/>
              <a:t>Precharge</a:t>
            </a:r>
            <a:r>
              <a:rPr lang="en-US" sz="3200" dirty="0"/>
              <a:t> relay</a:t>
            </a:r>
          </a:p>
          <a:p>
            <a:pPr marL="342900" indent="-342900">
              <a:buFont typeface="+mj-lt"/>
              <a:buAutoNum type="arabicPeriod"/>
            </a:pPr>
            <a:r>
              <a:rPr lang="en-US" sz="3200" dirty="0" err="1"/>
              <a:t>Precharge</a:t>
            </a:r>
            <a:r>
              <a:rPr lang="en-US" sz="3200" dirty="0"/>
              <a:t> resistor</a:t>
            </a:r>
          </a:p>
          <a:p>
            <a:pPr marL="342900" indent="-342900">
              <a:buFont typeface="+mj-lt"/>
              <a:buAutoNum type="arabicPeriod"/>
            </a:pPr>
            <a:r>
              <a:rPr lang="en-US" sz="3200" dirty="0"/>
              <a:t>Large capacitor</a:t>
            </a:r>
          </a:p>
          <a:p>
            <a:pPr marL="342900" indent="-342900">
              <a:buFont typeface="+mj-lt"/>
              <a:buAutoNum type="arabicPeriod"/>
            </a:pPr>
            <a:r>
              <a:rPr lang="en-US" sz="3200" dirty="0"/>
              <a:t>Motor drive P </a:t>
            </a:r>
            <a:r>
              <a:rPr lang="en-US" sz="3200" dirty="0" err="1"/>
              <a:t>mostfets</a:t>
            </a:r>
            <a:endParaRPr lang="en-US" sz="3200" dirty="0"/>
          </a:p>
          <a:p>
            <a:pPr marL="342900" indent="-342900">
              <a:buFont typeface="+mj-lt"/>
              <a:buAutoNum type="arabicPeriod"/>
            </a:pPr>
            <a:r>
              <a:rPr lang="en-US" sz="3200" dirty="0"/>
              <a:t>Motor dive diodes</a:t>
            </a:r>
          </a:p>
          <a:p>
            <a:pPr marL="342900" indent="-342900">
              <a:buFont typeface="+mj-lt"/>
              <a:buAutoNum type="arabicPeriod"/>
            </a:pPr>
            <a:r>
              <a:rPr lang="en-US" sz="3200" dirty="0"/>
              <a:t>N </a:t>
            </a:r>
            <a:r>
              <a:rPr lang="en-US" sz="3200" dirty="0" err="1"/>
              <a:t>mosfet</a:t>
            </a:r>
            <a:r>
              <a:rPr lang="en-US" sz="3200" dirty="0"/>
              <a:t> for driving power relay</a:t>
            </a:r>
          </a:p>
          <a:p>
            <a:pPr marL="342900" indent="-342900">
              <a:buFont typeface="+mj-lt"/>
              <a:buAutoNum type="arabicPeriod"/>
            </a:pPr>
            <a:endParaRPr lang="en-US" sz="3200" dirty="0"/>
          </a:p>
          <a:p>
            <a:r>
              <a:rPr lang="en-US" sz="3200" dirty="0"/>
              <a:t>Many components missing, but looks like there might be enough space for them.</a:t>
            </a:r>
          </a:p>
          <a:p>
            <a:pPr marL="342900" indent="-342900">
              <a:buFont typeface="+mj-lt"/>
              <a:buAutoNum type="arabicPeriod"/>
            </a:pPr>
            <a:endParaRPr lang="en-US" sz="3200" dirty="0"/>
          </a:p>
          <a:p>
            <a:endParaRPr lang="en-US" sz="3200" dirty="0"/>
          </a:p>
        </p:txBody>
      </p:sp>
      <p:pic>
        <p:nvPicPr>
          <p:cNvPr id="2" name="Picture 1">
            <a:extLst>
              <a:ext uri="{FF2B5EF4-FFF2-40B4-BE49-F238E27FC236}">
                <a16:creationId xmlns:a16="http://schemas.microsoft.com/office/drawing/2014/main" id="{2C4B2E99-BEFD-48D9-862B-1F9DBB8226C8}"/>
              </a:ext>
            </a:extLst>
          </p:cNvPr>
          <p:cNvPicPr>
            <a:picLocks noChangeAspect="1"/>
          </p:cNvPicPr>
          <p:nvPr/>
        </p:nvPicPr>
        <p:blipFill>
          <a:blip r:embed="rId3"/>
          <a:stretch>
            <a:fillRect/>
          </a:stretch>
        </p:blipFill>
        <p:spPr>
          <a:xfrm>
            <a:off x="-265471" y="7041007"/>
            <a:ext cx="15217053" cy="10374460"/>
          </a:xfrm>
          <a:prstGeom prst="rect">
            <a:avLst/>
          </a:prstGeom>
        </p:spPr>
      </p:pic>
      <p:pic>
        <p:nvPicPr>
          <p:cNvPr id="5" name="Picture 4">
            <a:extLst>
              <a:ext uri="{FF2B5EF4-FFF2-40B4-BE49-F238E27FC236}">
                <a16:creationId xmlns:a16="http://schemas.microsoft.com/office/drawing/2014/main" id="{7CCA7E66-7606-41C5-8D94-499650D13C80}"/>
              </a:ext>
            </a:extLst>
          </p:cNvPr>
          <p:cNvPicPr>
            <a:picLocks noChangeAspect="1"/>
          </p:cNvPicPr>
          <p:nvPr/>
        </p:nvPicPr>
        <p:blipFill>
          <a:blip r:embed="rId4"/>
          <a:stretch>
            <a:fillRect/>
          </a:stretch>
        </p:blipFill>
        <p:spPr>
          <a:xfrm>
            <a:off x="13880855" y="6783387"/>
            <a:ext cx="22815746" cy="11504613"/>
          </a:xfrm>
          <a:prstGeom prst="rect">
            <a:avLst/>
          </a:prstGeom>
        </p:spPr>
      </p:pic>
      <p:sp>
        <p:nvSpPr>
          <p:cNvPr id="3" name="TextBox 2">
            <a:extLst>
              <a:ext uri="{FF2B5EF4-FFF2-40B4-BE49-F238E27FC236}">
                <a16:creationId xmlns:a16="http://schemas.microsoft.com/office/drawing/2014/main" id="{351146B7-F69A-463B-B752-9DC47A06A8E5}"/>
              </a:ext>
            </a:extLst>
          </p:cNvPr>
          <p:cNvSpPr txBox="1"/>
          <p:nvPr/>
        </p:nvSpPr>
        <p:spPr>
          <a:xfrm>
            <a:off x="11857704" y="16663861"/>
            <a:ext cx="7612790" cy="584775"/>
          </a:xfrm>
          <a:prstGeom prst="rect">
            <a:avLst/>
          </a:prstGeom>
          <a:noFill/>
          <a:ln>
            <a:solidFill>
              <a:schemeClr val="tx1"/>
            </a:solidFill>
          </a:ln>
        </p:spPr>
        <p:txBody>
          <a:bodyPr wrap="none" rtlCol="0">
            <a:spAutoFit/>
          </a:bodyPr>
          <a:lstStyle/>
          <a:p>
            <a:r>
              <a:rPr lang="en-US" sz="3200" dirty="0"/>
              <a:t>I need the header here to exit the enclosure.</a:t>
            </a:r>
          </a:p>
        </p:txBody>
      </p:sp>
      <p:cxnSp>
        <p:nvCxnSpPr>
          <p:cNvPr id="10" name="Straight Arrow Connector 9">
            <a:extLst>
              <a:ext uri="{FF2B5EF4-FFF2-40B4-BE49-F238E27FC236}">
                <a16:creationId xmlns:a16="http://schemas.microsoft.com/office/drawing/2014/main" id="{DB63FFFF-EDC7-47E9-8E24-6FCC36AACDEB}"/>
              </a:ext>
            </a:extLst>
          </p:cNvPr>
          <p:cNvCxnSpPr/>
          <p:nvPr/>
        </p:nvCxnSpPr>
        <p:spPr>
          <a:xfrm flipH="1" flipV="1">
            <a:off x="12270658" y="14541910"/>
            <a:ext cx="3097161" cy="22122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1D431E-1362-4741-B2DD-4A6CC757EDE9}"/>
              </a:ext>
            </a:extLst>
          </p:cNvPr>
          <p:cNvSpPr txBox="1"/>
          <p:nvPr/>
        </p:nvSpPr>
        <p:spPr>
          <a:xfrm>
            <a:off x="10821338" y="5740850"/>
            <a:ext cx="6811224" cy="1077218"/>
          </a:xfrm>
          <a:prstGeom prst="rect">
            <a:avLst/>
          </a:prstGeom>
          <a:noFill/>
          <a:ln>
            <a:solidFill>
              <a:schemeClr val="tx1"/>
            </a:solidFill>
          </a:ln>
        </p:spPr>
        <p:txBody>
          <a:bodyPr wrap="none" rtlCol="0">
            <a:spAutoFit/>
          </a:bodyPr>
          <a:lstStyle/>
          <a:p>
            <a:r>
              <a:rPr lang="en-US" sz="3200" dirty="0"/>
              <a:t>I need the PI here to have access to the </a:t>
            </a:r>
          </a:p>
          <a:p>
            <a:r>
              <a:rPr lang="en-US" sz="3200" dirty="0" err="1"/>
              <a:t>usb</a:t>
            </a:r>
            <a:r>
              <a:rPr lang="en-US" sz="3200" dirty="0"/>
              <a:t> ports when the enclosure is closed.</a:t>
            </a:r>
          </a:p>
        </p:txBody>
      </p:sp>
      <p:cxnSp>
        <p:nvCxnSpPr>
          <p:cNvPr id="13" name="Straight Arrow Connector 12">
            <a:extLst>
              <a:ext uri="{FF2B5EF4-FFF2-40B4-BE49-F238E27FC236}">
                <a16:creationId xmlns:a16="http://schemas.microsoft.com/office/drawing/2014/main" id="{45BDCACE-6543-4DD4-8732-89605300B395}"/>
              </a:ext>
            </a:extLst>
          </p:cNvPr>
          <p:cNvCxnSpPr/>
          <p:nvPr/>
        </p:nvCxnSpPr>
        <p:spPr>
          <a:xfrm flipH="1">
            <a:off x="12565626" y="6818068"/>
            <a:ext cx="2802193" cy="23259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91802E-E68C-4176-8A44-A9203EFEB804}"/>
              </a:ext>
            </a:extLst>
          </p:cNvPr>
          <p:cNvSpPr txBox="1"/>
          <p:nvPr/>
        </p:nvSpPr>
        <p:spPr>
          <a:xfrm>
            <a:off x="28270077" y="6783387"/>
            <a:ext cx="7923964" cy="1077218"/>
          </a:xfrm>
          <a:prstGeom prst="rect">
            <a:avLst/>
          </a:prstGeom>
          <a:noFill/>
          <a:ln>
            <a:solidFill>
              <a:schemeClr val="tx1"/>
            </a:solidFill>
          </a:ln>
        </p:spPr>
        <p:txBody>
          <a:bodyPr wrap="none" rtlCol="0">
            <a:spAutoFit/>
          </a:bodyPr>
          <a:lstStyle/>
          <a:p>
            <a:r>
              <a:rPr lang="en-US" sz="3200" dirty="0"/>
              <a:t>The location of the power relay is fixed, </a:t>
            </a:r>
          </a:p>
          <a:p>
            <a:r>
              <a:rPr lang="en-US" sz="3200" dirty="0"/>
              <a:t>unless there is a really good reason to move it.</a:t>
            </a:r>
          </a:p>
        </p:txBody>
      </p:sp>
      <p:cxnSp>
        <p:nvCxnSpPr>
          <p:cNvPr id="16" name="Straight Arrow Connector 15">
            <a:extLst>
              <a:ext uri="{FF2B5EF4-FFF2-40B4-BE49-F238E27FC236}">
                <a16:creationId xmlns:a16="http://schemas.microsoft.com/office/drawing/2014/main" id="{6F477C8A-129C-4F84-A88A-989F123FCB63}"/>
              </a:ext>
            </a:extLst>
          </p:cNvPr>
          <p:cNvCxnSpPr/>
          <p:nvPr/>
        </p:nvCxnSpPr>
        <p:spPr>
          <a:xfrm flipH="1">
            <a:off x="30765135" y="7728155"/>
            <a:ext cx="2772697" cy="277269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474BCB3-6553-4442-A86D-E3FB5B224D5E}"/>
              </a:ext>
            </a:extLst>
          </p:cNvPr>
          <p:cNvPicPr>
            <a:picLocks noChangeAspect="1"/>
          </p:cNvPicPr>
          <p:nvPr/>
        </p:nvPicPr>
        <p:blipFill>
          <a:blip r:embed="rId5"/>
          <a:stretch>
            <a:fillRect/>
          </a:stretch>
        </p:blipFill>
        <p:spPr>
          <a:xfrm rot="16754947" flipH="1">
            <a:off x="148073" y="6499098"/>
            <a:ext cx="3597563" cy="7342293"/>
          </a:xfrm>
          <a:prstGeom prst="rect">
            <a:avLst/>
          </a:prstGeom>
        </p:spPr>
      </p:pic>
    </p:spTree>
    <p:extLst>
      <p:ext uri="{BB962C8B-B14F-4D97-AF65-F5344CB8AC3E}">
        <p14:creationId xmlns:p14="http://schemas.microsoft.com/office/powerpoint/2010/main" val="381269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FF3486-DFEA-40B2-A7F3-C4FE20AC78F5}"/>
              </a:ext>
            </a:extLst>
          </p:cNvPr>
          <p:cNvPicPr>
            <a:picLocks noChangeAspect="1"/>
          </p:cNvPicPr>
          <p:nvPr/>
        </p:nvPicPr>
        <p:blipFill>
          <a:blip r:embed="rId2"/>
          <a:stretch>
            <a:fillRect/>
          </a:stretch>
        </p:blipFill>
        <p:spPr>
          <a:xfrm>
            <a:off x="304801" y="349520"/>
            <a:ext cx="27436706" cy="17938480"/>
          </a:xfrm>
          <a:prstGeom prst="rect">
            <a:avLst/>
          </a:prstGeom>
        </p:spPr>
      </p:pic>
      <p:sp>
        <p:nvSpPr>
          <p:cNvPr id="5" name="Oval 4">
            <a:extLst>
              <a:ext uri="{FF2B5EF4-FFF2-40B4-BE49-F238E27FC236}">
                <a16:creationId xmlns:a16="http://schemas.microsoft.com/office/drawing/2014/main" id="{1862C9C7-F9D1-439C-8FC4-C50EC1C574F0}"/>
              </a:ext>
            </a:extLst>
          </p:cNvPr>
          <p:cNvSpPr/>
          <p:nvPr/>
        </p:nvSpPr>
        <p:spPr>
          <a:xfrm>
            <a:off x="21314086" y="5486401"/>
            <a:ext cx="6197600" cy="667173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77415A-2EA6-44AE-822F-2A928F6989D9}"/>
              </a:ext>
            </a:extLst>
          </p:cNvPr>
          <p:cNvSpPr txBox="1"/>
          <p:nvPr/>
        </p:nvSpPr>
        <p:spPr>
          <a:xfrm>
            <a:off x="26231870" y="5486401"/>
            <a:ext cx="6902915" cy="707886"/>
          </a:xfrm>
          <a:prstGeom prst="rect">
            <a:avLst/>
          </a:prstGeom>
          <a:solidFill>
            <a:schemeClr val="bg1"/>
          </a:solidFill>
        </p:spPr>
        <p:txBody>
          <a:bodyPr wrap="none" rtlCol="0">
            <a:spAutoFit/>
          </a:bodyPr>
          <a:lstStyle/>
          <a:p>
            <a:r>
              <a:rPr lang="en-US" sz="4000" dirty="0"/>
              <a:t>PCB outline and mounting holes</a:t>
            </a:r>
            <a:r>
              <a:rPr lang="en-US" dirty="0"/>
              <a:t>.</a:t>
            </a:r>
          </a:p>
        </p:txBody>
      </p:sp>
    </p:spTree>
    <p:extLst>
      <p:ext uri="{BB962C8B-B14F-4D97-AF65-F5344CB8AC3E}">
        <p14:creationId xmlns:p14="http://schemas.microsoft.com/office/powerpoint/2010/main" val="3000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42766-41E7-472D-8CA6-D87E7353D1DE}"/>
              </a:ext>
            </a:extLst>
          </p:cNvPr>
          <p:cNvSpPr>
            <a:spLocks noGrp="1"/>
          </p:cNvSpPr>
          <p:nvPr>
            <p:ph idx="1"/>
          </p:nvPr>
        </p:nvSpPr>
        <p:spPr>
          <a:xfrm>
            <a:off x="349624" y="1156447"/>
            <a:ext cx="33711776" cy="15315454"/>
          </a:xfrm>
        </p:spPr>
        <p:txBody>
          <a:bodyPr>
            <a:normAutofit/>
          </a:bodyPr>
          <a:lstStyle/>
          <a:p>
            <a:pPr marL="0" indent="0">
              <a:buNone/>
            </a:pPr>
            <a:r>
              <a:rPr lang="en-US" sz="4800" dirty="0"/>
              <a:t>Questions (a.k.a. things I already think I got wrong): </a:t>
            </a:r>
          </a:p>
          <a:p>
            <a:r>
              <a:rPr lang="en-US" sz="4800" dirty="0"/>
              <a:t>Are the currents for the motor control line too much? Most feedback I have says its possible to run traces as wide as 20mm, and using 4oz cu board. I also want these traces as short as possible between the </a:t>
            </a:r>
            <a:r>
              <a:rPr lang="en-US" sz="4800" dirty="0" err="1"/>
              <a:t>Sw_Pos</a:t>
            </a:r>
            <a:r>
              <a:rPr lang="en-US" sz="4800" dirty="0"/>
              <a:t> &gt; MOSFETs &gt; </a:t>
            </a:r>
            <a:r>
              <a:rPr lang="en-US" sz="4800" dirty="0" err="1"/>
              <a:t>Mot_Ctrl</a:t>
            </a:r>
            <a:r>
              <a:rPr lang="en-US" sz="4800" dirty="0"/>
              <a:t> locations on the board. Wide traces, with 4oz, and short distance, should minimize the heat. </a:t>
            </a:r>
          </a:p>
          <a:p>
            <a:pPr lvl="1"/>
            <a:r>
              <a:rPr lang="en-US" sz="3733" dirty="0"/>
              <a:t>Alternative </a:t>
            </a:r>
            <a:r>
              <a:rPr lang="en-US" sz="3733" dirty="0" err="1"/>
              <a:t>mosfet</a:t>
            </a:r>
            <a:r>
              <a:rPr lang="en-US" sz="3733" dirty="0"/>
              <a:t> option: IXTQ52P10P </a:t>
            </a:r>
            <a:r>
              <a:rPr lang="en-US" sz="3733" dirty="0">
                <a:solidFill>
                  <a:srgbClr val="00B050"/>
                </a:solidFill>
                <a:hlinkClick r:id="rId2"/>
              </a:rPr>
              <a:t>https://www.mouser.ca/ProductDetail/IXYS/IXTQ52P10P?qs=%2Fha2pyFaduixTMZlipwWchWWhpK5SNJlZtYhrRFn30lrILdCdkcKwQ%3D%3D</a:t>
            </a:r>
            <a:endParaRPr lang="en-US" sz="3733" dirty="0">
              <a:solidFill>
                <a:srgbClr val="00B050"/>
              </a:solidFill>
            </a:endParaRPr>
          </a:p>
          <a:p>
            <a:r>
              <a:rPr lang="en-US" sz="4800" dirty="0"/>
              <a:t>do </a:t>
            </a:r>
            <a:r>
              <a:rPr lang="en-US" sz="4800" dirty="0" err="1"/>
              <a:t>i</a:t>
            </a:r>
            <a:r>
              <a:rPr lang="en-US" sz="4800" dirty="0"/>
              <a:t> really need the 3 parallel BJTs to run the 3 parallel P </a:t>
            </a:r>
            <a:r>
              <a:rPr lang="en-US" sz="4800" dirty="0" err="1"/>
              <a:t>mosfets</a:t>
            </a:r>
            <a:r>
              <a:rPr lang="en-US" sz="4800" dirty="0"/>
              <a:t>? Most feedback I have is that either one BJT, one smaller N </a:t>
            </a:r>
            <a:r>
              <a:rPr lang="en-US" sz="4800" dirty="0" err="1"/>
              <a:t>mosfet</a:t>
            </a:r>
            <a:r>
              <a:rPr lang="en-US" sz="4800" dirty="0"/>
              <a:t>, or one opto-coupler should work for running these 3 large P </a:t>
            </a:r>
            <a:r>
              <a:rPr lang="en-US" sz="4800" dirty="0" err="1"/>
              <a:t>mosfets</a:t>
            </a:r>
            <a:r>
              <a:rPr lang="en-US" sz="4800" dirty="0"/>
              <a:t>. I accept any solution provided it is done with adequate extra space around that area, so that if the solution doesn't work well, I can change the </a:t>
            </a:r>
            <a:r>
              <a:rPr lang="en-US" sz="4800" dirty="0" err="1"/>
              <a:t>KiCad</a:t>
            </a:r>
            <a:r>
              <a:rPr lang="en-US" sz="4800" dirty="0"/>
              <a:t> project files my self, to try something else.</a:t>
            </a:r>
          </a:p>
          <a:p>
            <a:pPr lvl="1"/>
            <a:r>
              <a:rPr lang="en-US" sz="3733" dirty="0"/>
              <a:t>Opto-coupler option: pc817 </a:t>
            </a:r>
            <a:r>
              <a:rPr lang="en-US" sz="3733" dirty="0">
                <a:solidFill>
                  <a:srgbClr val="00B050"/>
                </a:solidFill>
                <a:hlinkClick r:id="rId3"/>
              </a:rPr>
              <a:t>https://www.mouser.ca/ProductDetail/Sharp-Microelectronics/PC817XNNSZ1B?qs=sGAEpiMZZMteimceiIVCBwOhTfXkD2DS1XBwbcKwuGswjhyO3oyW1w%3D%3D</a:t>
            </a:r>
            <a:endParaRPr lang="en-US" sz="3733" dirty="0">
              <a:solidFill>
                <a:srgbClr val="00B050"/>
              </a:solidFill>
            </a:endParaRPr>
          </a:p>
          <a:p>
            <a:r>
              <a:rPr lang="en-US" sz="4800" dirty="0"/>
              <a:t>DCDC pin 4 is for trimming, and looking at the “thn15wi-voltage-adjustment.pdf”, if I want 5V, then I want infinite resistance. I have shown a 100MOhm resistor there. My intent with that is to have the option of leaving the pin floating, or putting in a large resistor.</a:t>
            </a:r>
          </a:p>
          <a:p>
            <a:r>
              <a:rPr lang="en-US" sz="4800" dirty="0"/>
              <a:t>I cannot seem to avoid having the 12VDC ground connected to components that are also connected to Pi, is that OK? </a:t>
            </a:r>
          </a:p>
          <a:p>
            <a:r>
              <a:rPr lang="en-US" sz="4800" dirty="0"/>
              <a:t>I included a voltage divider on the SWITCHED_12VDC node so the Pi could measure the voltage of that node. Will that work given that the Pi doesn’t have access to 12VDC ground directly? Should or could the Pi have access to the 12VDC ground? If so, how should I do that?</a:t>
            </a:r>
          </a:p>
          <a:p>
            <a:r>
              <a:rPr lang="en-US" sz="4800" dirty="0"/>
              <a:t>The MCP3008 and MPU6050 likely need to be connected to the board using base that it soldered to the board, and the chip is pressed into. I suspect that soldering to the chip could overheat or damage it in some way. I am not confident this is true.</a:t>
            </a:r>
          </a:p>
          <a:p>
            <a:endParaRPr lang="en-US" sz="4800" dirty="0"/>
          </a:p>
        </p:txBody>
      </p:sp>
    </p:spTree>
    <p:extLst>
      <p:ext uri="{BB962C8B-B14F-4D97-AF65-F5344CB8AC3E}">
        <p14:creationId xmlns:p14="http://schemas.microsoft.com/office/powerpoint/2010/main" val="334341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351F-3EC3-4152-AE39-B88B03E9A5BA}"/>
              </a:ext>
            </a:extLst>
          </p:cNvPr>
          <p:cNvPicPr>
            <a:picLocks noChangeAspect="1"/>
          </p:cNvPicPr>
          <p:nvPr/>
        </p:nvPicPr>
        <p:blipFill>
          <a:blip r:embed="rId2"/>
          <a:stretch>
            <a:fillRect/>
          </a:stretch>
        </p:blipFill>
        <p:spPr>
          <a:xfrm>
            <a:off x="2032001" y="1693"/>
            <a:ext cx="26741304" cy="18288000"/>
          </a:xfrm>
          <a:prstGeom prst="rect">
            <a:avLst/>
          </a:prstGeom>
        </p:spPr>
      </p:pic>
      <p:sp>
        <p:nvSpPr>
          <p:cNvPr id="5" name="Content Placeholder 2">
            <a:extLst>
              <a:ext uri="{FF2B5EF4-FFF2-40B4-BE49-F238E27FC236}">
                <a16:creationId xmlns:a16="http://schemas.microsoft.com/office/drawing/2014/main" id="{0FE2AE85-639A-44A5-9B69-0E75BECEEC2F}"/>
              </a:ext>
            </a:extLst>
          </p:cNvPr>
          <p:cNvSpPr>
            <a:spLocks noGrp="1"/>
          </p:cNvSpPr>
          <p:nvPr>
            <p:ph idx="1"/>
          </p:nvPr>
        </p:nvSpPr>
        <p:spPr>
          <a:xfrm>
            <a:off x="2032000" y="0"/>
            <a:ext cx="9834880" cy="17272000"/>
          </a:xfrm>
        </p:spPr>
        <p:txBody>
          <a:bodyPr/>
          <a:lstStyle/>
          <a:p>
            <a:pPr marL="0" indent="0">
              <a:buNone/>
            </a:pPr>
            <a:r>
              <a:rPr lang="en-US" sz="3912" dirty="0"/>
              <a:t>Review of sche.pdf 2019-03-19.</a:t>
            </a:r>
          </a:p>
          <a:p>
            <a:pPr marL="0" indent="0">
              <a:buNone/>
            </a:pPr>
            <a:endParaRPr lang="en-US" sz="2963" dirty="0"/>
          </a:p>
          <a:p>
            <a:pPr marL="2302746" lvl="1" indent="-1219093">
              <a:buFont typeface="+mj-lt"/>
              <a:buAutoNum type="arabicPeriod"/>
            </a:pPr>
            <a:endParaRPr lang="en-US" sz="2963" dirty="0"/>
          </a:p>
          <a:p>
            <a:pPr marL="1219093" indent="-1219093">
              <a:buFont typeface="+mj-lt"/>
              <a:buAutoNum type="arabicPeriod"/>
            </a:pPr>
            <a:endParaRPr lang="en-US" dirty="0"/>
          </a:p>
          <a:p>
            <a:pPr marL="0" indent="0">
              <a:buNone/>
            </a:pPr>
            <a:endParaRPr lang="en-US" dirty="0"/>
          </a:p>
        </p:txBody>
      </p:sp>
      <p:pic>
        <p:nvPicPr>
          <p:cNvPr id="2" name="Picture 1">
            <a:extLst>
              <a:ext uri="{FF2B5EF4-FFF2-40B4-BE49-F238E27FC236}">
                <a16:creationId xmlns:a16="http://schemas.microsoft.com/office/drawing/2014/main" id="{C45B7257-7B7C-4FCD-BB13-BAE800E370DC}"/>
              </a:ext>
            </a:extLst>
          </p:cNvPr>
          <p:cNvPicPr>
            <a:picLocks noChangeAspect="1"/>
          </p:cNvPicPr>
          <p:nvPr/>
        </p:nvPicPr>
        <p:blipFill>
          <a:blip r:embed="rId3"/>
          <a:stretch>
            <a:fillRect/>
          </a:stretch>
        </p:blipFill>
        <p:spPr>
          <a:xfrm>
            <a:off x="29831116" y="1016000"/>
            <a:ext cx="4712883" cy="7342293"/>
          </a:xfrm>
          <a:prstGeom prst="rect">
            <a:avLst/>
          </a:prstGeom>
        </p:spPr>
      </p:pic>
      <p:sp>
        <p:nvSpPr>
          <p:cNvPr id="3" name="Callout: Bent Line 2">
            <a:extLst>
              <a:ext uri="{FF2B5EF4-FFF2-40B4-BE49-F238E27FC236}">
                <a16:creationId xmlns:a16="http://schemas.microsoft.com/office/drawing/2014/main" id="{15111E56-3F70-45BA-8D86-89516E4F0857}"/>
              </a:ext>
            </a:extLst>
          </p:cNvPr>
          <p:cNvSpPr/>
          <p:nvPr/>
        </p:nvSpPr>
        <p:spPr>
          <a:xfrm>
            <a:off x="27036531" y="182880"/>
            <a:ext cx="4531360" cy="833120"/>
          </a:xfrm>
          <a:prstGeom prst="borderCallout2">
            <a:avLst>
              <a:gd name="adj1" fmla="val 18750"/>
              <a:gd name="adj2" fmla="val -8333"/>
              <a:gd name="adj3" fmla="val 18750"/>
              <a:gd name="adj4" fmla="val -16667"/>
              <a:gd name="adj5" fmla="val 234451"/>
              <a:gd name="adj6" fmla="val -811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My schematic shows pin7 connected to P2 as “Spare GPIO”</a:t>
            </a:r>
          </a:p>
        </p:txBody>
      </p:sp>
      <p:sp>
        <p:nvSpPr>
          <p:cNvPr id="7" name="Callout: Bent Line 6">
            <a:extLst>
              <a:ext uri="{FF2B5EF4-FFF2-40B4-BE49-F238E27FC236}">
                <a16:creationId xmlns:a16="http://schemas.microsoft.com/office/drawing/2014/main" id="{91304DAB-D0DA-4D64-A604-23DA2D3C2D5E}"/>
              </a:ext>
            </a:extLst>
          </p:cNvPr>
          <p:cNvSpPr/>
          <p:nvPr/>
        </p:nvSpPr>
        <p:spPr>
          <a:xfrm>
            <a:off x="28154719" y="10271764"/>
            <a:ext cx="6389283" cy="1523997"/>
          </a:xfrm>
          <a:prstGeom prst="borderCallout2">
            <a:avLst>
              <a:gd name="adj1" fmla="val 18750"/>
              <a:gd name="adj2" fmla="val -8333"/>
              <a:gd name="adj3" fmla="val 18750"/>
              <a:gd name="adj4" fmla="val -16667"/>
              <a:gd name="adj5" fmla="val -54199"/>
              <a:gd name="adj6" fmla="val -3487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Why use 2 pins for 12V, but then only 1 pin for GNDPWR, they will have the same current flowing. </a:t>
            </a:r>
          </a:p>
        </p:txBody>
      </p:sp>
      <p:sp>
        <p:nvSpPr>
          <p:cNvPr id="9" name="Oval 8">
            <a:extLst>
              <a:ext uri="{FF2B5EF4-FFF2-40B4-BE49-F238E27FC236}">
                <a16:creationId xmlns:a16="http://schemas.microsoft.com/office/drawing/2014/main" id="{95FC54F1-147E-4A9A-BCEE-F443382A6548}"/>
              </a:ext>
            </a:extLst>
          </p:cNvPr>
          <p:cNvSpPr/>
          <p:nvPr/>
        </p:nvSpPr>
        <p:spPr>
          <a:xfrm>
            <a:off x="6324600" y="3911600"/>
            <a:ext cx="2844800" cy="208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endParaRPr lang="en-US" sz="4800"/>
          </a:p>
        </p:txBody>
      </p:sp>
      <p:sp>
        <p:nvSpPr>
          <p:cNvPr id="10" name="Oval 9">
            <a:extLst>
              <a:ext uri="{FF2B5EF4-FFF2-40B4-BE49-F238E27FC236}">
                <a16:creationId xmlns:a16="http://schemas.microsoft.com/office/drawing/2014/main" id="{09F1F98F-CB6E-4256-8658-E017DD679BC8}"/>
              </a:ext>
            </a:extLst>
          </p:cNvPr>
          <p:cNvSpPr/>
          <p:nvPr/>
        </p:nvSpPr>
        <p:spPr>
          <a:xfrm>
            <a:off x="5527040" y="6837680"/>
            <a:ext cx="2844800" cy="208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endParaRPr lang="en-US" sz="4800"/>
          </a:p>
        </p:txBody>
      </p:sp>
      <p:sp>
        <p:nvSpPr>
          <p:cNvPr id="11" name="Rectangle 10">
            <a:extLst>
              <a:ext uri="{FF2B5EF4-FFF2-40B4-BE49-F238E27FC236}">
                <a16:creationId xmlns:a16="http://schemas.microsoft.com/office/drawing/2014/main" id="{B145DB55-8484-4DD0-9149-B6194ACA9F69}"/>
              </a:ext>
            </a:extLst>
          </p:cNvPr>
          <p:cNvSpPr/>
          <p:nvPr/>
        </p:nvSpPr>
        <p:spPr>
          <a:xfrm>
            <a:off x="5527040" y="5994400"/>
            <a:ext cx="4821211" cy="843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These look like the same, but one has capacitor. Why do we need both?</a:t>
            </a:r>
          </a:p>
        </p:txBody>
      </p:sp>
      <p:sp>
        <p:nvSpPr>
          <p:cNvPr id="12" name="Callout: Bent Line 11">
            <a:extLst>
              <a:ext uri="{FF2B5EF4-FFF2-40B4-BE49-F238E27FC236}">
                <a16:creationId xmlns:a16="http://schemas.microsoft.com/office/drawing/2014/main" id="{E6095D66-9D75-4CF0-8A2A-BBC77AFF5C51}"/>
              </a:ext>
            </a:extLst>
          </p:cNvPr>
          <p:cNvSpPr/>
          <p:nvPr/>
        </p:nvSpPr>
        <p:spPr>
          <a:xfrm flipH="1">
            <a:off x="11320147" y="20320"/>
            <a:ext cx="5999963" cy="833120"/>
          </a:xfrm>
          <a:prstGeom prst="borderCallout2">
            <a:avLst>
              <a:gd name="adj1" fmla="val 18750"/>
              <a:gd name="adj2" fmla="val -8333"/>
              <a:gd name="adj3" fmla="val 18750"/>
              <a:gd name="adj4" fmla="val -16667"/>
              <a:gd name="adj5" fmla="val 466158"/>
              <a:gd name="adj6" fmla="val -35569"/>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My schematic shows pin7 connected to P2 as “Spare GPIO” at 19 on P2</a:t>
            </a:r>
          </a:p>
        </p:txBody>
      </p:sp>
      <p:sp>
        <p:nvSpPr>
          <p:cNvPr id="13" name="Callout: Bent Line 12">
            <a:extLst>
              <a:ext uri="{FF2B5EF4-FFF2-40B4-BE49-F238E27FC236}">
                <a16:creationId xmlns:a16="http://schemas.microsoft.com/office/drawing/2014/main" id="{A8DD7777-1F36-4028-99D6-BD8F8C30125F}"/>
              </a:ext>
            </a:extLst>
          </p:cNvPr>
          <p:cNvSpPr/>
          <p:nvPr/>
        </p:nvSpPr>
        <p:spPr>
          <a:xfrm>
            <a:off x="10114572" y="-1828800"/>
            <a:ext cx="6527507" cy="1644227"/>
          </a:xfrm>
          <a:prstGeom prst="borderCallout2">
            <a:avLst>
              <a:gd name="adj1" fmla="val 18750"/>
              <a:gd name="adj2" fmla="val -8333"/>
              <a:gd name="adj3" fmla="val 18750"/>
              <a:gd name="adj4" fmla="val -16667"/>
              <a:gd name="adj5" fmla="val 305009"/>
              <a:gd name="adj6" fmla="val -47243"/>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I would like to have the option of connecting pin4 to resistor, then to GND as shown in schematic. I wont put a resistor at first since that should work., but if it doesn't, then I have option to but resistor easily.</a:t>
            </a:r>
          </a:p>
        </p:txBody>
      </p:sp>
      <p:sp>
        <p:nvSpPr>
          <p:cNvPr id="14" name="Callout: Bent Line 13">
            <a:extLst>
              <a:ext uri="{FF2B5EF4-FFF2-40B4-BE49-F238E27FC236}">
                <a16:creationId xmlns:a16="http://schemas.microsoft.com/office/drawing/2014/main" id="{B0C351E9-A925-494E-84BC-549303B91E57}"/>
              </a:ext>
            </a:extLst>
          </p:cNvPr>
          <p:cNvSpPr/>
          <p:nvPr/>
        </p:nvSpPr>
        <p:spPr>
          <a:xfrm flipH="1">
            <a:off x="-3581400" y="629921"/>
            <a:ext cx="3233960" cy="1004995"/>
          </a:xfrm>
          <a:prstGeom prst="borderCallout2">
            <a:avLst>
              <a:gd name="adj1" fmla="val 18750"/>
              <a:gd name="adj2" fmla="val -8333"/>
              <a:gd name="adj3" fmla="val 18750"/>
              <a:gd name="adj4" fmla="val -16667"/>
              <a:gd name="adj5" fmla="val 149370"/>
              <a:gd name="adj6" fmla="val -9404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Why add capacitor between pin1 and pin 2?</a:t>
            </a:r>
          </a:p>
        </p:txBody>
      </p:sp>
      <p:sp>
        <p:nvSpPr>
          <p:cNvPr id="15" name="Callout: Bent Line 14">
            <a:extLst>
              <a:ext uri="{FF2B5EF4-FFF2-40B4-BE49-F238E27FC236}">
                <a16:creationId xmlns:a16="http://schemas.microsoft.com/office/drawing/2014/main" id="{EA97B902-D54A-4674-ABF7-274C5869B8D9}"/>
              </a:ext>
            </a:extLst>
          </p:cNvPr>
          <p:cNvSpPr/>
          <p:nvPr/>
        </p:nvSpPr>
        <p:spPr>
          <a:xfrm flipH="1">
            <a:off x="-3581400" y="3308775"/>
            <a:ext cx="3233960" cy="1187027"/>
          </a:xfrm>
          <a:prstGeom prst="borderCallout2">
            <a:avLst>
              <a:gd name="adj1" fmla="val 18750"/>
              <a:gd name="adj2" fmla="val -8333"/>
              <a:gd name="adj3" fmla="val 18750"/>
              <a:gd name="adj4" fmla="val -16667"/>
              <a:gd name="adj5" fmla="val 24733"/>
              <a:gd name="adj6" fmla="val -11809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Why add capacitor between pin3 and pin 5?</a:t>
            </a:r>
          </a:p>
        </p:txBody>
      </p:sp>
    </p:spTree>
    <p:extLst>
      <p:ext uri="{BB962C8B-B14F-4D97-AF65-F5344CB8AC3E}">
        <p14:creationId xmlns:p14="http://schemas.microsoft.com/office/powerpoint/2010/main" val="174689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D7C799-DF24-4912-8A95-9F9CAD5937D4}"/>
              </a:ext>
            </a:extLst>
          </p:cNvPr>
          <p:cNvPicPr>
            <a:picLocks noChangeAspect="1"/>
          </p:cNvPicPr>
          <p:nvPr/>
        </p:nvPicPr>
        <p:blipFill>
          <a:blip r:embed="rId2"/>
          <a:stretch>
            <a:fillRect/>
          </a:stretch>
        </p:blipFill>
        <p:spPr>
          <a:xfrm>
            <a:off x="2032000" y="-1"/>
            <a:ext cx="32512000" cy="18348877"/>
          </a:xfrm>
          <a:prstGeom prst="rect">
            <a:avLst/>
          </a:prstGeom>
        </p:spPr>
      </p:pic>
      <p:sp>
        <p:nvSpPr>
          <p:cNvPr id="5" name="Content Placeholder 2">
            <a:extLst>
              <a:ext uri="{FF2B5EF4-FFF2-40B4-BE49-F238E27FC236}">
                <a16:creationId xmlns:a16="http://schemas.microsoft.com/office/drawing/2014/main" id="{0FE2AE85-639A-44A5-9B69-0E75BECEEC2F}"/>
              </a:ext>
            </a:extLst>
          </p:cNvPr>
          <p:cNvSpPr>
            <a:spLocks noGrp="1"/>
          </p:cNvSpPr>
          <p:nvPr>
            <p:ph idx="1"/>
          </p:nvPr>
        </p:nvSpPr>
        <p:spPr>
          <a:xfrm>
            <a:off x="2031999" y="0"/>
            <a:ext cx="32511997" cy="16256000"/>
          </a:xfrm>
        </p:spPr>
        <p:txBody>
          <a:bodyPr/>
          <a:lstStyle/>
          <a:p>
            <a:pPr marL="0" indent="0">
              <a:buNone/>
            </a:pPr>
            <a:r>
              <a:rPr lang="en-US" sz="3912" dirty="0"/>
              <a:t>Review of output.pdf 2019-03-19.</a:t>
            </a:r>
          </a:p>
          <a:p>
            <a:pPr marL="0" indent="0">
              <a:buNone/>
            </a:pPr>
            <a:r>
              <a:rPr lang="en-US" sz="3912" dirty="0"/>
              <a:t>I have placed comments about labels. I want these labels on the PCB, so maybe they do not need to appear in the schematic, but I like everything to have consistent naming, so if it’s possible, I’d like to do that here.</a:t>
            </a:r>
          </a:p>
          <a:p>
            <a:pPr marL="0" indent="0">
              <a:buNone/>
            </a:pPr>
            <a:endParaRPr lang="en-US" sz="2963" dirty="0"/>
          </a:p>
          <a:p>
            <a:pPr marL="2302746" lvl="1" indent="-1219093">
              <a:buFont typeface="+mj-lt"/>
              <a:buAutoNum type="arabicPeriod"/>
            </a:pPr>
            <a:endParaRPr lang="en-US" sz="2963" dirty="0"/>
          </a:p>
          <a:p>
            <a:pPr marL="1219093" indent="-1219093">
              <a:buFont typeface="+mj-lt"/>
              <a:buAutoNum type="arabicPeriod"/>
            </a:pPr>
            <a:endParaRPr lang="en-US" dirty="0"/>
          </a:p>
          <a:p>
            <a:pPr marL="0" indent="0">
              <a:buNone/>
            </a:pPr>
            <a:endParaRPr lang="en-US" dirty="0"/>
          </a:p>
        </p:txBody>
      </p:sp>
      <p:sp>
        <p:nvSpPr>
          <p:cNvPr id="3" name="TextBox 2">
            <a:extLst>
              <a:ext uri="{FF2B5EF4-FFF2-40B4-BE49-F238E27FC236}">
                <a16:creationId xmlns:a16="http://schemas.microsoft.com/office/drawing/2014/main" id="{D8A4B74D-CE91-4897-B8CF-EFC97AEABCF3}"/>
              </a:ext>
            </a:extLst>
          </p:cNvPr>
          <p:cNvSpPr txBox="1"/>
          <p:nvPr/>
        </p:nvSpPr>
        <p:spPr>
          <a:xfrm>
            <a:off x="26346331" y="10566400"/>
            <a:ext cx="5201920" cy="913199"/>
          </a:xfrm>
          <a:prstGeom prst="rect">
            <a:avLst/>
          </a:prstGeom>
          <a:noFill/>
        </p:spPr>
        <p:txBody>
          <a:bodyPr wrap="square" rtlCol="0">
            <a:spAutoFit/>
          </a:bodyPr>
          <a:lstStyle/>
          <a:p>
            <a:r>
              <a:rPr lang="en-US" sz="2667" dirty="0"/>
              <a:t>Can we add a label on this? “</a:t>
            </a:r>
            <a:r>
              <a:rPr lang="en-US" sz="2667" dirty="0" err="1"/>
              <a:t>Bat_Pos</a:t>
            </a:r>
            <a:r>
              <a:rPr lang="en-US" sz="2667" dirty="0"/>
              <a:t>”</a:t>
            </a:r>
          </a:p>
        </p:txBody>
      </p:sp>
      <p:sp>
        <p:nvSpPr>
          <p:cNvPr id="6" name="TextBox 5">
            <a:extLst>
              <a:ext uri="{FF2B5EF4-FFF2-40B4-BE49-F238E27FC236}">
                <a16:creationId xmlns:a16="http://schemas.microsoft.com/office/drawing/2014/main" id="{6C775EC1-2F35-44CF-9045-337EE410EE37}"/>
              </a:ext>
            </a:extLst>
          </p:cNvPr>
          <p:cNvSpPr txBox="1"/>
          <p:nvPr/>
        </p:nvSpPr>
        <p:spPr>
          <a:xfrm>
            <a:off x="31316019" y="11633360"/>
            <a:ext cx="5201920" cy="913199"/>
          </a:xfrm>
          <a:prstGeom prst="rect">
            <a:avLst/>
          </a:prstGeom>
          <a:noFill/>
        </p:spPr>
        <p:txBody>
          <a:bodyPr wrap="square" rtlCol="0">
            <a:spAutoFit/>
          </a:bodyPr>
          <a:lstStyle/>
          <a:p>
            <a:r>
              <a:rPr lang="en-US" sz="2667" dirty="0"/>
              <a:t>Can we add a label on this? “</a:t>
            </a:r>
            <a:r>
              <a:rPr lang="en-US" sz="2667" dirty="0" err="1"/>
              <a:t>Sw_Pos</a:t>
            </a:r>
            <a:r>
              <a:rPr lang="en-US" sz="2667" dirty="0"/>
              <a:t>”</a:t>
            </a:r>
          </a:p>
        </p:txBody>
      </p:sp>
      <p:sp>
        <p:nvSpPr>
          <p:cNvPr id="7" name="TextBox 6">
            <a:extLst>
              <a:ext uri="{FF2B5EF4-FFF2-40B4-BE49-F238E27FC236}">
                <a16:creationId xmlns:a16="http://schemas.microsoft.com/office/drawing/2014/main" id="{4EF81A87-3244-4BED-A6BA-4C8ED2EB39CE}"/>
              </a:ext>
            </a:extLst>
          </p:cNvPr>
          <p:cNvSpPr txBox="1"/>
          <p:nvPr/>
        </p:nvSpPr>
        <p:spPr>
          <a:xfrm>
            <a:off x="23217397" y="12118003"/>
            <a:ext cx="5201920" cy="913199"/>
          </a:xfrm>
          <a:prstGeom prst="rect">
            <a:avLst/>
          </a:prstGeom>
          <a:noFill/>
        </p:spPr>
        <p:txBody>
          <a:bodyPr wrap="square" rtlCol="0">
            <a:spAutoFit/>
          </a:bodyPr>
          <a:lstStyle/>
          <a:p>
            <a:r>
              <a:rPr lang="en-US" sz="2667" dirty="0"/>
              <a:t>Can we add a label on this? “</a:t>
            </a:r>
            <a:r>
              <a:rPr lang="en-US" sz="2667" dirty="0" err="1"/>
              <a:t>Key_Sw</a:t>
            </a:r>
            <a:r>
              <a:rPr lang="en-US" sz="2667" dirty="0"/>
              <a:t>”</a:t>
            </a:r>
          </a:p>
        </p:txBody>
      </p:sp>
      <p:sp>
        <p:nvSpPr>
          <p:cNvPr id="8" name="TextBox 7">
            <a:extLst>
              <a:ext uri="{FF2B5EF4-FFF2-40B4-BE49-F238E27FC236}">
                <a16:creationId xmlns:a16="http://schemas.microsoft.com/office/drawing/2014/main" id="{BEF652EE-CB0F-4205-9835-1C63BDBE3648}"/>
              </a:ext>
            </a:extLst>
          </p:cNvPr>
          <p:cNvSpPr txBox="1"/>
          <p:nvPr/>
        </p:nvSpPr>
        <p:spPr>
          <a:xfrm>
            <a:off x="20591216" y="9144000"/>
            <a:ext cx="5201920" cy="913199"/>
          </a:xfrm>
          <a:prstGeom prst="rect">
            <a:avLst/>
          </a:prstGeom>
          <a:noFill/>
        </p:spPr>
        <p:txBody>
          <a:bodyPr wrap="square" rtlCol="0">
            <a:spAutoFit/>
          </a:bodyPr>
          <a:lstStyle/>
          <a:p>
            <a:r>
              <a:rPr lang="en-US" sz="2667" dirty="0"/>
              <a:t>Can we add a label on this? “</a:t>
            </a:r>
            <a:r>
              <a:rPr lang="en-US" sz="2667" dirty="0" err="1"/>
              <a:t>Bat_Neg</a:t>
            </a:r>
            <a:r>
              <a:rPr lang="en-US" sz="2667" dirty="0"/>
              <a:t>”</a:t>
            </a:r>
          </a:p>
        </p:txBody>
      </p:sp>
      <p:sp>
        <p:nvSpPr>
          <p:cNvPr id="9" name="TextBox 8">
            <a:extLst>
              <a:ext uri="{FF2B5EF4-FFF2-40B4-BE49-F238E27FC236}">
                <a16:creationId xmlns:a16="http://schemas.microsoft.com/office/drawing/2014/main" id="{FA34A0F3-6732-4BB8-A71D-B343C9A9EBE8}"/>
              </a:ext>
            </a:extLst>
          </p:cNvPr>
          <p:cNvSpPr txBox="1"/>
          <p:nvPr/>
        </p:nvSpPr>
        <p:spPr>
          <a:xfrm>
            <a:off x="24379024" y="3682760"/>
            <a:ext cx="5201920" cy="502766"/>
          </a:xfrm>
          <a:prstGeom prst="rect">
            <a:avLst/>
          </a:prstGeom>
          <a:noFill/>
        </p:spPr>
        <p:txBody>
          <a:bodyPr wrap="square" rtlCol="0">
            <a:spAutoFit/>
          </a:bodyPr>
          <a:lstStyle/>
          <a:p>
            <a:r>
              <a:rPr lang="en-US" sz="2667" dirty="0"/>
              <a:t>Can we add a label on this? “S_DN”</a:t>
            </a:r>
          </a:p>
        </p:txBody>
      </p:sp>
      <p:sp>
        <p:nvSpPr>
          <p:cNvPr id="10" name="TextBox 9">
            <a:extLst>
              <a:ext uri="{FF2B5EF4-FFF2-40B4-BE49-F238E27FC236}">
                <a16:creationId xmlns:a16="http://schemas.microsoft.com/office/drawing/2014/main" id="{0E3133C1-63D1-4CEC-884F-6DB9A71BB80E}"/>
              </a:ext>
            </a:extLst>
          </p:cNvPr>
          <p:cNvSpPr txBox="1"/>
          <p:nvPr/>
        </p:nvSpPr>
        <p:spPr>
          <a:xfrm>
            <a:off x="18435872" y="3446608"/>
            <a:ext cx="5201920" cy="502766"/>
          </a:xfrm>
          <a:prstGeom prst="rect">
            <a:avLst/>
          </a:prstGeom>
          <a:noFill/>
        </p:spPr>
        <p:txBody>
          <a:bodyPr wrap="square" rtlCol="0">
            <a:spAutoFit/>
          </a:bodyPr>
          <a:lstStyle/>
          <a:p>
            <a:r>
              <a:rPr lang="en-US" sz="2667" dirty="0"/>
              <a:t>Can we add a label on this? “S_UP”</a:t>
            </a:r>
          </a:p>
        </p:txBody>
      </p:sp>
      <p:sp>
        <p:nvSpPr>
          <p:cNvPr id="11" name="TextBox 10">
            <a:extLst>
              <a:ext uri="{FF2B5EF4-FFF2-40B4-BE49-F238E27FC236}">
                <a16:creationId xmlns:a16="http://schemas.microsoft.com/office/drawing/2014/main" id="{47F567C5-FFAD-44CC-AE8C-3550FE9E0082}"/>
              </a:ext>
            </a:extLst>
          </p:cNvPr>
          <p:cNvSpPr txBox="1"/>
          <p:nvPr/>
        </p:nvSpPr>
        <p:spPr>
          <a:xfrm>
            <a:off x="31316019" y="3980088"/>
            <a:ext cx="5201920" cy="913199"/>
          </a:xfrm>
          <a:prstGeom prst="rect">
            <a:avLst/>
          </a:prstGeom>
          <a:noFill/>
        </p:spPr>
        <p:txBody>
          <a:bodyPr wrap="square" rtlCol="0">
            <a:spAutoFit/>
          </a:bodyPr>
          <a:lstStyle/>
          <a:p>
            <a:r>
              <a:rPr lang="en-US" sz="2667" dirty="0"/>
              <a:t>Can we add a label on this? “</a:t>
            </a:r>
            <a:r>
              <a:rPr lang="en-US" sz="2667" dirty="0" err="1"/>
              <a:t>PR_Coil</a:t>
            </a:r>
            <a:r>
              <a:rPr lang="en-US" sz="2667" dirty="0"/>
              <a:t>”</a:t>
            </a:r>
          </a:p>
        </p:txBody>
      </p:sp>
      <p:sp>
        <p:nvSpPr>
          <p:cNvPr id="12" name="TextBox 11">
            <a:extLst>
              <a:ext uri="{FF2B5EF4-FFF2-40B4-BE49-F238E27FC236}">
                <a16:creationId xmlns:a16="http://schemas.microsoft.com/office/drawing/2014/main" id="{B51E5C4B-0261-4551-9D28-173EEAF49CBE}"/>
              </a:ext>
            </a:extLst>
          </p:cNvPr>
          <p:cNvSpPr txBox="1"/>
          <p:nvPr/>
        </p:nvSpPr>
        <p:spPr>
          <a:xfrm>
            <a:off x="19383851" y="11584520"/>
            <a:ext cx="5201920" cy="913199"/>
          </a:xfrm>
          <a:prstGeom prst="rect">
            <a:avLst/>
          </a:prstGeom>
          <a:noFill/>
        </p:spPr>
        <p:txBody>
          <a:bodyPr wrap="square" rtlCol="0">
            <a:spAutoFit/>
          </a:bodyPr>
          <a:lstStyle/>
          <a:p>
            <a:r>
              <a:rPr lang="en-US" sz="2667" dirty="0"/>
              <a:t>Can we add a label on this? “</a:t>
            </a:r>
            <a:r>
              <a:rPr lang="en-US" sz="2667" dirty="0" err="1"/>
              <a:t>Mot_Rly_Ctrl</a:t>
            </a:r>
            <a:r>
              <a:rPr lang="en-US" sz="2667" dirty="0"/>
              <a:t>”</a:t>
            </a:r>
          </a:p>
        </p:txBody>
      </p:sp>
      <p:sp>
        <p:nvSpPr>
          <p:cNvPr id="13" name="TextBox 12">
            <a:extLst>
              <a:ext uri="{FF2B5EF4-FFF2-40B4-BE49-F238E27FC236}">
                <a16:creationId xmlns:a16="http://schemas.microsoft.com/office/drawing/2014/main" id="{170B867B-1AAD-4E48-8A78-49CF611024BF}"/>
              </a:ext>
            </a:extLst>
          </p:cNvPr>
          <p:cNvSpPr txBox="1"/>
          <p:nvPr/>
        </p:nvSpPr>
        <p:spPr>
          <a:xfrm>
            <a:off x="11571501" y="15189043"/>
            <a:ext cx="5201920" cy="913199"/>
          </a:xfrm>
          <a:prstGeom prst="rect">
            <a:avLst/>
          </a:prstGeom>
          <a:noFill/>
        </p:spPr>
        <p:txBody>
          <a:bodyPr wrap="square" rtlCol="0">
            <a:spAutoFit/>
          </a:bodyPr>
          <a:lstStyle/>
          <a:p>
            <a:r>
              <a:rPr lang="en-US" sz="2667" dirty="0"/>
              <a:t>Can we add a label on this? “</a:t>
            </a:r>
            <a:r>
              <a:rPr lang="en-US" sz="2667" dirty="0" err="1"/>
              <a:t>Mot_Ctrl</a:t>
            </a:r>
            <a:r>
              <a:rPr lang="en-US" sz="2667" dirty="0"/>
              <a:t>”</a:t>
            </a:r>
          </a:p>
        </p:txBody>
      </p:sp>
      <p:sp>
        <p:nvSpPr>
          <p:cNvPr id="14" name="TextBox 13">
            <a:extLst>
              <a:ext uri="{FF2B5EF4-FFF2-40B4-BE49-F238E27FC236}">
                <a16:creationId xmlns:a16="http://schemas.microsoft.com/office/drawing/2014/main" id="{FC99B032-9C12-42FC-86BA-418060E3E36E}"/>
              </a:ext>
            </a:extLst>
          </p:cNvPr>
          <p:cNvSpPr txBox="1"/>
          <p:nvPr/>
        </p:nvSpPr>
        <p:spPr>
          <a:xfrm>
            <a:off x="17887685" y="15189040"/>
            <a:ext cx="5201920" cy="913199"/>
          </a:xfrm>
          <a:prstGeom prst="rect">
            <a:avLst/>
          </a:prstGeom>
          <a:noFill/>
        </p:spPr>
        <p:txBody>
          <a:bodyPr wrap="square" rtlCol="0">
            <a:spAutoFit/>
          </a:bodyPr>
          <a:lstStyle/>
          <a:p>
            <a:r>
              <a:rPr lang="en-US" sz="2667" dirty="0"/>
              <a:t>Why show Source at bottom, and Drain at top?</a:t>
            </a:r>
          </a:p>
        </p:txBody>
      </p:sp>
      <p:sp>
        <p:nvSpPr>
          <p:cNvPr id="15" name="TextBox 14">
            <a:extLst>
              <a:ext uri="{FF2B5EF4-FFF2-40B4-BE49-F238E27FC236}">
                <a16:creationId xmlns:a16="http://schemas.microsoft.com/office/drawing/2014/main" id="{970F4A5A-0243-453E-BC1B-768E72D41DD5}"/>
              </a:ext>
            </a:extLst>
          </p:cNvPr>
          <p:cNvSpPr txBox="1"/>
          <p:nvPr/>
        </p:nvSpPr>
        <p:spPr>
          <a:xfrm>
            <a:off x="10738200" y="17281918"/>
            <a:ext cx="5201920" cy="913199"/>
          </a:xfrm>
          <a:prstGeom prst="rect">
            <a:avLst/>
          </a:prstGeom>
          <a:noFill/>
        </p:spPr>
        <p:txBody>
          <a:bodyPr wrap="square" rtlCol="0">
            <a:spAutoFit/>
          </a:bodyPr>
          <a:lstStyle/>
          <a:p>
            <a:r>
              <a:rPr lang="en-US" sz="2667" dirty="0"/>
              <a:t>Why show Source at bottom, and Drain at top?</a:t>
            </a:r>
          </a:p>
        </p:txBody>
      </p:sp>
      <p:sp>
        <p:nvSpPr>
          <p:cNvPr id="16" name="Callout: Bent Line 15">
            <a:extLst>
              <a:ext uri="{FF2B5EF4-FFF2-40B4-BE49-F238E27FC236}">
                <a16:creationId xmlns:a16="http://schemas.microsoft.com/office/drawing/2014/main" id="{34B76846-D29D-458D-A4CF-7DBEB7030CD9}"/>
              </a:ext>
            </a:extLst>
          </p:cNvPr>
          <p:cNvSpPr/>
          <p:nvPr/>
        </p:nvSpPr>
        <p:spPr>
          <a:xfrm>
            <a:off x="5182220" y="7666551"/>
            <a:ext cx="6389283" cy="1523997"/>
          </a:xfrm>
          <a:prstGeom prst="borderCallout2">
            <a:avLst>
              <a:gd name="adj1" fmla="val 18750"/>
              <a:gd name="adj2" fmla="val -8333"/>
              <a:gd name="adj3" fmla="val 18750"/>
              <a:gd name="adj4" fmla="val -16667"/>
              <a:gd name="adj5" fmla="val -169151"/>
              <a:gd name="adj6" fmla="val 6590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a:r>
              <a:rPr lang="en-US" sz="2133" dirty="0"/>
              <a:t>Why use 2 pins for 12V, but then only 1 pin for GNDPWR, they will have the same current flowing. </a:t>
            </a:r>
          </a:p>
        </p:txBody>
      </p:sp>
    </p:spTree>
    <p:extLst>
      <p:ext uri="{BB962C8B-B14F-4D97-AF65-F5344CB8AC3E}">
        <p14:creationId xmlns:p14="http://schemas.microsoft.com/office/powerpoint/2010/main" val="209541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92D27F7-CE07-4DD6-8393-08A80308452B}"/>
              </a:ext>
            </a:extLst>
          </p:cNvPr>
          <p:cNvGrpSpPr/>
          <p:nvPr/>
        </p:nvGrpSpPr>
        <p:grpSpPr>
          <a:xfrm>
            <a:off x="13447095" y="12489255"/>
            <a:ext cx="13390186" cy="5798745"/>
            <a:chOff x="18288000" y="7751402"/>
            <a:chExt cx="15148647" cy="6850709"/>
          </a:xfrm>
        </p:grpSpPr>
        <p:pic>
          <p:nvPicPr>
            <p:cNvPr id="4" name="Picture 3">
              <a:extLst>
                <a:ext uri="{FF2B5EF4-FFF2-40B4-BE49-F238E27FC236}">
                  <a16:creationId xmlns:a16="http://schemas.microsoft.com/office/drawing/2014/main" id="{51F0EEDE-19A3-4B91-9BCA-085EE0BCD978}"/>
                </a:ext>
              </a:extLst>
            </p:cNvPr>
            <p:cNvPicPr>
              <a:picLocks noChangeAspect="1"/>
            </p:cNvPicPr>
            <p:nvPr/>
          </p:nvPicPr>
          <p:blipFill>
            <a:blip r:embed="rId2"/>
            <a:stretch>
              <a:fillRect/>
            </a:stretch>
          </p:blipFill>
          <p:spPr>
            <a:xfrm>
              <a:off x="18288000" y="7751402"/>
              <a:ext cx="7852064" cy="5413165"/>
            </a:xfrm>
            <a:prstGeom prst="rect">
              <a:avLst/>
            </a:prstGeom>
          </p:spPr>
        </p:pic>
        <p:pic>
          <p:nvPicPr>
            <p:cNvPr id="5" name="Picture 4">
              <a:extLst>
                <a:ext uri="{FF2B5EF4-FFF2-40B4-BE49-F238E27FC236}">
                  <a16:creationId xmlns:a16="http://schemas.microsoft.com/office/drawing/2014/main" id="{5A4A595A-CA37-492F-A1F2-0679DCBAD4A2}"/>
                </a:ext>
              </a:extLst>
            </p:cNvPr>
            <p:cNvPicPr>
              <a:picLocks noChangeAspect="1"/>
            </p:cNvPicPr>
            <p:nvPr/>
          </p:nvPicPr>
          <p:blipFill rotWithShape="1">
            <a:blip r:embed="rId3"/>
            <a:srcRect r="23875"/>
            <a:stretch/>
          </p:blipFill>
          <p:spPr>
            <a:xfrm flipH="1">
              <a:off x="25584583" y="7751402"/>
              <a:ext cx="7852064" cy="6850709"/>
            </a:xfrm>
            <a:prstGeom prst="rect">
              <a:avLst/>
            </a:prstGeom>
          </p:spPr>
        </p:pic>
      </p:grpSp>
      <p:sp>
        <p:nvSpPr>
          <p:cNvPr id="3" name="Content Placeholder 2">
            <a:extLst>
              <a:ext uri="{FF2B5EF4-FFF2-40B4-BE49-F238E27FC236}">
                <a16:creationId xmlns:a16="http://schemas.microsoft.com/office/drawing/2014/main" id="{370B173C-1949-40CB-AB90-89C43367B323}"/>
              </a:ext>
            </a:extLst>
          </p:cNvPr>
          <p:cNvSpPr>
            <a:spLocks noGrp="1"/>
          </p:cNvSpPr>
          <p:nvPr>
            <p:ph idx="1"/>
          </p:nvPr>
        </p:nvSpPr>
        <p:spPr>
          <a:xfrm>
            <a:off x="357554" y="0"/>
            <a:ext cx="31546800" cy="15222072"/>
          </a:xfrm>
        </p:spPr>
        <p:txBody>
          <a:bodyPr>
            <a:normAutofit/>
          </a:bodyPr>
          <a:lstStyle/>
          <a:p>
            <a:pPr marL="0" indent="0">
              <a:buNone/>
            </a:pPr>
            <a:r>
              <a:rPr lang="en-US" sz="2800"/>
              <a:t>Review of Driving </a:t>
            </a:r>
            <a:r>
              <a:rPr lang="en-US" sz="2800" dirty="0"/>
              <a:t>MOSFET with opto-coupler</a:t>
            </a:r>
          </a:p>
          <a:p>
            <a:r>
              <a:rPr lang="en-US" sz="2800" dirty="0"/>
              <a:t>N </a:t>
            </a:r>
            <a:r>
              <a:rPr lang="en-US" sz="2800" dirty="0" err="1"/>
              <a:t>mosfet</a:t>
            </a:r>
            <a:r>
              <a:rPr lang="en-US" sz="2800" dirty="0"/>
              <a:t>: </a:t>
            </a:r>
            <a:r>
              <a:rPr lang="en-US" sz="2800" dirty="0">
                <a:hlinkClick r:id="rId4"/>
              </a:rPr>
              <a:t>https://electronics.stackexchange.com/questions/17116/how-to-drive-a-mosfet-with-an-optocoupler</a:t>
            </a:r>
            <a:endParaRPr lang="en-US" sz="2800" dirty="0"/>
          </a:p>
          <a:p>
            <a:pPr lvl="1"/>
            <a:r>
              <a:rPr lang="en-US" sz="2800" dirty="0"/>
              <a:t>I had selected N </a:t>
            </a:r>
            <a:r>
              <a:rPr lang="en-US" sz="2800" dirty="0" err="1"/>
              <a:t>mosfets</a:t>
            </a:r>
            <a:r>
              <a:rPr lang="en-US" sz="2800" dirty="0"/>
              <a:t> that are logic level, so I think they cannot be driven by opto-coupler switching 12V</a:t>
            </a:r>
          </a:p>
          <a:p>
            <a:pPr lvl="1"/>
            <a:r>
              <a:rPr lang="en-US" sz="2800" dirty="0"/>
              <a:t>The N </a:t>
            </a:r>
            <a:r>
              <a:rPr lang="en-US" sz="2800" dirty="0" err="1"/>
              <a:t>mosfet</a:t>
            </a:r>
            <a:r>
              <a:rPr lang="en-US" sz="2800" dirty="0"/>
              <a:t> have </a:t>
            </a:r>
            <a:r>
              <a:rPr lang="en-US" sz="2800" dirty="0" err="1"/>
              <a:t>Vgs</a:t>
            </a:r>
            <a:r>
              <a:rPr lang="en-US" sz="2800" dirty="0"/>
              <a:t>(</a:t>
            </a:r>
            <a:r>
              <a:rPr lang="en-US" sz="2800" dirty="0" err="1"/>
              <a:t>th</a:t>
            </a:r>
            <a:r>
              <a:rPr lang="en-US" sz="2800" dirty="0"/>
              <a:t>) min=2V , and max=4V, so I think we need a resistor between opto-coupler </a:t>
            </a:r>
            <a:r>
              <a:rPr lang="en-US" sz="2800" dirty="0" err="1"/>
              <a:t>pinC</a:t>
            </a:r>
            <a:r>
              <a:rPr lang="en-US" sz="2800" dirty="0"/>
              <a:t>, and 12V as shown here.</a:t>
            </a:r>
          </a:p>
          <a:p>
            <a:pPr lvl="1"/>
            <a:r>
              <a:rPr lang="en-US" sz="2800" dirty="0"/>
              <a:t>Using the web schematic as example, I think we need a R2=3*R3, so that we get between 2V and 4V as 12V battery is between 8V and 16V.</a:t>
            </a:r>
            <a:endParaRPr lang="en-US" sz="1733" dirty="0"/>
          </a:p>
          <a:p>
            <a:pPr lvl="1"/>
            <a:r>
              <a:rPr lang="en-US" sz="2800" dirty="0"/>
              <a:t>The 12V battery will only actually go between 10V and 14.5V, so the </a:t>
            </a:r>
            <a:r>
              <a:rPr lang="en-US" sz="2800" dirty="0" err="1"/>
              <a:t>mosfet</a:t>
            </a:r>
            <a:r>
              <a:rPr lang="en-US" sz="2800" dirty="0"/>
              <a:t> drive voltage will be in tolerance.</a:t>
            </a:r>
          </a:p>
          <a:p>
            <a:pPr lvl="1"/>
            <a:r>
              <a:rPr lang="en-US" sz="2800" dirty="0"/>
              <a:t>I see you have added R2 between opto-coupler </a:t>
            </a:r>
            <a:r>
              <a:rPr lang="en-US" sz="2800" dirty="0" err="1"/>
              <a:t>pinE</a:t>
            </a:r>
            <a:r>
              <a:rPr lang="en-US" sz="2800" dirty="0"/>
              <a:t> and </a:t>
            </a:r>
            <a:r>
              <a:rPr lang="en-US" sz="2800" dirty="0" err="1"/>
              <a:t>mosfet</a:t>
            </a:r>
            <a:r>
              <a:rPr lang="en-US" sz="2800" dirty="0"/>
              <a:t> gate, why is that? Please do </a:t>
            </a:r>
            <a:r>
              <a:rPr lang="en-US" sz="2800" b="1" u="sng" dirty="0"/>
              <a:t>not</a:t>
            </a:r>
            <a:r>
              <a:rPr lang="en-US" sz="2800" dirty="0"/>
              <a:t> remove it, </a:t>
            </a:r>
            <a:r>
              <a:rPr lang="en-US" sz="2800" dirty="0" err="1"/>
              <a:t>im</a:t>
            </a:r>
            <a:r>
              <a:rPr lang="en-US" sz="2800" dirty="0"/>
              <a:t> just curious.</a:t>
            </a:r>
          </a:p>
          <a:p>
            <a:pPr lvl="1"/>
            <a:r>
              <a:rPr lang="en-US" sz="2800" dirty="0"/>
              <a:t>Can we add a resistor between opto-coupler </a:t>
            </a:r>
            <a:r>
              <a:rPr lang="en-US" sz="2800" dirty="0" err="1"/>
              <a:t>pinC</a:t>
            </a:r>
            <a:r>
              <a:rPr lang="en-US" sz="2800" dirty="0"/>
              <a:t> and 12V, so that we can make a voltage divider here if necessary?</a:t>
            </a:r>
          </a:p>
          <a:p>
            <a:pPr lvl="1"/>
            <a:r>
              <a:rPr lang="en-US" sz="2800" dirty="0"/>
              <a:t>We can just short that connection if voltage divider not needed.</a:t>
            </a:r>
          </a:p>
          <a:p>
            <a:pPr lvl="1"/>
            <a:r>
              <a:rPr lang="en-US" sz="2800" dirty="0"/>
              <a:t>Sorry, My knowledge of this stuff is very little, so I’m making mistakes, and learning as we go.</a:t>
            </a:r>
          </a:p>
          <a:p>
            <a:endParaRPr lang="en-US" sz="2800" dirty="0"/>
          </a:p>
          <a:p>
            <a:endParaRPr lang="en-US" sz="2800" dirty="0"/>
          </a:p>
          <a:p>
            <a:r>
              <a:rPr lang="en-US" sz="2800" dirty="0"/>
              <a:t>N </a:t>
            </a:r>
            <a:r>
              <a:rPr lang="en-US" sz="2800" dirty="0" err="1"/>
              <a:t>mosfet</a:t>
            </a:r>
            <a:r>
              <a:rPr lang="en-US" sz="2800" dirty="0"/>
              <a:t>: </a:t>
            </a:r>
            <a:r>
              <a:rPr lang="en-US" sz="2800" dirty="0">
                <a:hlinkClick r:id="rId5"/>
              </a:rPr>
              <a:t>https://electronics.stackexchange.com/questions/294744/mosfet-switch-using-an-optocoupler</a:t>
            </a:r>
            <a:endParaRPr lang="en-US" sz="2800" dirty="0"/>
          </a:p>
          <a:p>
            <a:pPr lvl="1"/>
            <a:r>
              <a:rPr lang="en-US" sz="2800" dirty="0"/>
              <a:t>Also, we are using the PI GPIO as hi side driver for opto-coupler control. I need to check if that is ok.</a:t>
            </a:r>
          </a:p>
          <a:p>
            <a:pPr lvl="2"/>
            <a:r>
              <a:rPr lang="en-US" sz="2800" dirty="0">
                <a:hlinkClick r:id="rId6"/>
              </a:rPr>
              <a:t>https://rpi.science.uoit.ca/lab/gpio/</a:t>
            </a:r>
            <a:r>
              <a:rPr lang="en-US" sz="2800" dirty="0"/>
              <a:t>, that says “The GPIO pins are connected to the +3.3V rails. When used for input they are able to read voltages. When used for output they may be set to +3.3V (high) or 0V (low).”, so I think it is ok.</a:t>
            </a:r>
          </a:p>
          <a:p>
            <a:pPr lvl="1"/>
            <a:r>
              <a:rPr lang="en-US" sz="2800" dirty="0"/>
              <a:t>The link above is a schematic showing a low side driver configuration </a:t>
            </a:r>
            <a:r>
              <a:rPr lang="en-US" sz="2800" dirty="0">
                <a:sym typeface="Wingdings" panose="05000000000000000000" pitchFamily="2" charset="2"/>
              </a:rPr>
              <a:t></a:t>
            </a:r>
            <a:endParaRPr lang="en-US" sz="2800" dirty="0"/>
          </a:p>
          <a:p>
            <a:endParaRPr lang="en-US" sz="2800" dirty="0"/>
          </a:p>
          <a:p>
            <a:endParaRPr lang="en-US" sz="2800" dirty="0"/>
          </a:p>
          <a:p>
            <a:r>
              <a:rPr lang="en-US" sz="2800" dirty="0"/>
              <a:t>P </a:t>
            </a:r>
            <a:r>
              <a:rPr lang="en-US" sz="2800" dirty="0" err="1"/>
              <a:t>mosfet:http</a:t>
            </a:r>
            <a:r>
              <a:rPr lang="en-US" sz="2800" dirty="0"/>
              <a:t>://www.bristolwatch.com/ele2/mosfet_relay.htm</a:t>
            </a:r>
          </a:p>
          <a:p>
            <a:pPr lvl="1"/>
            <a:r>
              <a:rPr lang="en-US" sz="2800" dirty="0"/>
              <a:t>Both P </a:t>
            </a:r>
            <a:r>
              <a:rPr lang="en-US" sz="2800" dirty="0" err="1"/>
              <a:t>mosfets</a:t>
            </a:r>
            <a:r>
              <a:rPr lang="en-US" sz="2800" dirty="0"/>
              <a:t> (FQP47P06 and IXTQ52P10P) also have </a:t>
            </a:r>
            <a:r>
              <a:rPr lang="en-US" sz="2800" dirty="0" err="1"/>
              <a:t>Vgs</a:t>
            </a:r>
            <a:r>
              <a:rPr lang="en-US" sz="2800" dirty="0"/>
              <a:t> 2V to 4V </a:t>
            </a:r>
          </a:p>
          <a:p>
            <a:pPr lvl="1"/>
            <a:r>
              <a:rPr lang="en-US" sz="2800" dirty="0"/>
              <a:t>Your schematic looks exactly like what I drew, but with opto-coupler in place of BJT, so I assume this will work.</a:t>
            </a:r>
          </a:p>
          <a:p>
            <a:pPr lvl="1"/>
            <a:endParaRPr lang="en-US" sz="1733" dirty="0"/>
          </a:p>
          <a:p>
            <a:endParaRPr lang="en-US" sz="2800" dirty="0"/>
          </a:p>
        </p:txBody>
      </p:sp>
      <p:pic>
        <p:nvPicPr>
          <p:cNvPr id="1026" name="Picture 2" descr="Optocoupler driving FET">
            <a:extLst>
              <a:ext uri="{FF2B5EF4-FFF2-40B4-BE49-F238E27FC236}">
                <a16:creationId xmlns:a16="http://schemas.microsoft.com/office/drawing/2014/main" id="{821D7D70-6B95-46B2-AEA0-1EEDEAE5CC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735" r="6923"/>
          <a:stretch/>
        </p:blipFill>
        <p:spPr bwMode="auto">
          <a:xfrm>
            <a:off x="27428977" y="671128"/>
            <a:ext cx="9028201" cy="59842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stack.imgur.com/ersbd.jpg">
            <a:extLst>
              <a:ext uri="{FF2B5EF4-FFF2-40B4-BE49-F238E27FC236}">
                <a16:creationId xmlns:a16="http://schemas.microsoft.com/office/drawing/2014/main" id="{D610B513-B33A-496C-9206-1A9EFE2DE47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4178" b="7077"/>
          <a:stretch/>
        </p:blipFill>
        <p:spPr bwMode="auto">
          <a:xfrm>
            <a:off x="27366307" y="7326485"/>
            <a:ext cx="8986135" cy="45662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hannel MOSFET switch using photo transistor opto-coupler.">
            <a:extLst>
              <a:ext uri="{FF2B5EF4-FFF2-40B4-BE49-F238E27FC236}">
                <a16:creationId xmlns:a16="http://schemas.microsoft.com/office/drawing/2014/main" id="{C287F581-F80A-4697-B531-97EB77611C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03399" y="12311064"/>
            <a:ext cx="9479359" cy="530580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86B74B92-DC59-4B4F-8081-58C022E9E5B4}"/>
              </a:ext>
            </a:extLst>
          </p:cNvPr>
          <p:cNvCxnSpPr>
            <a:cxnSpLocks/>
          </p:cNvCxnSpPr>
          <p:nvPr/>
        </p:nvCxnSpPr>
        <p:spPr>
          <a:xfrm>
            <a:off x="21269332" y="2026612"/>
            <a:ext cx="10363135" cy="3696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666D2F-2B81-43A9-9FF8-193FB94E38BF}"/>
              </a:ext>
            </a:extLst>
          </p:cNvPr>
          <p:cNvGrpSpPr/>
          <p:nvPr/>
        </p:nvGrpSpPr>
        <p:grpSpPr>
          <a:xfrm>
            <a:off x="18288000" y="3313930"/>
            <a:ext cx="10800607" cy="4287733"/>
            <a:chOff x="2644297" y="9087849"/>
            <a:chExt cx="10800607" cy="4287733"/>
          </a:xfrm>
        </p:grpSpPr>
        <p:pic>
          <p:nvPicPr>
            <p:cNvPr id="7" name="Picture 6">
              <a:extLst>
                <a:ext uri="{FF2B5EF4-FFF2-40B4-BE49-F238E27FC236}">
                  <a16:creationId xmlns:a16="http://schemas.microsoft.com/office/drawing/2014/main" id="{BABD812D-99D2-4863-AB77-1ABCC311AEF2}"/>
                </a:ext>
              </a:extLst>
            </p:cNvPr>
            <p:cNvPicPr>
              <a:picLocks noChangeAspect="1"/>
            </p:cNvPicPr>
            <p:nvPr/>
          </p:nvPicPr>
          <p:blipFill>
            <a:blip r:embed="rId10"/>
            <a:stretch>
              <a:fillRect/>
            </a:stretch>
          </p:blipFill>
          <p:spPr>
            <a:xfrm>
              <a:off x="6799385" y="9087849"/>
              <a:ext cx="6645519" cy="4116254"/>
            </a:xfrm>
            <a:prstGeom prst="rect">
              <a:avLst/>
            </a:prstGeom>
          </p:spPr>
        </p:pic>
        <p:pic>
          <p:nvPicPr>
            <p:cNvPr id="9" name="Picture 8">
              <a:extLst>
                <a:ext uri="{FF2B5EF4-FFF2-40B4-BE49-F238E27FC236}">
                  <a16:creationId xmlns:a16="http://schemas.microsoft.com/office/drawing/2014/main" id="{44439A84-4269-4384-87A4-77CFC952F0A6}"/>
                </a:ext>
              </a:extLst>
            </p:cNvPr>
            <p:cNvPicPr>
              <a:picLocks noChangeAspect="1"/>
            </p:cNvPicPr>
            <p:nvPr/>
          </p:nvPicPr>
          <p:blipFill>
            <a:blip r:embed="rId11"/>
            <a:stretch>
              <a:fillRect/>
            </a:stretch>
          </p:blipFill>
          <p:spPr>
            <a:xfrm>
              <a:off x="2644297" y="10366313"/>
              <a:ext cx="6412058" cy="3009269"/>
            </a:xfrm>
            <a:prstGeom prst="rect">
              <a:avLst/>
            </a:prstGeom>
          </p:spPr>
        </p:pic>
      </p:grpSp>
      <p:cxnSp>
        <p:nvCxnSpPr>
          <p:cNvPr id="19" name="Straight Arrow Connector 18">
            <a:extLst>
              <a:ext uri="{FF2B5EF4-FFF2-40B4-BE49-F238E27FC236}">
                <a16:creationId xmlns:a16="http://schemas.microsoft.com/office/drawing/2014/main" id="{CA210B05-8F4A-4A2F-8F20-9B81ADB3916C}"/>
              </a:ext>
            </a:extLst>
          </p:cNvPr>
          <p:cNvCxnSpPr>
            <a:cxnSpLocks/>
          </p:cNvCxnSpPr>
          <p:nvPr/>
        </p:nvCxnSpPr>
        <p:spPr>
          <a:xfrm>
            <a:off x="14549718" y="1667435"/>
            <a:ext cx="7893370" cy="31969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016278-3B0A-4EF2-912F-C706541CA09B}"/>
              </a:ext>
            </a:extLst>
          </p:cNvPr>
          <p:cNvCxnSpPr>
            <a:cxnSpLocks/>
          </p:cNvCxnSpPr>
          <p:nvPr/>
        </p:nvCxnSpPr>
        <p:spPr>
          <a:xfrm>
            <a:off x="22042095" y="2097129"/>
            <a:ext cx="9590372" cy="2990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8B1332E-AC1F-466F-B61B-B4949178524D}"/>
              </a:ext>
            </a:extLst>
          </p:cNvPr>
          <p:cNvPicPr>
            <a:picLocks noChangeAspect="1"/>
          </p:cNvPicPr>
          <p:nvPr/>
        </p:nvPicPr>
        <p:blipFill>
          <a:blip r:embed="rId12"/>
          <a:stretch>
            <a:fillRect/>
          </a:stretch>
        </p:blipFill>
        <p:spPr>
          <a:xfrm>
            <a:off x="8992074" y="14780227"/>
            <a:ext cx="2847975" cy="2876550"/>
          </a:xfrm>
          <a:prstGeom prst="rect">
            <a:avLst/>
          </a:prstGeom>
        </p:spPr>
      </p:pic>
    </p:spTree>
    <p:extLst>
      <p:ext uri="{BB962C8B-B14F-4D97-AF65-F5344CB8AC3E}">
        <p14:creationId xmlns:p14="http://schemas.microsoft.com/office/powerpoint/2010/main" val="2404250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22734</TotalTime>
  <Words>5177</Words>
  <Application>Microsoft Office PowerPoint</Application>
  <PresentationFormat>Custom</PresentationFormat>
  <Paragraphs>654</Paragraphs>
  <Slides>32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Calibri Light</vt:lpstr>
      <vt:lpstr>DejaVu Sans</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271</cp:revision>
  <dcterms:created xsi:type="dcterms:W3CDTF">2018-05-18T00:13:02Z</dcterms:created>
  <dcterms:modified xsi:type="dcterms:W3CDTF">2019-07-19T06:27:26Z</dcterms:modified>
</cp:coreProperties>
</file>