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F7E0889-419F-4B63-B39F-102B7E8133C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E21ED74-6DE2-4942-963A-694CFD6E52A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169520" y="6492240"/>
            <a:ext cx="386316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9209160" y="6492240"/>
            <a:ext cx="283932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AAB7397-EED3-4035-8A7C-18117E337954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609480" y="6492240"/>
            <a:ext cx="283932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ector reto 6"/>
          <p:cNvSpPr/>
          <p:nvPr/>
        </p:nvSpPr>
        <p:spPr>
          <a:xfrm>
            <a:off x="0" y="1097280"/>
            <a:ext cx="12191760" cy="720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-41400" rIns="93600" bIns="-41400" anchor="ctr" anchorCtr="1">
            <a:no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8" name="Conector reto 7"/>
          <p:cNvSpPr/>
          <p:nvPr/>
        </p:nvSpPr>
        <p:spPr>
          <a:xfrm>
            <a:off x="0" y="1136880"/>
            <a:ext cx="12191760" cy="360"/>
          </a:xfrm>
          <a:prstGeom prst="line">
            <a:avLst/>
          </a:prstGeom>
          <a:ln w="7200">
            <a:solidFill>
              <a:srgbClr val="5C852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3600" tIns="-48600" rIns="93600" bIns="-48600" anchor="ctr" anchorCtr="1">
            <a:no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2960" y="6120"/>
            <a:ext cx="672480" cy="105300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1247120" y="6480"/>
            <a:ext cx="948960" cy="105300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pic>
        <p:nvPicPr>
          <p:cNvPr id="11" name="Imagem 10"/>
          <p:cNvPicPr/>
          <p:nvPr/>
        </p:nvPicPr>
        <p:blipFill>
          <a:blip r:embed="rId3"/>
          <a:srcRect r="75459"/>
          <a:stretch/>
        </p:blipFill>
        <p:spPr>
          <a:xfrm>
            <a:off x="11592720" y="360000"/>
            <a:ext cx="466200" cy="53892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ftr" idx="4"/>
          </p:nvPr>
        </p:nvSpPr>
        <p:spPr>
          <a:xfrm>
            <a:off x="4169520" y="6492240"/>
            <a:ext cx="386316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9209160" y="6492240"/>
            <a:ext cx="283932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3C881E8-DD43-4621-AAC4-371F22AE6258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6"/>
          </p:nvPr>
        </p:nvSpPr>
        <p:spPr>
          <a:xfrm>
            <a:off x="609480" y="6492240"/>
            <a:ext cx="2839320" cy="22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515/jogs-2022-013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rgas.org/pt/multi-year-solutions/" TargetMode="External"/><Relationship Id="rId2" Type="http://schemas.openxmlformats.org/officeDocument/2006/relationships/hyperlink" Target="https://www.sirgas.org/pt/sirgas-realizations/sirgas-con-networ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rgas.org/archive/gps/SIRGAS/SIRGAS2022/SIRGAS2022_XYZ.VEL.gz" TargetMode="External"/><Relationship Id="rId4" Type="http://schemas.openxmlformats.org/officeDocument/2006/relationships/hyperlink" Target="https://www.sirgas.org/archive/gps/SIRGAS/SIRGAS2022/SIRGAS2022_XYZ.CRD.gz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05920" y="2382480"/>
            <a:ext cx="10013040" cy="19292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pt-BR" sz="2800" b="1" strike="noStrike" spc="-1">
                <a:solidFill>
                  <a:srgbClr val="355E00"/>
                </a:solidFill>
                <a:latin typeface="Arial"/>
              </a:rPr>
              <a:t>Projeto 2</a:t>
            </a:r>
            <a:br>
              <a:rPr sz="2800"/>
            </a:br>
            <a:r>
              <a:rPr lang="pt-BR" sz="2800" b="1" strike="noStrike" spc="-1">
                <a:solidFill>
                  <a:srgbClr val="355E00"/>
                </a:solidFill>
                <a:latin typeface="Arial"/>
              </a:rPr>
              <a:t>Geopandas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83520" y="373320"/>
            <a:ext cx="10039680" cy="144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b="0" strike="noStrike" spc="-1">
                <a:solidFill>
                  <a:srgbClr val="355E00"/>
                </a:solidFill>
                <a:latin typeface="Arial"/>
                <a:ea typeface="DejaVu Sans"/>
              </a:rPr>
              <a:t>Programação aplicada à engenharia cartográfica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170360" y="4855680"/>
            <a:ext cx="9998640" cy="1789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Prof. Dr. Maurício Carvalho Mathias de Paulo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Prof. Me. Raphael Luiz França Greco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pt-BR" sz="2000" b="0" strike="noStrike" spc="-1">
                <a:solidFill>
                  <a:srgbClr val="355E00"/>
                </a:solidFill>
                <a:latin typeface="Arial"/>
                <a:ea typeface="DejaVu Sans"/>
              </a:rPr>
              <a:t>Rio de Janeiro-RJ, 2025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A615B6-2A57-498C-A6B1-65A0E48932BD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30" b="0" strike="noStrike" spc="-1">
                <a:solidFill>
                  <a:srgbClr val="355E00"/>
                </a:solidFill>
                <a:latin typeface="Arial"/>
              </a:rPr>
              <a:t>Objetivo</a:t>
            </a:r>
            <a:endParaRPr lang="pt-BR" sz="36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680" cy="410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Objetivo: Desenvolver um software que baixe os dados do SIRGAS-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Arial"/>
              </a:rPr>
              <a:t>Con</a:t>
            </a: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 e armazene a série temporal em um formato de geoinformação vetorial.</a:t>
            </a:r>
            <a:br>
              <a:rPr sz="2400" dirty="0"/>
            </a:b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Entrega: Arquivo zip do código. Carregar no 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Arial"/>
              </a:rPr>
              <a:t>Classroom</a:t>
            </a: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432000" indent="0">
              <a:lnSpc>
                <a:spcPct val="100000"/>
              </a:lnSpc>
              <a:spcAft>
                <a:spcPts val="1049"/>
              </a:spcAft>
              <a:buNone/>
              <a:tabLst>
                <a:tab pos="0" algn="l"/>
              </a:tabLst>
            </a:pP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4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400" b="0" strike="noStrike" spc="-1" dirty="0">
                <a:solidFill>
                  <a:srgbClr val="000000"/>
                </a:solidFill>
                <a:latin typeface="Arial"/>
              </a:rPr>
              <a:t>Sugestões de inovações desejáveis:</a:t>
            </a:r>
          </a:p>
          <a:p>
            <a:pPr marL="864000" lvl="1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Criar interface gráfica</a:t>
            </a:r>
          </a:p>
          <a:p>
            <a:pPr marL="864000" lvl="1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Integrar em um plugin do QGIS</a:t>
            </a:r>
          </a:p>
          <a:p>
            <a:pPr marL="864000" lvl="1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Permitir filtrar por data</a:t>
            </a:r>
          </a:p>
          <a:p>
            <a:pPr marL="864000" lvl="1" indent="-324000">
              <a:lnSpc>
                <a:spcPct val="100000"/>
              </a:lnSpc>
              <a:spcAft>
                <a:spcPts val="102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Atualizar a posição das estações utilizando o arquivo de velocidades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6FCCD24-01CD-4E35-A547-F2EC6FE6DDE8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Dados de entrada</a:t>
            </a:r>
          </a:p>
        </p:txBody>
      </p:sp>
      <p:pic>
        <p:nvPicPr>
          <p:cNvPr id="25" name="Imagem 24"/>
          <p:cNvPicPr/>
          <p:nvPr/>
        </p:nvPicPr>
        <p:blipFill>
          <a:blip r:embed="rId2"/>
          <a:stretch/>
        </p:blipFill>
        <p:spPr>
          <a:xfrm>
            <a:off x="3780000" y="1260000"/>
            <a:ext cx="4605480" cy="5265720"/>
          </a:xfrm>
          <a:prstGeom prst="rect">
            <a:avLst/>
          </a:prstGeom>
          <a:ln w="0">
            <a:noFill/>
          </a:ln>
        </p:spPr>
      </p:pic>
      <p:sp>
        <p:nvSpPr>
          <p:cNvPr id="26" name="Retângulo 25"/>
          <p:cNvSpPr/>
          <p:nvPr/>
        </p:nvSpPr>
        <p:spPr>
          <a:xfrm>
            <a:off x="4667400" y="6526080"/>
            <a:ext cx="2892240" cy="37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000" b="0" strike="noStrike" spc="-1">
                <a:solidFill>
                  <a:srgbClr val="000000"/>
                </a:solidFill>
                <a:latin typeface="Arial"/>
              </a:rPr>
              <a:t>Fonte:  </a:t>
            </a:r>
            <a:r>
              <a:rPr lang="pt-BR" sz="1000" b="0" u="sng" strike="noStrike" spc="-1">
                <a:solidFill>
                  <a:srgbClr val="0000EE"/>
                </a:solidFill>
                <a:uFillTx/>
                <a:latin typeface="Arial"/>
                <a:hlinkClick r:id="rId3"/>
              </a:rPr>
              <a:t>https://doi.org/10.1515/jogs-2022-0138</a:t>
            </a:r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66302A-D2D0-4612-90CD-1A89ADCEA7F1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Dados de entrada</a:t>
            </a: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82880" y="1188720"/>
            <a:ext cx="1179468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 lnSpcReduction="20000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SIRGAS </a:t>
            </a:r>
            <a:r>
              <a:rPr lang="pt-BR" sz="3200" b="0" strike="noStrike" spc="-1" dirty="0" err="1">
                <a:solidFill>
                  <a:srgbClr val="000000"/>
                </a:solidFill>
                <a:latin typeface="Arial"/>
              </a:rPr>
              <a:t>Con</a:t>
            </a: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pt-BR" sz="3200" b="0" u="sng" strike="noStrike" spc="-1" dirty="0">
                <a:solidFill>
                  <a:srgbClr val="0000EE"/>
                </a:solidFill>
                <a:uFillTx/>
                <a:latin typeface="Arial"/>
                <a:hlinkClick r:id="rId2"/>
              </a:rPr>
              <a:t>https://www.sirgas.org/pt/sirgas-realizations/sirgas-con-network/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Solução multianual (ler o que isso significa): </a:t>
            </a:r>
            <a:r>
              <a:rPr lang="pt-BR" sz="3200" b="0" u="sng" strike="noStrike" spc="-1" dirty="0">
                <a:solidFill>
                  <a:srgbClr val="0000EE"/>
                </a:solidFill>
                <a:uFillTx/>
                <a:latin typeface="Arial"/>
                <a:hlinkClick r:id="rId3"/>
              </a:rPr>
              <a:t>https://www.sirgas.org/pt/multi-year-solutions/</a:t>
            </a: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</a:rPr>
              <a:t>Posições de todas estações e velocidades com que elas se deslocaram no tempo. 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</a:rPr>
              <a:t>Note que o SIRGAS registra separa as séries temporais em partes de velocidade aproximadamente constante.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Arquivos das posições: </a:t>
            </a:r>
            <a:r>
              <a:rPr lang="pt-BR" sz="3200" b="0" u="sng" strike="noStrike" spc="-1" dirty="0">
                <a:solidFill>
                  <a:srgbClr val="0000EE"/>
                </a:solidFill>
                <a:uFillTx/>
                <a:latin typeface="Arial"/>
                <a:hlinkClick r:id="rId4"/>
              </a:rPr>
              <a:t>https://www.sirgas.org/archive/gps/SIRGAS/SIRGAS2022/SIRGAS2022_XYZ.CRD.gz</a:t>
            </a: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Arquivo das velocidades (opcional): </a:t>
            </a:r>
            <a:r>
              <a:rPr lang="pt-BR" sz="3200" b="0" u="sng" strike="noStrike" spc="-1" dirty="0">
                <a:solidFill>
                  <a:srgbClr val="0000EE"/>
                </a:solidFill>
                <a:uFillTx/>
                <a:latin typeface="Arial"/>
                <a:hlinkClick r:id="rId5"/>
              </a:rPr>
              <a:t>https://www.sirgas.org/archive/gps/SIRGAS/SIRGAS2022/SIRGAS2022_XYZ.VEL.gz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EC63F5E-B233-40A2-8D79-27AF5477D808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30" b="0" strike="noStrike" spc="-1">
                <a:solidFill>
                  <a:srgbClr val="355E00"/>
                </a:solidFill>
                <a:latin typeface="Arial"/>
              </a:rPr>
              <a:t>Fluxogramas</a:t>
            </a:r>
            <a:endParaRPr lang="pt-BR" sz="363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" name="Imagem 29"/>
          <p:cNvPicPr/>
          <p:nvPr/>
        </p:nvPicPr>
        <p:blipFill>
          <a:blip r:embed="rId2"/>
          <a:stretch/>
        </p:blipFill>
        <p:spPr>
          <a:xfrm>
            <a:off x="4662000" y="1789920"/>
            <a:ext cx="3078000" cy="4510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5580094-543E-429C-89D3-07AF3D9FEF61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30" b="0" strike="noStrike" spc="-1">
                <a:solidFill>
                  <a:srgbClr val="355E00"/>
                </a:solidFill>
                <a:latin typeface="Arial"/>
              </a:rPr>
              <a:t>Fluxograma do mundo real</a:t>
            </a:r>
            <a:br>
              <a:rPr sz="3630"/>
            </a:br>
            <a:r>
              <a:rPr lang="pt-BR" sz="3630" b="0" strike="noStrike" spc="-1">
                <a:solidFill>
                  <a:srgbClr val="355E00"/>
                </a:solidFill>
                <a:latin typeface="Arial"/>
              </a:rPr>
              <a:t>(como seria se fosse um projeto sério)</a:t>
            </a:r>
            <a:endParaRPr lang="pt-BR" sz="363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" name="Imagem 31"/>
          <p:cNvPicPr/>
          <p:nvPr/>
        </p:nvPicPr>
        <p:blipFill>
          <a:blip r:embed="rId2"/>
          <a:stretch/>
        </p:blipFill>
        <p:spPr>
          <a:xfrm>
            <a:off x="3809880" y="1542960"/>
            <a:ext cx="4686120" cy="3828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F82C4C4-A2CA-4182-ABA0-127DF85B0D7E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40080" y="5760"/>
            <a:ext cx="10698480" cy="1052640"/>
          </a:xfrm>
          <a:prstGeom prst="rect">
            <a:avLst/>
          </a:prstGeom>
          <a:solidFill>
            <a:srgbClr val="99CC99"/>
          </a:soli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630" b="0" strike="noStrike" spc="-1">
                <a:solidFill>
                  <a:srgbClr val="355E00"/>
                </a:solidFill>
                <a:latin typeface="Arial"/>
              </a:rPr>
              <a:t>Kanban</a:t>
            </a:r>
            <a:endParaRPr lang="pt-BR" sz="363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Conector reto 33"/>
          <p:cNvSpPr/>
          <p:nvPr/>
        </p:nvSpPr>
        <p:spPr>
          <a:xfrm>
            <a:off x="2799096" y="1641275"/>
            <a:ext cx="360" cy="48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35" name="Conector reto 34"/>
          <p:cNvSpPr/>
          <p:nvPr/>
        </p:nvSpPr>
        <p:spPr>
          <a:xfrm>
            <a:off x="8100000" y="1620000"/>
            <a:ext cx="360" cy="48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endParaRPr lang="pt-BR" sz="2400" b="0" strike="noStrike" spc="-1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900000" y="1440000"/>
            <a:ext cx="16189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 fazer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61108" y="1375130"/>
            <a:ext cx="16189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Fazendo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392904" y="1375130"/>
            <a:ext cx="1618920" cy="3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Feitos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5181ECA-A8B7-4938-9613-B7A4ED8DFB0F}" type="slidenum">
              <a:rPr/>
              <a:t>7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BF55D4-C802-1CEC-6041-BD98EAB6EA04}"/>
              </a:ext>
            </a:extLst>
          </p:cNvPr>
          <p:cNvSpPr txBox="1"/>
          <p:nvPr/>
        </p:nvSpPr>
        <p:spPr>
          <a:xfrm>
            <a:off x="5329397" y="1798920"/>
            <a:ext cx="198084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noProof="0" dirty="0"/>
              <a:t>Classe de baixar Sirgas os arquivos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239299-E305-2058-A50C-6B192B988541}"/>
              </a:ext>
            </a:extLst>
          </p:cNvPr>
          <p:cNvSpPr txBox="1"/>
          <p:nvPr/>
        </p:nvSpPr>
        <p:spPr>
          <a:xfrm>
            <a:off x="5350248" y="3905060"/>
            <a:ext cx="198084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/>
            </a:lvl1pPr>
          </a:lstStyle>
          <a:p>
            <a:r>
              <a:rPr lang="en-US" dirty="0"/>
              <a:t>Desenhar interface gr</a:t>
            </a:r>
            <a:r>
              <a:rPr lang="pt-BR" dirty="0"/>
              <a:t>áfica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8FABBE4-D3E1-580B-2320-1F4D5FD7E9D0}"/>
              </a:ext>
            </a:extLst>
          </p:cNvPr>
          <p:cNvSpPr txBox="1"/>
          <p:nvPr/>
        </p:nvSpPr>
        <p:spPr>
          <a:xfrm>
            <a:off x="5370568" y="4681131"/>
            <a:ext cx="198084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/>
            </a:lvl1pPr>
          </a:lstStyle>
          <a:p>
            <a:r>
              <a:rPr lang="pt-BR" dirty="0"/>
              <a:t>Desenvolver código para interface gráfica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DF2F1E-2CED-80E8-EA8D-67C513C406ED}"/>
              </a:ext>
            </a:extLst>
          </p:cNvPr>
          <p:cNvSpPr txBox="1"/>
          <p:nvPr/>
        </p:nvSpPr>
        <p:spPr>
          <a:xfrm>
            <a:off x="3033048" y="1798920"/>
            <a:ext cx="198084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/>
            </a:lvl1pPr>
          </a:lstStyle>
          <a:p>
            <a:r>
              <a:rPr lang="pt-BR" dirty="0"/>
              <a:t>Montar aplicação do zero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0E82B8F-5772-EA5F-3275-ABB1901B700D}"/>
              </a:ext>
            </a:extLst>
          </p:cNvPr>
          <p:cNvSpPr txBox="1"/>
          <p:nvPr/>
        </p:nvSpPr>
        <p:spPr>
          <a:xfrm>
            <a:off x="5329397" y="2851990"/>
            <a:ext cx="198084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/>
            </a:lvl1pPr>
          </a:lstStyle>
          <a:p>
            <a:r>
              <a:rPr lang="pt-BR" dirty="0"/>
              <a:t>Representar os dados como geodataframe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1613B6-6101-6AFA-114F-92536A3A63B6}"/>
              </a:ext>
            </a:extLst>
          </p:cNvPr>
          <p:cNvSpPr txBox="1"/>
          <p:nvPr/>
        </p:nvSpPr>
        <p:spPr>
          <a:xfrm>
            <a:off x="3033048" y="2851990"/>
            <a:ext cx="198084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/>
            </a:lvl1pPr>
          </a:lstStyle>
          <a:p>
            <a:r>
              <a:rPr lang="pt-BR" dirty="0"/>
              <a:t>Integrar interface no plugin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5797</TotalTime>
  <Words>292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Symbol</vt:lpstr>
      <vt:lpstr>Times New Roman</vt:lpstr>
      <vt:lpstr>Wingdings</vt:lpstr>
      <vt:lpstr>Office</vt:lpstr>
      <vt:lpstr>Office</vt:lpstr>
      <vt:lpstr>Projeto 2 Geopandas</vt:lpstr>
      <vt:lpstr>Objetivo</vt:lpstr>
      <vt:lpstr>Dados de entrada</vt:lpstr>
      <vt:lpstr>Dados de entrada</vt:lpstr>
      <vt:lpstr>Fluxogramas</vt:lpstr>
      <vt:lpstr>Fluxograma do mundo real (como seria se fosse um projeto sério)</vt:lpstr>
      <vt:lpstr>Kanban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1T Albeny (ICA)</cp:lastModifiedBy>
  <cp:revision>768</cp:revision>
  <dcterms:created xsi:type="dcterms:W3CDTF">2015-04-30T10:55:49Z</dcterms:created>
  <dcterms:modified xsi:type="dcterms:W3CDTF">2025-04-04T12:46:38Z</dcterms:modified>
  <dc:language>pt-BR</dc:language>
</cp:coreProperties>
</file>