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8" r:id="rId22"/>
    <p:sldId id="277" r:id="rId23"/>
    <p:sldId id="276"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28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11/25/2018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11/25/2018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11/25/2018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11/25/2018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11/25/2018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2AB679-2592-4359-9C92-A6DD15D87A9B}"/>
              </a:ext>
            </a:extLst>
          </p:cNvPr>
          <p:cNvSpPr>
            <a:spLocks noGrp="1"/>
          </p:cNvSpPr>
          <p:nvPr>
            <p:ph type="ctrTitle"/>
          </p:nvPr>
        </p:nvSpPr>
        <p:spPr/>
        <p:txBody>
          <a:bodyPr/>
          <a:lstStyle/>
          <a:p>
            <a:r>
              <a:rPr lang="es-ES" dirty="0"/>
              <a:t>Boost Graph</a:t>
            </a:r>
          </a:p>
        </p:txBody>
      </p:sp>
      <p:sp>
        <p:nvSpPr>
          <p:cNvPr id="3" name="Subtítulo 2">
            <a:extLst>
              <a:ext uri="{FF2B5EF4-FFF2-40B4-BE49-F238E27FC236}">
                <a16:creationId xmlns:a16="http://schemas.microsoft.com/office/drawing/2014/main" id="{855ACFE5-AE57-4617-8922-2B281187A924}"/>
              </a:ext>
            </a:extLst>
          </p:cNvPr>
          <p:cNvSpPr>
            <a:spLocks noGrp="1"/>
          </p:cNvSpPr>
          <p:nvPr>
            <p:ph type="subTitle" idx="1"/>
          </p:nvPr>
        </p:nvSpPr>
        <p:spPr>
          <a:xfrm>
            <a:off x="1150351" y="3956278"/>
            <a:ext cx="9834024" cy="2901721"/>
          </a:xfrm>
        </p:spPr>
        <p:txBody>
          <a:bodyPr>
            <a:normAutofit fontScale="40000" lnSpcReduction="20000"/>
          </a:bodyPr>
          <a:lstStyle/>
          <a:p>
            <a:r>
              <a:rPr lang="es-ES" sz="4500" b="1" dirty="0"/>
              <a:t>Diseño de algoritmos</a:t>
            </a:r>
            <a:endParaRPr lang="es-ES" sz="4500" dirty="0"/>
          </a:p>
          <a:p>
            <a:br>
              <a:rPr lang="es-ES" sz="4500" dirty="0"/>
            </a:br>
            <a:r>
              <a:rPr lang="es-ES" sz="4500" b="1" dirty="0"/>
              <a:t>Profesor:</a:t>
            </a:r>
            <a:endParaRPr lang="es-ES" sz="4500" dirty="0"/>
          </a:p>
          <a:p>
            <a:r>
              <a:rPr lang="es-ES" sz="4500" b="1" dirty="0"/>
              <a:t>Alberto De La Encina Vara</a:t>
            </a:r>
            <a:endParaRPr lang="es-ES" sz="4500" dirty="0"/>
          </a:p>
          <a:p>
            <a:br>
              <a:rPr lang="es-ES" sz="4500" dirty="0"/>
            </a:br>
            <a:r>
              <a:rPr lang="es-ES" sz="4500" b="1" dirty="0"/>
              <a:t>Grupo:</a:t>
            </a:r>
            <a:endParaRPr lang="es-ES" sz="4500" dirty="0"/>
          </a:p>
          <a:p>
            <a:r>
              <a:rPr lang="es-ES" sz="4500" b="1" dirty="0"/>
              <a:t>Alberto Caballero Gámez</a:t>
            </a:r>
            <a:endParaRPr lang="es-ES" sz="4500" dirty="0"/>
          </a:p>
          <a:p>
            <a:r>
              <a:rPr lang="es-ES" sz="4500" b="1" dirty="0"/>
              <a:t>Enrique Salazar Del Cid</a:t>
            </a:r>
            <a:endParaRPr lang="es-ES" sz="4500" dirty="0"/>
          </a:p>
          <a:p>
            <a:r>
              <a:rPr lang="es-ES" sz="4500" b="1" dirty="0"/>
              <a:t>Gabriel Lugo </a:t>
            </a:r>
            <a:r>
              <a:rPr lang="es-ES" sz="4500" b="1" dirty="0" err="1"/>
              <a:t>Estevez</a:t>
            </a:r>
            <a:endParaRPr lang="es-ES" sz="4500" dirty="0"/>
          </a:p>
          <a:p>
            <a:r>
              <a:rPr lang="es-ES" sz="4500" b="1" dirty="0"/>
              <a:t>Georgi </a:t>
            </a:r>
            <a:r>
              <a:rPr lang="es-ES" sz="4500" b="1" dirty="0" err="1"/>
              <a:t>Kirilov</a:t>
            </a:r>
            <a:r>
              <a:rPr lang="es-ES" sz="4500" b="1" dirty="0"/>
              <a:t> </a:t>
            </a:r>
            <a:r>
              <a:rPr lang="es-ES" sz="4500" b="1" dirty="0" err="1"/>
              <a:t>Tsirov</a:t>
            </a:r>
            <a:endParaRPr lang="es-ES" sz="4500" dirty="0"/>
          </a:p>
          <a:p>
            <a:br>
              <a:rPr lang="es-ES" dirty="0"/>
            </a:br>
            <a:endParaRPr lang="es-ES" dirty="0"/>
          </a:p>
        </p:txBody>
      </p:sp>
    </p:spTree>
    <p:extLst>
      <p:ext uri="{BB962C8B-B14F-4D97-AF65-F5344CB8AC3E}">
        <p14:creationId xmlns:p14="http://schemas.microsoft.com/office/powerpoint/2010/main" val="998520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E79F4C-9CC3-4F94-AACF-38D71A04852B}"/>
              </a:ext>
            </a:extLst>
          </p:cNvPr>
          <p:cNvSpPr>
            <a:spLocks noGrp="1"/>
          </p:cNvSpPr>
          <p:nvPr>
            <p:ph type="title"/>
          </p:nvPr>
        </p:nvSpPr>
        <p:spPr/>
        <p:txBody>
          <a:bodyPr/>
          <a:lstStyle/>
          <a:p>
            <a:r>
              <a:rPr lang="es-ES" b="1" dirty="0"/>
              <a:t>Ejemplo de lectura de un grafo:</a:t>
            </a:r>
            <a:endParaRPr lang="es-ES" dirty="0"/>
          </a:p>
        </p:txBody>
      </p:sp>
      <p:sp>
        <p:nvSpPr>
          <p:cNvPr id="3" name="Marcador de contenido 2">
            <a:extLst>
              <a:ext uri="{FF2B5EF4-FFF2-40B4-BE49-F238E27FC236}">
                <a16:creationId xmlns:a16="http://schemas.microsoft.com/office/drawing/2014/main" id="{C495EA64-DC17-4A24-A6D3-2CBCED7ECD74}"/>
              </a:ext>
            </a:extLst>
          </p:cNvPr>
          <p:cNvSpPr>
            <a:spLocks noGrp="1"/>
          </p:cNvSpPr>
          <p:nvPr>
            <p:ph idx="1"/>
          </p:nvPr>
        </p:nvSpPr>
        <p:spPr>
          <a:xfrm>
            <a:off x="1371600" y="1428750"/>
            <a:ext cx="9601200" cy="5429250"/>
          </a:xfrm>
        </p:spPr>
        <p:txBody>
          <a:bodyPr>
            <a:normAutofit lnSpcReduction="10000"/>
          </a:bodyPr>
          <a:lstStyle/>
          <a:p>
            <a:r>
              <a:rPr lang="es-ES" sz="2400" b="1" dirty="0"/>
              <a:t>En el caso de grafos valorados</a:t>
            </a:r>
          </a:p>
          <a:p>
            <a:pPr marL="530352" lvl="1" indent="0">
              <a:buNone/>
            </a:pPr>
            <a:r>
              <a:rPr lang="es-ES" dirty="0"/>
              <a:t>La  función </a:t>
            </a:r>
            <a:r>
              <a:rPr lang="es-ES" dirty="0" err="1"/>
              <a:t>add_edge</a:t>
            </a:r>
            <a:r>
              <a:rPr lang="es-ES" dirty="0"/>
              <a:t>(v1 - 1, v2 - 1, </a:t>
            </a:r>
            <a:r>
              <a:rPr lang="es-ES" dirty="0" err="1"/>
              <a:t>EdgeWeightProperty</a:t>
            </a:r>
            <a:r>
              <a:rPr lang="es-ES" dirty="0"/>
              <a:t>(peso), gr);, necesitará otro parámetro que indicará el valor que le adjudicamos esa arista añadida al grafo.</a:t>
            </a:r>
          </a:p>
          <a:p>
            <a:pPr lvl="1"/>
            <a:r>
              <a:rPr lang="en-US" sz="2400" b="1" i="0" dirty="0"/>
              <a:t>void</a:t>
            </a:r>
            <a:r>
              <a:rPr lang="en-US" sz="2400" i="0" dirty="0"/>
              <a:t> </a:t>
            </a:r>
            <a:r>
              <a:rPr lang="en-US" sz="2400" b="1" i="0" dirty="0" err="1"/>
              <a:t>readGraph</a:t>
            </a:r>
            <a:r>
              <a:rPr lang="en-US" sz="2400" i="0" dirty="0"/>
              <a:t>(Graph &amp;gr, </a:t>
            </a:r>
            <a:r>
              <a:rPr lang="en-US" sz="2400" b="1" i="0" dirty="0" err="1"/>
              <a:t>int</a:t>
            </a:r>
            <a:r>
              <a:rPr lang="en-US" sz="2400" i="0" dirty="0"/>
              <a:t> </a:t>
            </a:r>
            <a:r>
              <a:rPr lang="en-US" sz="2400" i="0" dirty="0" err="1"/>
              <a:t>aristas</a:t>
            </a:r>
            <a:r>
              <a:rPr lang="en-US" sz="2400" i="0" dirty="0"/>
              <a:t>) {</a:t>
            </a:r>
            <a:br>
              <a:rPr lang="en-US" sz="2400" i="0" dirty="0"/>
            </a:br>
            <a:r>
              <a:rPr lang="en-US" sz="2400" i="0" dirty="0"/>
              <a:t>	</a:t>
            </a:r>
            <a:r>
              <a:rPr lang="en-US" sz="2400" b="1" i="0" dirty="0" err="1"/>
              <a:t>int</a:t>
            </a:r>
            <a:r>
              <a:rPr lang="en-US" sz="2400" i="0" dirty="0"/>
              <a:t> v1, v2;</a:t>
            </a:r>
            <a:br>
              <a:rPr lang="en-US" sz="2400" i="0" dirty="0"/>
            </a:br>
            <a:r>
              <a:rPr lang="en-US" sz="2400" i="0" dirty="0"/>
              <a:t>	</a:t>
            </a:r>
            <a:r>
              <a:rPr lang="en-US" sz="2400" b="1" i="0" dirty="0" err="1"/>
              <a:t>int</a:t>
            </a:r>
            <a:r>
              <a:rPr lang="en-US" sz="2400" i="0" dirty="0"/>
              <a:t> peso;</a:t>
            </a:r>
            <a:br>
              <a:rPr lang="en-US" sz="2400" i="0" dirty="0"/>
            </a:br>
            <a:r>
              <a:rPr lang="en-US" sz="2400" i="0" dirty="0"/>
              <a:t>	</a:t>
            </a:r>
            <a:r>
              <a:rPr lang="en-US" sz="2400" b="1" i="0" dirty="0"/>
              <a:t>for</a:t>
            </a:r>
            <a:r>
              <a:rPr lang="en-US" sz="2400" i="0" dirty="0"/>
              <a:t> (</a:t>
            </a:r>
            <a:r>
              <a:rPr lang="en-US" sz="2400" b="1" i="0" dirty="0" err="1"/>
              <a:t>int</a:t>
            </a:r>
            <a:r>
              <a:rPr lang="en-US" sz="2400" i="0" dirty="0"/>
              <a:t> </a:t>
            </a:r>
            <a:r>
              <a:rPr lang="en-US" sz="2400" i="0" dirty="0" err="1"/>
              <a:t>i</a:t>
            </a:r>
            <a:r>
              <a:rPr lang="en-US" sz="2400" i="0" dirty="0"/>
              <a:t> = 0; </a:t>
            </a:r>
            <a:r>
              <a:rPr lang="en-US" sz="2400" i="0" dirty="0" err="1"/>
              <a:t>i</a:t>
            </a:r>
            <a:r>
              <a:rPr lang="en-US" sz="2400" i="0" dirty="0"/>
              <a:t> &lt; </a:t>
            </a:r>
            <a:r>
              <a:rPr lang="en-US" sz="2400" i="0" dirty="0" err="1"/>
              <a:t>aristas</a:t>
            </a:r>
            <a:r>
              <a:rPr lang="en-US" sz="2400" i="0" dirty="0"/>
              <a:t>; </a:t>
            </a:r>
            <a:r>
              <a:rPr lang="en-US" sz="2400" i="0" dirty="0" err="1"/>
              <a:t>i</a:t>
            </a:r>
            <a:r>
              <a:rPr lang="en-US" sz="2400" i="0" dirty="0"/>
              <a:t>++) {</a:t>
            </a:r>
            <a:br>
              <a:rPr lang="en-US" sz="2400" i="0" dirty="0"/>
            </a:br>
            <a:r>
              <a:rPr lang="en-US" sz="2400" i="0" dirty="0"/>
              <a:t>		</a:t>
            </a:r>
            <a:r>
              <a:rPr lang="en-US" sz="2400" i="0" dirty="0" err="1"/>
              <a:t>cin</a:t>
            </a:r>
            <a:r>
              <a:rPr lang="en-US" sz="2400" i="0" dirty="0"/>
              <a:t> &gt;&gt; v1;</a:t>
            </a:r>
            <a:br>
              <a:rPr lang="en-US" sz="2400" i="0" dirty="0"/>
            </a:br>
            <a:r>
              <a:rPr lang="en-US" sz="2400" i="0" dirty="0"/>
              <a:t>		</a:t>
            </a:r>
            <a:r>
              <a:rPr lang="en-US" sz="2400" i="0" dirty="0" err="1"/>
              <a:t>cin</a:t>
            </a:r>
            <a:r>
              <a:rPr lang="en-US" sz="2400" i="0" dirty="0"/>
              <a:t> &gt;&gt; v2;</a:t>
            </a:r>
            <a:br>
              <a:rPr lang="en-US" sz="2400" i="0" dirty="0"/>
            </a:br>
            <a:r>
              <a:rPr lang="en-US" sz="2400" i="0" dirty="0"/>
              <a:t>		</a:t>
            </a:r>
            <a:r>
              <a:rPr lang="en-US" sz="2400" i="0" dirty="0" err="1"/>
              <a:t>cin</a:t>
            </a:r>
            <a:r>
              <a:rPr lang="en-US" sz="2400" i="0" dirty="0"/>
              <a:t> &gt;&gt; peso;</a:t>
            </a:r>
            <a:br>
              <a:rPr lang="en-US" sz="2400" i="0" dirty="0"/>
            </a:br>
            <a:r>
              <a:rPr lang="en-US" sz="2400" i="0" dirty="0"/>
              <a:t>		</a:t>
            </a:r>
            <a:r>
              <a:rPr lang="en-US" sz="2400" i="0" dirty="0" err="1"/>
              <a:t>add_edge</a:t>
            </a:r>
            <a:r>
              <a:rPr lang="en-US" sz="2400" i="0" dirty="0"/>
              <a:t>(v1 - 1, v2 - 1, </a:t>
            </a:r>
            <a:r>
              <a:rPr lang="en-US" sz="2400" i="0" dirty="0" err="1"/>
              <a:t>EdgeWeightProperty</a:t>
            </a:r>
            <a:r>
              <a:rPr lang="en-US" sz="2400" i="0" dirty="0"/>
              <a:t>(peso), gr);</a:t>
            </a:r>
            <a:br>
              <a:rPr lang="en-US" sz="2400" i="0" dirty="0"/>
            </a:br>
            <a:r>
              <a:rPr lang="en-US" sz="2400" i="0" dirty="0"/>
              <a:t>	}</a:t>
            </a:r>
            <a:br>
              <a:rPr lang="en-US" sz="2400" i="0" dirty="0"/>
            </a:br>
            <a:r>
              <a:rPr lang="en-US" sz="2400" i="0" dirty="0"/>
              <a:t>}</a:t>
            </a:r>
            <a:br>
              <a:rPr lang="es-ES" dirty="0"/>
            </a:br>
            <a:endParaRPr lang="es-ES" dirty="0"/>
          </a:p>
        </p:txBody>
      </p:sp>
    </p:spTree>
    <p:extLst>
      <p:ext uri="{BB962C8B-B14F-4D97-AF65-F5344CB8AC3E}">
        <p14:creationId xmlns:p14="http://schemas.microsoft.com/office/powerpoint/2010/main" val="2206917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269B1E-3B9C-48CC-B483-48E41BCD4C38}"/>
              </a:ext>
            </a:extLst>
          </p:cNvPr>
          <p:cNvSpPr>
            <a:spLocks noGrp="1"/>
          </p:cNvSpPr>
          <p:nvPr>
            <p:ph type="title"/>
          </p:nvPr>
        </p:nvSpPr>
        <p:spPr/>
        <p:txBody>
          <a:bodyPr/>
          <a:lstStyle/>
          <a:p>
            <a:r>
              <a:rPr lang="es-ES" b="1" dirty="0"/>
              <a:t>Como hacer uso de los algoritmos de la librería:</a:t>
            </a:r>
            <a:endParaRPr lang="es-ES" dirty="0"/>
          </a:p>
        </p:txBody>
      </p:sp>
      <p:sp>
        <p:nvSpPr>
          <p:cNvPr id="3" name="Marcador de contenido 2">
            <a:extLst>
              <a:ext uri="{FF2B5EF4-FFF2-40B4-BE49-F238E27FC236}">
                <a16:creationId xmlns:a16="http://schemas.microsoft.com/office/drawing/2014/main" id="{EB23D43C-48D7-4FB1-8835-3CC26E4B0F9F}"/>
              </a:ext>
            </a:extLst>
          </p:cNvPr>
          <p:cNvSpPr>
            <a:spLocks noGrp="1"/>
          </p:cNvSpPr>
          <p:nvPr>
            <p:ph idx="1"/>
          </p:nvPr>
        </p:nvSpPr>
        <p:spPr>
          <a:xfrm>
            <a:off x="1371600" y="1895300"/>
            <a:ext cx="9601200" cy="4962699"/>
          </a:xfrm>
        </p:spPr>
        <p:txBody>
          <a:bodyPr/>
          <a:lstStyle/>
          <a:p>
            <a:pPr marL="0" indent="0">
              <a:buNone/>
            </a:pPr>
            <a:r>
              <a:rPr lang="es-ES" sz="1800" dirty="0">
                <a:latin typeface="Calibri" panose="020F0502020204030204" pitchFamily="34" charset="0"/>
                <a:cs typeface="Calibri" panose="020F0502020204030204" pitchFamily="34" charset="0"/>
              </a:rPr>
              <a:t>Cuando empezamos a hacer uso de la librería, lo que nos resultó más difícil fue encontrar la forma, de utilizar estos algoritmos, debido a que nos encontramos con la dificultad añadida de que cada función, necesitaba sus propias variables parametrizables para poder sacar partido en su totalidad a la librería, el problema principal de encontrarse tantos parámetros de distintos tipos es declararlos, algunos de estos tipos que se le pasamos los algoritmos se deducen mediante el propio grafo con métodos </a:t>
            </a:r>
            <a:r>
              <a:rPr lang="es-ES" sz="1800" dirty="0" err="1">
                <a:latin typeface="Calibri" panose="020F0502020204030204" pitchFamily="34" charset="0"/>
                <a:cs typeface="Calibri" panose="020F0502020204030204" pitchFamily="34" charset="0"/>
              </a:rPr>
              <a:t>get</a:t>
            </a:r>
            <a:r>
              <a:rPr lang="es-ES" sz="1800" dirty="0">
                <a:latin typeface="Calibri" panose="020F0502020204030204" pitchFamily="34" charset="0"/>
                <a:cs typeface="Calibri" panose="020F0502020204030204" pitchFamily="34" charset="0"/>
              </a:rPr>
              <a:t>(), por lo que una utilidad en </a:t>
            </a:r>
            <a:r>
              <a:rPr lang="es-ES" sz="1800" dirty="0" err="1">
                <a:latin typeface="Calibri" panose="020F0502020204030204" pitchFamily="34" charset="0"/>
                <a:cs typeface="Calibri" panose="020F0502020204030204" pitchFamily="34" charset="0"/>
              </a:rPr>
              <a:t>c++</a:t>
            </a:r>
            <a:r>
              <a:rPr lang="es-ES" sz="1800" dirty="0">
                <a:latin typeface="Calibri" panose="020F0502020204030204" pitchFamily="34" charset="0"/>
                <a:cs typeface="Calibri" panose="020F0502020204030204" pitchFamily="34" charset="0"/>
              </a:rPr>
              <a:t>, quizá no tan conocida para nosotros es declarar el tipo de variable auto que permite deducir el tipo a partir del valor con el que se inicia la variable.</a:t>
            </a:r>
          </a:p>
          <a:p>
            <a:pPr marL="0" indent="0">
              <a:buNone/>
            </a:pPr>
            <a:br>
              <a:rPr lang="es-ES" dirty="0"/>
            </a:br>
            <a:endParaRPr lang="es-ES" dirty="0"/>
          </a:p>
        </p:txBody>
      </p:sp>
    </p:spTree>
    <p:extLst>
      <p:ext uri="{BB962C8B-B14F-4D97-AF65-F5344CB8AC3E}">
        <p14:creationId xmlns:p14="http://schemas.microsoft.com/office/powerpoint/2010/main" val="1622060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C45071-A458-457B-B538-6E3AC59F5D85}"/>
              </a:ext>
            </a:extLst>
          </p:cNvPr>
          <p:cNvSpPr>
            <a:spLocks noGrp="1"/>
          </p:cNvSpPr>
          <p:nvPr>
            <p:ph type="title"/>
          </p:nvPr>
        </p:nvSpPr>
        <p:spPr/>
        <p:txBody>
          <a:bodyPr/>
          <a:lstStyle/>
          <a:p>
            <a:r>
              <a:rPr lang="es-ES" b="1" dirty="0"/>
              <a:t>Como hacer uso de los algoritmos de la librería:</a:t>
            </a:r>
            <a:endParaRPr lang="es-ES" dirty="0"/>
          </a:p>
        </p:txBody>
      </p:sp>
      <p:sp>
        <p:nvSpPr>
          <p:cNvPr id="3" name="Marcador de contenido 2">
            <a:extLst>
              <a:ext uri="{FF2B5EF4-FFF2-40B4-BE49-F238E27FC236}">
                <a16:creationId xmlns:a16="http://schemas.microsoft.com/office/drawing/2014/main" id="{EDBBDB69-D568-43DF-8368-CB00AE89357F}"/>
              </a:ext>
            </a:extLst>
          </p:cNvPr>
          <p:cNvSpPr>
            <a:spLocks noGrp="1"/>
          </p:cNvSpPr>
          <p:nvPr>
            <p:ph idx="1"/>
          </p:nvPr>
        </p:nvSpPr>
        <p:spPr>
          <a:xfrm>
            <a:off x="1371600" y="1870362"/>
            <a:ext cx="9601200" cy="4987637"/>
          </a:xfrm>
        </p:spPr>
        <p:txBody>
          <a:bodyPr>
            <a:normAutofit/>
          </a:bodyPr>
          <a:lstStyle/>
          <a:p>
            <a:r>
              <a:rPr lang="es-ES" sz="2400" b="1" dirty="0">
                <a:latin typeface="Calibri" panose="020F0502020204030204" pitchFamily="34" charset="0"/>
                <a:cs typeface="Calibri" panose="020F0502020204030204" pitchFamily="34" charset="0"/>
              </a:rPr>
              <a:t>Implementación de visitantes:</a:t>
            </a:r>
          </a:p>
          <a:p>
            <a:pPr marL="0" indent="0">
              <a:buNone/>
            </a:pPr>
            <a:r>
              <a:rPr lang="es-ES" sz="1800" dirty="0">
                <a:latin typeface="Calibri" panose="020F0502020204030204" pitchFamily="34" charset="0"/>
                <a:cs typeface="Calibri" panose="020F0502020204030204" pitchFamily="34" charset="0"/>
              </a:rPr>
              <a:t>Una de las cosas más importantes en esta librería para sacarle máximo partido a los recorridos de grafos es el uso de visitantes, cada recorrido tiene implementados visitantes los cuales serán llamados en </a:t>
            </a:r>
            <a:r>
              <a:rPr lang="es-ES" sz="1800" dirty="0" err="1">
                <a:latin typeface="Calibri" panose="020F0502020204030204" pitchFamily="34" charset="0"/>
                <a:cs typeface="Calibri" panose="020F0502020204030204" pitchFamily="34" charset="0"/>
              </a:rPr>
              <a:t>en</a:t>
            </a:r>
            <a:r>
              <a:rPr lang="es-ES" sz="1800" dirty="0">
                <a:latin typeface="Calibri" panose="020F0502020204030204" pitchFamily="34" charset="0"/>
                <a:cs typeface="Calibri" panose="020F0502020204030204" pitchFamily="34" charset="0"/>
              </a:rPr>
              <a:t> el interior de los recorridos. estos son implementados como eventos y podemos añadir funcionalidad dentro de cada uno de estos eventos lanzados por los visitantes.</a:t>
            </a:r>
          </a:p>
        </p:txBody>
      </p:sp>
    </p:spTree>
    <p:extLst>
      <p:ext uri="{BB962C8B-B14F-4D97-AF65-F5344CB8AC3E}">
        <p14:creationId xmlns:p14="http://schemas.microsoft.com/office/powerpoint/2010/main" val="4095996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268407-0D18-4370-BA55-6E50CE9D9BDD}"/>
              </a:ext>
            </a:extLst>
          </p:cNvPr>
          <p:cNvSpPr>
            <a:spLocks noGrp="1"/>
          </p:cNvSpPr>
          <p:nvPr>
            <p:ph type="title"/>
          </p:nvPr>
        </p:nvSpPr>
        <p:spPr/>
        <p:txBody>
          <a:bodyPr/>
          <a:lstStyle/>
          <a:p>
            <a:r>
              <a:rPr lang="es-ES" b="1" dirty="0"/>
              <a:t>Como hacer uso de los algoritmos de la librería:</a:t>
            </a:r>
            <a:endParaRPr lang="es-ES" dirty="0"/>
          </a:p>
        </p:txBody>
      </p:sp>
      <p:sp>
        <p:nvSpPr>
          <p:cNvPr id="3" name="Marcador de contenido 2">
            <a:extLst>
              <a:ext uri="{FF2B5EF4-FFF2-40B4-BE49-F238E27FC236}">
                <a16:creationId xmlns:a16="http://schemas.microsoft.com/office/drawing/2014/main" id="{9A010303-4EB3-4B47-9102-92333355145F}"/>
              </a:ext>
            </a:extLst>
          </p:cNvPr>
          <p:cNvSpPr>
            <a:spLocks noGrp="1"/>
          </p:cNvSpPr>
          <p:nvPr>
            <p:ph idx="1"/>
          </p:nvPr>
        </p:nvSpPr>
        <p:spPr>
          <a:xfrm>
            <a:off x="1295400" y="1973484"/>
            <a:ext cx="9601200" cy="4572000"/>
          </a:xfrm>
        </p:spPr>
        <p:txBody>
          <a:bodyPr>
            <a:normAutofit/>
          </a:bodyPr>
          <a:lstStyle/>
          <a:p>
            <a:r>
              <a:rPr lang="es-ES" sz="2400" b="1" dirty="0"/>
              <a:t>El uso de estos visitantes es variada dado que lanzan eventos como:</a:t>
            </a:r>
            <a:endParaRPr lang="es-ES" sz="2400" dirty="0"/>
          </a:p>
        </p:txBody>
      </p:sp>
      <p:pic>
        <p:nvPicPr>
          <p:cNvPr id="4" name="Imagen 3">
            <a:extLst>
              <a:ext uri="{FF2B5EF4-FFF2-40B4-BE49-F238E27FC236}">
                <a16:creationId xmlns:a16="http://schemas.microsoft.com/office/drawing/2014/main" id="{1A1D2666-F6D9-4A1A-9321-DB9D8018CCE8}"/>
              </a:ext>
            </a:extLst>
          </p:cNvPr>
          <p:cNvPicPr>
            <a:picLocks noChangeAspect="1"/>
          </p:cNvPicPr>
          <p:nvPr/>
        </p:nvPicPr>
        <p:blipFill>
          <a:blip r:embed="rId2"/>
          <a:stretch>
            <a:fillRect/>
          </a:stretch>
        </p:blipFill>
        <p:spPr>
          <a:xfrm>
            <a:off x="1662112" y="2421280"/>
            <a:ext cx="8867775" cy="4400550"/>
          </a:xfrm>
          <a:prstGeom prst="rect">
            <a:avLst/>
          </a:prstGeom>
        </p:spPr>
      </p:pic>
    </p:spTree>
    <p:extLst>
      <p:ext uri="{BB962C8B-B14F-4D97-AF65-F5344CB8AC3E}">
        <p14:creationId xmlns:p14="http://schemas.microsoft.com/office/powerpoint/2010/main" val="1834335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7B4A28-6CAE-4D31-A36C-323ECFBA5406}"/>
              </a:ext>
            </a:extLst>
          </p:cNvPr>
          <p:cNvSpPr>
            <a:spLocks noGrp="1"/>
          </p:cNvSpPr>
          <p:nvPr>
            <p:ph type="title"/>
          </p:nvPr>
        </p:nvSpPr>
        <p:spPr/>
        <p:txBody>
          <a:bodyPr/>
          <a:lstStyle/>
          <a:p>
            <a:r>
              <a:rPr lang="es-ES" b="1" dirty="0"/>
              <a:t>Como hacer uso de los algoritmos de la librería:</a:t>
            </a:r>
            <a:endParaRPr lang="es-ES" dirty="0"/>
          </a:p>
        </p:txBody>
      </p:sp>
      <p:sp>
        <p:nvSpPr>
          <p:cNvPr id="3" name="Marcador de contenido 2">
            <a:extLst>
              <a:ext uri="{FF2B5EF4-FFF2-40B4-BE49-F238E27FC236}">
                <a16:creationId xmlns:a16="http://schemas.microsoft.com/office/drawing/2014/main" id="{45A97654-A573-4F3C-82FB-AA6838DD0EF5}"/>
              </a:ext>
            </a:extLst>
          </p:cNvPr>
          <p:cNvSpPr>
            <a:spLocks noGrp="1"/>
          </p:cNvSpPr>
          <p:nvPr>
            <p:ph idx="1"/>
          </p:nvPr>
        </p:nvSpPr>
        <p:spPr>
          <a:xfrm>
            <a:off x="1371600" y="1886988"/>
            <a:ext cx="9601200" cy="4971011"/>
          </a:xfrm>
        </p:spPr>
        <p:txBody>
          <a:bodyPr>
            <a:noAutofit/>
          </a:bodyPr>
          <a:lstStyle/>
          <a:p>
            <a:r>
              <a:rPr lang="es-ES" sz="2400" b="1" dirty="0">
                <a:latin typeface="Calibri" panose="020F0502020204030204" pitchFamily="34" charset="0"/>
                <a:cs typeface="Calibri" panose="020F0502020204030204" pitchFamily="34" charset="0"/>
              </a:rPr>
              <a:t>Un ejemplo de implementación de este tipos de visitantes sería como sigue:</a:t>
            </a:r>
          </a:p>
          <a:p>
            <a:pPr marL="0" indent="0">
              <a:buNone/>
            </a:pPr>
            <a:r>
              <a:rPr lang="es-ES" sz="2400" b="1" dirty="0" err="1">
                <a:latin typeface="Calibri" panose="020F0502020204030204" pitchFamily="34" charset="0"/>
                <a:cs typeface="Calibri" panose="020F0502020204030204" pitchFamily="34" charset="0"/>
              </a:rPr>
              <a:t>class</a:t>
            </a:r>
            <a:r>
              <a:rPr lang="es-ES" sz="2400" dirty="0">
                <a:latin typeface="Calibri" panose="020F0502020204030204" pitchFamily="34" charset="0"/>
                <a:cs typeface="Calibri" panose="020F0502020204030204" pitchFamily="34" charset="0"/>
              </a:rPr>
              <a:t> </a:t>
            </a:r>
            <a:r>
              <a:rPr lang="es-ES" sz="2400" b="1" dirty="0" err="1">
                <a:latin typeface="Calibri" panose="020F0502020204030204" pitchFamily="34" charset="0"/>
                <a:cs typeface="Calibri" panose="020F0502020204030204" pitchFamily="34" charset="0"/>
              </a:rPr>
              <a:t>dfs_time_visitor</a:t>
            </a:r>
            <a:r>
              <a:rPr lang="es-ES" sz="2400" dirty="0">
                <a:latin typeface="Calibri" panose="020F0502020204030204" pitchFamily="34" charset="0"/>
                <a:cs typeface="Calibri" panose="020F0502020204030204" pitchFamily="34" charset="0"/>
              </a:rPr>
              <a:t> :</a:t>
            </a:r>
            <a:r>
              <a:rPr lang="es-ES" sz="2400" b="1" dirty="0" err="1">
                <a:latin typeface="Calibri" panose="020F0502020204030204" pitchFamily="34" charset="0"/>
                <a:cs typeface="Calibri" panose="020F0502020204030204" pitchFamily="34" charset="0"/>
              </a:rPr>
              <a:t>public</a:t>
            </a:r>
            <a:r>
              <a:rPr lang="es-ES" sz="2400" dirty="0">
                <a:latin typeface="Calibri" panose="020F0502020204030204" pitchFamily="34" charset="0"/>
                <a:cs typeface="Calibri" panose="020F0502020204030204" pitchFamily="34" charset="0"/>
              </a:rPr>
              <a:t> </a:t>
            </a:r>
            <a:r>
              <a:rPr lang="es-ES" sz="2400" dirty="0" err="1">
                <a:latin typeface="Calibri" panose="020F0502020204030204" pitchFamily="34" charset="0"/>
                <a:cs typeface="Calibri" panose="020F0502020204030204" pitchFamily="34" charset="0"/>
              </a:rPr>
              <a:t>default_dfs_visitor</a:t>
            </a:r>
            <a:r>
              <a:rPr lang="es-ES" sz="2400" dirty="0">
                <a:latin typeface="Calibri" panose="020F0502020204030204" pitchFamily="34" charset="0"/>
                <a:cs typeface="Calibri" panose="020F0502020204030204" pitchFamily="34" charset="0"/>
              </a:rPr>
              <a:t> {</a:t>
            </a:r>
            <a:br>
              <a:rPr lang="es-ES" sz="2400" dirty="0">
                <a:latin typeface="Calibri" panose="020F0502020204030204" pitchFamily="34" charset="0"/>
                <a:cs typeface="Calibri" panose="020F0502020204030204" pitchFamily="34" charset="0"/>
              </a:rPr>
            </a:br>
            <a:br>
              <a:rPr lang="es-ES" sz="2400" dirty="0">
                <a:latin typeface="Calibri" panose="020F0502020204030204" pitchFamily="34" charset="0"/>
                <a:cs typeface="Calibri" panose="020F0502020204030204" pitchFamily="34" charset="0"/>
              </a:rPr>
            </a:br>
            <a:r>
              <a:rPr lang="es-ES" sz="2400" b="1" dirty="0" err="1">
                <a:latin typeface="Calibri" panose="020F0502020204030204" pitchFamily="34" charset="0"/>
                <a:cs typeface="Calibri" panose="020F0502020204030204" pitchFamily="34" charset="0"/>
              </a:rPr>
              <a:t>public</a:t>
            </a:r>
            <a:r>
              <a:rPr lang="es-ES" sz="2400" dirty="0">
                <a:latin typeface="Calibri" panose="020F0502020204030204" pitchFamily="34" charset="0"/>
                <a:cs typeface="Calibri" panose="020F0502020204030204" pitchFamily="34" charset="0"/>
              </a:rPr>
              <a:t>:</a:t>
            </a:r>
          </a:p>
          <a:p>
            <a:pPr marL="0" indent="0">
              <a:buNone/>
            </a:pPr>
            <a:r>
              <a:rPr lang="es-ES" sz="2400" dirty="0">
                <a:latin typeface="Calibri" panose="020F0502020204030204" pitchFamily="34" charset="0"/>
                <a:cs typeface="Calibri" panose="020F0502020204030204" pitchFamily="34" charset="0"/>
              </a:rPr>
              <a:t>	</a:t>
            </a:r>
            <a:r>
              <a:rPr lang="es-ES" sz="2400" dirty="0" err="1">
                <a:latin typeface="Calibri" panose="020F0502020204030204" pitchFamily="34" charset="0"/>
                <a:cs typeface="Calibri" panose="020F0502020204030204" pitchFamily="34" charset="0"/>
              </a:rPr>
              <a:t>dfs_time_visitor</a:t>
            </a:r>
            <a:r>
              <a:rPr lang="es-ES" sz="2400" dirty="0">
                <a:latin typeface="Calibri" panose="020F0502020204030204" pitchFamily="34" charset="0"/>
                <a:cs typeface="Calibri" panose="020F0502020204030204" pitchFamily="34" charset="0"/>
              </a:rPr>
              <a:t>(</a:t>
            </a:r>
            <a:r>
              <a:rPr lang="es-ES" sz="2400" b="1" dirty="0" err="1">
                <a:latin typeface="Calibri" panose="020F0502020204030204" pitchFamily="34" charset="0"/>
                <a:cs typeface="Calibri" panose="020F0502020204030204" pitchFamily="34" charset="0"/>
              </a:rPr>
              <a:t>size_t</a:t>
            </a:r>
            <a:r>
              <a:rPr lang="es-ES" sz="2400" dirty="0">
                <a:latin typeface="Calibri" panose="020F0502020204030204" pitchFamily="34" charset="0"/>
                <a:cs typeface="Calibri" panose="020F0502020204030204" pitchFamily="34" charset="0"/>
              </a:rPr>
              <a:t> &amp; t) :</a:t>
            </a:r>
            <a:r>
              <a:rPr lang="es-ES" sz="2400" dirty="0" err="1">
                <a:latin typeface="Calibri" panose="020F0502020204030204" pitchFamily="34" charset="0"/>
                <a:cs typeface="Calibri" panose="020F0502020204030204" pitchFamily="34" charset="0"/>
              </a:rPr>
              <a:t>counter</a:t>
            </a:r>
            <a:r>
              <a:rPr lang="es-ES" sz="2400" dirty="0">
                <a:latin typeface="Calibri" panose="020F0502020204030204" pitchFamily="34" charset="0"/>
                <a:cs typeface="Calibri" panose="020F0502020204030204" pitchFamily="34" charset="0"/>
              </a:rPr>
              <a:t>(t) { }</a:t>
            </a:r>
            <a:br>
              <a:rPr lang="es-ES" sz="2400" dirty="0">
                <a:latin typeface="Calibri" panose="020F0502020204030204" pitchFamily="34" charset="0"/>
                <a:cs typeface="Calibri" panose="020F0502020204030204" pitchFamily="34" charset="0"/>
              </a:rPr>
            </a:br>
            <a:r>
              <a:rPr lang="es-ES" sz="2400" dirty="0">
                <a:latin typeface="Calibri" panose="020F0502020204030204" pitchFamily="34" charset="0"/>
                <a:cs typeface="Calibri" panose="020F0502020204030204" pitchFamily="34" charset="0"/>
              </a:rPr>
              <a:t>	</a:t>
            </a:r>
            <a:r>
              <a:rPr lang="es-ES" sz="2400" b="1" dirty="0" err="1">
                <a:latin typeface="Calibri" panose="020F0502020204030204" pitchFamily="34" charset="0"/>
                <a:cs typeface="Calibri" panose="020F0502020204030204" pitchFamily="34" charset="0"/>
              </a:rPr>
              <a:t>template</a:t>
            </a:r>
            <a:r>
              <a:rPr lang="es-ES" sz="2400" dirty="0">
                <a:latin typeface="Calibri" panose="020F0502020204030204" pitchFamily="34" charset="0"/>
                <a:cs typeface="Calibri" panose="020F0502020204030204" pitchFamily="34" charset="0"/>
              </a:rPr>
              <a:t> &lt; </a:t>
            </a:r>
            <a:r>
              <a:rPr lang="es-ES" sz="2400" b="1" dirty="0" err="1">
                <a:latin typeface="Calibri" panose="020F0502020204030204" pitchFamily="34" charset="0"/>
                <a:cs typeface="Calibri" panose="020F0502020204030204" pitchFamily="34" charset="0"/>
              </a:rPr>
              <a:t>typename</a:t>
            </a:r>
            <a:r>
              <a:rPr lang="es-ES" sz="2400" dirty="0">
                <a:latin typeface="Calibri" panose="020F0502020204030204" pitchFamily="34" charset="0"/>
                <a:cs typeface="Calibri" panose="020F0502020204030204" pitchFamily="34" charset="0"/>
              </a:rPr>
              <a:t> </a:t>
            </a:r>
            <a:r>
              <a:rPr lang="es-ES" sz="2400" dirty="0" err="1">
                <a:latin typeface="Calibri" panose="020F0502020204030204" pitchFamily="34" charset="0"/>
                <a:cs typeface="Calibri" panose="020F0502020204030204" pitchFamily="34" charset="0"/>
              </a:rPr>
              <a:t>Vertex</a:t>
            </a:r>
            <a:r>
              <a:rPr lang="es-ES" sz="2400" dirty="0">
                <a:latin typeface="Calibri" panose="020F0502020204030204" pitchFamily="34" charset="0"/>
                <a:cs typeface="Calibri" panose="020F0502020204030204" pitchFamily="34" charset="0"/>
              </a:rPr>
              <a:t>, </a:t>
            </a:r>
            <a:r>
              <a:rPr lang="es-ES" sz="2400" b="1" dirty="0" err="1">
                <a:latin typeface="Calibri" panose="020F0502020204030204" pitchFamily="34" charset="0"/>
                <a:cs typeface="Calibri" panose="020F0502020204030204" pitchFamily="34" charset="0"/>
              </a:rPr>
              <a:t>typename</a:t>
            </a:r>
            <a:r>
              <a:rPr lang="es-ES" sz="2400" dirty="0">
                <a:latin typeface="Calibri" panose="020F0502020204030204" pitchFamily="34" charset="0"/>
                <a:cs typeface="Calibri" panose="020F0502020204030204" pitchFamily="34" charset="0"/>
              </a:rPr>
              <a:t> Graph &gt;</a:t>
            </a:r>
            <a:br>
              <a:rPr lang="es-ES" sz="2400" dirty="0">
                <a:latin typeface="Calibri" panose="020F0502020204030204" pitchFamily="34" charset="0"/>
                <a:cs typeface="Calibri" panose="020F0502020204030204" pitchFamily="34" charset="0"/>
              </a:rPr>
            </a:br>
            <a:r>
              <a:rPr lang="es-ES" sz="2400" dirty="0">
                <a:latin typeface="Calibri" panose="020F0502020204030204" pitchFamily="34" charset="0"/>
                <a:cs typeface="Calibri" panose="020F0502020204030204" pitchFamily="34" charset="0"/>
              </a:rPr>
              <a:t>	</a:t>
            </a:r>
            <a:r>
              <a:rPr lang="es-ES" sz="2400" b="1" dirty="0" err="1">
                <a:latin typeface="Calibri" panose="020F0502020204030204" pitchFamily="34" charset="0"/>
                <a:cs typeface="Calibri" panose="020F0502020204030204" pitchFamily="34" charset="0"/>
              </a:rPr>
              <a:t>void</a:t>
            </a:r>
            <a:r>
              <a:rPr lang="es-ES" sz="2400" dirty="0">
                <a:latin typeface="Calibri" panose="020F0502020204030204" pitchFamily="34" charset="0"/>
                <a:cs typeface="Calibri" panose="020F0502020204030204" pitchFamily="34" charset="0"/>
              </a:rPr>
              <a:t> </a:t>
            </a:r>
            <a:r>
              <a:rPr lang="es-ES" sz="2400" b="1" dirty="0" err="1">
                <a:latin typeface="Calibri" panose="020F0502020204030204" pitchFamily="34" charset="0"/>
                <a:cs typeface="Calibri" panose="020F0502020204030204" pitchFamily="34" charset="0"/>
              </a:rPr>
              <a:t>discover_vertex</a:t>
            </a:r>
            <a:r>
              <a:rPr lang="es-ES" sz="2400" dirty="0">
                <a:latin typeface="Calibri" panose="020F0502020204030204" pitchFamily="34" charset="0"/>
                <a:cs typeface="Calibri" panose="020F0502020204030204" pitchFamily="34" charset="0"/>
              </a:rPr>
              <a:t>(</a:t>
            </a:r>
            <a:r>
              <a:rPr lang="es-ES" sz="2400" dirty="0" err="1">
                <a:latin typeface="Calibri" panose="020F0502020204030204" pitchFamily="34" charset="0"/>
                <a:cs typeface="Calibri" panose="020F0502020204030204" pitchFamily="34" charset="0"/>
              </a:rPr>
              <a:t>Vertex</a:t>
            </a:r>
            <a:r>
              <a:rPr lang="es-ES" sz="2400" dirty="0">
                <a:latin typeface="Calibri" panose="020F0502020204030204" pitchFamily="34" charset="0"/>
                <a:cs typeface="Calibri" panose="020F0502020204030204" pitchFamily="34" charset="0"/>
              </a:rPr>
              <a:t> u, </a:t>
            </a:r>
            <a:r>
              <a:rPr lang="es-ES" sz="2400" b="1" dirty="0" err="1">
                <a:latin typeface="Calibri" panose="020F0502020204030204" pitchFamily="34" charset="0"/>
                <a:cs typeface="Calibri" panose="020F0502020204030204" pitchFamily="34" charset="0"/>
              </a:rPr>
              <a:t>const</a:t>
            </a:r>
            <a:r>
              <a:rPr lang="es-ES" sz="2400" dirty="0">
                <a:latin typeface="Calibri" panose="020F0502020204030204" pitchFamily="34" charset="0"/>
                <a:cs typeface="Calibri" panose="020F0502020204030204" pitchFamily="34" charset="0"/>
              </a:rPr>
              <a:t> Graph &amp; g)</a:t>
            </a:r>
            <a:br>
              <a:rPr lang="es-ES" sz="2400" dirty="0">
                <a:latin typeface="Calibri" panose="020F0502020204030204" pitchFamily="34" charset="0"/>
                <a:cs typeface="Calibri" panose="020F0502020204030204" pitchFamily="34" charset="0"/>
              </a:rPr>
            </a:br>
            <a:r>
              <a:rPr lang="es-ES" sz="2400" dirty="0">
                <a:latin typeface="Calibri" panose="020F0502020204030204" pitchFamily="34" charset="0"/>
                <a:cs typeface="Calibri" panose="020F0502020204030204" pitchFamily="34" charset="0"/>
              </a:rPr>
              <a:t>	{</a:t>
            </a:r>
            <a:br>
              <a:rPr lang="es-ES" sz="2400" dirty="0">
                <a:latin typeface="Calibri" panose="020F0502020204030204" pitchFamily="34" charset="0"/>
                <a:cs typeface="Calibri" panose="020F0502020204030204" pitchFamily="34" charset="0"/>
              </a:rPr>
            </a:br>
            <a:r>
              <a:rPr lang="es-ES" sz="2400" dirty="0">
                <a:latin typeface="Calibri" panose="020F0502020204030204" pitchFamily="34" charset="0"/>
                <a:cs typeface="Calibri" panose="020F0502020204030204" pitchFamily="34" charset="0"/>
              </a:rPr>
              <a:t>		</a:t>
            </a:r>
            <a:r>
              <a:rPr lang="es-ES" sz="2400" dirty="0" err="1">
                <a:latin typeface="Calibri" panose="020F0502020204030204" pitchFamily="34" charset="0"/>
                <a:cs typeface="Calibri" panose="020F0502020204030204" pitchFamily="34" charset="0"/>
              </a:rPr>
              <a:t>counter</a:t>
            </a:r>
            <a:r>
              <a:rPr lang="es-ES" sz="2400" dirty="0">
                <a:latin typeface="Calibri" panose="020F0502020204030204" pitchFamily="34" charset="0"/>
                <a:cs typeface="Calibri" panose="020F0502020204030204" pitchFamily="34" charset="0"/>
              </a:rPr>
              <a:t>++;</a:t>
            </a:r>
            <a:br>
              <a:rPr lang="es-ES" sz="2400" dirty="0">
                <a:latin typeface="Calibri" panose="020F0502020204030204" pitchFamily="34" charset="0"/>
                <a:cs typeface="Calibri" panose="020F0502020204030204" pitchFamily="34" charset="0"/>
              </a:rPr>
            </a:br>
            <a:r>
              <a:rPr lang="es-ES" sz="2400" dirty="0">
                <a:latin typeface="Calibri" panose="020F0502020204030204" pitchFamily="34" charset="0"/>
                <a:cs typeface="Calibri" panose="020F0502020204030204" pitchFamily="34" charset="0"/>
              </a:rPr>
              <a:t>	}</a:t>
            </a:r>
          </a:p>
          <a:p>
            <a:pPr marL="0" indent="0">
              <a:buNone/>
            </a:pPr>
            <a:r>
              <a:rPr lang="es-ES" sz="2400" b="1" dirty="0" err="1">
                <a:latin typeface="Calibri" panose="020F0502020204030204" pitchFamily="34" charset="0"/>
                <a:cs typeface="Calibri" panose="020F0502020204030204" pitchFamily="34" charset="0"/>
              </a:rPr>
              <a:t>size_t</a:t>
            </a:r>
            <a:r>
              <a:rPr lang="es-ES" sz="2400" dirty="0">
                <a:latin typeface="Calibri" panose="020F0502020204030204" pitchFamily="34" charset="0"/>
                <a:cs typeface="Calibri" panose="020F0502020204030204" pitchFamily="34" charset="0"/>
              </a:rPr>
              <a:t> &amp; </a:t>
            </a:r>
            <a:r>
              <a:rPr lang="es-ES" sz="2400" dirty="0" err="1">
                <a:latin typeface="Calibri" panose="020F0502020204030204" pitchFamily="34" charset="0"/>
                <a:cs typeface="Calibri" panose="020F0502020204030204" pitchFamily="34" charset="0"/>
              </a:rPr>
              <a:t>counter</a:t>
            </a:r>
            <a:r>
              <a:rPr lang="es-ES" sz="2400" dirty="0">
                <a:latin typeface="Calibri" panose="020F0502020204030204" pitchFamily="34" charset="0"/>
                <a:cs typeface="Calibri" panose="020F0502020204030204" pitchFamily="34" charset="0"/>
              </a:rPr>
              <a:t>;</a:t>
            </a:r>
            <a:br>
              <a:rPr lang="es-ES" sz="2400" dirty="0">
                <a:latin typeface="Calibri" panose="020F0502020204030204" pitchFamily="34" charset="0"/>
                <a:cs typeface="Calibri" panose="020F0502020204030204" pitchFamily="34" charset="0"/>
              </a:rPr>
            </a:br>
            <a:r>
              <a:rPr lang="es-ES" sz="2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506739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F92CF8-1E76-48F8-AD3A-EFFBEEDE8923}"/>
              </a:ext>
            </a:extLst>
          </p:cNvPr>
          <p:cNvSpPr>
            <a:spLocks noGrp="1"/>
          </p:cNvSpPr>
          <p:nvPr>
            <p:ph type="title"/>
          </p:nvPr>
        </p:nvSpPr>
        <p:spPr/>
        <p:txBody>
          <a:bodyPr/>
          <a:lstStyle/>
          <a:p>
            <a:r>
              <a:rPr lang="es-ES" b="1" dirty="0"/>
              <a:t>Ejemplos de recorrido:</a:t>
            </a:r>
            <a:endParaRPr lang="es-ES" dirty="0"/>
          </a:p>
        </p:txBody>
      </p:sp>
      <p:sp>
        <p:nvSpPr>
          <p:cNvPr id="3" name="Marcador de contenido 2">
            <a:extLst>
              <a:ext uri="{FF2B5EF4-FFF2-40B4-BE49-F238E27FC236}">
                <a16:creationId xmlns:a16="http://schemas.microsoft.com/office/drawing/2014/main" id="{3BE792E5-493C-44EE-9381-78126E8298AD}"/>
              </a:ext>
            </a:extLst>
          </p:cNvPr>
          <p:cNvSpPr>
            <a:spLocks noGrp="1"/>
          </p:cNvSpPr>
          <p:nvPr>
            <p:ph idx="1"/>
          </p:nvPr>
        </p:nvSpPr>
        <p:spPr>
          <a:xfrm>
            <a:off x="1371600" y="1280160"/>
            <a:ext cx="9601200" cy="5577840"/>
          </a:xfrm>
        </p:spPr>
        <p:txBody>
          <a:bodyPr/>
          <a:lstStyle/>
          <a:p>
            <a:r>
              <a:rPr lang="es-ES" sz="2400" b="1" dirty="0">
                <a:latin typeface="Calibri" panose="020F0502020204030204" pitchFamily="34" charset="0"/>
                <a:cs typeface="Calibri" panose="020F0502020204030204" pitchFamily="34" charset="0"/>
              </a:rPr>
              <a:t>Recorrido </a:t>
            </a:r>
            <a:r>
              <a:rPr lang="es-ES" sz="2400" b="1" dirty="0" err="1">
                <a:latin typeface="Calibri" panose="020F0502020204030204" pitchFamily="34" charset="0"/>
                <a:cs typeface="Calibri" panose="020F0502020204030204" pitchFamily="34" charset="0"/>
              </a:rPr>
              <a:t>dfs</a:t>
            </a:r>
            <a:r>
              <a:rPr lang="es-ES" sz="2400" b="1" dirty="0">
                <a:latin typeface="Calibri" panose="020F0502020204030204" pitchFamily="34" charset="0"/>
                <a:cs typeface="Calibri" panose="020F0502020204030204" pitchFamily="34" charset="0"/>
              </a:rPr>
              <a:t>(</a:t>
            </a:r>
            <a:r>
              <a:rPr lang="es-ES" sz="2400" b="1" dirty="0" err="1">
                <a:latin typeface="Calibri" panose="020F0502020204030204" pitchFamily="34" charset="0"/>
                <a:cs typeface="Calibri" panose="020F0502020204030204" pitchFamily="34" charset="0"/>
              </a:rPr>
              <a:t>depth_first_visit</a:t>
            </a:r>
            <a:r>
              <a:rPr lang="es-ES" sz="2400" b="1" dirty="0">
                <a:latin typeface="Calibri" panose="020F0502020204030204" pitchFamily="34" charset="0"/>
                <a:cs typeface="Calibri" panose="020F0502020204030204" pitchFamily="34" charset="0"/>
              </a:rPr>
              <a:t>(g, </a:t>
            </a:r>
            <a:r>
              <a:rPr lang="es-ES" sz="2400" b="1" dirty="0" err="1">
                <a:latin typeface="Calibri" panose="020F0502020204030204" pitchFamily="34" charset="0"/>
                <a:cs typeface="Calibri" panose="020F0502020204030204" pitchFamily="34" charset="0"/>
              </a:rPr>
              <a:t>start</a:t>
            </a:r>
            <a:r>
              <a:rPr lang="es-ES" sz="2400" b="1" dirty="0">
                <a:latin typeface="Calibri" panose="020F0502020204030204" pitchFamily="34" charset="0"/>
                <a:cs typeface="Calibri" panose="020F0502020204030204" pitchFamily="34" charset="0"/>
              </a:rPr>
              <a:t>, vis, </a:t>
            </a:r>
            <a:r>
              <a:rPr lang="es-ES" sz="2400" b="1" dirty="0" err="1">
                <a:latin typeface="Calibri" panose="020F0502020204030204" pitchFamily="34" charset="0"/>
                <a:cs typeface="Calibri" panose="020F0502020204030204" pitchFamily="34" charset="0"/>
              </a:rPr>
              <a:t>vcmap</a:t>
            </a:r>
            <a:r>
              <a:rPr lang="es-ES" sz="2400" b="1" dirty="0">
                <a:latin typeface="Calibri" panose="020F0502020204030204" pitchFamily="34" charset="0"/>
                <a:cs typeface="Calibri" panose="020F0502020204030204" pitchFamily="34" charset="0"/>
              </a:rPr>
              <a:t>)):</a:t>
            </a:r>
          </a:p>
          <a:p>
            <a:r>
              <a:rPr lang="es-ES" sz="1800" dirty="0">
                <a:latin typeface="Calibri" panose="020F0502020204030204" pitchFamily="34" charset="0"/>
                <a:cs typeface="Calibri" panose="020F0502020204030204" pitchFamily="34" charset="0"/>
              </a:rPr>
              <a:t>Es uno de los recorridos que más hemos utilizado para resolver, distintos tipos de ejercicios que veremos a continuación.</a:t>
            </a:r>
          </a:p>
          <a:p>
            <a:r>
              <a:rPr lang="es-ES" sz="1800" dirty="0">
                <a:latin typeface="Calibri" panose="020F0502020204030204" pitchFamily="34" charset="0"/>
                <a:cs typeface="Calibri" panose="020F0502020204030204" pitchFamily="34" charset="0"/>
              </a:rPr>
              <a:t>Para comenzar hay que tener claro qué tipo de parámetros utiliza esta función, según la utilidad que le queramos dar </a:t>
            </a:r>
            <a:r>
              <a:rPr lang="es-ES" sz="1800" dirty="0" err="1">
                <a:latin typeface="Calibri" panose="020F0502020204030204" pitchFamily="34" charset="0"/>
                <a:cs typeface="Calibri" panose="020F0502020204030204" pitchFamily="34" charset="0"/>
              </a:rPr>
              <a:t>boost</a:t>
            </a:r>
            <a:r>
              <a:rPr lang="es-ES" sz="1800" dirty="0">
                <a:latin typeface="Calibri" panose="020F0502020204030204" pitchFamily="34" charset="0"/>
                <a:cs typeface="Calibri" panose="020F0502020204030204" pitchFamily="34" charset="0"/>
              </a:rPr>
              <a:t> lib nos proporciona distintos tipos de la función, con más o menos parámetros.</a:t>
            </a:r>
          </a:p>
        </p:txBody>
      </p:sp>
    </p:spTree>
    <p:extLst>
      <p:ext uri="{BB962C8B-B14F-4D97-AF65-F5344CB8AC3E}">
        <p14:creationId xmlns:p14="http://schemas.microsoft.com/office/powerpoint/2010/main" val="743743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365BE2-6301-4796-8388-900FDEA444F5}"/>
              </a:ext>
            </a:extLst>
          </p:cNvPr>
          <p:cNvSpPr>
            <a:spLocks noGrp="1"/>
          </p:cNvSpPr>
          <p:nvPr>
            <p:ph type="title"/>
          </p:nvPr>
        </p:nvSpPr>
        <p:spPr/>
        <p:txBody>
          <a:bodyPr/>
          <a:lstStyle/>
          <a:p>
            <a:r>
              <a:rPr lang="es-ES" b="1" dirty="0"/>
              <a:t>Ejemplos de recorrido:</a:t>
            </a:r>
            <a:endParaRPr lang="es-ES" dirty="0"/>
          </a:p>
        </p:txBody>
      </p:sp>
      <p:sp>
        <p:nvSpPr>
          <p:cNvPr id="3" name="Marcador de contenido 2">
            <a:extLst>
              <a:ext uri="{FF2B5EF4-FFF2-40B4-BE49-F238E27FC236}">
                <a16:creationId xmlns:a16="http://schemas.microsoft.com/office/drawing/2014/main" id="{DC00D951-1772-4D37-B1EF-AFA5E386BD2D}"/>
              </a:ext>
            </a:extLst>
          </p:cNvPr>
          <p:cNvSpPr>
            <a:spLocks noGrp="1"/>
          </p:cNvSpPr>
          <p:nvPr>
            <p:ph idx="1"/>
          </p:nvPr>
        </p:nvSpPr>
        <p:spPr>
          <a:xfrm>
            <a:off x="1371600" y="1321724"/>
            <a:ext cx="9601200" cy="5536276"/>
          </a:xfrm>
        </p:spPr>
        <p:txBody>
          <a:bodyPr>
            <a:normAutofit/>
          </a:bodyPr>
          <a:lstStyle/>
          <a:p>
            <a:r>
              <a:rPr lang="es-ES" sz="2400" b="1" dirty="0">
                <a:latin typeface="Calibri" panose="020F0502020204030204" pitchFamily="34" charset="0"/>
                <a:cs typeface="Calibri" panose="020F0502020204030204" pitchFamily="34" charset="0"/>
              </a:rPr>
              <a:t>Recorrido </a:t>
            </a:r>
            <a:r>
              <a:rPr lang="es-ES" sz="2400" b="1" dirty="0" err="1">
                <a:latin typeface="Calibri" panose="020F0502020204030204" pitchFamily="34" charset="0"/>
                <a:cs typeface="Calibri" panose="020F0502020204030204" pitchFamily="34" charset="0"/>
              </a:rPr>
              <a:t>dfs</a:t>
            </a:r>
            <a:r>
              <a:rPr lang="es-ES" sz="2400" b="1" dirty="0">
                <a:latin typeface="Calibri" panose="020F0502020204030204" pitchFamily="34" charset="0"/>
                <a:cs typeface="Calibri" panose="020F0502020204030204" pitchFamily="34" charset="0"/>
              </a:rPr>
              <a:t>(</a:t>
            </a:r>
            <a:r>
              <a:rPr lang="es-ES" sz="2400" b="1" dirty="0" err="1">
                <a:latin typeface="Calibri" panose="020F0502020204030204" pitchFamily="34" charset="0"/>
                <a:cs typeface="Calibri" panose="020F0502020204030204" pitchFamily="34" charset="0"/>
              </a:rPr>
              <a:t>depth_first_visit</a:t>
            </a:r>
            <a:r>
              <a:rPr lang="es-ES" sz="2400" b="1" dirty="0">
                <a:latin typeface="Calibri" panose="020F0502020204030204" pitchFamily="34" charset="0"/>
                <a:cs typeface="Calibri" panose="020F0502020204030204" pitchFamily="34" charset="0"/>
              </a:rPr>
              <a:t>(g, </a:t>
            </a:r>
            <a:r>
              <a:rPr lang="es-ES" sz="2400" b="1" dirty="0" err="1">
                <a:latin typeface="Calibri" panose="020F0502020204030204" pitchFamily="34" charset="0"/>
                <a:cs typeface="Calibri" panose="020F0502020204030204" pitchFamily="34" charset="0"/>
              </a:rPr>
              <a:t>start</a:t>
            </a:r>
            <a:r>
              <a:rPr lang="es-ES" sz="2400" b="1" dirty="0">
                <a:latin typeface="Calibri" panose="020F0502020204030204" pitchFamily="34" charset="0"/>
                <a:cs typeface="Calibri" panose="020F0502020204030204" pitchFamily="34" charset="0"/>
              </a:rPr>
              <a:t>, vis, </a:t>
            </a:r>
            <a:r>
              <a:rPr lang="es-ES" sz="2400" b="1" dirty="0" err="1">
                <a:latin typeface="Calibri" panose="020F0502020204030204" pitchFamily="34" charset="0"/>
                <a:cs typeface="Calibri" panose="020F0502020204030204" pitchFamily="34" charset="0"/>
              </a:rPr>
              <a:t>vcmap</a:t>
            </a:r>
            <a:r>
              <a:rPr lang="es-ES" sz="2400" b="1" dirty="0">
                <a:latin typeface="Calibri" panose="020F0502020204030204" pitchFamily="34" charset="0"/>
                <a:cs typeface="Calibri" panose="020F0502020204030204" pitchFamily="34" charset="0"/>
              </a:rPr>
              <a:t>)):</a:t>
            </a:r>
          </a:p>
          <a:p>
            <a:pPr marL="0" indent="0">
              <a:buNone/>
            </a:pPr>
            <a:r>
              <a:rPr lang="es-ES" sz="1800" dirty="0">
                <a:latin typeface="Calibri" panose="020F0502020204030204" pitchFamily="34" charset="0"/>
                <a:cs typeface="Calibri" panose="020F0502020204030204" pitchFamily="34" charset="0"/>
              </a:rPr>
              <a:t>Algunos ejemplos proporcionados en la api son:</a:t>
            </a:r>
          </a:p>
          <a:p>
            <a:pPr lvl="1">
              <a:buFont typeface="+mj-lt"/>
              <a:buAutoNum type="arabicPeriod"/>
            </a:pPr>
            <a:r>
              <a:rPr lang="es-ES" sz="2400" b="1" dirty="0" err="1">
                <a:latin typeface="Calibri" panose="020F0502020204030204" pitchFamily="34" charset="0"/>
                <a:cs typeface="Calibri" panose="020F0502020204030204" pitchFamily="34" charset="0"/>
              </a:rPr>
              <a:t>template</a:t>
            </a:r>
            <a:r>
              <a:rPr lang="es-ES" sz="2400" dirty="0">
                <a:latin typeface="Calibri" panose="020F0502020204030204" pitchFamily="34" charset="0"/>
                <a:cs typeface="Calibri" panose="020F0502020204030204" pitchFamily="34" charset="0"/>
              </a:rPr>
              <a:t> &lt;</a:t>
            </a:r>
            <a:r>
              <a:rPr lang="es-ES" sz="2400" b="1" dirty="0" err="1">
                <a:latin typeface="Calibri" panose="020F0502020204030204" pitchFamily="34" charset="0"/>
                <a:cs typeface="Calibri" panose="020F0502020204030204" pitchFamily="34" charset="0"/>
              </a:rPr>
              <a:t>class</a:t>
            </a:r>
            <a:r>
              <a:rPr lang="es-ES" sz="2400" dirty="0">
                <a:latin typeface="Calibri" panose="020F0502020204030204" pitchFamily="34" charset="0"/>
                <a:cs typeface="Calibri" panose="020F0502020204030204" pitchFamily="34" charset="0"/>
              </a:rPr>
              <a:t> </a:t>
            </a:r>
            <a:r>
              <a:rPr lang="es-ES" sz="2400" b="1" dirty="0" err="1">
                <a:latin typeface="Calibri" panose="020F0502020204030204" pitchFamily="34" charset="0"/>
                <a:cs typeface="Calibri" panose="020F0502020204030204" pitchFamily="34" charset="0"/>
              </a:rPr>
              <a:t>IncidenceGraph</a:t>
            </a:r>
            <a:r>
              <a:rPr lang="es-ES" sz="2400" dirty="0">
                <a:latin typeface="Calibri" panose="020F0502020204030204" pitchFamily="34" charset="0"/>
                <a:cs typeface="Calibri" panose="020F0502020204030204" pitchFamily="34" charset="0"/>
              </a:rPr>
              <a:t>, </a:t>
            </a:r>
            <a:r>
              <a:rPr lang="es-ES" sz="2400" b="1" dirty="0" err="1">
                <a:latin typeface="Calibri" panose="020F0502020204030204" pitchFamily="34" charset="0"/>
                <a:cs typeface="Calibri" panose="020F0502020204030204" pitchFamily="34" charset="0"/>
              </a:rPr>
              <a:t>class</a:t>
            </a:r>
            <a:r>
              <a:rPr lang="es-ES" sz="2400" dirty="0">
                <a:latin typeface="Calibri" panose="020F0502020204030204" pitchFamily="34" charset="0"/>
                <a:cs typeface="Calibri" panose="020F0502020204030204" pitchFamily="34" charset="0"/>
              </a:rPr>
              <a:t> </a:t>
            </a:r>
            <a:r>
              <a:rPr lang="es-ES" sz="2400" b="1" dirty="0" err="1">
                <a:latin typeface="Calibri" panose="020F0502020204030204" pitchFamily="34" charset="0"/>
                <a:cs typeface="Calibri" panose="020F0502020204030204" pitchFamily="34" charset="0"/>
              </a:rPr>
              <a:t>DFSVisitor</a:t>
            </a:r>
            <a:r>
              <a:rPr lang="es-ES" sz="2400" dirty="0">
                <a:latin typeface="Calibri" panose="020F0502020204030204" pitchFamily="34" charset="0"/>
                <a:cs typeface="Calibri" panose="020F0502020204030204" pitchFamily="34" charset="0"/>
              </a:rPr>
              <a:t>, </a:t>
            </a:r>
            <a:r>
              <a:rPr lang="es-ES" sz="2400" b="1" dirty="0" err="1">
                <a:latin typeface="Calibri" panose="020F0502020204030204" pitchFamily="34" charset="0"/>
                <a:cs typeface="Calibri" panose="020F0502020204030204" pitchFamily="34" charset="0"/>
              </a:rPr>
              <a:t>class</a:t>
            </a:r>
            <a:r>
              <a:rPr lang="es-ES" sz="2400" dirty="0">
                <a:latin typeface="Calibri" panose="020F0502020204030204" pitchFamily="34" charset="0"/>
                <a:cs typeface="Calibri" panose="020F0502020204030204" pitchFamily="34" charset="0"/>
              </a:rPr>
              <a:t> </a:t>
            </a:r>
            <a:r>
              <a:rPr lang="es-ES" sz="2400" b="1" dirty="0" err="1">
                <a:latin typeface="Calibri" panose="020F0502020204030204" pitchFamily="34" charset="0"/>
                <a:cs typeface="Calibri" panose="020F0502020204030204" pitchFamily="34" charset="0"/>
              </a:rPr>
              <a:t>ColorMap</a:t>
            </a:r>
            <a:r>
              <a:rPr lang="es-ES" sz="2400" dirty="0">
                <a:latin typeface="Calibri" panose="020F0502020204030204" pitchFamily="34" charset="0"/>
                <a:cs typeface="Calibri" panose="020F0502020204030204" pitchFamily="34" charset="0"/>
              </a:rPr>
              <a:t>&gt;</a:t>
            </a:r>
            <a:br>
              <a:rPr lang="es-ES" sz="2400" dirty="0">
                <a:latin typeface="Calibri" panose="020F0502020204030204" pitchFamily="34" charset="0"/>
                <a:cs typeface="Calibri" panose="020F0502020204030204" pitchFamily="34" charset="0"/>
              </a:rPr>
            </a:br>
            <a:r>
              <a:rPr lang="es-ES" sz="2400" b="1" dirty="0" err="1">
                <a:latin typeface="Calibri" panose="020F0502020204030204" pitchFamily="34" charset="0"/>
                <a:cs typeface="Calibri" panose="020F0502020204030204" pitchFamily="34" charset="0"/>
              </a:rPr>
              <a:t>void</a:t>
            </a:r>
            <a:r>
              <a:rPr lang="es-ES" sz="2400" dirty="0">
                <a:latin typeface="Calibri" panose="020F0502020204030204" pitchFamily="34" charset="0"/>
                <a:cs typeface="Calibri" panose="020F0502020204030204" pitchFamily="34" charset="0"/>
              </a:rPr>
              <a:t> </a:t>
            </a:r>
            <a:r>
              <a:rPr lang="es-ES" sz="2400" b="1" dirty="0" err="1">
                <a:latin typeface="Calibri" panose="020F0502020204030204" pitchFamily="34" charset="0"/>
                <a:cs typeface="Calibri" panose="020F0502020204030204" pitchFamily="34" charset="0"/>
              </a:rPr>
              <a:t>depth_first_visit</a:t>
            </a:r>
            <a:r>
              <a:rPr lang="es-ES" sz="2400" dirty="0">
                <a:latin typeface="Calibri" panose="020F0502020204030204" pitchFamily="34" charset="0"/>
                <a:cs typeface="Calibri" panose="020F0502020204030204" pitchFamily="34" charset="0"/>
              </a:rPr>
              <a:t>(</a:t>
            </a:r>
            <a:r>
              <a:rPr lang="es-ES" sz="2400" b="1" dirty="0" err="1">
                <a:latin typeface="Calibri" panose="020F0502020204030204" pitchFamily="34" charset="0"/>
                <a:cs typeface="Calibri" panose="020F0502020204030204" pitchFamily="34" charset="0"/>
              </a:rPr>
              <a:t>IncidenceGraph</a:t>
            </a:r>
            <a:r>
              <a:rPr lang="es-ES" sz="2400" dirty="0">
                <a:latin typeface="Calibri" panose="020F0502020204030204" pitchFamily="34" charset="0"/>
                <a:cs typeface="Calibri" panose="020F0502020204030204" pitchFamily="34" charset="0"/>
              </a:rPr>
              <a:t>&amp; </a:t>
            </a:r>
            <a:r>
              <a:rPr lang="es-ES" sz="2400" b="1" dirty="0">
                <a:latin typeface="Calibri" panose="020F0502020204030204" pitchFamily="34" charset="0"/>
                <a:cs typeface="Calibri" panose="020F0502020204030204" pitchFamily="34" charset="0"/>
              </a:rPr>
              <a:t>g</a:t>
            </a:r>
            <a:r>
              <a:rPr lang="es-ES" sz="2400" dirty="0">
                <a:latin typeface="Calibri" panose="020F0502020204030204" pitchFamily="34" charset="0"/>
                <a:cs typeface="Calibri" panose="020F0502020204030204" pitchFamily="34" charset="0"/>
              </a:rPr>
              <a:t>,</a:t>
            </a:r>
            <a:br>
              <a:rPr lang="es-ES" sz="2400" dirty="0">
                <a:latin typeface="Calibri" panose="020F0502020204030204" pitchFamily="34" charset="0"/>
                <a:cs typeface="Calibri" panose="020F0502020204030204" pitchFamily="34" charset="0"/>
              </a:rPr>
            </a:br>
            <a:r>
              <a:rPr lang="es-ES" sz="2400" dirty="0">
                <a:latin typeface="Calibri" panose="020F0502020204030204" pitchFamily="34" charset="0"/>
                <a:cs typeface="Calibri" panose="020F0502020204030204" pitchFamily="34" charset="0"/>
              </a:rPr>
              <a:t> </a:t>
            </a:r>
            <a:r>
              <a:rPr lang="es-ES" sz="2400" b="1" dirty="0" err="1">
                <a:latin typeface="Calibri" panose="020F0502020204030204" pitchFamily="34" charset="0"/>
                <a:cs typeface="Calibri" panose="020F0502020204030204" pitchFamily="34" charset="0"/>
              </a:rPr>
              <a:t>typename</a:t>
            </a:r>
            <a:r>
              <a:rPr lang="es-ES" sz="2400" dirty="0">
                <a:latin typeface="Calibri" panose="020F0502020204030204" pitchFamily="34" charset="0"/>
                <a:cs typeface="Calibri" panose="020F0502020204030204" pitchFamily="34" charset="0"/>
              </a:rPr>
              <a:t> </a:t>
            </a:r>
            <a:r>
              <a:rPr lang="es-ES" sz="2400" b="1" dirty="0" err="1">
                <a:latin typeface="Calibri" panose="020F0502020204030204" pitchFamily="34" charset="0"/>
                <a:cs typeface="Calibri" panose="020F0502020204030204" pitchFamily="34" charset="0"/>
              </a:rPr>
              <a:t>graph_traits</a:t>
            </a:r>
            <a:r>
              <a:rPr lang="es-ES" sz="2400" dirty="0">
                <a:latin typeface="Calibri" panose="020F0502020204030204" pitchFamily="34" charset="0"/>
                <a:cs typeface="Calibri" panose="020F0502020204030204" pitchFamily="34" charset="0"/>
              </a:rPr>
              <a:t>&lt;</a:t>
            </a:r>
            <a:r>
              <a:rPr lang="es-ES" sz="2400" dirty="0" err="1">
                <a:latin typeface="Calibri" panose="020F0502020204030204" pitchFamily="34" charset="0"/>
                <a:cs typeface="Calibri" panose="020F0502020204030204" pitchFamily="34" charset="0"/>
              </a:rPr>
              <a:t>IncidenceGraph</a:t>
            </a:r>
            <a:r>
              <a:rPr lang="es-ES" sz="2400" dirty="0">
                <a:latin typeface="Calibri" panose="020F0502020204030204" pitchFamily="34" charset="0"/>
                <a:cs typeface="Calibri" panose="020F0502020204030204" pitchFamily="34" charset="0"/>
              </a:rPr>
              <a:t>&gt;::</a:t>
            </a:r>
            <a:r>
              <a:rPr lang="es-ES" sz="2400" dirty="0" err="1">
                <a:latin typeface="Calibri" panose="020F0502020204030204" pitchFamily="34" charset="0"/>
                <a:cs typeface="Calibri" panose="020F0502020204030204" pitchFamily="34" charset="0"/>
              </a:rPr>
              <a:t>vertex_descriptor</a:t>
            </a:r>
            <a:r>
              <a:rPr lang="es-ES" sz="2400" dirty="0">
                <a:latin typeface="Calibri" panose="020F0502020204030204" pitchFamily="34" charset="0"/>
                <a:cs typeface="Calibri" panose="020F0502020204030204" pitchFamily="34" charset="0"/>
              </a:rPr>
              <a:t> s, </a:t>
            </a:r>
            <a:br>
              <a:rPr lang="es-ES" sz="2400" dirty="0">
                <a:latin typeface="Calibri" panose="020F0502020204030204" pitchFamily="34" charset="0"/>
                <a:cs typeface="Calibri" panose="020F0502020204030204" pitchFamily="34" charset="0"/>
              </a:rPr>
            </a:br>
            <a:r>
              <a:rPr lang="es-ES" sz="2400" dirty="0">
                <a:latin typeface="Calibri" panose="020F0502020204030204" pitchFamily="34" charset="0"/>
                <a:cs typeface="Calibri" panose="020F0502020204030204" pitchFamily="34" charset="0"/>
              </a:rPr>
              <a:t> </a:t>
            </a:r>
            <a:r>
              <a:rPr lang="es-ES" sz="2400" dirty="0" err="1">
                <a:latin typeface="Calibri" panose="020F0502020204030204" pitchFamily="34" charset="0"/>
                <a:cs typeface="Calibri" panose="020F0502020204030204" pitchFamily="34" charset="0"/>
              </a:rPr>
              <a:t>DFSVisitor</a:t>
            </a:r>
            <a:r>
              <a:rPr lang="es-ES" sz="2400" dirty="0">
                <a:latin typeface="Calibri" panose="020F0502020204030204" pitchFamily="34" charset="0"/>
                <a:cs typeface="Calibri" panose="020F0502020204030204" pitchFamily="34" charset="0"/>
              </a:rPr>
              <a:t>&amp; vis, </a:t>
            </a:r>
            <a:r>
              <a:rPr lang="es-ES" sz="2400" dirty="0" err="1">
                <a:latin typeface="Calibri" panose="020F0502020204030204" pitchFamily="34" charset="0"/>
                <a:cs typeface="Calibri" panose="020F0502020204030204" pitchFamily="34" charset="0"/>
              </a:rPr>
              <a:t>ColorMap</a:t>
            </a:r>
            <a:r>
              <a:rPr lang="es-ES" sz="2400" dirty="0">
                <a:latin typeface="Calibri" panose="020F0502020204030204" pitchFamily="34" charset="0"/>
                <a:cs typeface="Calibri" panose="020F0502020204030204" pitchFamily="34" charset="0"/>
              </a:rPr>
              <a:t> color)</a:t>
            </a:r>
          </a:p>
          <a:p>
            <a:pPr lvl="1">
              <a:buFont typeface="+mj-lt"/>
              <a:buAutoNum type="arabicPeriod"/>
            </a:pPr>
            <a:r>
              <a:rPr lang="es-ES" sz="2400" b="1" dirty="0" err="1">
                <a:latin typeface="Calibri" panose="020F0502020204030204" pitchFamily="34" charset="0"/>
                <a:cs typeface="Calibri" panose="020F0502020204030204" pitchFamily="34" charset="0"/>
              </a:rPr>
              <a:t>template</a:t>
            </a:r>
            <a:r>
              <a:rPr lang="es-ES" sz="2400" dirty="0">
                <a:latin typeface="Calibri" panose="020F0502020204030204" pitchFamily="34" charset="0"/>
                <a:cs typeface="Calibri" panose="020F0502020204030204" pitchFamily="34" charset="0"/>
              </a:rPr>
              <a:t> &lt;</a:t>
            </a:r>
            <a:r>
              <a:rPr lang="es-ES" sz="2400" b="1" dirty="0" err="1">
                <a:latin typeface="Calibri" panose="020F0502020204030204" pitchFamily="34" charset="0"/>
                <a:cs typeface="Calibri" panose="020F0502020204030204" pitchFamily="34" charset="0"/>
              </a:rPr>
              <a:t>class</a:t>
            </a:r>
            <a:r>
              <a:rPr lang="es-ES" sz="2400" dirty="0">
                <a:latin typeface="Calibri" panose="020F0502020204030204" pitchFamily="34" charset="0"/>
                <a:cs typeface="Calibri" panose="020F0502020204030204" pitchFamily="34" charset="0"/>
              </a:rPr>
              <a:t> </a:t>
            </a:r>
            <a:r>
              <a:rPr lang="es-ES" sz="2400" b="1" dirty="0" err="1">
                <a:latin typeface="Calibri" panose="020F0502020204030204" pitchFamily="34" charset="0"/>
                <a:cs typeface="Calibri" panose="020F0502020204030204" pitchFamily="34" charset="0"/>
              </a:rPr>
              <a:t>IncidenceGraph</a:t>
            </a:r>
            <a:r>
              <a:rPr lang="es-ES" sz="2400" dirty="0">
                <a:latin typeface="Calibri" panose="020F0502020204030204" pitchFamily="34" charset="0"/>
                <a:cs typeface="Calibri" panose="020F0502020204030204" pitchFamily="34" charset="0"/>
              </a:rPr>
              <a:t>, </a:t>
            </a:r>
            <a:r>
              <a:rPr lang="es-ES" sz="2400" b="1" dirty="0" err="1">
                <a:latin typeface="Calibri" panose="020F0502020204030204" pitchFamily="34" charset="0"/>
                <a:cs typeface="Calibri" panose="020F0502020204030204" pitchFamily="34" charset="0"/>
              </a:rPr>
              <a:t>class</a:t>
            </a:r>
            <a:r>
              <a:rPr lang="es-ES" sz="2400" dirty="0">
                <a:latin typeface="Calibri" panose="020F0502020204030204" pitchFamily="34" charset="0"/>
                <a:cs typeface="Calibri" panose="020F0502020204030204" pitchFamily="34" charset="0"/>
              </a:rPr>
              <a:t> </a:t>
            </a:r>
            <a:r>
              <a:rPr lang="es-ES" sz="2400" b="1" dirty="0" err="1">
                <a:latin typeface="Calibri" panose="020F0502020204030204" pitchFamily="34" charset="0"/>
                <a:cs typeface="Calibri" panose="020F0502020204030204" pitchFamily="34" charset="0"/>
              </a:rPr>
              <a:t>DFSVisitor</a:t>
            </a:r>
            <a:r>
              <a:rPr lang="es-ES" sz="2400" dirty="0">
                <a:latin typeface="Calibri" panose="020F0502020204030204" pitchFamily="34" charset="0"/>
                <a:cs typeface="Calibri" panose="020F0502020204030204" pitchFamily="34" charset="0"/>
              </a:rPr>
              <a:t>, </a:t>
            </a:r>
            <a:r>
              <a:rPr lang="es-ES" sz="2400" b="1" dirty="0" err="1">
                <a:latin typeface="Calibri" panose="020F0502020204030204" pitchFamily="34" charset="0"/>
                <a:cs typeface="Calibri" panose="020F0502020204030204" pitchFamily="34" charset="0"/>
              </a:rPr>
              <a:t>class</a:t>
            </a:r>
            <a:r>
              <a:rPr lang="es-ES" sz="2400" dirty="0">
                <a:latin typeface="Calibri" panose="020F0502020204030204" pitchFamily="34" charset="0"/>
                <a:cs typeface="Calibri" panose="020F0502020204030204" pitchFamily="34" charset="0"/>
              </a:rPr>
              <a:t> </a:t>
            </a:r>
            <a:r>
              <a:rPr lang="es-ES" sz="2400" b="1" dirty="0" err="1">
                <a:latin typeface="Calibri" panose="020F0502020204030204" pitchFamily="34" charset="0"/>
                <a:cs typeface="Calibri" panose="020F0502020204030204" pitchFamily="34" charset="0"/>
              </a:rPr>
              <a:t>ColorMap</a:t>
            </a:r>
            <a:r>
              <a:rPr lang="es-ES" sz="2400" dirty="0">
                <a:latin typeface="Calibri" panose="020F0502020204030204" pitchFamily="34" charset="0"/>
                <a:cs typeface="Calibri" panose="020F0502020204030204" pitchFamily="34" charset="0"/>
              </a:rPr>
              <a:t>, </a:t>
            </a:r>
            <a:br>
              <a:rPr lang="es-ES" sz="2400" dirty="0">
                <a:latin typeface="Calibri" panose="020F0502020204030204" pitchFamily="34" charset="0"/>
                <a:cs typeface="Calibri" panose="020F0502020204030204" pitchFamily="34" charset="0"/>
              </a:rPr>
            </a:br>
            <a:r>
              <a:rPr lang="es-ES" sz="2400" dirty="0">
                <a:latin typeface="Calibri" panose="020F0502020204030204" pitchFamily="34" charset="0"/>
                <a:cs typeface="Calibri" panose="020F0502020204030204" pitchFamily="34" charset="0"/>
              </a:rPr>
              <a:t>         </a:t>
            </a:r>
            <a:r>
              <a:rPr lang="es-ES" sz="2400" b="1" dirty="0" err="1">
                <a:latin typeface="Calibri" panose="020F0502020204030204" pitchFamily="34" charset="0"/>
                <a:cs typeface="Calibri" panose="020F0502020204030204" pitchFamily="34" charset="0"/>
              </a:rPr>
              <a:t>class</a:t>
            </a:r>
            <a:r>
              <a:rPr lang="es-ES" sz="2400" dirty="0">
                <a:latin typeface="Calibri" panose="020F0502020204030204" pitchFamily="34" charset="0"/>
                <a:cs typeface="Calibri" panose="020F0502020204030204" pitchFamily="34" charset="0"/>
              </a:rPr>
              <a:t> </a:t>
            </a:r>
            <a:r>
              <a:rPr lang="es-ES" sz="2400" b="1" dirty="0" err="1">
                <a:latin typeface="Calibri" panose="020F0502020204030204" pitchFamily="34" charset="0"/>
                <a:cs typeface="Calibri" panose="020F0502020204030204" pitchFamily="34" charset="0"/>
              </a:rPr>
              <a:t>TerminatorFunc</a:t>
            </a:r>
            <a:r>
              <a:rPr lang="es-ES" sz="2400" dirty="0">
                <a:latin typeface="Calibri" panose="020F0502020204030204" pitchFamily="34" charset="0"/>
                <a:cs typeface="Calibri" panose="020F0502020204030204" pitchFamily="34" charset="0"/>
              </a:rPr>
              <a:t>&gt;</a:t>
            </a:r>
            <a:br>
              <a:rPr lang="es-ES" sz="2400" dirty="0">
                <a:latin typeface="Calibri" panose="020F0502020204030204" pitchFamily="34" charset="0"/>
                <a:cs typeface="Calibri" panose="020F0502020204030204" pitchFamily="34" charset="0"/>
              </a:rPr>
            </a:br>
            <a:r>
              <a:rPr lang="es-ES" sz="2400" b="1" dirty="0" err="1">
                <a:latin typeface="Calibri" panose="020F0502020204030204" pitchFamily="34" charset="0"/>
                <a:cs typeface="Calibri" panose="020F0502020204030204" pitchFamily="34" charset="0"/>
              </a:rPr>
              <a:t>void</a:t>
            </a:r>
            <a:r>
              <a:rPr lang="es-ES" sz="2400" dirty="0">
                <a:latin typeface="Calibri" panose="020F0502020204030204" pitchFamily="34" charset="0"/>
                <a:cs typeface="Calibri" panose="020F0502020204030204" pitchFamily="34" charset="0"/>
              </a:rPr>
              <a:t> </a:t>
            </a:r>
            <a:r>
              <a:rPr lang="es-ES" sz="2400" b="1" dirty="0" err="1">
                <a:latin typeface="Calibri" panose="020F0502020204030204" pitchFamily="34" charset="0"/>
                <a:cs typeface="Calibri" panose="020F0502020204030204" pitchFamily="34" charset="0"/>
              </a:rPr>
              <a:t>depth_first_visit</a:t>
            </a:r>
            <a:r>
              <a:rPr lang="es-ES" sz="2400" dirty="0">
                <a:latin typeface="Calibri" panose="020F0502020204030204" pitchFamily="34" charset="0"/>
                <a:cs typeface="Calibri" panose="020F0502020204030204" pitchFamily="34" charset="0"/>
              </a:rPr>
              <a:t>(</a:t>
            </a:r>
            <a:r>
              <a:rPr lang="es-ES" sz="2400" b="1" dirty="0" err="1">
                <a:latin typeface="Calibri" panose="020F0502020204030204" pitchFamily="34" charset="0"/>
                <a:cs typeface="Calibri" panose="020F0502020204030204" pitchFamily="34" charset="0"/>
              </a:rPr>
              <a:t>IncidenceGraph</a:t>
            </a:r>
            <a:r>
              <a:rPr lang="es-ES" sz="2400" dirty="0">
                <a:latin typeface="Calibri" panose="020F0502020204030204" pitchFamily="34" charset="0"/>
                <a:cs typeface="Calibri" panose="020F0502020204030204" pitchFamily="34" charset="0"/>
              </a:rPr>
              <a:t>&amp; </a:t>
            </a:r>
            <a:r>
              <a:rPr lang="es-ES" sz="2400" b="1" dirty="0">
                <a:latin typeface="Calibri" panose="020F0502020204030204" pitchFamily="34" charset="0"/>
                <a:cs typeface="Calibri" panose="020F0502020204030204" pitchFamily="34" charset="0"/>
              </a:rPr>
              <a:t>g</a:t>
            </a:r>
            <a:r>
              <a:rPr lang="es-ES" sz="2400" dirty="0">
                <a:latin typeface="Calibri" panose="020F0502020204030204" pitchFamily="34" charset="0"/>
                <a:cs typeface="Calibri" panose="020F0502020204030204" pitchFamily="34" charset="0"/>
              </a:rPr>
              <a:t>,</a:t>
            </a:r>
            <a:br>
              <a:rPr lang="es-ES" sz="2400" dirty="0">
                <a:latin typeface="Calibri" panose="020F0502020204030204" pitchFamily="34" charset="0"/>
                <a:cs typeface="Calibri" panose="020F0502020204030204" pitchFamily="34" charset="0"/>
              </a:rPr>
            </a:br>
            <a:r>
              <a:rPr lang="es-ES" sz="2400" dirty="0">
                <a:latin typeface="Calibri" panose="020F0502020204030204" pitchFamily="34" charset="0"/>
                <a:cs typeface="Calibri" panose="020F0502020204030204" pitchFamily="34" charset="0"/>
              </a:rPr>
              <a:t> </a:t>
            </a:r>
            <a:r>
              <a:rPr lang="es-ES" sz="2400" b="1" dirty="0" err="1">
                <a:latin typeface="Calibri" panose="020F0502020204030204" pitchFamily="34" charset="0"/>
                <a:cs typeface="Calibri" panose="020F0502020204030204" pitchFamily="34" charset="0"/>
              </a:rPr>
              <a:t>typename</a:t>
            </a:r>
            <a:r>
              <a:rPr lang="es-ES" sz="2400" dirty="0">
                <a:latin typeface="Calibri" panose="020F0502020204030204" pitchFamily="34" charset="0"/>
                <a:cs typeface="Calibri" panose="020F0502020204030204" pitchFamily="34" charset="0"/>
              </a:rPr>
              <a:t> </a:t>
            </a:r>
            <a:r>
              <a:rPr lang="es-ES" sz="2400" b="1" dirty="0" err="1">
                <a:latin typeface="Calibri" panose="020F0502020204030204" pitchFamily="34" charset="0"/>
                <a:cs typeface="Calibri" panose="020F0502020204030204" pitchFamily="34" charset="0"/>
              </a:rPr>
              <a:t>graph_traits</a:t>
            </a:r>
            <a:r>
              <a:rPr lang="es-ES" sz="2400" dirty="0">
                <a:latin typeface="Calibri" panose="020F0502020204030204" pitchFamily="34" charset="0"/>
                <a:cs typeface="Calibri" panose="020F0502020204030204" pitchFamily="34" charset="0"/>
              </a:rPr>
              <a:t>&lt;</a:t>
            </a:r>
            <a:r>
              <a:rPr lang="es-ES" sz="2400" dirty="0" err="1">
                <a:latin typeface="Calibri" panose="020F0502020204030204" pitchFamily="34" charset="0"/>
                <a:cs typeface="Calibri" panose="020F0502020204030204" pitchFamily="34" charset="0"/>
              </a:rPr>
              <a:t>IncidenceGraph</a:t>
            </a:r>
            <a:r>
              <a:rPr lang="es-ES" sz="2400" dirty="0">
                <a:latin typeface="Calibri" panose="020F0502020204030204" pitchFamily="34" charset="0"/>
                <a:cs typeface="Calibri" panose="020F0502020204030204" pitchFamily="34" charset="0"/>
              </a:rPr>
              <a:t>&gt;::</a:t>
            </a:r>
            <a:r>
              <a:rPr lang="es-ES" sz="2400" dirty="0" err="1">
                <a:latin typeface="Calibri" panose="020F0502020204030204" pitchFamily="34" charset="0"/>
                <a:cs typeface="Calibri" panose="020F0502020204030204" pitchFamily="34" charset="0"/>
              </a:rPr>
              <a:t>vertex_descriptor</a:t>
            </a:r>
            <a:r>
              <a:rPr lang="es-ES" sz="2400" dirty="0">
                <a:latin typeface="Calibri" panose="020F0502020204030204" pitchFamily="34" charset="0"/>
                <a:cs typeface="Calibri" panose="020F0502020204030204" pitchFamily="34" charset="0"/>
              </a:rPr>
              <a:t> s, </a:t>
            </a:r>
            <a:br>
              <a:rPr lang="es-ES" sz="2400" dirty="0">
                <a:latin typeface="Calibri" panose="020F0502020204030204" pitchFamily="34" charset="0"/>
                <a:cs typeface="Calibri" panose="020F0502020204030204" pitchFamily="34" charset="0"/>
              </a:rPr>
            </a:br>
            <a:r>
              <a:rPr lang="es-ES" sz="2400" dirty="0">
                <a:latin typeface="Calibri" panose="020F0502020204030204" pitchFamily="34" charset="0"/>
                <a:cs typeface="Calibri" panose="020F0502020204030204" pitchFamily="34" charset="0"/>
              </a:rPr>
              <a:t> </a:t>
            </a:r>
            <a:r>
              <a:rPr lang="es-ES" sz="2400" dirty="0" err="1">
                <a:latin typeface="Calibri" panose="020F0502020204030204" pitchFamily="34" charset="0"/>
                <a:cs typeface="Calibri" panose="020F0502020204030204" pitchFamily="34" charset="0"/>
              </a:rPr>
              <a:t>DFSVisitor</a:t>
            </a:r>
            <a:r>
              <a:rPr lang="es-ES" sz="2400" dirty="0">
                <a:latin typeface="Calibri" panose="020F0502020204030204" pitchFamily="34" charset="0"/>
                <a:cs typeface="Calibri" panose="020F0502020204030204" pitchFamily="34" charset="0"/>
              </a:rPr>
              <a:t>&amp; vis, </a:t>
            </a:r>
            <a:r>
              <a:rPr lang="es-ES" sz="2400" dirty="0" err="1">
                <a:latin typeface="Calibri" panose="020F0502020204030204" pitchFamily="34" charset="0"/>
                <a:cs typeface="Calibri" panose="020F0502020204030204" pitchFamily="34" charset="0"/>
              </a:rPr>
              <a:t>ColorMap</a:t>
            </a:r>
            <a:r>
              <a:rPr lang="es-ES" sz="2400" dirty="0">
                <a:latin typeface="Calibri" panose="020F0502020204030204" pitchFamily="34" charset="0"/>
                <a:cs typeface="Calibri" panose="020F0502020204030204" pitchFamily="34" charset="0"/>
              </a:rPr>
              <a:t> color, </a:t>
            </a:r>
            <a:r>
              <a:rPr lang="es-ES" sz="2400" dirty="0" err="1">
                <a:latin typeface="Calibri" panose="020F0502020204030204" pitchFamily="34" charset="0"/>
                <a:cs typeface="Calibri" panose="020F0502020204030204" pitchFamily="34" charset="0"/>
              </a:rPr>
              <a:t>TerminatorFunc</a:t>
            </a:r>
            <a:r>
              <a:rPr lang="es-ES" sz="2400" dirty="0">
                <a:latin typeface="Calibri" panose="020F0502020204030204" pitchFamily="34" charset="0"/>
                <a:cs typeface="Calibri" panose="020F0502020204030204" pitchFamily="34" charset="0"/>
              </a:rPr>
              <a:t> </a:t>
            </a:r>
            <a:r>
              <a:rPr lang="es-ES" sz="2400" dirty="0" err="1">
                <a:latin typeface="Calibri" panose="020F0502020204030204" pitchFamily="34" charset="0"/>
                <a:cs typeface="Calibri" panose="020F0502020204030204" pitchFamily="34" charset="0"/>
              </a:rPr>
              <a:t>func</a:t>
            </a:r>
            <a:r>
              <a:rPr lang="es-ES" sz="2400" dirty="0">
                <a:latin typeface="Calibri" panose="020F0502020204030204" pitchFamily="34" charset="0"/>
                <a:cs typeface="Calibri" panose="020F0502020204030204" pitchFamily="34" charset="0"/>
              </a:rPr>
              <a:t> = </a:t>
            </a:r>
            <a:r>
              <a:rPr lang="es-ES" sz="2400" dirty="0" err="1">
                <a:latin typeface="Calibri" panose="020F0502020204030204" pitchFamily="34" charset="0"/>
                <a:cs typeface="Calibri" panose="020F0502020204030204" pitchFamily="34" charset="0"/>
              </a:rPr>
              <a:t>TerminatorFunc</a:t>
            </a:r>
            <a:r>
              <a:rPr lang="es-ES" sz="2400" dirty="0">
                <a:latin typeface="Calibri" panose="020F0502020204030204" pitchFamily="34" charset="0"/>
                <a:cs typeface="Calibri" panose="020F0502020204030204" pitchFamily="34" charset="0"/>
              </a:rPr>
              <a:t>())</a:t>
            </a:r>
            <a:endParaRPr lang="es-ES" sz="2400" b="1" dirty="0">
              <a:latin typeface="Calibri" panose="020F0502020204030204" pitchFamily="34" charset="0"/>
              <a:cs typeface="Calibri" panose="020F0502020204030204" pitchFamily="34" charset="0"/>
            </a:endParaRPr>
          </a:p>
          <a:p>
            <a:endParaRPr lang="es-ES" dirty="0"/>
          </a:p>
        </p:txBody>
      </p:sp>
    </p:spTree>
    <p:extLst>
      <p:ext uri="{BB962C8B-B14F-4D97-AF65-F5344CB8AC3E}">
        <p14:creationId xmlns:p14="http://schemas.microsoft.com/office/powerpoint/2010/main" val="3194446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DC61BA-690C-4970-8301-C92F7A24919F}"/>
              </a:ext>
            </a:extLst>
          </p:cNvPr>
          <p:cNvSpPr>
            <a:spLocks noGrp="1"/>
          </p:cNvSpPr>
          <p:nvPr>
            <p:ph type="title"/>
          </p:nvPr>
        </p:nvSpPr>
        <p:spPr>
          <a:xfrm>
            <a:off x="1371600" y="561109"/>
            <a:ext cx="9601200" cy="867641"/>
          </a:xfrm>
        </p:spPr>
        <p:txBody>
          <a:bodyPr/>
          <a:lstStyle/>
          <a:p>
            <a:r>
              <a:rPr lang="es-ES" b="1" dirty="0"/>
              <a:t>Ejemplos de recorrido:</a:t>
            </a:r>
            <a:endParaRPr lang="es-ES" dirty="0"/>
          </a:p>
        </p:txBody>
      </p:sp>
      <p:sp>
        <p:nvSpPr>
          <p:cNvPr id="3" name="Marcador de contenido 2">
            <a:extLst>
              <a:ext uri="{FF2B5EF4-FFF2-40B4-BE49-F238E27FC236}">
                <a16:creationId xmlns:a16="http://schemas.microsoft.com/office/drawing/2014/main" id="{7A2B2536-6869-4F1F-820A-B5C7052D3D2D}"/>
              </a:ext>
            </a:extLst>
          </p:cNvPr>
          <p:cNvSpPr>
            <a:spLocks noGrp="1"/>
          </p:cNvSpPr>
          <p:nvPr>
            <p:ph idx="1"/>
          </p:nvPr>
        </p:nvSpPr>
        <p:spPr>
          <a:xfrm>
            <a:off x="1295400" y="1130531"/>
            <a:ext cx="9601200" cy="5594465"/>
          </a:xfrm>
        </p:spPr>
        <p:txBody>
          <a:bodyPr>
            <a:normAutofit fontScale="77500" lnSpcReduction="20000"/>
          </a:bodyPr>
          <a:lstStyle/>
          <a:p>
            <a:pPr fontAlgn="base"/>
            <a:r>
              <a:rPr lang="es-ES" sz="2600" dirty="0">
                <a:latin typeface="Calibri" panose="020F0502020204030204" pitchFamily="34" charset="0"/>
                <a:cs typeface="Calibri" panose="020F0502020204030204" pitchFamily="34" charset="0"/>
              </a:rPr>
              <a:t>Según la primera implementación, se necesitará un descriptor de vértice, un visitante de tipo DFS, y un mapa de colores:</a:t>
            </a:r>
          </a:p>
          <a:p>
            <a:pPr fontAlgn="base"/>
            <a:r>
              <a:rPr lang="es-ES" sz="2600" b="1" dirty="0" err="1">
                <a:latin typeface="Calibri" panose="020F0502020204030204" pitchFamily="34" charset="0"/>
                <a:cs typeface="Calibri" panose="020F0502020204030204" pitchFamily="34" charset="0"/>
              </a:rPr>
              <a:t>typedef</a:t>
            </a:r>
            <a:r>
              <a:rPr lang="es-ES" sz="2600" dirty="0">
                <a:latin typeface="Calibri" panose="020F0502020204030204" pitchFamily="34" charset="0"/>
                <a:cs typeface="Calibri" panose="020F0502020204030204" pitchFamily="34" charset="0"/>
              </a:rPr>
              <a:t> </a:t>
            </a:r>
            <a:r>
              <a:rPr lang="es-ES" sz="2600" dirty="0" err="1">
                <a:latin typeface="Calibri" panose="020F0502020204030204" pitchFamily="34" charset="0"/>
                <a:cs typeface="Calibri" panose="020F0502020204030204" pitchFamily="34" charset="0"/>
              </a:rPr>
              <a:t>adjacency_list</a:t>
            </a:r>
            <a:r>
              <a:rPr lang="es-ES" sz="2600" dirty="0">
                <a:latin typeface="Calibri" panose="020F0502020204030204" pitchFamily="34" charset="0"/>
                <a:cs typeface="Calibri" panose="020F0502020204030204" pitchFamily="34" charset="0"/>
              </a:rPr>
              <a:t> &lt;</a:t>
            </a:r>
            <a:r>
              <a:rPr lang="es-ES" sz="2600" dirty="0" err="1">
                <a:latin typeface="Calibri" panose="020F0502020204030204" pitchFamily="34" charset="0"/>
                <a:cs typeface="Calibri" panose="020F0502020204030204" pitchFamily="34" charset="0"/>
              </a:rPr>
              <a:t>vecS</a:t>
            </a:r>
            <a:r>
              <a:rPr lang="es-ES" sz="2600" dirty="0">
                <a:latin typeface="Calibri" panose="020F0502020204030204" pitchFamily="34" charset="0"/>
                <a:cs typeface="Calibri" panose="020F0502020204030204" pitchFamily="34" charset="0"/>
              </a:rPr>
              <a:t>, </a:t>
            </a:r>
            <a:r>
              <a:rPr lang="es-ES" sz="2600" dirty="0" err="1">
                <a:latin typeface="Calibri" panose="020F0502020204030204" pitchFamily="34" charset="0"/>
                <a:cs typeface="Calibri" panose="020F0502020204030204" pitchFamily="34" charset="0"/>
              </a:rPr>
              <a:t>vecS</a:t>
            </a:r>
            <a:r>
              <a:rPr lang="es-ES" sz="2600" dirty="0">
                <a:latin typeface="Calibri" panose="020F0502020204030204" pitchFamily="34" charset="0"/>
                <a:cs typeface="Calibri" panose="020F0502020204030204" pitchFamily="34" charset="0"/>
              </a:rPr>
              <a:t>, </a:t>
            </a:r>
            <a:r>
              <a:rPr lang="es-ES" sz="2600" dirty="0" err="1">
                <a:latin typeface="Calibri" panose="020F0502020204030204" pitchFamily="34" charset="0"/>
                <a:cs typeface="Calibri" panose="020F0502020204030204" pitchFamily="34" charset="0"/>
              </a:rPr>
              <a:t>undirectedS</a:t>
            </a:r>
            <a:r>
              <a:rPr lang="es-ES" sz="2600" dirty="0">
                <a:latin typeface="Calibri" panose="020F0502020204030204" pitchFamily="34" charset="0"/>
                <a:cs typeface="Calibri" panose="020F0502020204030204" pitchFamily="34" charset="0"/>
              </a:rPr>
              <a:t>&gt; Graph;</a:t>
            </a:r>
            <a:br>
              <a:rPr lang="es-ES" sz="2600" dirty="0">
                <a:latin typeface="Calibri" panose="020F0502020204030204" pitchFamily="34" charset="0"/>
                <a:cs typeface="Calibri" panose="020F0502020204030204" pitchFamily="34" charset="0"/>
              </a:rPr>
            </a:br>
            <a:r>
              <a:rPr lang="es-ES" sz="2800" b="1" dirty="0" err="1">
                <a:latin typeface="Calibri" panose="020F0502020204030204" pitchFamily="34" charset="0"/>
                <a:cs typeface="Calibri" panose="020F0502020204030204" pitchFamily="34" charset="0"/>
              </a:rPr>
              <a:t>void</a:t>
            </a:r>
            <a:r>
              <a:rPr lang="es-ES" sz="2800" dirty="0">
                <a:latin typeface="Calibri" panose="020F0502020204030204" pitchFamily="34" charset="0"/>
                <a:cs typeface="Calibri" panose="020F0502020204030204" pitchFamily="34" charset="0"/>
              </a:rPr>
              <a:t> </a:t>
            </a:r>
            <a:r>
              <a:rPr lang="es-ES" sz="2800" b="1" dirty="0" err="1">
                <a:latin typeface="Calibri" panose="020F0502020204030204" pitchFamily="34" charset="0"/>
                <a:cs typeface="Calibri" panose="020F0502020204030204" pitchFamily="34" charset="0"/>
              </a:rPr>
              <a:t>size_of_longest_conected_subgraph</a:t>
            </a:r>
            <a:r>
              <a:rPr lang="es-ES" sz="2800" dirty="0">
                <a:latin typeface="Calibri" panose="020F0502020204030204" pitchFamily="34" charset="0"/>
                <a:cs typeface="Calibri" panose="020F0502020204030204" pitchFamily="34" charset="0"/>
              </a:rPr>
              <a:t>(</a:t>
            </a:r>
            <a:r>
              <a:rPr lang="es-ES" sz="2800" b="1" dirty="0" err="1">
                <a:latin typeface="Calibri" panose="020F0502020204030204" pitchFamily="34" charset="0"/>
                <a:cs typeface="Calibri" panose="020F0502020204030204" pitchFamily="34" charset="0"/>
              </a:rPr>
              <a:t>const</a:t>
            </a:r>
            <a:r>
              <a:rPr lang="es-ES" sz="2800" dirty="0">
                <a:latin typeface="Calibri" panose="020F0502020204030204" pitchFamily="34" charset="0"/>
                <a:cs typeface="Calibri" panose="020F0502020204030204" pitchFamily="34" charset="0"/>
              </a:rPr>
              <a:t> Graph&amp; g) </a:t>
            </a:r>
            <a:br>
              <a:rPr lang="es-ES" sz="2800" dirty="0">
                <a:latin typeface="Calibri" panose="020F0502020204030204" pitchFamily="34" charset="0"/>
                <a:cs typeface="Calibri" panose="020F0502020204030204" pitchFamily="34" charset="0"/>
              </a:rPr>
            </a:br>
            <a:r>
              <a:rPr lang="es-ES" sz="2800" dirty="0">
                <a:latin typeface="Calibri" panose="020F0502020204030204" pitchFamily="34" charset="0"/>
                <a:cs typeface="Calibri" panose="020F0502020204030204" pitchFamily="34" charset="0"/>
              </a:rPr>
              <a:t>{</a:t>
            </a:r>
            <a:br>
              <a:rPr lang="es-ES" sz="2800" dirty="0">
                <a:latin typeface="Calibri" panose="020F0502020204030204" pitchFamily="34" charset="0"/>
                <a:cs typeface="Calibri" panose="020F0502020204030204" pitchFamily="34" charset="0"/>
              </a:rPr>
            </a:br>
            <a:r>
              <a:rPr lang="es-ES" sz="2800" dirty="0">
                <a:latin typeface="Calibri" panose="020F0502020204030204" pitchFamily="34" charset="0"/>
                <a:cs typeface="Calibri" panose="020F0502020204030204" pitchFamily="34" charset="0"/>
              </a:rPr>
              <a:t>	</a:t>
            </a:r>
            <a:r>
              <a:rPr lang="es-ES" sz="2800" b="1" dirty="0" err="1">
                <a:latin typeface="Calibri" panose="020F0502020204030204" pitchFamily="34" charset="0"/>
                <a:cs typeface="Calibri" panose="020F0502020204030204" pitchFamily="34" charset="0"/>
              </a:rPr>
              <a:t>size_t</a:t>
            </a:r>
            <a:r>
              <a:rPr lang="es-ES" sz="2800" dirty="0">
                <a:latin typeface="Calibri" panose="020F0502020204030204" pitchFamily="34" charset="0"/>
                <a:cs typeface="Calibri" panose="020F0502020204030204" pitchFamily="34" charset="0"/>
              </a:rPr>
              <a:t> </a:t>
            </a:r>
            <a:r>
              <a:rPr lang="es-ES" sz="2800" dirty="0" err="1">
                <a:latin typeface="Calibri" panose="020F0502020204030204" pitchFamily="34" charset="0"/>
                <a:cs typeface="Calibri" panose="020F0502020204030204" pitchFamily="34" charset="0"/>
              </a:rPr>
              <a:t>aux</a:t>
            </a:r>
            <a:r>
              <a:rPr lang="es-ES" sz="2800" dirty="0">
                <a:latin typeface="Calibri" panose="020F0502020204030204" pitchFamily="34" charset="0"/>
                <a:cs typeface="Calibri" panose="020F0502020204030204" pitchFamily="34" charset="0"/>
              </a:rPr>
              <a:t> = 0;</a:t>
            </a:r>
            <a:br>
              <a:rPr lang="es-ES" sz="2800" dirty="0">
                <a:latin typeface="Calibri" panose="020F0502020204030204" pitchFamily="34" charset="0"/>
                <a:cs typeface="Calibri" panose="020F0502020204030204" pitchFamily="34" charset="0"/>
              </a:rPr>
            </a:br>
            <a:r>
              <a:rPr lang="es-ES" sz="2800" dirty="0">
                <a:latin typeface="Calibri" panose="020F0502020204030204" pitchFamily="34" charset="0"/>
                <a:cs typeface="Calibri" panose="020F0502020204030204" pitchFamily="34" charset="0"/>
              </a:rPr>
              <a:t>	</a:t>
            </a:r>
            <a:r>
              <a:rPr lang="es-ES" sz="2800" dirty="0" err="1">
                <a:latin typeface="Calibri" panose="020F0502020204030204" pitchFamily="34" charset="0"/>
                <a:cs typeface="Calibri" panose="020F0502020204030204" pitchFamily="34" charset="0"/>
              </a:rPr>
              <a:t>dfs_time_visitor</a:t>
            </a:r>
            <a:r>
              <a:rPr lang="es-ES" sz="2800" dirty="0">
                <a:latin typeface="Calibri" panose="020F0502020204030204" pitchFamily="34" charset="0"/>
                <a:cs typeface="Calibri" panose="020F0502020204030204" pitchFamily="34" charset="0"/>
              </a:rPr>
              <a:t>  </a:t>
            </a:r>
            <a:r>
              <a:rPr lang="es-ES" sz="2800" b="1" dirty="0">
                <a:latin typeface="Calibri" panose="020F0502020204030204" pitchFamily="34" charset="0"/>
                <a:cs typeface="Calibri" panose="020F0502020204030204" pitchFamily="34" charset="0"/>
              </a:rPr>
              <a:t>vis</a:t>
            </a:r>
            <a:r>
              <a:rPr lang="es-ES" sz="2800" dirty="0">
                <a:latin typeface="Calibri" panose="020F0502020204030204" pitchFamily="34" charset="0"/>
                <a:cs typeface="Calibri" panose="020F0502020204030204" pitchFamily="34" charset="0"/>
              </a:rPr>
              <a:t>(</a:t>
            </a:r>
            <a:r>
              <a:rPr lang="es-ES" sz="2800" dirty="0" err="1">
                <a:latin typeface="Calibri" panose="020F0502020204030204" pitchFamily="34" charset="0"/>
                <a:cs typeface="Calibri" panose="020F0502020204030204" pitchFamily="34" charset="0"/>
              </a:rPr>
              <a:t>aux</a:t>
            </a:r>
            <a:r>
              <a:rPr lang="es-ES" sz="2800" dirty="0">
                <a:latin typeface="Calibri" panose="020F0502020204030204" pitchFamily="34" charset="0"/>
                <a:cs typeface="Calibri" panose="020F0502020204030204" pitchFamily="34" charset="0"/>
              </a:rPr>
              <a:t>);</a:t>
            </a:r>
            <a:br>
              <a:rPr lang="es-ES" sz="2800" dirty="0">
                <a:latin typeface="Calibri" panose="020F0502020204030204" pitchFamily="34" charset="0"/>
                <a:cs typeface="Calibri" panose="020F0502020204030204" pitchFamily="34" charset="0"/>
              </a:rPr>
            </a:br>
            <a:r>
              <a:rPr lang="es-ES" sz="2800" dirty="0">
                <a:latin typeface="Calibri" panose="020F0502020204030204" pitchFamily="34" charset="0"/>
                <a:cs typeface="Calibri" panose="020F0502020204030204" pitchFamily="34" charset="0"/>
              </a:rPr>
              <a:t>	</a:t>
            </a:r>
            <a:r>
              <a:rPr lang="es-ES" sz="2800" dirty="0" err="1">
                <a:latin typeface="Calibri" panose="020F0502020204030204" pitchFamily="34" charset="0"/>
                <a:cs typeface="Calibri" panose="020F0502020204030204" pitchFamily="34" charset="0"/>
              </a:rPr>
              <a:t>std</a:t>
            </a:r>
            <a:r>
              <a:rPr lang="es-ES" sz="2800" dirty="0">
                <a:latin typeface="Calibri" panose="020F0502020204030204" pitchFamily="34" charset="0"/>
                <a:cs typeface="Calibri" panose="020F0502020204030204" pitchFamily="34" charset="0"/>
              </a:rPr>
              <a:t>::vector&lt;</a:t>
            </a:r>
            <a:r>
              <a:rPr lang="es-ES" sz="2800" dirty="0" err="1">
                <a:latin typeface="Calibri" panose="020F0502020204030204" pitchFamily="34" charset="0"/>
                <a:cs typeface="Calibri" panose="020F0502020204030204" pitchFamily="34" charset="0"/>
              </a:rPr>
              <a:t>default_color_type</a:t>
            </a:r>
            <a:r>
              <a:rPr lang="es-ES" sz="2800" dirty="0">
                <a:latin typeface="Calibri" panose="020F0502020204030204" pitchFamily="34" charset="0"/>
                <a:cs typeface="Calibri" panose="020F0502020204030204" pitchFamily="34" charset="0"/>
              </a:rPr>
              <a:t>&gt; </a:t>
            </a:r>
            <a:r>
              <a:rPr lang="es-ES" sz="2800" dirty="0" err="1">
                <a:latin typeface="Calibri" panose="020F0502020204030204" pitchFamily="34" charset="0"/>
                <a:cs typeface="Calibri" panose="020F0502020204030204" pitchFamily="34" charset="0"/>
              </a:rPr>
              <a:t>vertex_color</a:t>
            </a:r>
            <a:r>
              <a:rPr lang="es-ES" sz="2800" dirty="0">
                <a:latin typeface="Calibri" panose="020F0502020204030204" pitchFamily="34" charset="0"/>
                <a:cs typeface="Calibri" panose="020F0502020204030204" pitchFamily="34" charset="0"/>
              </a:rPr>
              <a:t>(</a:t>
            </a:r>
            <a:r>
              <a:rPr lang="es-ES" sz="2800" dirty="0" err="1">
                <a:latin typeface="Calibri" panose="020F0502020204030204" pitchFamily="34" charset="0"/>
                <a:cs typeface="Calibri" panose="020F0502020204030204" pitchFamily="34" charset="0"/>
              </a:rPr>
              <a:t>num_vertices</a:t>
            </a:r>
            <a:r>
              <a:rPr lang="es-ES" sz="2800" dirty="0">
                <a:latin typeface="Calibri" panose="020F0502020204030204" pitchFamily="34" charset="0"/>
                <a:cs typeface="Calibri" panose="020F0502020204030204" pitchFamily="34" charset="0"/>
              </a:rPr>
              <a:t>(g));</a:t>
            </a:r>
            <a:br>
              <a:rPr lang="es-ES" sz="2800" dirty="0">
                <a:latin typeface="Calibri" panose="020F0502020204030204" pitchFamily="34" charset="0"/>
                <a:cs typeface="Calibri" panose="020F0502020204030204" pitchFamily="34" charset="0"/>
              </a:rPr>
            </a:br>
            <a:r>
              <a:rPr lang="es-ES" sz="2800" dirty="0">
                <a:latin typeface="Calibri" panose="020F0502020204030204" pitchFamily="34" charset="0"/>
                <a:cs typeface="Calibri" panose="020F0502020204030204" pitchFamily="34" charset="0"/>
              </a:rPr>
              <a:t>	</a:t>
            </a:r>
            <a:r>
              <a:rPr lang="es-ES" sz="2800" dirty="0" err="1">
                <a:latin typeface="Calibri" panose="020F0502020204030204" pitchFamily="34" charset="0"/>
                <a:cs typeface="Calibri" panose="020F0502020204030204" pitchFamily="34" charset="0"/>
              </a:rPr>
              <a:t>std</a:t>
            </a:r>
            <a:r>
              <a:rPr lang="es-ES" sz="2800" dirty="0">
                <a:latin typeface="Calibri" panose="020F0502020204030204" pitchFamily="34" charset="0"/>
                <a:cs typeface="Calibri" panose="020F0502020204030204" pitchFamily="34" charset="0"/>
              </a:rPr>
              <a:t>::</a:t>
            </a:r>
            <a:r>
              <a:rPr lang="es-ES" sz="2800" dirty="0" err="1">
                <a:latin typeface="Calibri" panose="020F0502020204030204" pitchFamily="34" charset="0"/>
                <a:cs typeface="Calibri" panose="020F0502020204030204" pitchFamily="34" charset="0"/>
              </a:rPr>
              <a:t>map</a:t>
            </a:r>
            <a:r>
              <a:rPr lang="es-ES" sz="2800" dirty="0">
                <a:latin typeface="Calibri" panose="020F0502020204030204" pitchFamily="34" charset="0"/>
                <a:cs typeface="Calibri" panose="020F0502020204030204" pitchFamily="34" charset="0"/>
              </a:rPr>
              <a:t>&lt;Graph::</a:t>
            </a:r>
            <a:r>
              <a:rPr lang="es-ES" sz="2800" dirty="0" err="1">
                <a:latin typeface="Calibri" panose="020F0502020204030204" pitchFamily="34" charset="0"/>
                <a:cs typeface="Calibri" panose="020F0502020204030204" pitchFamily="34" charset="0"/>
              </a:rPr>
              <a:t>edge_descriptor</a:t>
            </a:r>
            <a:r>
              <a:rPr lang="es-ES" sz="2800" dirty="0">
                <a:latin typeface="Calibri" panose="020F0502020204030204" pitchFamily="34" charset="0"/>
                <a:cs typeface="Calibri" panose="020F0502020204030204" pitchFamily="34" charset="0"/>
              </a:rPr>
              <a:t>, </a:t>
            </a:r>
            <a:r>
              <a:rPr lang="es-ES" sz="2800" dirty="0" err="1">
                <a:latin typeface="Calibri" panose="020F0502020204030204" pitchFamily="34" charset="0"/>
                <a:cs typeface="Calibri" panose="020F0502020204030204" pitchFamily="34" charset="0"/>
              </a:rPr>
              <a:t>default_color_type</a:t>
            </a:r>
            <a:r>
              <a:rPr lang="es-ES" sz="2800" dirty="0">
                <a:latin typeface="Calibri" panose="020F0502020204030204" pitchFamily="34" charset="0"/>
                <a:cs typeface="Calibri" panose="020F0502020204030204" pitchFamily="34" charset="0"/>
              </a:rPr>
              <a:t>&gt; </a:t>
            </a:r>
            <a:r>
              <a:rPr lang="es-ES" sz="2800" dirty="0" err="1">
                <a:latin typeface="Calibri" panose="020F0502020204030204" pitchFamily="34" charset="0"/>
                <a:cs typeface="Calibri" panose="020F0502020204030204" pitchFamily="34" charset="0"/>
              </a:rPr>
              <a:t>edge_color</a:t>
            </a:r>
            <a:r>
              <a:rPr lang="es-ES" sz="2800" dirty="0">
                <a:latin typeface="Calibri" panose="020F0502020204030204" pitchFamily="34" charset="0"/>
                <a:cs typeface="Calibri" panose="020F0502020204030204" pitchFamily="34" charset="0"/>
              </a:rPr>
              <a:t>;</a:t>
            </a:r>
            <a:br>
              <a:rPr lang="es-ES" sz="2800" dirty="0">
                <a:latin typeface="Calibri" panose="020F0502020204030204" pitchFamily="34" charset="0"/>
                <a:cs typeface="Calibri" panose="020F0502020204030204" pitchFamily="34" charset="0"/>
              </a:rPr>
            </a:br>
            <a:r>
              <a:rPr lang="es-ES" sz="2800" dirty="0">
                <a:latin typeface="Calibri" panose="020F0502020204030204" pitchFamily="34" charset="0"/>
                <a:cs typeface="Calibri" panose="020F0502020204030204" pitchFamily="34" charset="0"/>
              </a:rPr>
              <a:t>  	</a:t>
            </a:r>
            <a:r>
              <a:rPr lang="es-ES" sz="2800" b="1" dirty="0">
                <a:latin typeface="Calibri" panose="020F0502020204030204" pitchFamily="34" charset="0"/>
                <a:cs typeface="Calibri" panose="020F0502020204030204" pitchFamily="34" charset="0"/>
              </a:rPr>
              <a:t>auto</a:t>
            </a:r>
            <a:r>
              <a:rPr lang="es-ES" sz="2800" dirty="0">
                <a:latin typeface="Calibri" panose="020F0502020204030204" pitchFamily="34" charset="0"/>
                <a:cs typeface="Calibri" panose="020F0502020204030204" pitchFamily="34" charset="0"/>
              </a:rPr>
              <a:t> </a:t>
            </a:r>
            <a:r>
              <a:rPr lang="es-ES" sz="2800" dirty="0" err="1">
                <a:latin typeface="Calibri" panose="020F0502020204030204" pitchFamily="34" charset="0"/>
                <a:cs typeface="Calibri" panose="020F0502020204030204" pitchFamily="34" charset="0"/>
              </a:rPr>
              <a:t>idmap</a:t>
            </a:r>
            <a:r>
              <a:rPr lang="es-ES" sz="2800" dirty="0">
                <a:latin typeface="Calibri" panose="020F0502020204030204" pitchFamily="34" charset="0"/>
                <a:cs typeface="Calibri" panose="020F0502020204030204" pitchFamily="34" charset="0"/>
              </a:rPr>
              <a:t> = </a:t>
            </a:r>
            <a:r>
              <a:rPr lang="es-ES" sz="2800" dirty="0" err="1">
                <a:latin typeface="Calibri" panose="020F0502020204030204" pitchFamily="34" charset="0"/>
                <a:cs typeface="Calibri" panose="020F0502020204030204" pitchFamily="34" charset="0"/>
              </a:rPr>
              <a:t>get</a:t>
            </a:r>
            <a:r>
              <a:rPr lang="es-ES" sz="2800" dirty="0">
                <a:latin typeface="Calibri" panose="020F0502020204030204" pitchFamily="34" charset="0"/>
                <a:cs typeface="Calibri" panose="020F0502020204030204" pitchFamily="34" charset="0"/>
              </a:rPr>
              <a:t>(</a:t>
            </a:r>
            <a:r>
              <a:rPr lang="es-ES" sz="2800" dirty="0" err="1">
                <a:latin typeface="Calibri" panose="020F0502020204030204" pitchFamily="34" charset="0"/>
                <a:cs typeface="Calibri" panose="020F0502020204030204" pitchFamily="34" charset="0"/>
              </a:rPr>
              <a:t>vertex_index</a:t>
            </a:r>
            <a:r>
              <a:rPr lang="es-ES" sz="2800" dirty="0">
                <a:latin typeface="Calibri" panose="020F0502020204030204" pitchFamily="34" charset="0"/>
                <a:cs typeface="Calibri" panose="020F0502020204030204" pitchFamily="34" charset="0"/>
              </a:rPr>
              <a:t>, g);</a:t>
            </a:r>
            <a:br>
              <a:rPr lang="es-ES" sz="2800" dirty="0">
                <a:latin typeface="Calibri" panose="020F0502020204030204" pitchFamily="34" charset="0"/>
                <a:cs typeface="Calibri" panose="020F0502020204030204" pitchFamily="34" charset="0"/>
              </a:rPr>
            </a:br>
            <a:r>
              <a:rPr lang="es-ES" sz="2800" dirty="0">
                <a:latin typeface="Calibri" panose="020F0502020204030204" pitchFamily="34" charset="0"/>
                <a:cs typeface="Calibri" panose="020F0502020204030204" pitchFamily="34" charset="0"/>
              </a:rPr>
              <a:t>	</a:t>
            </a:r>
            <a:r>
              <a:rPr lang="es-ES" sz="2800" b="1" dirty="0">
                <a:latin typeface="Calibri" panose="020F0502020204030204" pitchFamily="34" charset="0"/>
                <a:cs typeface="Calibri" panose="020F0502020204030204" pitchFamily="34" charset="0"/>
              </a:rPr>
              <a:t>auto</a:t>
            </a:r>
            <a:r>
              <a:rPr lang="es-ES" sz="2800" dirty="0">
                <a:latin typeface="Calibri" panose="020F0502020204030204" pitchFamily="34" charset="0"/>
                <a:cs typeface="Calibri" panose="020F0502020204030204" pitchFamily="34" charset="0"/>
              </a:rPr>
              <a:t> </a:t>
            </a:r>
            <a:r>
              <a:rPr lang="es-ES" sz="2800" dirty="0" err="1">
                <a:latin typeface="Calibri" panose="020F0502020204030204" pitchFamily="34" charset="0"/>
                <a:cs typeface="Calibri" panose="020F0502020204030204" pitchFamily="34" charset="0"/>
              </a:rPr>
              <a:t>vcmap</a:t>
            </a:r>
            <a:r>
              <a:rPr lang="es-ES" sz="2800" dirty="0">
                <a:latin typeface="Calibri" panose="020F0502020204030204" pitchFamily="34" charset="0"/>
                <a:cs typeface="Calibri" panose="020F0502020204030204" pitchFamily="34" charset="0"/>
              </a:rPr>
              <a:t> = </a:t>
            </a:r>
            <a:r>
              <a:rPr lang="es-ES" sz="2800" dirty="0" err="1">
                <a:latin typeface="Calibri" panose="020F0502020204030204" pitchFamily="34" charset="0"/>
                <a:cs typeface="Calibri" panose="020F0502020204030204" pitchFamily="34" charset="0"/>
              </a:rPr>
              <a:t>make_iterator_property_map</a:t>
            </a:r>
            <a:r>
              <a:rPr lang="es-ES" sz="2800" dirty="0">
                <a:latin typeface="Calibri" panose="020F0502020204030204" pitchFamily="34" charset="0"/>
                <a:cs typeface="Calibri" panose="020F0502020204030204" pitchFamily="34" charset="0"/>
              </a:rPr>
              <a:t>(</a:t>
            </a:r>
            <a:r>
              <a:rPr lang="es-ES" sz="2800" dirty="0" err="1">
                <a:latin typeface="Calibri" panose="020F0502020204030204" pitchFamily="34" charset="0"/>
                <a:cs typeface="Calibri" panose="020F0502020204030204" pitchFamily="34" charset="0"/>
              </a:rPr>
              <a:t>vertex_color.begin</a:t>
            </a:r>
            <a:r>
              <a:rPr lang="es-ES" sz="2800" dirty="0">
                <a:latin typeface="Calibri" panose="020F0502020204030204" pitchFamily="34" charset="0"/>
                <a:cs typeface="Calibri" panose="020F0502020204030204" pitchFamily="34" charset="0"/>
              </a:rPr>
              <a:t>(), </a:t>
            </a:r>
            <a:r>
              <a:rPr lang="es-ES" sz="2800" dirty="0" err="1">
                <a:latin typeface="Calibri" panose="020F0502020204030204" pitchFamily="34" charset="0"/>
                <a:cs typeface="Calibri" panose="020F0502020204030204" pitchFamily="34" charset="0"/>
              </a:rPr>
              <a:t>idmap</a:t>
            </a:r>
            <a:r>
              <a:rPr lang="es-ES" sz="2800" dirty="0">
                <a:latin typeface="Calibri" panose="020F0502020204030204" pitchFamily="34" charset="0"/>
                <a:cs typeface="Calibri" panose="020F0502020204030204" pitchFamily="34" charset="0"/>
              </a:rPr>
              <a:t>);</a:t>
            </a:r>
            <a:br>
              <a:rPr lang="es-ES" sz="2800" dirty="0">
                <a:latin typeface="Calibri" panose="020F0502020204030204" pitchFamily="34" charset="0"/>
                <a:cs typeface="Calibri" panose="020F0502020204030204" pitchFamily="34" charset="0"/>
              </a:rPr>
            </a:br>
            <a:r>
              <a:rPr lang="es-ES" sz="2800" dirty="0">
                <a:latin typeface="Calibri" panose="020F0502020204030204" pitchFamily="34" charset="0"/>
                <a:cs typeface="Calibri" panose="020F0502020204030204" pitchFamily="34" charset="0"/>
              </a:rPr>
              <a:t>	</a:t>
            </a:r>
            <a:r>
              <a:rPr lang="es-ES" sz="2800" b="1" dirty="0">
                <a:latin typeface="Calibri" panose="020F0502020204030204" pitchFamily="34" charset="0"/>
                <a:cs typeface="Calibri" panose="020F0502020204030204" pitchFamily="34" charset="0"/>
              </a:rPr>
              <a:t>auto</a:t>
            </a:r>
            <a:r>
              <a:rPr lang="es-ES" sz="2800" dirty="0">
                <a:latin typeface="Calibri" panose="020F0502020204030204" pitchFamily="34" charset="0"/>
                <a:cs typeface="Calibri" panose="020F0502020204030204" pitchFamily="34" charset="0"/>
              </a:rPr>
              <a:t> </a:t>
            </a:r>
            <a:r>
              <a:rPr lang="es-ES" sz="2800" dirty="0" err="1">
                <a:latin typeface="Calibri" panose="020F0502020204030204" pitchFamily="34" charset="0"/>
                <a:cs typeface="Calibri" panose="020F0502020204030204" pitchFamily="34" charset="0"/>
              </a:rPr>
              <a:t>ecmap</a:t>
            </a:r>
            <a:r>
              <a:rPr lang="es-ES" sz="2800" dirty="0">
                <a:latin typeface="Calibri" panose="020F0502020204030204" pitchFamily="34" charset="0"/>
                <a:cs typeface="Calibri" panose="020F0502020204030204" pitchFamily="34" charset="0"/>
              </a:rPr>
              <a:t> = </a:t>
            </a:r>
            <a:r>
              <a:rPr lang="es-ES" sz="2800" dirty="0" err="1">
                <a:latin typeface="Calibri" panose="020F0502020204030204" pitchFamily="34" charset="0"/>
                <a:cs typeface="Calibri" panose="020F0502020204030204" pitchFamily="34" charset="0"/>
              </a:rPr>
              <a:t>make_assoc_property_map</a:t>
            </a:r>
            <a:r>
              <a:rPr lang="es-ES" sz="2800" dirty="0">
                <a:latin typeface="Calibri" panose="020F0502020204030204" pitchFamily="34" charset="0"/>
                <a:cs typeface="Calibri" panose="020F0502020204030204" pitchFamily="34" charset="0"/>
              </a:rPr>
              <a:t>(</a:t>
            </a:r>
            <a:r>
              <a:rPr lang="es-ES" sz="2800" dirty="0" err="1">
                <a:latin typeface="Calibri" panose="020F0502020204030204" pitchFamily="34" charset="0"/>
                <a:cs typeface="Calibri" panose="020F0502020204030204" pitchFamily="34" charset="0"/>
              </a:rPr>
              <a:t>edge_color</a:t>
            </a:r>
            <a:r>
              <a:rPr lang="es-ES" sz="2800" dirty="0">
                <a:latin typeface="Calibri" panose="020F0502020204030204" pitchFamily="34" charset="0"/>
                <a:cs typeface="Calibri" panose="020F0502020204030204" pitchFamily="34" charset="0"/>
              </a:rPr>
              <a:t>);</a:t>
            </a:r>
            <a:br>
              <a:rPr lang="es-ES" sz="2800" dirty="0">
                <a:latin typeface="Calibri" panose="020F0502020204030204" pitchFamily="34" charset="0"/>
                <a:cs typeface="Calibri" panose="020F0502020204030204" pitchFamily="34" charset="0"/>
              </a:rPr>
            </a:br>
            <a:r>
              <a:rPr lang="es-ES" sz="2800" dirty="0">
                <a:latin typeface="Calibri" panose="020F0502020204030204" pitchFamily="34" charset="0"/>
                <a:cs typeface="Calibri" panose="020F0502020204030204" pitchFamily="34" charset="0"/>
              </a:rPr>
              <a:t>	</a:t>
            </a:r>
            <a:r>
              <a:rPr lang="es-ES" sz="2800" b="1" dirty="0" err="1">
                <a:latin typeface="Calibri" panose="020F0502020204030204" pitchFamily="34" charset="0"/>
                <a:cs typeface="Calibri" panose="020F0502020204030204" pitchFamily="34" charset="0"/>
              </a:rPr>
              <a:t>for</a:t>
            </a:r>
            <a:r>
              <a:rPr lang="es-ES" sz="2800" dirty="0">
                <a:latin typeface="Calibri" panose="020F0502020204030204" pitchFamily="34" charset="0"/>
                <a:cs typeface="Calibri" panose="020F0502020204030204" pitchFamily="34" charset="0"/>
              </a:rPr>
              <a:t> (</a:t>
            </a:r>
            <a:r>
              <a:rPr lang="es-ES" sz="2800" b="1" dirty="0" err="1">
                <a:latin typeface="Calibri" panose="020F0502020204030204" pitchFamily="34" charset="0"/>
                <a:cs typeface="Calibri" panose="020F0502020204030204" pitchFamily="34" charset="0"/>
              </a:rPr>
              <a:t>size_t</a:t>
            </a:r>
            <a:r>
              <a:rPr lang="es-ES" sz="2800" dirty="0">
                <a:latin typeface="Calibri" panose="020F0502020204030204" pitchFamily="34" charset="0"/>
                <a:cs typeface="Calibri" panose="020F0502020204030204" pitchFamily="34" charset="0"/>
              </a:rPr>
              <a:t> i = 0; i &lt; </a:t>
            </a:r>
            <a:r>
              <a:rPr lang="es-ES" sz="2800" dirty="0" err="1">
                <a:latin typeface="Calibri" panose="020F0502020204030204" pitchFamily="34" charset="0"/>
                <a:cs typeface="Calibri" panose="020F0502020204030204" pitchFamily="34" charset="0"/>
              </a:rPr>
              <a:t>num_vertices</a:t>
            </a:r>
            <a:r>
              <a:rPr lang="es-ES" sz="2800" dirty="0">
                <a:latin typeface="Calibri" panose="020F0502020204030204" pitchFamily="34" charset="0"/>
                <a:cs typeface="Calibri" panose="020F0502020204030204" pitchFamily="34" charset="0"/>
              </a:rPr>
              <a:t>(g); i++) {</a:t>
            </a:r>
            <a:br>
              <a:rPr lang="es-ES" sz="2800" dirty="0">
                <a:latin typeface="Calibri" panose="020F0502020204030204" pitchFamily="34" charset="0"/>
                <a:cs typeface="Calibri" panose="020F0502020204030204" pitchFamily="34" charset="0"/>
              </a:rPr>
            </a:br>
            <a:r>
              <a:rPr lang="es-ES" sz="2800" dirty="0">
                <a:latin typeface="Calibri" panose="020F0502020204030204" pitchFamily="34" charset="0"/>
                <a:cs typeface="Calibri" panose="020F0502020204030204" pitchFamily="34" charset="0"/>
              </a:rPr>
              <a:t>		</a:t>
            </a:r>
            <a:r>
              <a:rPr lang="es-ES" sz="2800" b="1" dirty="0" err="1">
                <a:latin typeface="Calibri" panose="020F0502020204030204" pitchFamily="34" charset="0"/>
                <a:cs typeface="Calibri" panose="020F0502020204030204" pitchFamily="34" charset="0"/>
              </a:rPr>
              <a:t>typename</a:t>
            </a:r>
            <a:r>
              <a:rPr lang="es-ES" sz="2800" dirty="0">
                <a:latin typeface="Calibri" panose="020F0502020204030204" pitchFamily="34" charset="0"/>
                <a:cs typeface="Calibri" panose="020F0502020204030204" pitchFamily="34" charset="0"/>
              </a:rPr>
              <a:t> </a:t>
            </a:r>
            <a:r>
              <a:rPr lang="es-ES" sz="2800" dirty="0" err="1">
                <a:latin typeface="Calibri" panose="020F0502020204030204" pitchFamily="34" charset="0"/>
                <a:cs typeface="Calibri" panose="020F0502020204030204" pitchFamily="34" charset="0"/>
              </a:rPr>
              <a:t>graph_traits</a:t>
            </a:r>
            <a:r>
              <a:rPr lang="es-ES" sz="2800" dirty="0">
                <a:latin typeface="Calibri" panose="020F0502020204030204" pitchFamily="34" charset="0"/>
                <a:cs typeface="Calibri" panose="020F0502020204030204" pitchFamily="34" charset="0"/>
              </a:rPr>
              <a:t>&lt;Graph&gt;::</a:t>
            </a:r>
            <a:r>
              <a:rPr lang="es-ES" sz="2800" dirty="0" err="1">
                <a:latin typeface="Calibri" panose="020F0502020204030204" pitchFamily="34" charset="0"/>
                <a:cs typeface="Calibri" panose="020F0502020204030204" pitchFamily="34" charset="0"/>
              </a:rPr>
              <a:t>vertex_descriptor</a:t>
            </a:r>
            <a:r>
              <a:rPr lang="es-ES" sz="2800" dirty="0">
                <a:latin typeface="Calibri" panose="020F0502020204030204" pitchFamily="34" charset="0"/>
                <a:cs typeface="Calibri" panose="020F0502020204030204" pitchFamily="34" charset="0"/>
              </a:rPr>
              <a:t> </a:t>
            </a:r>
            <a:r>
              <a:rPr lang="es-ES" sz="2800" dirty="0" err="1">
                <a:latin typeface="Calibri" panose="020F0502020204030204" pitchFamily="34" charset="0"/>
                <a:cs typeface="Calibri" panose="020F0502020204030204" pitchFamily="34" charset="0"/>
              </a:rPr>
              <a:t>start</a:t>
            </a:r>
            <a:r>
              <a:rPr lang="es-ES" sz="2800" dirty="0">
                <a:latin typeface="Calibri" panose="020F0502020204030204" pitchFamily="34" charset="0"/>
                <a:cs typeface="Calibri" panose="020F0502020204030204" pitchFamily="34" charset="0"/>
              </a:rPr>
              <a:t> = i;</a:t>
            </a:r>
            <a:br>
              <a:rPr lang="es-ES" sz="2800" dirty="0">
                <a:latin typeface="Calibri" panose="020F0502020204030204" pitchFamily="34" charset="0"/>
                <a:cs typeface="Calibri" panose="020F0502020204030204" pitchFamily="34" charset="0"/>
              </a:rPr>
            </a:br>
            <a:r>
              <a:rPr lang="es-ES" sz="2800" dirty="0">
                <a:latin typeface="Calibri" panose="020F0502020204030204" pitchFamily="34" charset="0"/>
                <a:cs typeface="Calibri" panose="020F0502020204030204" pitchFamily="34" charset="0"/>
              </a:rPr>
              <a:t>		</a:t>
            </a:r>
            <a:r>
              <a:rPr lang="es-ES" sz="2800" b="1" dirty="0" err="1">
                <a:latin typeface="Calibri" panose="020F0502020204030204" pitchFamily="34" charset="0"/>
                <a:cs typeface="Calibri" panose="020F0502020204030204" pitchFamily="34" charset="0"/>
              </a:rPr>
              <a:t>if</a:t>
            </a:r>
            <a:r>
              <a:rPr lang="es-ES" sz="2800" dirty="0">
                <a:latin typeface="Calibri" panose="020F0502020204030204" pitchFamily="34" charset="0"/>
                <a:cs typeface="Calibri" panose="020F0502020204030204" pitchFamily="34" charset="0"/>
              </a:rPr>
              <a:t> (vertex_color.at(i) == </a:t>
            </a:r>
            <a:r>
              <a:rPr lang="es-ES" sz="2800" dirty="0" err="1">
                <a:latin typeface="Calibri" panose="020F0502020204030204" pitchFamily="34" charset="0"/>
                <a:cs typeface="Calibri" panose="020F0502020204030204" pitchFamily="34" charset="0"/>
              </a:rPr>
              <a:t>white_color</a:t>
            </a:r>
            <a:r>
              <a:rPr lang="es-ES" sz="2800" dirty="0">
                <a:latin typeface="Calibri" panose="020F0502020204030204" pitchFamily="34" charset="0"/>
                <a:cs typeface="Calibri" panose="020F0502020204030204" pitchFamily="34" charset="0"/>
              </a:rPr>
              <a:t>) {</a:t>
            </a:r>
            <a:br>
              <a:rPr lang="es-ES" sz="2800" dirty="0">
                <a:latin typeface="Calibri" panose="020F0502020204030204" pitchFamily="34" charset="0"/>
                <a:cs typeface="Calibri" panose="020F0502020204030204" pitchFamily="34" charset="0"/>
              </a:rPr>
            </a:br>
            <a:r>
              <a:rPr lang="es-ES" sz="2800" dirty="0">
                <a:latin typeface="Calibri" panose="020F0502020204030204" pitchFamily="34" charset="0"/>
                <a:cs typeface="Calibri" panose="020F0502020204030204" pitchFamily="34" charset="0"/>
              </a:rPr>
              <a:t>			</a:t>
            </a:r>
            <a:r>
              <a:rPr lang="es-ES" sz="2800" dirty="0" err="1">
                <a:latin typeface="Calibri" panose="020F0502020204030204" pitchFamily="34" charset="0"/>
                <a:cs typeface="Calibri" panose="020F0502020204030204" pitchFamily="34" charset="0"/>
              </a:rPr>
              <a:t>depth_first_visit</a:t>
            </a:r>
            <a:r>
              <a:rPr lang="es-ES" sz="2800" dirty="0">
                <a:latin typeface="Calibri" panose="020F0502020204030204" pitchFamily="34" charset="0"/>
                <a:cs typeface="Calibri" panose="020F0502020204030204" pitchFamily="34" charset="0"/>
              </a:rPr>
              <a:t>(g, </a:t>
            </a:r>
            <a:r>
              <a:rPr lang="es-ES" sz="2800" dirty="0" err="1">
                <a:latin typeface="Calibri" panose="020F0502020204030204" pitchFamily="34" charset="0"/>
                <a:cs typeface="Calibri" panose="020F0502020204030204" pitchFamily="34" charset="0"/>
              </a:rPr>
              <a:t>start</a:t>
            </a:r>
            <a:r>
              <a:rPr lang="es-ES" sz="2800" dirty="0">
                <a:latin typeface="Calibri" panose="020F0502020204030204" pitchFamily="34" charset="0"/>
                <a:cs typeface="Calibri" panose="020F0502020204030204" pitchFamily="34" charset="0"/>
              </a:rPr>
              <a:t>, vis, </a:t>
            </a:r>
            <a:r>
              <a:rPr lang="es-ES" sz="2800" dirty="0" err="1">
                <a:latin typeface="Calibri" panose="020F0502020204030204" pitchFamily="34" charset="0"/>
                <a:cs typeface="Calibri" panose="020F0502020204030204" pitchFamily="34" charset="0"/>
              </a:rPr>
              <a:t>vcmap</a:t>
            </a:r>
            <a:r>
              <a:rPr lang="es-ES" sz="2800" dirty="0">
                <a:latin typeface="Calibri" panose="020F0502020204030204" pitchFamily="34" charset="0"/>
                <a:cs typeface="Calibri" panose="020F0502020204030204" pitchFamily="34" charset="0"/>
              </a:rPr>
              <a:t>);</a:t>
            </a:r>
            <a:br>
              <a:rPr lang="es-ES" sz="2800" dirty="0">
                <a:latin typeface="Calibri" panose="020F0502020204030204" pitchFamily="34" charset="0"/>
                <a:cs typeface="Calibri" panose="020F0502020204030204" pitchFamily="34" charset="0"/>
              </a:rPr>
            </a:br>
            <a:r>
              <a:rPr lang="es-ES" sz="2800" dirty="0">
                <a:latin typeface="Calibri" panose="020F0502020204030204" pitchFamily="34" charset="0"/>
                <a:cs typeface="Calibri" panose="020F0502020204030204" pitchFamily="34" charset="0"/>
              </a:rPr>
              <a:t>		}</a:t>
            </a:r>
            <a:br>
              <a:rPr lang="es-ES" sz="2800" dirty="0">
                <a:latin typeface="Calibri" panose="020F0502020204030204" pitchFamily="34" charset="0"/>
                <a:cs typeface="Calibri" panose="020F0502020204030204" pitchFamily="34" charset="0"/>
              </a:rPr>
            </a:br>
            <a:r>
              <a:rPr lang="es-ES" sz="2800" dirty="0">
                <a:latin typeface="Calibri" panose="020F0502020204030204" pitchFamily="34" charset="0"/>
                <a:cs typeface="Calibri" panose="020F0502020204030204" pitchFamily="34" charset="0"/>
              </a:rPr>
              <a:t>	}</a:t>
            </a:r>
            <a:br>
              <a:rPr lang="es-ES" sz="2800" dirty="0">
                <a:latin typeface="Calibri" panose="020F0502020204030204" pitchFamily="34" charset="0"/>
                <a:cs typeface="Calibri" panose="020F0502020204030204" pitchFamily="34" charset="0"/>
              </a:rPr>
            </a:br>
            <a:r>
              <a:rPr lang="es-ES" sz="2800" dirty="0">
                <a:latin typeface="Calibri" panose="020F0502020204030204" pitchFamily="34" charset="0"/>
                <a:cs typeface="Calibri" panose="020F0502020204030204" pitchFamily="34" charset="0"/>
              </a:rPr>
              <a:t>}</a:t>
            </a:r>
            <a:br>
              <a:rPr lang="es-ES" dirty="0"/>
            </a:br>
            <a:endParaRPr lang="es-ES" dirty="0"/>
          </a:p>
        </p:txBody>
      </p:sp>
    </p:spTree>
    <p:extLst>
      <p:ext uri="{BB962C8B-B14F-4D97-AF65-F5344CB8AC3E}">
        <p14:creationId xmlns:p14="http://schemas.microsoft.com/office/powerpoint/2010/main" val="3968461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60EC85-79F2-4C6E-B9ED-1B99CA102740}"/>
              </a:ext>
            </a:extLst>
          </p:cNvPr>
          <p:cNvSpPr>
            <a:spLocks noGrp="1"/>
          </p:cNvSpPr>
          <p:nvPr>
            <p:ph type="title"/>
          </p:nvPr>
        </p:nvSpPr>
        <p:spPr/>
        <p:txBody>
          <a:bodyPr/>
          <a:lstStyle/>
          <a:p>
            <a:r>
              <a:rPr lang="es-ES" b="1" dirty="0"/>
              <a:t>Ejercicios Académicos Resueltos:</a:t>
            </a:r>
            <a:endParaRPr lang="es-ES" dirty="0"/>
          </a:p>
        </p:txBody>
      </p:sp>
      <p:sp>
        <p:nvSpPr>
          <p:cNvPr id="3" name="Marcador de contenido 2">
            <a:extLst>
              <a:ext uri="{FF2B5EF4-FFF2-40B4-BE49-F238E27FC236}">
                <a16:creationId xmlns:a16="http://schemas.microsoft.com/office/drawing/2014/main" id="{80481118-16BA-4FFD-976F-2334688C5BEF}"/>
              </a:ext>
            </a:extLst>
          </p:cNvPr>
          <p:cNvSpPr>
            <a:spLocks noGrp="1"/>
          </p:cNvSpPr>
          <p:nvPr>
            <p:ph idx="1"/>
          </p:nvPr>
        </p:nvSpPr>
        <p:spPr>
          <a:xfrm>
            <a:off x="1295400" y="1255853"/>
            <a:ext cx="9601200" cy="4346294"/>
          </a:xfrm>
        </p:spPr>
        <p:txBody>
          <a:bodyPr>
            <a:normAutofit fontScale="85000" lnSpcReduction="20000"/>
          </a:bodyPr>
          <a:lstStyle/>
          <a:p>
            <a:endParaRPr lang="es-ES" dirty="0"/>
          </a:p>
          <a:p>
            <a:r>
              <a:rPr lang="es-ES" sz="2900" b="1" dirty="0"/>
              <a:t>//Ejercicio 9: Los amigos de mis amigos son mis amigos</a:t>
            </a:r>
            <a:endParaRPr lang="es-ES" sz="2900" dirty="0"/>
          </a:p>
          <a:p>
            <a:r>
              <a:rPr lang="es-ES" dirty="0"/>
              <a:t>Implementamos una clase propia que hereda de </a:t>
            </a:r>
            <a:r>
              <a:rPr lang="es-ES" dirty="0" err="1"/>
              <a:t>defaul_dfs_visitor</a:t>
            </a:r>
            <a:r>
              <a:rPr lang="es-ES" dirty="0"/>
              <a:t>, esta nos ayuda a resolver los distintos problemas, mediante generación de eventos.</a:t>
            </a:r>
          </a:p>
          <a:p>
            <a:br>
              <a:rPr lang="es-ES" dirty="0"/>
            </a:br>
            <a:r>
              <a:rPr lang="es-ES" dirty="0"/>
              <a:t>El algoritmo resuelve el problema en coste </a:t>
            </a:r>
            <a:r>
              <a:rPr lang="es-ES" b="1" dirty="0"/>
              <a:t>O(E+V)</a:t>
            </a:r>
            <a:r>
              <a:rPr lang="es-ES" dirty="0"/>
              <a:t>, siendo necesario recorrer cada vértice y cada arista del grafo, los eventos nos ayudan a controlar el contador, implementando una pequeña ventana deslizante. El </a:t>
            </a:r>
            <a:r>
              <a:rPr lang="es-ES" dirty="0" err="1"/>
              <a:t>aux</a:t>
            </a:r>
            <a:r>
              <a:rPr lang="es-ES" dirty="0"/>
              <a:t> se actualiza cada vez que un vértice es descubierto, incrementando en 1 su valor.</a:t>
            </a:r>
          </a:p>
          <a:p>
            <a:r>
              <a:rPr lang="es-ES" dirty="0"/>
              <a:t>Es la solución de un ejercicio simple en la cual nos quedamos con la cantidad de nodos que hay en la mayor de las componentes conexas de un grafo. Esto lo realizamos mediante el algoritmo de búsqueda en profundidad entre los vértices, y acumulando la cantidad de nodos por los que pasamos con el </a:t>
            </a:r>
            <a:r>
              <a:rPr lang="es-ES" dirty="0" err="1"/>
              <a:t>visitor</a:t>
            </a:r>
            <a:r>
              <a:rPr lang="es-ES" dirty="0"/>
              <a:t>, incrementando el valor del contador. Para esto también damos uso de la estructura lista de adyacentes de los nodos del grafo. </a:t>
            </a:r>
          </a:p>
          <a:p>
            <a:r>
              <a:rPr lang="es-ES" dirty="0"/>
              <a:t>El descriptor del vértice asignado es el mismo valor que se le da como entrada y también representa la clave en el mapa de propiedades, en el cual podemos iterar.</a:t>
            </a:r>
          </a:p>
        </p:txBody>
      </p:sp>
    </p:spTree>
    <p:extLst>
      <p:ext uri="{BB962C8B-B14F-4D97-AF65-F5344CB8AC3E}">
        <p14:creationId xmlns:p14="http://schemas.microsoft.com/office/powerpoint/2010/main" val="4205127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60EC85-79F2-4C6E-B9ED-1B99CA102740}"/>
              </a:ext>
            </a:extLst>
          </p:cNvPr>
          <p:cNvSpPr>
            <a:spLocks noGrp="1"/>
          </p:cNvSpPr>
          <p:nvPr>
            <p:ph type="title"/>
          </p:nvPr>
        </p:nvSpPr>
        <p:spPr/>
        <p:txBody>
          <a:bodyPr/>
          <a:lstStyle/>
          <a:p>
            <a:r>
              <a:rPr lang="es-ES" b="1" dirty="0"/>
              <a:t>Ejercicios Académicos Resueltos:</a:t>
            </a:r>
            <a:endParaRPr lang="es-ES" dirty="0"/>
          </a:p>
        </p:txBody>
      </p:sp>
      <p:sp>
        <p:nvSpPr>
          <p:cNvPr id="3" name="Marcador de contenido 2">
            <a:extLst>
              <a:ext uri="{FF2B5EF4-FFF2-40B4-BE49-F238E27FC236}">
                <a16:creationId xmlns:a16="http://schemas.microsoft.com/office/drawing/2014/main" id="{80481118-16BA-4FFD-976F-2334688C5BEF}"/>
              </a:ext>
            </a:extLst>
          </p:cNvPr>
          <p:cNvSpPr>
            <a:spLocks noGrp="1"/>
          </p:cNvSpPr>
          <p:nvPr>
            <p:ph idx="1"/>
          </p:nvPr>
        </p:nvSpPr>
        <p:spPr>
          <a:xfrm>
            <a:off x="1371600" y="1330036"/>
            <a:ext cx="9601200" cy="5527964"/>
          </a:xfrm>
        </p:spPr>
        <p:txBody>
          <a:bodyPr>
            <a:normAutofit fontScale="55000" lnSpcReduction="20000"/>
          </a:bodyPr>
          <a:lstStyle/>
          <a:p>
            <a:endParaRPr lang="es-ES" dirty="0"/>
          </a:p>
          <a:p>
            <a:r>
              <a:rPr lang="es-ES" sz="4500" b="1" dirty="0"/>
              <a:t>//Ejercicio 10: Grafo Bipartito</a:t>
            </a:r>
          </a:p>
          <a:p>
            <a:r>
              <a:rPr lang="es-ES" sz="3300" dirty="0">
                <a:latin typeface="Calibri" panose="020F0502020204030204" pitchFamily="34" charset="0"/>
                <a:cs typeface="Calibri" panose="020F0502020204030204" pitchFamily="34" charset="0"/>
              </a:rPr>
              <a:t>debemos tener en cuenta lo siguiente para llevar a cabo un tipo de solución a estos tipos de problemas de grafos bipartitos.</a:t>
            </a:r>
          </a:p>
          <a:p>
            <a:r>
              <a:rPr lang="es-ES" sz="3300" dirty="0">
                <a:latin typeface="Calibri" panose="020F0502020204030204" pitchFamily="34" charset="0"/>
                <a:cs typeface="Calibri" panose="020F0502020204030204" pitchFamily="34" charset="0"/>
              </a:rPr>
              <a:t>La clase </a:t>
            </a:r>
            <a:r>
              <a:rPr lang="es-ES" sz="3300" dirty="0" err="1">
                <a:latin typeface="Calibri" panose="020F0502020204030204" pitchFamily="34" charset="0"/>
                <a:cs typeface="Calibri" panose="020F0502020204030204" pitchFamily="34" charset="0"/>
              </a:rPr>
              <a:t>bipartite</a:t>
            </a:r>
            <a:r>
              <a:rPr lang="es-ES" sz="3300" dirty="0">
                <a:latin typeface="Calibri" panose="020F0502020204030204" pitchFamily="34" charset="0"/>
                <a:cs typeface="Calibri" panose="020F0502020204030204" pitchFamily="34" charset="0"/>
              </a:rPr>
              <a:t> debe contar con dos parámetros de entrada, uno de estos será un grafo no dirigido. </a:t>
            </a:r>
          </a:p>
          <a:p>
            <a:r>
              <a:rPr lang="es-ES" sz="3300" dirty="0">
                <a:latin typeface="Calibri" panose="020F0502020204030204" pitchFamily="34" charset="0"/>
                <a:cs typeface="Calibri" panose="020F0502020204030204" pitchFamily="34" charset="0"/>
              </a:rPr>
              <a:t>El otro parámetro será el descriptor del vértice que será utilizado como la clave del mapa de prioridades, para almacenarlos y poder iterar sobre el grafo.</a:t>
            </a:r>
          </a:p>
          <a:p>
            <a:r>
              <a:rPr lang="es-ES" sz="3300" dirty="0">
                <a:latin typeface="Calibri" panose="020F0502020204030204" pitchFamily="34" charset="0"/>
                <a:cs typeface="Calibri" panose="020F0502020204030204" pitchFamily="34" charset="0"/>
              </a:rPr>
              <a:t>El algoritmo implementado </a:t>
            </a:r>
            <a:r>
              <a:rPr lang="es-ES" sz="3300" b="1" dirty="0" err="1">
                <a:latin typeface="Calibri" panose="020F0502020204030204" pitchFamily="34" charset="0"/>
                <a:cs typeface="Calibri" panose="020F0502020204030204" pitchFamily="34" charset="0"/>
              </a:rPr>
              <a:t>is_bipartite</a:t>
            </a:r>
            <a:r>
              <a:rPr lang="es-ES" sz="3300" b="1" dirty="0">
                <a:latin typeface="Calibri" panose="020F0502020204030204" pitchFamily="34" charset="0"/>
                <a:cs typeface="Calibri" panose="020F0502020204030204" pitchFamily="34" charset="0"/>
              </a:rPr>
              <a:t>()</a:t>
            </a:r>
            <a:r>
              <a:rPr lang="es-ES" sz="3300" dirty="0">
                <a:latin typeface="Calibri" panose="020F0502020204030204" pitchFamily="34" charset="0"/>
                <a:cs typeface="Calibri" panose="020F0502020204030204" pitchFamily="34" charset="0"/>
              </a:rPr>
              <a:t>, este realiza un sistema  de coloreado basado en </a:t>
            </a:r>
            <a:r>
              <a:rPr lang="es-ES" sz="3300" b="1" dirty="0">
                <a:latin typeface="Calibri" panose="020F0502020204030204" pitchFamily="34" charset="0"/>
                <a:cs typeface="Calibri" panose="020F0502020204030204" pitchFamily="34" charset="0"/>
              </a:rPr>
              <a:t>DFS(Depth </a:t>
            </a:r>
            <a:r>
              <a:rPr lang="es-ES" sz="3300" b="1" dirty="0" err="1">
                <a:latin typeface="Calibri" panose="020F0502020204030204" pitchFamily="34" charset="0"/>
                <a:cs typeface="Calibri" panose="020F0502020204030204" pitchFamily="34" charset="0"/>
              </a:rPr>
              <a:t>First</a:t>
            </a:r>
            <a:r>
              <a:rPr lang="es-ES" sz="3300" b="1" dirty="0">
                <a:latin typeface="Calibri" panose="020F0502020204030204" pitchFamily="34" charset="0"/>
                <a:cs typeface="Calibri" panose="020F0502020204030204" pitchFamily="34" charset="0"/>
              </a:rPr>
              <a:t> </a:t>
            </a:r>
            <a:r>
              <a:rPr lang="es-ES" sz="3300" b="1" dirty="0" err="1">
                <a:latin typeface="Calibri" panose="020F0502020204030204" pitchFamily="34" charset="0"/>
                <a:cs typeface="Calibri" panose="020F0502020204030204" pitchFamily="34" charset="0"/>
              </a:rPr>
              <a:t>Search</a:t>
            </a:r>
            <a:r>
              <a:rPr lang="es-ES" sz="3300" b="1" dirty="0">
                <a:latin typeface="Calibri" panose="020F0502020204030204" pitchFamily="34" charset="0"/>
                <a:cs typeface="Calibri" panose="020F0502020204030204" pitchFamily="34" charset="0"/>
              </a:rPr>
              <a:t>)</a:t>
            </a:r>
            <a:r>
              <a:rPr lang="es-ES" sz="3300" dirty="0">
                <a:latin typeface="Calibri" panose="020F0502020204030204" pitchFamily="34" charset="0"/>
                <a:cs typeface="Calibri" panose="020F0502020204030204" pitchFamily="34" charset="0"/>
              </a:rPr>
              <a:t>, este funciona asignándole colores blanco o negro a las aristas de tal forma que si alguna de estas aristas no es monocromática, retorna falso y en caso contrario retorna verdadero. Esto es análogo a la comprobación del número de vértices que tiene cada ciclo del grafo si este tiene un número impar de vértices, el grafo no será bipartito y lo será en caso contrario. El coste de realización de este algoritmo es </a:t>
            </a:r>
            <a:r>
              <a:rPr lang="es-ES" sz="3300" b="1" dirty="0">
                <a:latin typeface="Calibri" panose="020F0502020204030204" pitchFamily="34" charset="0"/>
                <a:cs typeface="Calibri" panose="020F0502020204030204" pitchFamily="34" charset="0"/>
              </a:rPr>
              <a:t>0(V + E) (Coste N)</a:t>
            </a:r>
            <a:r>
              <a:rPr lang="es-ES" sz="3300" dirty="0">
                <a:latin typeface="Calibri" panose="020F0502020204030204" pitchFamily="34" charset="0"/>
                <a:cs typeface="Calibri" panose="020F0502020204030204" pitchFamily="34" charset="0"/>
              </a:rPr>
              <a:t>, Siendo </a:t>
            </a:r>
            <a:r>
              <a:rPr lang="es-ES" sz="3300" b="1" dirty="0">
                <a:latin typeface="Calibri" panose="020F0502020204030204" pitchFamily="34" charset="0"/>
                <a:cs typeface="Calibri" panose="020F0502020204030204" pitchFamily="34" charset="0"/>
              </a:rPr>
              <a:t>E</a:t>
            </a:r>
            <a:r>
              <a:rPr lang="es-ES" sz="3300" dirty="0">
                <a:latin typeface="Calibri" panose="020F0502020204030204" pitchFamily="34" charset="0"/>
                <a:cs typeface="Calibri" panose="020F0502020204030204" pitchFamily="34" charset="0"/>
              </a:rPr>
              <a:t> el número de arista o aristas y </a:t>
            </a:r>
            <a:r>
              <a:rPr lang="es-ES" sz="3300" b="1" dirty="0">
                <a:latin typeface="Calibri" panose="020F0502020204030204" pitchFamily="34" charset="0"/>
                <a:cs typeface="Calibri" panose="020F0502020204030204" pitchFamily="34" charset="0"/>
              </a:rPr>
              <a:t>V</a:t>
            </a:r>
            <a:r>
              <a:rPr lang="es-ES" sz="3300" dirty="0">
                <a:latin typeface="Calibri" panose="020F0502020204030204" pitchFamily="34" charset="0"/>
                <a:cs typeface="Calibri" panose="020F0502020204030204" pitchFamily="34" charset="0"/>
              </a:rPr>
              <a:t> el número de vértice. Damos uso del método nuevo </a:t>
            </a:r>
            <a:r>
              <a:rPr lang="es-ES" sz="3300" b="1" dirty="0" err="1">
                <a:latin typeface="Calibri" panose="020F0502020204030204" pitchFamily="34" charset="0"/>
                <a:cs typeface="Calibri" panose="020F0502020204030204" pitchFamily="34" charset="0"/>
              </a:rPr>
              <a:t>print_bipartite</a:t>
            </a:r>
            <a:r>
              <a:rPr lang="es-ES" sz="3300" b="1" dirty="0">
                <a:latin typeface="Calibri" panose="020F0502020204030204" pitchFamily="34" charset="0"/>
                <a:cs typeface="Calibri" panose="020F0502020204030204" pitchFamily="34" charset="0"/>
              </a:rPr>
              <a:t>(Grafo g)</a:t>
            </a:r>
            <a:r>
              <a:rPr lang="es-ES" sz="3300" dirty="0">
                <a:latin typeface="Calibri" panose="020F0502020204030204" pitchFamily="34" charset="0"/>
                <a:cs typeface="Calibri" panose="020F0502020204030204" pitchFamily="34" charset="0"/>
              </a:rPr>
              <a:t> el cual se encarga mostrar por pantalla si el grafo que se le proporciona de entrada es bipartito o no, dicho método ya viene implementado en el algoritmo de la librería.</a:t>
            </a:r>
          </a:p>
          <a:p>
            <a:r>
              <a:rPr lang="es-ES" sz="3300" dirty="0">
                <a:latin typeface="Calibri" panose="020F0502020204030204" pitchFamily="34" charset="0"/>
                <a:cs typeface="Calibri" panose="020F0502020204030204" pitchFamily="34" charset="0"/>
              </a:rPr>
              <a:t>Implementamos un método propio llamado  </a:t>
            </a:r>
            <a:r>
              <a:rPr lang="es-ES" sz="3300" b="1" dirty="0" err="1">
                <a:latin typeface="Calibri" panose="020F0502020204030204" pitchFamily="34" charset="0"/>
                <a:cs typeface="Calibri" panose="020F0502020204030204" pitchFamily="34" charset="0"/>
              </a:rPr>
              <a:t>readGraph</a:t>
            </a:r>
            <a:r>
              <a:rPr lang="es-ES" sz="3300" b="1" dirty="0">
                <a:latin typeface="Calibri" panose="020F0502020204030204" pitchFamily="34" charset="0"/>
                <a:cs typeface="Calibri" panose="020F0502020204030204" pitchFamily="34" charset="0"/>
              </a:rPr>
              <a:t>(Grafo g, </a:t>
            </a:r>
            <a:r>
              <a:rPr lang="es-ES" sz="3300" b="1" dirty="0" err="1">
                <a:latin typeface="Calibri" panose="020F0502020204030204" pitchFamily="34" charset="0"/>
                <a:cs typeface="Calibri" panose="020F0502020204030204" pitchFamily="34" charset="0"/>
              </a:rPr>
              <a:t>Edges</a:t>
            </a:r>
            <a:r>
              <a:rPr lang="es-ES" sz="3300" dirty="0">
                <a:latin typeface="Calibri" panose="020F0502020204030204" pitchFamily="34" charset="0"/>
                <a:cs typeface="Calibri" panose="020F0502020204030204" pitchFamily="34" charset="0"/>
              </a:rPr>
              <a:t>) que recibe un grafo(contiene solo vértices) y una arista que se encargará de unir dos vértices con una arista, se encarga de crear el grafo con el resolveremos los casos de entrada.</a:t>
            </a:r>
          </a:p>
        </p:txBody>
      </p:sp>
    </p:spTree>
    <p:extLst>
      <p:ext uri="{BB962C8B-B14F-4D97-AF65-F5344CB8AC3E}">
        <p14:creationId xmlns:p14="http://schemas.microsoft.com/office/powerpoint/2010/main" val="378539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8AAD02-FAC6-4E70-A8DE-E8F388174D3A}"/>
              </a:ext>
            </a:extLst>
          </p:cNvPr>
          <p:cNvSpPr>
            <a:spLocks noGrp="1"/>
          </p:cNvSpPr>
          <p:nvPr>
            <p:ph type="title"/>
          </p:nvPr>
        </p:nvSpPr>
        <p:spPr/>
        <p:txBody>
          <a:bodyPr/>
          <a:lstStyle/>
          <a:p>
            <a:r>
              <a:rPr lang="es-ES" b="1" dirty="0"/>
              <a:t>Introducción:</a:t>
            </a:r>
            <a:endParaRPr lang="es-ES" dirty="0"/>
          </a:p>
        </p:txBody>
      </p:sp>
      <p:sp>
        <p:nvSpPr>
          <p:cNvPr id="3" name="Marcador de contenido 2">
            <a:extLst>
              <a:ext uri="{FF2B5EF4-FFF2-40B4-BE49-F238E27FC236}">
                <a16:creationId xmlns:a16="http://schemas.microsoft.com/office/drawing/2014/main" id="{E5BA55A2-838E-49C3-84FD-1B4A3026E122}"/>
              </a:ext>
            </a:extLst>
          </p:cNvPr>
          <p:cNvSpPr>
            <a:spLocks noGrp="1"/>
          </p:cNvSpPr>
          <p:nvPr>
            <p:ph idx="1"/>
          </p:nvPr>
        </p:nvSpPr>
        <p:spPr>
          <a:xfrm>
            <a:off x="1371600" y="1417974"/>
            <a:ext cx="9780440" cy="5440025"/>
          </a:xfrm>
        </p:spPr>
        <p:txBody>
          <a:bodyPr/>
          <a:lstStyle/>
          <a:p>
            <a:r>
              <a:rPr lang="es-ES" dirty="0">
                <a:latin typeface="Calibri" panose="020F0502020204030204" pitchFamily="34" charset="0"/>
                <a:cs typeface="Calibri" panose="020F0502020204030204" pitchFamily="34" charset="0"/>
              </a:rPr>
              <a:t>La librería Boost lib nos proporciona distintas estructuras, para resolver una gran variedad de problemas, siendo una librería de gran versatilidad.</a:t>
            </a:r>
          </a:p>
          <a:p>
            <a:r>
              <a:rPr lang="es-ES" dirty="0">
                <a:latin typeface="Calibri" panose="020F0502020204030204" pitchFamily="34" charset="0"/>
                <a:cs typeface="Calibri" panose="020F0502020204030204" pitchFamily="34" charset="0"/>
              </a:rPr>
              <a:t>En este caso nos centraremos en la estructura Graph, cuyos conceptos del grafo y las relaciones de refinamiento se mostrarían como sigue:</a:t>
            </a:r>
          </a:p>
          <a:p>
            <a:pPr marL="0" indent="0">
              <a:buNone/>
            </a:pPr>
            <a:endParaRPr lang="es-ES" dirty="0"/>
          </a:p>
        </p:txBody>
      </p:sp>
      <p:pic>
        <p:nvPicPr>
          <p:cNvPr id="1028" name="Picture 4" descr="https://lh3.googleusercontent.com/eDYlJ8CHP2uP0SK2vfDzxqfTPYiewcc56NRWJggP_ItGrZbsmW5rHpSKfkv9dREFtI_fsi_z5VuEi3mM9AXyQQDZitcsCLtyyZ7h-cGbxjh-wuOaDcLVeRV9ptUQECQGx9UPh0Zy">
            <a:extLst>
              <a:ext uri="{FF2B5EF4-FFF2-40B4-BE49-F238E27FC236}">
                <a16:creationId xmlns:a16="http://schemas.microsoft.com/office/drawing/2014/main" id="{C05E27B3-4E59-4336-AD68-A0967ACA56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835" y="3927095"/>
            <a:ext cx="7027969" cy="1796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087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60EC85-79F2-4C6E-B9ED-1B99CA102740}"/>
              </a:ext>
            </a:extLst>
          </p:cNvPr>
          <p:cNvSpPr>
            <a:spLocks noGrp="1"/>
          </p:cNvSpPr>
          <p:nvPr>
            <p:ph type="title"/>
          </p:nvPr>
        </p:nvSpPr>
        <p:spPr/>
        <p:txBody>
          <a:bodyPr/>
          <a:lstStyle/>
          <a:p>
            <a:r>
              <a:rPr lang="es-ES" b="1" dirty="0"/>
              <a:t>Ejercicios Académicos Resueltos:</a:t>
            </a:r>
            <a:endParaRPr lang="es-ES" dirty="0"/>
          </a:p>
        </p:txBody>
      </p:sp>
      <p:sp>
        <p:nvSpPr>
          <p:cNvPr id="3" name="Marcador de contenido 2">
            <a:extLst>
              <a:ext uri="{FF2B5EF4-FFF2-40B4-BE49-F238E27FC236}">
                <a16:creationId xmlns:a16="http://schemas.microsoft.com/office/drawing/2014/main" id="{80481118-16BA-4FFD-976F-2334688C5BEF}"/>
              </a:ext>
            </a:extLst>
          </p:cNvPr>
          <p:cNvSpPr>
            <a:spLocks noGrp="1"/>
          </p:cNvSpPr>
          <p:nvPr>
            <p:ph idx="1"/>
          </p:nvPr>
        </p:nvSpPr>
        <p:spPr>
          <a:xfrm>
            <a:off x="1219200" y="1600200"/>
            <a:ext cx="9601200" cy="5257800"/>
          </a:xfrm>
        </p:spPr>
        <p:txBody>
          <a:bodyPr>
            <a:noAutofit/>
          </a:bodyPr>
          <a:lstStyle/>
          <a:p>
            <a:r>
              <a:rPr lang="es-ES" sz="2500" b="1" dirty="0">
                <a:latin typeface="Calibri" panose="020F0502020204030204" pitchFamily="34" charset="0"/>
                <a:cs typeface="Calibri" panose="020F0502020204030204" pitchFamily="34" charset="0"/>
              </a:rPr>
              <a:t>//Ejercicio 11: Arborescencia</a:t>
            </a:r>
          </a:p>
          <a:p>
            <a:r>
              <a:rPr lang="es-ES" sz="1800" dirty="0">
                <a:latin typeface="Calibri" panose="020F0502020204030204" pitchFamily="34" charset="0"/>
                <a:cs typeface="Calibri" panose="020F0502020204030204" pitchFamily="34" charset="0"/>
              </a:rPr>
              <a:t>Para comprobar que un grafo es arborescente es necesario tener un grafo dirigido. Cuando partimos de un vértice origen y podemos alcanzar cualquier otro vértice del grafo por medio de un único camino y además no hay ciclos en el grafo, se puede decir que un grafo es arborescente.</a:t>
            </a:r>
          </a:p>
          <a:p>
            <a:r>
              <a:rPr lang="es-ES" sz="1800" dirty="0">
                <a:latin typeface="Calibri" panose="020F0502020204030204" pitchFamily="34" charset="0"/>
                <a:cs typeface="Calibri" panose="020F0502020204030204" pitchFamily="34" charset="0"/>
              </a:rPr>
              <a:t>Para identificar si un grafo es arborescente utilizamos el algoritmo  </a:t>
            </a:r>
            <a:r>
              <a:rPr lang="es-ES" sz="1800" b="1" dirty="0" err="1">
                <a:latin typeface="Calibri" panose="020F0502020204030204" pitchFamily="34" charset="0"/>
                <a:cs typeface="Calibri" panose="020F0502020204030204" pitchFamily="34" charset="0"/>
              </a:rPr>
              <a:t>dfs_time_visitor</a:t>
            </a:r>
            <a:r>
              <a:rPr lang="es-ES" sz="1800" b="1" dirty="0">
                <a:latin typeface="Calibri" panose="020F0502020204030204" pitchFamily="34" charset="0"/>
                <a:cs typeface="Calibri" panose="020F0502020204030204" pitchFamily="34" charset="0"/>
              </a:rPr>
              <a:t> </a:t>
            </a:r>
            <a:r>
              <a:rPr lang="es-ES" sz="1800" dirty="0">
                <a:latin typeface="Calibri" panose="020F0502020204030204" pitchFamily="34" charset="0"/>
                <a:cs typeface="Calibri" panose="020F0502020204030204" pitchFamily="34" charset="0"/>
              </a:rPr>
              <a:t>que extiende a la clase </a:t>
            </a:r>
            <a:r>
              <a:rPr lang="es-ES" sz="1800" b="1" dirty="0" err="1">
                <a:latin typeface="Calibri" panose="020F0502020204030204" pitchFamily="34" charset="0"/>
                <a:cs typeface="Calibri" panose="020F0502020204030204" pitchFamily="34" charset="0"/>
              </a:rPr>
              <a:t>default_dfs_visitor</a:t>
            </a:r>
            <a:r>
              <a:rPr lang="es-ES" sz="1800" b="1" dirty="0">
                <a:latin typeface="Calibri" panose="020F0502020204030204" pitchFamily="34" charset="0"/>
                <a:cs typeface="Calibri" panose="020F0502020204030204" pitchFamily="34" charset="0"/>
              </a:rPr>
              <a:t>.</a:t>
            </a:r>
            <a:endParaRPr lang="es-ES" sz="1800" dirty="0">
              <a:latin typeface="Calibri" panose="020F0502020204030204" pitchFamily="34" charset="0"/>
              <a:cs typeface="Calibri" panose="020F0502020204030204" pitchFamily="34" charset="0"/>
            </a:endParaRPr>
          </a:p>
          <a:p>
            <a:r>
              <a:rPr lang="es-ES" sz="1800" dirty="0">
                <a:latin typeface="Calibri" panose="020F0502020204030204" pitchFamily="34" charset="0"/>
                <a:cs typeface="Calibri" panose="020F0502020204030204" pitchFamily="34" charset="0"/>
              </a:rPr>
              <a:t>A   </a:t>
            </a:r>
            <a:r>
              <a:rPr lang="es-ES" sz="1800" b="1" dirty="0" err="1">
                <a:latin typeface="Calibri" panose="020F0502020204030204" pitchFamily="34" charset="0"/>
                <a:cs typeface="Calibri" panose="020F0502020204030204" pitchFamily="34" charset="0"/>
              </a:rPr>
              <a:t>dfs_time_visitor</a:t>
            </a:r>
            <a:r>
              <a:rPr lang="es-ES" sz="1800" b="1" dirty="0">
                <a:latin typeface="Calibri" panose="020F0502020204030204" pitchFamily="34" charset="0"/>
                <a:cs typeface="Calibri" panose="020F0502020204030204" pitchFamily="34" charset="0"/>
              </a:rPr>
              <a:t> </a:t>
            </a:r>
            <a:r>
              <a:rPr lang="es-ES" sz="1800" dirty="0">
                <a:latin typeface="Calibri" panose="020F0502020204030204" pitchFamily="34" charset="0"/>
                <a:cs typeface="Calibri" panose="020F0502020204030204" pitchFamily="34" charset="0"/>
              </a:rPr>
              <a:t>le proporcionamos los siguientes parámetros de entrada: </a:t>
            </a:r>
            <a:r>
              <a:rPr lang="es-ES" sz="1800" b="1" dirty="0">
                <a:latin typeface="Calibri" panose="020F0502020204030204" pitchFamily="34" charset="0"/>
                <a:cs typeface="Calibri" panose="020F0502020204030204" pitchFamily="34" charset="0"/>
              </a:rPr>
              <a:t>Ward</a:t>
            </a:r>
            <a:r>
              <a:rPr lang="es-ES" sz="1800" dirty="0">
                <a:latin typeface="Calibri" panose="020F0502020204030204" pitchFamily="34" charset="0"/>
                <a:cs typeface="Calibri" panose="020F0502020204030204" pitchFamily="34" charset="0"/>
              </a:rPr>
              <a:t>: es el contador que se incrementa cuando conseguimos un nuevo vértice (Cuando llamamos a la función </a:t>
            </a:r>
            <a:r>
              <a:rPr lang="es-ES" sz="1800" b="1" dirty="0" err="1">
                <a:latin typeface="Calibri" panose="020F0502020204030204" pitchFamily="34" charset="0"/>
                <a:cs typeface="Calibri" panose="020F0502020204030204" pitchFamily="34" charset="0"/>
              </a:rPr>
              <a:t>discover_vertex</a:t>
            </a:r>
            <a:r>
              <a:rPr lang="es-ES" sz="1800" b="1" dirty="0">
                <a:latin typeface="Calibri" panose="020F0502020204030204" pitchFamily="34" charset="0"/>
                <a:cs typeface="Calibri" panose="020F0502020204030204" pitchFamily="34" charset="0"/>
              </a:rPr>
              <a:t>(Vértice v, Grafo Gr)</a:t>
            </a:r>
            <a:r>
              <a:rPr lang="es-ES" sz="18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12732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60EC85-79F2-4C6E-B9ED-1B99CA102740}"/>
              </a:ext>
            </a:extLst>
          </p:cNvPr>
          <p:cNvSpPr>
            <a:spLocks noGrp="1"/>
          </p:cNvSpPr>
          <p:nvPr>
            <p:ph type="title"/>
          </p:nvPr>
        </p:nvSpPr>
        <p:spPr/>
        <p:txBody>
          <a:bodyPr/>
          <a:lstStyle/>
          <a:p>
            <a:r>
              <a:rPr lang="es-ES" b="1" dirty="0"/>
              <a:t>Ejercicios Académicos Resueltos:</a:t>
            </a:r>
            <a:endParaRPr lang="es-ES" dirty="0"/>
          </a:p>
        </p:txBody>
      </p:sp>
      <p:sp>
        <p:nvSpPr>
          <p:cNvPr id="3" name="Marcador de contenido 2">
            <a:extLst>
              <a:ext uri="{FF2B5EF4-FFF2-40B4-BE49-F238E27FC236}">
                <a16:creationId xmlns:a16="http://schemas.microsoft.com/office/drawing/2014/main" id="{80481118-16BA-4FFD-976F-2334688C5BEF}"/>
              </a:ext>
            </a:extLst>
          </p:cNvPr>
          <p:cNvSpPr>
            <a:spLocks noGrp="1"/>
          </p:cNvSpPr>
          <p:nvPr>
            <p:ph idx="1"/>
          </p:nvPr>
        </p:nvSpPr>
        <p:spPr>
          <a:xfrm>
            <a:off x="1219200" y="1600200"/>
            <a:ext cx="9601200" cy="5257800"/>
          </a:xfrm>
        </p:spPr>
        <p:txBody>
          <a:bodyPr>
            <a:noAutofit/>
          </a:bodyPr>
          <a:lstStyle/>
          <a:p>
            <a:r>
              <a:rPr lang="es-ES" sz="2500" b="1" dirty="0">
                <a:latin typeface="Calibri" panose="020F0502020204030204" pitchFamily="34" charset="0"/>
                <a:cs typeface="Calibri" panose="020F0502020204030204" pitchFamily="34" charset="0"/>
              </a:rPr>
              <a:t>//Ejercicio 11: Arborescencia</a:t>
            </a:r>
          </a:p>
          <a:p>
            <a:r>
              <a:rPr lang="es-ES" sz="1800" dirty="0">
                <a:latin typeface="Calibri" panose="020F0502020204030204" pitchFamily="34" charset="0"/>
                <a:cs typeface="Calibri" panose="020F0502020204030204" pitchFamily="34" charset="0"/>
              </a:rPr>
              <a:t>Para comenzar a realizar los recorridos nos aseguramos que todos los vértices tienen color blanco, llamando a la función </a:t>
            </a:r>
            <a:r>
              <a:rPr lang="es-ES" sz="1800" b="1" dirty="0" err="1">
                <a:latin typeface="Calibri" panose="020F0502020204030204" pitchFamily="34" charset="0"/>
                <a:cs typeface="Calibri" panose="020F0502020204030204" pitchFamily="34" charset="0"/>
              </a:rPr>
              <a:t>allWhite</a:t>
            </a:r>
            <a:r>
              <a:rPr lang="es-ES" sz="1800" b="1" dirty="0">
                <a:latin typeface="Calibri" panose="020F0502020204030204" pitchFamily="34" charset="0"/>
                <a:cs typeface="Calibri" panose="020F0502020204030204" pitchFamily="34" charset="0"/>
              </a:rPr>
              <a:t>()</a:t>
            </a:r>
            <a:r>
              <a:rPr lang="es-ES" sz="1800" dirty="0">
                <a:latin typeface="Calibri" panose="020F0502020204030204" pitchFamily="34" charset="0"/>
                <a:cs typeface="Calibri" panose="020F0502020204030204" pitchFamily="34" charset="0"/>
              </a:rPr>
              <a:t> que se encargará de poner blancos los vértices que estén en negro, al tener que recorrer desde cada vértice el grafo, el algoritmo es cuadrático </a:t>
            </a:r>
            <a:r>
              <a:rPr lang="es-ES" sz="1800" b="1" dirty="0">
                <a:latin typeface="Calibri" panose="020F0502020204030204" pitchFamily="34" charset="0"/>
                <a:cs typeface="Calibri" panose="020F0502020204030204" pitchFamily="34" charset="0"/>
              </a:rPr>
              <a:t>O(</a:t>
            </a:r>
            <a:r>
              <a:rPr lang="es-ES" sz="1800" b="1" dirty="0" err="1">
                <a:latin typeface="Calibri" panose="020F0502020204030204" pitchFamily="34" charset="0"/>
                <a:cs typeface="Calibri" panose="020F0502020204030204" pitchFamily="34" charset="0"/>
              </a:rPr>
              <a:t>NxN</a:t>
            </a:r>
            <a:r>
              <a:rPr lang="es-ES" sz="1800" b="1" dirty="0">
                <a:latin typeface="Calibri" panose="020F0502020204030204" pitchFamily="34" charset="0"/>
                <a:cs typeface="Calibri" panose="020F0502020204030204" pitchFamily="34" charset="0"/>
              </a:rPr>
              <a:t>) </a:t>
            </a:r>
            <a:r>
              <a:rPr lang="es-ES" sz="1800" dirty="0">
                <a:latin typeface="Calibri" panose="020F0502020204030204" pitchFamily="34" charset="0"/>
                <a:cs typeface="Calibri" panose="020F0502020204030204" pitchFamily="34" charset="0"/>
              </a:rPr>
              <a:t>.</a:t>
            </a:r>
          </a:p>
          <a:p>
            <a:r>
              <a:rPr lang="es-ES" sz="1800" dirty="0">
                <a:latin typeface="Calibri" panose="020F0502020204030204" pitchFamily="34" charset="0"/>
                <a:cs typeface="Calibri" panose="020F0502020204030204" pitchFamily="34" charset="0"/>
              </a:rPr>
              <a:t>para este ejercicio en particular nos creamos un grafo dirigido como lo citamos al comienzo, con la siguiente estructura  </a:t>
            </a:r>
            <a:r>
              <a:rPr lang="es-ES" sz="1800" b="1" dirty="0" err="1">
                <a:latin typeface="Calibri" panose="020F0502020204030204" pitchFamily="34" charset="0"/>
                <a:cs typeface="Calibri" panose="020F0502020204030204" pitchFamily="34" charset="0"/>
              </a:rPr>
              <a:t>typedef</a:t>
            </a:r>
            <a:r>
              <a:rPr lang="es-ES" sz="1800" b="1" dirty="0">
                <a:latin typeface="Calibri" panose="020F0502020204030204" pitchFamily="34" charset="0"/>
                <a:cs typeface="Calibri" panose="020F0502020204030204" pitchFamily="34" charset="0"/>
              </a:rPr>
              <a:t> </a:t>
            </a:r>
            <a:r>
              <a:rPr lang="es-ES" sz="1800" b="1" dirty="0" err="1">
                <a:latin typeface="Calibri" panose="020F0502020204030204" pitchFamily="34" charset="0"/>
                <a:cs typeface="Calibri" panose="020F0502020204030204" pitchFamily="34" charset="0"/>
              </a:rPr>
              <a:t>adjacency_list</a:t>
            </a:r>
            <a:r>
              <a:rPr lang="es-ES" sz="1800" b="1" dirty="0">
                <a:latin typeface="Calibri" panose="020F0502020204030204" pitchFamily="34" charset="0"/>
                <a:cs typeface="Calibri" panose="020F0502020204030204" pitchFamily="34" charset="0"/>
              </a:rPr>
              <a:t> &lt;</a:t>
            </a:r>
            <a:r>
              <a:rPr lang="es-ES" sz="1800" b="1" dirty="0" err="1">
                <a:latin typeface="Calibri" panose="020F0502020204030204" pitchFamily="34" charset="0"/>
                <a:cs typeface="Calibri" panose="020F0502020204030204" pitchFamily="34" charset="0"/>
              </a:rPr>
              <a:t>vecS</a:t>
            </a:r>
            <a:r>
              <a:rPr lang="es-ES" sz="1800" b="1" dirty="0">
                <a:latin typeface="Calibri" panose="020F0502020204030204" pitchFamily="34" charset="0"/>
                <a:cs typeface="Calibri" panose="020F0502020204030204" pitchFamily="34" charset="0"/>
              </a:rPr>
              <a:t>, </a:t>
            </a:r>
            <a:r>
              <a:rPr lang="es-ES" sz="1800" b="1" dirty="0" err="1">
                <a:latin typeface="Calibri" panose="020F0502020204030204" pitchFamily="34" charset="0"/>
                <a:cs typeface="Calibri" panose="020F0502020204030204" pitchFamily="34" charset="0"/>
              </a:rPr>
              <a:t>vecS</a:t>
            </a:r>
            <a:r>
              <a:rPr lang="es-ES" sz="1800" b="1" dirty="0">
                <a:latin typeface="Calibri" panose="020F0502020204030204" pitchFamily="34" charset="0"/>
                <a:cs typeface="Calibri" panose="020F0502020204030204" pitchFamily="34" charset="0"/>
              </a:rPr>
              <a:t>, </a:t>
            </a:r>
            <a:r>
              <a:rPr lang="es-ES" sz="1800" b="1" dirty="0" err="1">
                <a:latin typeface="Calibri" panose="020F0502020204030204" pitchFamily="34" charset="0"/>
                <a:cs typeface="Calibri" panose="020F0502020204030204" pitchFamily="34" charset="0"/>
              </a:rPr>
              <a:t>bidirectionalS</a:t>
            </a:r>
            <a:r>
              <a:rPr lang="es-ES" sz="1800" b="1" dirty="0">
                <a:latin typeface="Calibri" panose="020F0502020204030204" pitchFamily="34" charset="0"/>
                <a:cs typeface="Calibri" panose="020F0502020204030204" pitchFamily="34" charset="0"/>
              </a:rPr>
              <a:t>&gt; Graph;</a:t>
            </a:r>
            <a:endParaRPr lang="es-ES" sz="1800" dirty="0">
              <a:latin typeface="Calibri" panose="020F0502020204030204" pitchFamily="34" charset="0"/>
              <a:cs typeface="Calibri" panose="020F0502020204030204" pitchFamily="34" charset="0"/>
            </a:endParaRPr>
          </a:p>
          <a:p>
            <a:r>
              <a:rPr lang="es-ES" sz="1800" b="1" dirty="0" err="1">
                <a:latin typeface="Calibri" panose="020F0502020204030204" pitchFamily="34" charset="0"/>
                <a:cs typeface="Calibri" panose="020F0502020204030204" pitchFamily="34" charset="0"/>
              </a:rPr>
              <a:t>template</a:t>
            </a:r>
            <a:r>
              <a:rPr lang="es-ES" sz="1800" b="1" dirty="0">
                <a:latin typeface="Calibri" panose="020F0502020204030204" pitchFamily="34" charset="0"/>
                <a:cs typeface="Calibri" panose="020F0502020204030204" pitchFamily="34" charset="0"/>
              </a:rPr>
              <a:t> &lt;</a:t>
            </a:r>
            <a:r>
              <a:rPr lang="es-ES" sz="1800" b="1" dirty="0" err="1">
                <a:latin typeface="Calibri" panose="020F0502020204030204" pitchFamily="34" charset="0"/>
                <a:cs typeface="Calibri" panose="020F0502020204030204" pitchFamily="34" charset="0"/>
              </a:rPr>
              <a:t>typename</a:t>
            </a:r>
            <a:r>
              <a:rPr lang="es-ES" sz="1800" b="1" dirty="0">
                <a:latin typeface="Calibri" panose="020F0502020204030204" pitchFamily="34" charset="0"/>
                <a:cs typeface="Calibri" panose="020F0502020204030204" pitchFamily="34" charset="0"/>
              </a:rPr>
              <a:t> Graph&gt;</a:t>
            </a:r>
            <a:endParaRPr lang="es-ES" sz="1800" dirty="0">
              <a:latin typeface="Calibri" panose="020F0502020204030204" pitchFamily="34" charset="0"/>
              <a:cs typeface="Calibri" panose="020F0502020204030204" pitchFamily="34" charset="0"/>
            </a:endParaRPr>
          </a:p>
          <a:p>
            <a:r>
              <a:rPr lang="es-ES" sz="1800" dirty="0">
                <a:latin typeface="Calibri" panose="020F0502020204030204" pitchFamily="34" charset="0"/>
                <a:cs typeface="Calibri" panose="020F0502020204030204" pitchFamily="34" charset="0"/>
              </a:rPr>
              <a:t>Creamos la función </a:t>
            </a:r>
            <a:r>
              <a:rPr lang="es-ES" sz="1800" b="1" dirty="0" err="1">
                <a:latin typeface="Calibri" panose="020F0502020204030204" pitchFamily="34" charset="0"/>
                <a:cs typeface="Calibri" panose="020F0502020204030204" pitchFamily="34" charset="0"/>
              </a:rPr>
              <a:t>is_arborescence</a:t>
            </a:r>
            <a:r>
              <a:rPr lang="es-ES" sz="1800" b="1" dirty="0">
                <a:latin typeface="Calibri" panose="020F0502020204030204" pitchFamily="34" charset="0"/>
                <a:cs typeface="Calibri" panose="020F0502020204030204" pitchFamily="34" charset="0"/>
              </a:rPr>
              <a:t>(Graph&amp; g, </a:t>
            </a:r>
            <a:r>
              <a:rPr lang="es-ES" sz="1800" b="1" dirty="0" err="1">
                <a:latin typeface="Calibri" panose="020F0502020204030204" pitchFamily="34" charset="0"/>
                <a:cs typeface="Calibri" panose="020F0502020204030204" pitchFamily="34" charset="0"/>
              </a:rPr>
              <a:t>int</a:t>
            </a:r>
            <a:r>
              <a:rPr lang="es-ES" sz="1800" b="1" dirty="0">
                <a:latin typeface="Calibri" panose="020F0502020204030204" pitchFamily="34" charset="0"/>
                <a:cs typeface="Calibri" panose="020F0502020204030204" pitchFamily="34" charset="0"/>
              </a:rPr>
              <a:t> &amp; </a:t>
            </a:r>
            <a:r>
              <a:rPr lang="es-ES" sz="1800" b="1" dirty="0" err="1">
                <a:latin typeface="Calibri" panose="020F0502020204030204" pitchFamily="34" charset="0"/>
                <a:cs typeface="Calibri" panose="020F0502020204030204" pitchFamily="34" charset="0"/>
              </a:rPr>
              <a:t>vertex</a:t>
            </a:r>
            <a:r>
              <a:rPr lang="es-ES" sz="1800" b="1" dirty="0">
                <a:latin typeface="Calibri" panose="020F0502020204030204" pitchFamily="34" charset="0"/>
                <a:cs typeface="Calibri" panose="020F0502020204030204" pitchFamily="34" charset="0"/>
              </a:rPr>
              <a:t>) </a:t>
            </a:r>
            <a:r>
              <a:rPr lang="es-ES" sz="1800" dirty="0">
                <a:latin typeface="Calibri" panose="020F0502020204030204" pitchFamily="34" charset="0"/>
                <a:cs typeface="Calibri" panose="020F0502020204030204" pitchFamily="34" charset="0"/>
              </a:rPr>
              <a:t>que inicializa el </a:t>
            </a:r>
            <a:r>
              <a:rPr lang="es-ES" sz="1800" dirty="0" err="1">
                <a:latin typeface="Calibri" panose="020F0502020204030204" pitchFamily="34" charset="0"/>
                <a:cs typeface="Calibri" panose="020F0502020204030204" pitchFamily="34" charset="0"/>
              </a:rPr>
              <a:t>ward</a:t>
            </a:r>
            <a:r>
              <a:rPr lang="es-ES" sz="1800" dirty="0">
                <a:latin typeface="Calibri" panose="020F0502020204030204" pitchFamily="34" charset="0"/>
                <a:cs typeface="Calibri" panose="020F0502020204030204" pitchFamily="34" charset="0"/>
              </a:rPr>
              <a:t> y el booleano que nos dice si es acíclico o no y rellenamos el </a:t>
            </a:r>
            <a:r>
              <a:rPr lang="es-ES" sz="1800" b="1" dirty="0" err="1">
                <a:latin typeface="Calibri" panose="020F0502020204030204" pitchFamily="34" charset="0"/>
                <a:cs typeface="Calibri" panose="020F0502020204030204" pitchFamily="34" charset="0"/>
              </a:rPr>
              <a:t>dfs_time_visitor</a:t>
            </a:r>
            <a:r>
              <a:rPr lang="es-ES" sz="1800" b="1" dirty="0">
                <a:latin typeface="Calibri" panose="020F0502020204030204" pitchFamily="34" charset="0"/>
                <a:cs typeface="Calibri" panose="020F0502020204030204" pitchFamily="34" charset="0"/>
              </a:rPr>
              <a:t>(</a:t>
            </a:r>
            <a:r>
              <a:rPr lang="es-ES" sz="1800" b="1" dirty="0" err="1">
                <a:latin typeface="Calibri" panose="020F0502020204030204" pitchFamily="34" charset="0"/>
                <a:cs typeface="Calibri" panose="020F0502020204030204" pitchFamily="34" charset="0"/>
              </a:rPr>
              <a:t>ward</a:t>
            </a:r>
            <a:r>
              <a:rPr lang="es-ES" sz="1800" b="1" dirty="0">
                <a:latin typeface="Calibri" panose="020F0502020204030204" pitchFamily="34" charset="0"/>
                <a:cs typeface="Calibri" panose="020F0502020204030204" pitchFamily="34" charset="0"/>
              </a:rPr>
              <a:t>, </a:t>
            </a:r>
            <a:r>
              <a:rPr lang="es-ES" sz="1800" b="1" dirty="0" err="1">
                <a:latin typeface="Calibri" panose="020F0502020204030204" pitchFamily="34" charset="0"/>
                <a:cs typeface="Calibri" panose="020F0502020204030204" pitchFamily="34" charset="0"/>
              </a:rPr>
              <a:t>acyclic</a:t>
            </a:r>
            <a:r>
              <a:rPr lang="es-ES" sz="1800" b="1" dirty="0">
                <a:latin typeface="Calibri" panose="020F0502020204030204" pitchFamily="34" charset="0"/>
                <a:cs typeface="Calibri" panose="020F0502020204030204" pitchFamily="34" charset="0"/>
              </a:rPr>
              <a:t>). </a:t>
            </a:r>
            <a:r>
              <a:rPr lang="es-ES" sz="1800" dirty="0">
                <a:latin typeface="Calibri" panose="020F0502020204030204" pitchFamily="34" charset="0"/>
                <a:cs typeface="Calibri" panose="020F0502020204030204" pitchFamily="34" charset="0"/>
              </a:rPr>
              <a:t>Luego le proporciona los valores al mapa de vértices, arista y colores e inicializa el </a:t>
            </a:r>
            <a:r>
              <a:rPr lang="es-ES" sz="1800" dirty="0" err="1">
                <a:latin typeface="Calibri" panose="020F0502020204030204" pitchFamily="34" charset="0"/>
                <a:cs typeface="Calibri" panose="020F0502020204030204" pitchFamily="34" charset="0"/>
              </a:rPr>
              <a:t>bool</a:t>
            </a:r>
            <a:r>
              <a:rPr lang="es-ES" sz="1800" dirty="0">
                <a:latin typeface="Calibri" panose="020F0502020204030204" pitchFamily="34" charset="0"/>
                <a:cs typeface="Calibri" panose="020F0502020204030204" pitchFamily="34" charset="0"/>
              </a:rPr>
              <a:t> que nos dice si el grafo es conexo. Esta función comprueba todo lo mencionado anteriormente y con ella podremos saber si el grafo es arborescente </a:t>
            </a:r>
          </a:p>
          <a:p>
            <a:r>
              <a:rPr lang="es-ES" sz="1800" dirty="0">
                <a:latin typeface="Calibri" panose="020F0502020204030204" pitchFamily="34" charset="0"/>
                <a:cs typeface="Calibri" panose="020F0502020204030204" pitchFamily="34" charset="0"/>
              </a:rPr>
              <a:t>Para finalizar utilizamos las funcione típicas </a:t>
            </a:r>
            <a:r>
              <a:rPr lang="es-ES" sz="1800" dirty="0" err="1">
                <a:latin typeface="Calibri" panose="020F0502020204030204" pitchFamily="34" charset="0"/>
                <a:cs typeface="Calibri" panose="020F0502020204030204" pitchFamily="34" charset="0"/>
              </a:rPr>
              <a:t>readGraph</a:t>
            </a:r>
            <a:r>
              <a:rPr lang="es-ES" sz="1800" dirty="0">
                <a:latin typeface="Calibri" panose="020F0502020204030204" pitchFamily="34" charset="0"/>
                <a:cs typeface="Calibri" panose="020F0502020204030204" pitchFamily="34" charset="0"/>
              </a:rPr>
              <a:t> y </a:t>
            </a:r>
            <a:r>
              <a:rPr lang="es-ES" sz="1800" dirty="0" err="1">
                <a:latin typeface="Calibri" panose="020F0502020204030204" pitchFamily="34" charset="0"/>
                <a:cs typeface="Calibri" panose="020F0502020204030204" pitchFamily="34" charset="0"/>
              </a:rPr>
              <a:t>main</a:t>
            </a:r>
            <a:r>
              <a:rPr lang="es-ES" sz="1800" dirty="0">
                <a:latin typeface="Calibri" panose="020F0502020204030204" pitchFamily="34" charset="0"/>
                <a:cs typeface="Calibri" panose="020F0502020204030204" pitchFamily="34" charset="0"/>
              </a:rPr>
              <a:t> donde como condición comprobamos con la función </a:t>
            </a:r>
            <a:r>
              <a:rPr lang="es-ES" sz="1800" b="1" dirty="0" err="1">
                <a:latin typeface="Calibri" panose="020F0502020204030204" pitchFamily="34" charset="0"/>
                <a:cs typeface="Calibri" panose="020F0502020204030204" pitchFamily="34" charset="0"/>
              </a:rPr>
              <a:t>is_arborescence</a:t>
            </a:r>
            <a:r>
              <a:rPr lang="es-ES" sz="1800" b="1" dirty="0">
                <a:latin typeface="Calibri" panose="020F0502020204030204" pitchFamily="34" charset="0"/>
                <a:cs typeface="Calibri" panose="020F0502020204030204" pitchFamily="34" charset="0"/>
              </a:rPr>
              <a:t>();</a:t>
            </a:r>
            <a:endParaRPr lang="es-E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8192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60EC85-79F2-4C6E-B9ED-1B99CA102740}"/>
              </a:ext>
            </a:extLst>
          </p:cNvPr>
          <p:cNvSpPr>
            <a:spLocks noGrp="1"/>
          </p:cNvSpPr>
          <p:nvPr>
            <p:ph type="title"/>
          </p:nvPr>
        </p:nvSpPr>
        <p:spPr/>
        <p:txBody>
          <a:bodyPr/>
          <a:lstStyle/>
          <a:p>
            <a:r>
              <a:rPr lang="es-ES" b="1" dirty="0"/>
              <a:t>Ejercicios Académicos Resueltos:</a:t>
            </a:r>
            <a:endParaRPr lang="es-ES" dirty="0"/>
          </a:p>
        </p:txBody>
      </p:sp>
      <p:sp>
        <p:nvSpPr>
          <p:cNvPr id="3" name="Marcador de contenido 2">
            <a:extLst>
              <a:ext uri="{FF2B5EF4-FFF2-40B4-BE49-F238E27FC236}">
                <a16:creationId xmlns:a16="http://schemas.microsoft.com/office/drawing/2014/main" id="{80481118-16BA-4FFD-976F-2334688C5BEF}"/>
              </a:ext>
            </a:extLst>
          </p:cNvPr>
          <p:cNvSpPr>
            <a:spLocks noGrp="1"/>
          </p:cNvSpPr>
          <p:nvPr>
            <p:ph idx="1"/>
          </p:nvPr>
        </p:nvSpPr>
        <p:spPr>
          <a:xfrm>
            <a:off x="1295400" y="1428750"/>
            <a:ext cx="9601200" cy="5241175"/>
          </a:xfrm>
        </p:spPr>
        <p:txBody>
          <a:bodyPr>
            <a:normAutofit/>
          </a:bodyPr>
          <a:lstStyle/>
          <a:p>
            <a:r>
              <a:rPr lang="es-ES" sz="2500" b="1" dirty="0">
                <a:latin typeface="Calibri" panose="020F0502020204030204" pitchFamily="34" charset="0"/>
                <a:cs typeface="Calibri" panose="020F0502020204030204" pitchFamily="34" charset="0"/>
              </a:rPr>
              <a:t>//Ejercicio 15: Pavimentar Barro City</a:t>
            </a:r>
          </a:p>
          <a:p>
            <a:r>
              <a:rPr lang="es-ES" sz="1800" dirty="0">
                <a:latin typeface="Calibri" panose="020F0502020204030204" pitchFamily="34" charset="0"/>
                <a:cs typeface="Calibri" panose="020F0502020204030204" pitchFamily="34" charset="0"/>
              </a:rPr>
              <a:t>Hemos decidido utilizar el algoritmo</a:t>
            </a:r>
            <a:r>
              <a:rPr lang="es-ES" sz="1800" b="1" dirty="0">
                <a:latin typeface="Calibri" panose="020F0502020204030204" pitchFamily="34" charset="0"/>
                <a:cs typeface="Calibri" panose="020F0502020204030204" pitchFamily="34" charset="0"/>
              </a:rPr>
              <a:t> </a:t>
            </a:r>
            <a:r>
              <a:rPr lang="es-ES" sz="1800" b="1" dirty="0" err="1">
                <a:latin typeface="Calibri" panose="020F0502020204030204" pitchFamily="34" charset="0"/>
                <a:cs typeface="Calibri" panose="020F0502020204030204" pitchFamily="34" charset="0"/>
              </a:rPr>
              <a:t>prim_minimum_spanning_tree</a:t>
            </a:r>
            <a:r>
              <a:rPr lang="es-ES" sz="1800" b="1" dirty="0">
                <a:latin typeface="Calibri" panose="020F0502020204030204" pitchFamily="34" charset="0"/>
                <a:cs typeface="Calibri" panose="020F0502020204030204" pitchFamily="34" charset="0"/>
              </a:rPr>
              <a:t>()</a:t>
            </a:r>
            <a:r>
              <a:rPr lang="es-ES" sz="1800" dirty="0">
                <a:latin typeface="Calibri" panose="020F0502020204030204" pitchFamily="34" charset="0"/>
                <a:cs typeface="Calibri" panose="020F0502020204030204" pitchFamily="34" charset="0"/>
              </a:rPr>
              <a:t> para conseguir la suma total de los recorridos mínimos de un vértice origen hasta todos los demás vértices alcanzables. La idea principal es quedarnos con el camino que nos proporcione la menor suma de pesos de todos los caminos. Este algoritmo se encarga de realizar una llamada a </a:t>
            </a:r>
            <a:r>
              <a:rPr lang="es-ES" sz="1800" dirty="0" err="1">
                <a:latin typeface="Calibri" panose="020F0502020204030204" pitchFamily="34" charset="0"/>
                <a:cs typeface="Calibri" panose="020F0502020204030204" pitchFamily="34" charset="0"/>
              </a:rPr>
              <a:t>dijkstra_shortest_paths</a:t>
            </a:r>
            <a:r>
              <a:rPr lang="es-ES" sz="1800" dirty="0">
                <a:latin typeface="Calibri" panose="020F0502020204030204" pitchFamily="34" charset="0"/>
                <a:cs typeface="Calibri" panose="020F0502020204030204" pitchFamily="34" charset="0"/>
              </a:rPr>
              <a:t>() con la opción de comparar y combinar. Como entrada le proporcionamos el grafo y el número de vértices a recorrer y como salida obtendremos el total de la suma de los pesos de todos los recorridos mínimos (suma total de los pesos en el camino de aristas)</a:t>
            </a:r>
          </a:p>
          <a:p>
            <a:r>
              <a:rPr lang="es-ES" sz="1800" dirty="0">
                <a:latin typeface="Calibri" panose="020F0502020204030204" pitchFamily="34" charset="0"/>
                <a:cs typeface="Calibri" panose="020F0502020204030204" pitchFamily="34" charset="0"/>
              </a:rPr>
              <a:t>La complejidad del tiempo del algoritmo</a:t>
            </a:r>
            <a:r>
              <a:rPr lang="es-ES" sz="1800" b="1" dirty="0">
                <a:latin typeface="Calibri" panose="020F0502020204030204" pitchFamily="34" charset="0"/>
                <a:cs typeface="Calibri" panose="020F0502020204030204" pitchFamily="34" charset="0"/>
              </a:rPr>
              <a:t> </a:t>
            </a:r>
            <a:r>
              <a:rPr lang="es-ES" sz="1800" b="1" dirty="0" err="1">
                <a:latin typeface="Calibri" panose="020F0502020204030204" pitchFamily="34" charset="0"/>
                <a:cs typeface="Calibri" panose="020F0502020204030204" pitchFamily="34" charset="0"/>
              </a:rPr>
              <a:t>prim_minimum_spanning_tree</a:t>
            </a:r>
            <a:r>
              <a:rPr lang="es-ES" sz="1800" b="1" dirty="0">
                <a:latin typeface="Calibri" panose="020F0502020204030204" pitchFamily="34" charset="0"/>
                <a:cs typeface="Calibri" panose="020F0502020204030204" pitchFamily="34" charset="0"/>
              </a:rPr>
              <a:t>();</a:t>
            </a:r>
            <a:r>
              <a:rPr lang="es-ES" sz="1800" dirty="0">
                <a:latin typeface="Calibri" panose="020F0502020204030204" pitchFamily="34" charset="0"/>
                <a:cs typeface="Calibri" panose="020F0502020204030204" pitchFamily="34" charset="0"/>
              </a:rPr>
              <a:t>, es </a:t>
            </a:r>
            <a:r>
              <a:rPr lang="es-ES" sz="1800" b="1" dirty="0">
                <a:latin typeface="Calibri" panose="020F0502020204030204" pitchFamily="34" charset="0"/>
                <a:cs typeface="Calibri" panose="020F0502020204030204" pitchFamily="34" charset="0"/>
              </a:rPr>
              <a:t>O (E log V)</a:t>
            </a:r>
            <a:r>
              <a:rPr lang="es-ES" sz="1800" dirty="0">
                <a:latin typeface="Calibri" panose="020F0502020204030204" pitchFamily="34" charset="0"/>
                <a:cs typeface="Calibri" panose="020F0502020204030204" pitchFamily="34" charset="0"/>
              </a:rPr>
              <a:t> para rellenar el vector p que es un </a:t>
            </a:r>
            <a:r>
              <a:rPr lang="es-ES" sz="1800" dirty="0" err="1">
                <a:latin typeface="Calibri" panose="020F0502020204030204" pitchFamily="34" charset="0"/>
                <a:cs typeface="Calibri" panose="020F0502020204030204" pitchFamily="34" charset="0"/>
              </a:rPr>
              <a:t>propertymap</a:t>
            </a:r>
            <a:r>
              <a:rPr lang="es-ES" sz="1800" dirty="0">
                <a:latin typeface="Calibri" panose="020F0502020204030204" pitchFamily="34" charset="0"/>
                <a:cs typeface="Calibri" panose="020F0502020204030204" pitchFamily="34" charset="0"/>
              </a:rPr>
              <a:t>, y luego hay que recorrer ese </a:t>
            </a:r>
            <a:r>
              <a:rPr lang="es-ES" sz="1800" b="1" dirty="0" err="1">
                <a:latin typeface="Calibri" panose="020F0502020204030204" pitchFamily="34" charset="0"/>
                <a:cs typeface="Calibri" panose="020F0502020204030204" pitchFamily="34" charset="0"/>
              </a:rPr>
              <a:t>propertymap</a:t>
            </a:r>
            <a:r>
              <a:rPr lang="es-ES" sz="1800" dirty="0">
                <a:latin typeface="Calibri" panose="020F0502020204030204" pitchFamily="34" charset="0"/>
                <a:cs typeface="Calibri" panose="020F0502020204030204" pitchFamily="34" charset="0"/>
              </a:rPr>
              <a:t> que tiene longitud n, siendo </a:t>
            </a:r>
            <a:r>
              <a:rPr lang="es-ES" sz="1800" b="1" dirty="0">
                <a:latin typeface="Calibri" panose="020F0502020204030204" pitchFamily="34" charset="0"/>
                <a:cs typeface="Calibri" panose="020F0502020204030204" pitchFamily="34" charset="0"/>
              </a:rPr>
              <a:t>V</a:t>
            </a:r>
            <a:r>
              <a:rPr lang="es-ES" sz="1800" dirty="0">
                <a:latin typeface="Calibri" panose="020F0502020204030204" pitchFamily="34" charset="0"/>
                <a:cs typeface="Calibri" panose="020F0502020204030204" pitchFamily="34" charset="0"/>
              </a:rPr>
              <a:t> el número de vértices y </a:t>
            </a:r>
            <a:r>
              <a:rPr lang="es-ES" sz="1800" b="1" dirty="0">
                <a:latin typeface="Calibri" panose="020F0502020204030204" pitchFamily="34" charset="0"/>
                <a:cs typeface="Calibri" panose="020F0502020204030204" pitchFamily="34" charset="0"/>
              </a:rPr>
              <a:t>E</a:t>
            </a:r>
            <a:r>
              <a:rPr lang="es-ES" sz="1800" dirty="0">
                <a:latin typeface="Calibri" panose="020F0502020204030204" pitchFamily="34" charset="0"/>
                <a:cs typeface="Calibri" panose="020F0502020204030204" pitchFamily="34" charset="0"/>
              </a:rPr>
              <a:t> el número de aristas, el coste total en ejecución por tanto seria, </a:t>
            </a:r>
            <a:r>
              <a:rPr lang="es-ES" sz="1800" b="1" dirty="0">
                <a:latin typeface="Calibri" panose="020F0502020204030204" pitchFamily="34" charset="0"/>
                <a:cs typeface="Calibri" panose="020F0502020204030204" pitchFamily="34" charset="0"/>
              </a:rPr>
              <a:t>O ((E log V) + V)</a:t>
            </a:r>
            <a:r>
              <a:rPr lang="es-ES" sz="18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404048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BABC9F-AD49-4DBB-B1F4-2932777DB4D5}"/>
              </a:ext>
            </a:extLst>
          </p:cNvPr>
          <p:cNvSpPr>
            <a:spLocks noGrp="1"/>
          </p:cNvSpPr>
          <p:nvPr>
            <p:ph type="title"/>
          </p:nvPr>
        </p:nvSpPr>
        <p:spPr/>
        <p:txBody>
          <a:bodyPr/>
          <a:lstStyle/>
          <a:p>
            <a:r>
              <a:rPr lang="es-ES" b="1" dirty="0"/>
              <a:t>Ejercicios Propios Propuestos:</a:t>
            </a:r>
            <a:endParaRPr lang="es-ES" dirty="0"/>
          </a:p>
        </p:txBody>
      </p:sp>
      <p:sp>
        <p:nvSpPr>
          <p:cNvPr id="3" name="Marcador de contenido 2">
            <a:extLst>
              <a:ext uri="{FF2B5EF4-FFF2-40B4-BE49-F238E27FC236}">
                <a16:creationId xmlns:a16="http://schemas.microsoft.com/office/drawing/2014/main" id="{076DF7DF-BD26-48EC-8773-1DB9C7A16020}"/>
              </a:ext>
            </a:extLst>
          </p:cNvPr>
          <p:cNvSpPr>
            <a:spLocks noGrp="1"/>
          </p:cNvSpPr>
          <p:nvPr>
            <p:ph idx="1"/>
          </p:nvPr>
        </p:nvSpPr>
        <p:spPr>
          <a:xfrm>
            <a:off x="1371600" y="1313411"/>
            <a:ext cx="9601200" cy="5544589"/>
          </a:xfrm>
        </p:spPr>
        <p:txBody>
          <a:bodyPr>
            <a:normAutofit fontScale="40000" lnSpcReduction="20000"/>
          </a:bodyPr>
          <a:lstStyle/>
          <a:p>
            <a:r>
              <a:rPr lang="es-ES" sz="6200" b="1" dirty="0">
                <a:latin typeface="Calibri" panose="020F0502020204030204" pitchFamily="34" charset="0"/>
                <a:cs typeface="Calibri" panose="020F0502020204030204" pitchFamily="34" charset="0"/>
              </a:rPr>
              <a:t>Ejercicio Componentes conexas:</a:t>
            </a:r>
            <a:endParaRPr lang="es-ES" sz="3300" b="1" dirty="0">
              <a:latin typeface="Calibri" panose="020F0502020204030204" pitchFamily="34" charset="0"/>
              <a:cs typeface="Calibri" panose="020F0502020204030204" pitchFamily="34" charset="0"/>
            </a:endParaRPr>
          </a:p>
          <a:p>
            <a:r>
              <a:rPr lang="es-ES" sz="4500" dirty="0">
                <a:latin typeface="Calibri" panose="020F0502020204030204" pitchFamily="34" charset="0"/>
                <a:cs typeface="Calibri" panose="020F0502020204030204" pitchFamily="34" charset="0"/>
              </a:rPr>
              <a:t>En este caso nos basamos en contar la cantidad de componentes conexas que tenemos en un grafo, ejemplo muy parecido al ejercicio “Amigos de mis amigos”, con la diferencia de que en este caso incrementamos un contador que nos verifique cuántas componentes hay, al finalizar el recorrido generamos como salida dicha cantidad. Nos hemos creado, un </a:t>
            </a:r>
            <a:r>
              <a:rPr lang="es-ES" sz="4500" dirty="0" err="1">
                <a:latin typeface="Calibri" panose="020F0502020204030204" pitchFamily="34" charset="0"/>
                <a:cs typeface="Calibri" panose="020F0502020204030204" pitchFamily="34" charset="0"/>
              </a:rPr>
              <a:t>default_dfs_visitor</a:t>
            </a:r>
            <a:r>
              <a:rPr lang="es-ES" sz="4500" dirty="0">
                <a:latin typeface="Calibri" panose="020F0502020204030204" pitchFamily="34" charset="0"/>
                <a:cs typeface="Calibri" panose="020F0502020204030204" pitchFamily="34" charset="0"/>
              </a:rPr>
              <a:t> propio que cuente cada vez que es descubierto cada vértice, este será usado para el algoritmo, así podemos recorrer el grafo mediante el algoritmo </a:t>
            </a:r>
            <a:r>
              <a:rPr lang="es-ES" sz="4500" b="1" dirty="0" err="1">
                <a:latin typeface="Calibri" panose="020F0502020204030204" pitchFamily="34" charset="0"/>
                <a:cs typeface="Calibri" panose="020F0502020204030204" pitchFamily="34" charset="0"/>
              </a:rPr>
              <a:t>Depth_first_visit</a:t>
            </a:r>
            <a:r>
              <a:rPr lang="es-ES" sz="4500" b="1" dirty="0">
                <a:latin typeface="Calibri" panose="020F0502020204030204" pitchFamily="34" charset="0"/>
                <a:cs typeface="Calibri" panose="020F0502020204030204" pitchFamily="34" charset="0"/>
              </a:rPr>
              <a:t>()</a:t>
            </a:r>
            <a:r>
              <a:rPr lang="es-ES" sz="4500" dirty="0">
                <a:latin typeface="Calibri" panose="020F0502020204030204" pitchFamily="34" charset="0"/>
                <a:cs typeface="Calibri" panose="020F0502020204030204" pitchFamily="34" charset="0"/>
              </a:rPr>
              <a:t>.El coste del algoritmo es </a:t>
            </a:r>
            <a:r>
              <a:rPr lang="es-ES" sz="4500" b="1" dirty="0">
                <a:latin typeface="Calibri" panose="020F0502020204030204" pitchFamily="34" charset="0"/>
                <a:cs typeface="Calibri" panose="020F0502020204030204" pitchFamily="34" charset="0"/>
              </a:rPr>
              <a:t> O(E+V)</a:t>
            </a:r>
            <a:r>
              <a:rPr lang="es-ES" sz="4500" dirty="0">
                <a:latin typeface="Calibri" panose="020F0502020204030204" pitchFamily="34" charset="0"/>
                <a:cs typeface="Calibri" panose="020F0502020204030204" pitchFamily="34" charset="0"/>
              </a:rPr>
              <a:t>,se recorre linealmente el grafo  y se cuenta cada vez que se llama a esta función.</a:t>
            </a:r>
          </a:p>
          <a:p>
            <a:r>
              <a:rPr lang="es-ES" sz="4500" dirty="0">
                <a:latin typeface="Calibri" panose="020F0502020204030204" pitchFamily="34" charset="0"/>
                <a:cs typeface="Calibri" panose="020F0502020204030204" pitchFamily="34" charset="0"/>
              </a:rPr>
              <a:t>De la librería de recorrido en profundidad, utilizaremos el algoritmo de búsqueda por visitantes, para que este nos vaya marcando los vértices que vamos pisando en el recorrido de la componente conexa. Los visitantes proporcionan un mecanismo para extender un algoritmo, personalizar lo que se hace en cada paso. Creamos la clase </a:t>
            </a:r>
            <a:r>
              <a:rPr lang="es-ES" sz="4500" b="1" dirty="0" err="1">
                <a:latin typeface="Calibri" panose="020F0502020204030204" pitchFamily="34" charset="0"/>
                <a:cs typeface="Calibri" panose="020F0502020204030204" pitchFamily="34" charset="0"/>
              </a:rPr>
              <a:t>dfs_time_visitor</a:t>
            </a:r>
            <a:r>
              <a:rPr lang="es-ES" sz="4500" b="1" dirty="0">
                <a:latin typeface="Calibri" panose="020F0502020204030204" pitchFamily="34" charset="0"/>
                <a:cs typeface="Calibri" panose="020F0502020204030204" pitchFamily="34" charset="0"/>
              </a:rPr>
              <a:t> </a:t>
            </a:r>
            <a:r>
              <a:rPr lang="es-ES" sz="4500" dirty="0">
                <a:latin typeface="Calibri" panose="020F0502020204030204" pitchFamily="34" charset="0"/>
                <a:cs typeface="Calibri" panose="020F0502020204030204" pitchFamily="34" charset="0"/>
              </a:rPr>
              <a:t>que hereda de</a:t>
            </a:r>
            <a:r>
              <a:rPr lang="es-ES" sz="4500" b="1" dirty="0">
                <a:latin typeface="Calibri" panose="020F0502020204030204" pitchFamily="34" charset="0"/>
                <a:cs typeface="Calibri" panose="020F0502020204030204" pitchFamily="34" charset="0"/>
              </a:rPr>
              <a:t> </a:t>
            </a:r>
            <a:r>
              <a:rPr lang="es-ES" sz="4500" b="1" dirty="0" err="1">
                <a:latin typeface="Calibri" panose="020F0502020204030204" pitchFamily="34" charset="0"/>
                <a:cs typeface="Calibri" panose="020F0502020204030204" pitchFamily="34" charset="0"/>
              </a:rPr>
              <a:t>default_dfs_visitor</a:t>
            </a:r>
            <a:r>
              <a:rPr lang="es-ES" sz="4500" dirty="0">
                <a:latin typeface="Calibri" panose="020F0502020204030204" pitchFamily="34" charset="0"/>
                <a:cs typeface="Calibri" panose="020F0502020204030204" pitchFamily="34" charset="0"/>
              </a:rPr>
              <a:t>. También añadimos un método </a:t>
            </a:r>
            <a:r>
              <a:rPr lang="es-ES" sz="4500" b="1" dirty="0" err="1">
                <a:latin typeface="Calibri" panose="020F0502020204030204" pitchFamily="34" charset="0"/>
                <a:cs typeface="Calibri" panose="020F0502020204030204" pitchFamily="34" charset="0"/>
              </a:rPr>
              <a:t>discover_vertex</a:t>
            </a:r>
            <a:r>
              <a:rPr lang="es-ES" sz="4500" b="1" dirty="0">
                <a:latin typeface="Calibri" panose="020F0502020204030204" pitchFamily="34" charset="0"/>
                <a:cs typeface="Calibri" panose="020F0502020204030204" pitchFamily="34" charset="0"/>
              </a:rPr>
              <a:t>(Vértice v, Grafo g)</a:t>
            </a:r>
            <a:r>
              <a:rPr lang="es-ES" sz="4500" dirty="0">
                <a:latin typeface="Calibri" panose="020F0502020204030204" pitchFamily="34" charset="0"/>
                <a:cs typeface="Calibri" panose="020F0502020204030204" pitchFamily="34" charset="0"/>
              </a:rPr>
              <a:t> el cual nos va a incrementar un contador cada vez que consiga un vértice nuevo que no ha sido cambiado de color.</a:t>
            </a:r>
          </a:p>
          <a:p>
            <a:r>
              <a:rPr lang="es-ES" sz="4500" dirty="0">
                <a:latin typeface="Calibri" panose="020F0502020204030204" pitchFamily="34" charset="0"/>
                <a:cs typeface="Calibri" panose="020F0502020204030204" pitchFamily="34" charset="0"/>
              </a:rPr>
              <a:t>Al recorrido le pasamos los siguientes parámetros de entrada(Grafo, nodo inicial, visitante, </a:t>
            </a:r>
            <a:r>
              <a:rPr lang="es-ES" sz="4500" dirty="0" err="1">
                <a:latin typeface="Calibri" panose="020F0502020204030204" pitchFamily="34" charset="0"/>
                <a:cs typeface="Calibri" panose="020F0502020204030204" pitchFamily="34" charset="0"/>
              </a:rPr>
              <a:t>iterador</a:t>
            </a:r>
            <a:r>
              <a:rPr lang="es-ES" sz="4500" dirty="0">
                <a:latin typeface="Calibri" panose="020F0502020204030204" pitchFamily="34" charset="0"/>
                <a:cs typeface="Calibri" panose="020F0502020204030204" pitchFamily="34" charset="0"/>
              </a:rPr>
              <a:t>). Este nos devuelve el número de componentes conexas.</a:t>
            </a:r>
          </a:p>
          <a:p>
            <a:r>
              <a:rPr lang="es-ES" sz="4500" dirty="0">
                <a:latin typeface="Calibri" panose="020F0502020204030204" pitchFamily="34" charset="0"/>
                <a:cs typeface="Calibri" panose="020F0502020204030204" pitchFamily="34" charset="0"/>
              </a:rPr>
              <a:t>Luego damos uso de nuestro método lectura de datos y creación de grafo y realizamos la búsqueda de componentes sobre dicho grafo.</a:t>
            </a:r>
            <a:br>
              <a:rPr lang="es-ES" dirty="0"/>
            </a:br>
            <a:endParaRPr lang="es-ES" dirty="0"/>
          </a:p>
        </p:txBody>
      </p:sp>
    </p:spTree>
    <p:extLst>
      <p:ext uri="{BB962C8B-B14F-4D97-AF65-F5344CB8AC3E}">
        <p14:creationId xmlns:p14="http://schemas.microsoft.com/office/powerpoint/2010/main" val="403502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BABC9F-AD49-4DBB-B1F4-2932777DB4D5}"/>
              </a:ext>
            </a:extLst>
          </p:cNvPr>
          <p:cNvSpPr>
            <a:spLocks noGrp="1"/>
          </p:cNvSpPr>
          <p:nvPr>
            <p:ph type="title"/>
          </p:nvPr>
        </p:nvSpPr>
        <p:spPr/>
        <p:txBody>
          <a:bodyPr/>
          <a:lstStyle/>
          <a:p>
            <a:r>
              <a:rPr lang="es-ES" b="1" dirty="0"/>
              <a:t>Ejercicios Propios Propuestos:</a:t>
            </a:r>
            <a:endParaRPr lang="es-ES" dirty="0"/>
          </a:p>
        </p:txBody>
      </p:sp>
      <p:sp>
        <p:nvSpPr>
          <p:cNvPr id="3" name="Marcador de contenido 2">
            <a:extLst>
              <a:ext uri="{FF2B5EF4-FFF2-40B4-BE49-F238E27FC236}">
                <a16:creationId xmlns:a16="http://schemas.microsoft.com/office/drawing/2014/main" id="{076DF7DF-BD26-48EC-8773-1DB9C7A16020}"/>
              </a:ext>
            </a:extLst>
          </p:cNvPr>
          <p:cNvSpPr>
            <a:spLocks noGrp="1"/>
          </p:cNvSpPr>
          <p:nvPr>
            <p:ph idx="1"/>
          </p:nvPr>
        </p:nvSpPr>
        <p:spPr>
          <a:xfrm>
            <a:off x="1295400" y="1428750"/>
            <a:ext cx="9601200" cy="5429250"/>
          </a:xfrm>
        </p:spPr>
        <p:txBody>
          <a:bodyPr>
            <a:normAutofit fontScale="70000" lnSpcReduction="20000"/>
          </a:bodyPr>
          <a:lstStyle/>
          <a:p>
            <a:r>
              <a:rPr lang="es-ES" sz="3600" b="1" dirty="0">
                <a:latin typeface="Calibri" panose="020F0502020204030204" pitchFamily="34" charset="0"/>
                <a:cs typeface="Calibri" panose="020F0502020204030204" pitchFamily="34" charset="0"/>
              </a:rPr>
              <a:t>Ejercicio es un grafo euleriano:</a:t>
            </a:r>
          </a:p>
          <a:p>
            <a:r>
              <a:rPr lang="es-ES" sz="2900" dirty="0">
                <a:latin typeface="Calibri" panose="020F0502020204030204" pitchFamily="34" charset="0"/>
                <a:cs typeface="Calibri" panose="020F0502020204030204" pitchFamily="34" charset="0"/>
              </a:rPr>
              <a:t>En este caso nos basamos en decidir si un grafo es euleriano, para ello utilizamos el algoritmo </a:t>
            </a:r>
            <a:r>
              <a:rPr lang="es-ES" sz="2900" b="1" dirty="0" err="1">
                <a:latin typeface="Calibri" panose="020F0502020204030204" pitchFamily="34" charset="0"/>
                <a:cs typeface="Calibri" panose="020F0502020204030204" pitchFamily="34" charset="0"/>
              </a:rPr>
              <a:t>Depth_first_visit</a:t>
            </a:r>
            <a:r>
              <a:rPr lang="es-ES" sz="2900" b="1" dirty="0">
                <a:latin typeface="Calibri" panose="020F0502020204030204" pitchFamily="34" charset="0"/>
                <a:cs typeface="Calibri" panose="020F0502020204030204" pitchFamily="34" charset="0"/>
              </a:rPr>
              <a:t>()</a:t>
            </a:r>
            <a:r>
              <a:rPr lang="es-ES" sz="2900" dirty="0">
                <a:latin typeface="Calibri" panose="020F0502020204030204" pitchFamily="34" charset="0"/>
                <a:cs typeface="Calibri" panose="020F0502020204030204" pitchFamily="34" charset="0"/>
              </a:rPr>
              <a:t>.El coste del algoritmo es </a:t>
            </a:r>
            <a:r>
              <a:rPr lang="es-ES" sz="2900" b="1" dirty="0">
                <a:latin typeface="Calibri" panose="020F0502020204030204" pitchFamily="34" charset="0"/>
                <a:cs typeface="Calibri" panose="020F0502020204030204" pitchFamily="34" charset="0"/>
              </a:rPr>
              <a:t> O(E+V)</a:t>
            </a:r>
            <a:r>
              <a:rPr lang="es-ES" sz="2900" dirty="0">
                <a:latin typeface="Calibri" panose="020F0502020204030204" pitchFamily="34" charset="0"/>
                <a:cs typeface="Calibri" panose="020F0502020204030204" pitchFamily="34" charset="0"/>
              </a:rPr>
              <a:t>.</a:t>
            </a:r>
          </a:p>
          <a:p>
            <a:r>
              <a:rPr lang="es-ES" sz="2900" dirty="0">
                <a:latin typeface="Calibri" panose="020F0502020204030204" pitchFamily="34" charset="0"/>
                <a:cs typeface="Calibri" panose="020F0502020204030204" pitchFamily="34" charset="0"/>
              </a:rPr>
              <a:t>De la librería de recorrido en profundidad, utilizaremos el algoritmo de búsqueda por visitantes, para que este nos vaya marcando los vértices que vamos pisando en el recorrido, comprobando el grado de los vértices y a su vez comprobando el número de componentes conexas. Los visitantes proporcionan un mecanismo para extender un algoritmo, personalizar lo que se hace en cada paso. Creamos la clase </a:t>
            </a:r>
            <a:r>
              <a:rPr lang="es-ES" sz="2900" b="1" dirty="0" err="1">
                <a:latin typeface="Calibri" panose="020F0502020204030204" pitchFamily="34" charset="0"/>
                <a:cs typeface="Calibri" panose="020F0502020204030204" pitchFamily="34" charset="0"/>
              </a:rPr>
              <a:t>dfs_time_visitor</a:t>
            </a:r>
            <a:r>
              <a:rPr lang="es-ES" sz="2900" b="1" dirty="0">
                <a:latin typeface="Calibri" panose="020F0502020204030204" pitchFamily="34" charset="0"/>
                <a:cs typeface="Calibri" panose="020F0502020204030204" pitchFamily="34" charset="0"/>
              </a:rPr>
              <a:t> </a:t>
            </a:r>
            <a:r>
              <a:rPr lang="es-ES" sz="2900" dirty="0">
                <a:latin typeface="Calibri" panose="020F0502020204030204" pitchFamily="34" charset="0"/>
                <a:cs typeface="Calibri" panose="020F0502020204030204" pitchFamily="34" charset="0"/>
              </a:rPr>
              <a:t>que hereda de</a:t>
            </a:r>
            <a:r>
              <a:rPr lang="es-ES" sz="2900" b="1" dirty="0">
                <a:latin typeface="Calibri" panose="020F0502020204030204" pitchFamily="34" charset="0"/>
                <a:cs typeface="Calibri" panose="020F0502020204030204" pitchFamily="34" charset="0"/>
              </a:rPr>
              <a:t> </a:t>
            </a:r>
            <a:r>
              <a:rPr lang="es-ES" sz="2900" b="1" dirty="0" err="1">
                <a:latin typeface="Calibri" panose="020F0502020204030204" pitchFamily="34" charset="0"/>
                <a:cs typeface="Calibri" panose="020F0502020204030204" pitchFamily="34" charset="0"/>
              </a:rPr>
              <a:t>default_dfs_visitor</a:t>
            </a:r>
            <a:r>
              <a:rPr lang="es-ES" sz="2900" dirty="0">
                <a:latin typeface="Calibri" panose="020F0502020204030204" pitchFamily="34" charset="0"/>
                <a:cs typeface="Calibri" panose="020F0502020204030204" pitchFamily="34" charset="0"/>
              </a:rPr>
              <a:t>, al cual le pasamos un contador y un </a:t>
            </a:r>
            <a:r>
              <a:rPr lang="es-ES" sz="2900" dirty="0" err="1">
                <a:latin typeface="Calibri" panose="020F0502020204030204" pitchFamily="34" charset="0"/>
                <a:cs typeface="Calibri" panose="020F0502020204030204" pitchFamily="34" charset="0"/>
              </a:rPr>
              <a:t>bool</a:t>
            </a:r>
            <a:r>
              <a:rPr lang="es-ES" sz="2900" dirty="0">
                <a:latin typeface="Calibri" panose="020F0502020204030204" pitchFamily="34" charset="0"/>
                <a:cs typeface="Calibri" panose="020F0502020204030204" pitchFamily="34" charset="0"/>
              </a:rPr>
              <a:t> </a:t>
            </a:r>
            <a:r>
              <a:rPr lang="es-ES" sz="2900" dirty="0" err="1">
                <a:latin typeface="Calibri" panose="020F0502020204030204" pitchFamily="34" charset="0"/>
                <a:cs typeface="Calibri" panose="020F0502020204030204" pitchFamily="34" charset="0"/>
              </a:rPr>
              <a:t>eulerian.También</a:t>
            </a:r>
            <a:r>
              <a:rPr lang="es-ES" sz="2900" dirty="0">
                <a:latin typeface="Calibri" panose="020F0502020204030204" pitchFamily="34" charset="0"/>
                <a:cs typeface="Calibri" panose="020F0502020204030204" pitchFamily="34" charset="0"/>
              </a:rPr>
              <a:t> añadimos un método </a:t>
            </a:r>
            <a:r>
              <a:rPr lang="es-ES" sz="2900" b="1" dirty="0" err="1">
                <a:latin typeface="Calibri" panose="020F0502020204030204" pitchFamily="34" charset="0"/>
                <a:cs typeface="Calibri" panose="020F0502020204030204" pitchFamily="34" charset="0"/>
              </a:rPr>
              <a:t>discover_vertex</a:t>
            </a:r>
            <a:r>
              <a:rPr lang="es-ES" sz="2900" b="1" dirty="0">
                <a:latin typeface="Calibri" panose="020F0502020204030204" pitchFamily="34" charset="0"/>
                <a:cs typeface="Calibri" panose="020F0502020204030204" pitchFamily="34" charset="0"/>
              </a:rPr>
              <a:t>(Vértice v, Grafo g)</a:t>
            </a:r>
            <a:r>
              <a:rPr lang="es-ES" sz="2900" dirty="0">
                <a:latin typeface="Calibri" panose="020F0502020204030204" pitchFamily="34" charset="0"/>
                <a:cs typeface="Calibri" panose="020F0502020204030204" pitchFamily="34" charset="0"/>
              </a:rPr>
              <a:t> el cual nos va a incrementar un contador cada vez que consiga un vértice nuevo que no ha sido cambiado de color, y actualizará la variable </a:t>
            </a:r>
            <a:r>
              <a:rPr lang="es-ES" sz="2900" dirty="0" err="1">
                <a:latin typeface="Calibri" panose="020F0502020204030204" pitchFamily="34" charset="0"/>
                <a:cs typeface="Calibri" panose="020F0502020204030204" pitchFamily="34" charset="0"/>
              </a:rPr>
              <a:t>eulerian</a:t>
            </a:r>
            <a:r>
              <a:rPr lang="es-ES" sz="2900" dirty="0">
                <a:latin typeface="Calibri" panose="020F0502020204030204" pitchFamily="34" charset="0"/>
                <a:cs typeface="Calibri" panose="020F0502020204030204" pitchFamily="34" charset="0"/>
              </a:rPr>
              <a:t>.</a:t>
            </a:r>
          </a:p>
          <a:p>
            <a:r>
              <a:rPr lang="es-ES" sz="2900" dirty="0">
                <a:latin typeface="Calibri" panose="020F0502020204030204" pitchFamily="34" charset="0"/>
                <a:cs typeface="Calibri" panose="020F0502020204030204" pitchFamily="34" charset="0"/>
              </a:rPr>
              <a:t>Al recorrido le pasamos los siguientes parámetros de entrada(Grafo, nodo inicial, visitante, </a:t>
            </a:r>
            <a:r>
              <a:rPr lang="es-ES" sz="2900" dirty="0" err="1">
                <a:latin typeface="Calibri" panose="020F0502020204030204" pitchFamily="34" charset="0"/>
                <a:cs typeface="Calibri" panose="020F0502020204030204" pitchFamily="34" charset="0"/>
              </a:rPr>
              <a:t>iterador</a:t>
            </a:r>
            <a:r>
              <a:rPr lang="es-ES" sz="2900" dirty="0">
                <a:latin typeface="Calibri" panose="020F0502020204030204" pitchFamily="34" charset="0"/>
                <a:cs typeface="Calibri" panose="020F0502020204030204" pitchFamily="34" charset="0"/>
              </a:rPr>
              <a:t>). Este nos devuelve si es </a:t>
            </a:r>
            <a:r>
              <a:rPr lang="es-ES" sz="2900" dirty="0" err="1">
                <a:latin typeface="Calibri" panose="020F0502020204030204" pitchFamily="34" charset="0"/>
                <a:cs typeface="Calibri" panose="020F0502020204030204" pitchFamily="34" charset="0"/>
              </a:rPr>
              <a:t>euleriano.Luego</a:t>
            </a:r>
            <a:r>
              <a:rPr lang="es-ES" sz="2900" dirty="0">
                <a:latin typeface="Calibri" panose="020F0502020204030204" pitchFamily="34" charset="0"/>
                <a:cs typeface="Calibri" panose="020F0502020204030204" pitchFamily="34" charset="0"/>
              </a:rPr>
              <a:t> damos uso de nuestro método lectura de datos y creación de grafo y realizamos la búsqueda de componentes sobre dicho grafo.</a:t>
            </a:r>
          </a:p>
          <a:p>
            <a:r>
              <a:rPr lang="es-ES" sz="2900" dirty="0">
                <a:latin typeface="Calibri" panose="020F0502020204030204" pitchFamily="34" charset="0"/>
                <a:cs typeface="Calibri" panose="020F0502020204030204" pitchFamily="34" charset="0"/>
              </a:rPr>
              <a:t>Siendo el coste final del algoritmo de </a:t>
            </a:r>
            <a:r>
              <a:rPr lang="es-ES" sz="2900" b="1" dirty="0">
                <a:latin typeface="Calibri" panose="020F0502020204030204" pitchFamily="34" charset="0"/>
                <a:cs typeface="Calibri" panose="020F0502020204030204" pitchFamily="34" charset="0"/>
              </a:rPr>
              <a:t>O(N)</a:t>
            </a:r>
            <a:r>
              <a:rPr lang="es-ES" sz="2900" dirty="0">
                <a:latin typeface="Calibri" panose="020F0502020204030204" pitchFamily="34" charset="0"/>
                <a:cs typeface="Calibri" panose="020F0502020204030204" pitchFamily="34" charset="0"/>
              </a:rPr>
              <a:t>, orden lineal, siendo necesario recorrer todo el grafo para retornar la solución.</a:t>
            </a:r>
            <a:br>
              <a:rPr lang="es-ES" dirty="0"/>
            </a:br>
            <a:endParaRPr lang="es-ES" dirty="0"/>
          </a:p>
        </p:txBody>
      </p:sp>
    </p:spTree>
    <p:extLst>
      <p:ext uri="{BB962C8B-B14F-4D97-AF65-F5344CB8AC3E}">
        <p14:creationId xmlns:p14="http://schemas.microsoft.com/office/powerpoint/2010/main" val="1187688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4BF08-FD17-4D75-B0F9-D8B8AE8A9CE1}"/>
              </a:ext>
            </a:extLst>
          </p:cNvPr>
          <p:cNvSpPr>
            <a:spLocks noGrp="1"/>
          </p:cNvSpPr>
          <p:nvPr>
            <p:ph type="title"/>
          </p:nvPr>
        </p:nvSpPr>
        <p:spPr/>
        <p:txBody>
          <a:bodyPr/>
          <a:lstStyle/>
          <a:p>
            <a:r>
              <a:rPr lang="es-ES" b="1" dirty="0"/>
              <a:t>Para qué sirven:</a:t>
            </a:r>
            <a:endParaRPr lang="es-ES" dirty="0"/>
          </a:p>
        </p:txBody>
      </p:sp>
      <p:sp>
        <p:nvSpPr>
          <p:cNvPr id="3" name="Marcador de contenido 2">
            <a:extLst>
              <a:ext uri="{FF2B5EF4-FFF2-40B4-BE49-F238E27FC236}">
                <a16:creationId xmlns:a16="http://schemas.microsoft.com/office/drawing/2014/main" id="{8B0D5B33-5F22-4C77-976E-0EA8DA3A55AC}"/>
              </a:ext>
            </a:extLst>
          </p:cNvPr>
          <p:cNvSpPr>
            <a:spLocks noGrp="1"/>
          </p:cNvSpPr>
          <p:nvPr>
            <p:ph idx="1"/>
          </p:nvPr>
        </p:nvSpPr>
        <p:spPr>
          <a:xfrm>
            <a:off x="1371600" y="1521228"/>
            <a:ext cx="9601200" cy="5336772"/>
          </a:xfrm>
        </p:spPr>
        <p:txBody>
          <a:bodyPr>
            <a:normAutofit fontScale="77500" lnSpcReduction="20000"/>
          </a:bodyPr>
          <a:lstStyle/>
          <a:p>
            <a:r>
              <a:rPr lang="es-ES" sz="3100" b="1" dirty="0">
                <a:latin typeface="Calibri" panose="020F0502020204030204" pitchFamily="34" charset="0"/>
                <a:cs typeface="Calibri" panose="020F0502020204030204" pitchFamily="34" charset="0"/>
              </a:rPr>
              <a:t>Los grafos nos permiten resolver una gran variedad de problemas en la actualidad, estos se utilizan para:</a:t>
            </a:r>
            <a:endParaRPr lang="es-ES" sz="3100" dirty="0">
              <a:latin typeface="Calibri" panose="020F0502020204030204" pitchFamily="34" charset="0"/>
              <a:cs typeface="Calibri" panose="020F0502020204030204" pitchFamily="34" charset="0"/>
            </a:endParaRPr>
          </a:p>
          <a:p>
            <a:pPr lvl="1" fontAlgn="base"/>
            <a:r>
              <a:rPr lang="es-ES" sz="2900" b="1" dirty="0">
                <a:latin typeface="Calibri" panose="020F0502020204030204" pitchFamily="34" charset="0"/>
                <a:cs typeface="Calibri" panose="020F0502020204030204" pitchFamily="34" charset="0"/>
              </a:rPr>
              <a:t>Mapas</a:t>
            </a:r>
            <a:r>
              <a:rPr lang="es-ES" sz="2900" dirty="0">
                <a:latin typeface="Calibri" panose="020F0502020204030204" pitchFamily="34" charset="0"/>
                <a:cs typeface="Calibri" panose="020F0502020204030204" pitchFamily="34" charset="0"/>
              </a:rPr>
              <a:t>, Las aplicaciones de mapas utilizan la teoría de grafos para, encontrar la ruta más corta o con menos congestión.</a:t>
            </a:r>
          </a:p>
          <a:p>
            <a:pPr lvl="1" fontAlgn="base"/>
            <a:r>
              <a:rPr lang="es-ES" sz="2900" b="1" dirty="0">
                <a:latin typeface="Calibri" panose="020F0502020204030204" pitchFamily="34" charset="0"/>
                <a:cs typeface="Calibri" panose="020F0502020204030204" pitchFamily="34" charset="0"/>
              </a:rPr>
              <a:t>Computación distribuida: </a:t>
            </a:r>
            <a:r>
              <a:rPr lang="es-ES" sz="2900" dirty="0">
                <a:latin typeface="Calibri" panose="020F0502020204030204" pitchFamily="34" charset="0"/>
                <a:cs typeface="Calibri" panose="020F0502020204030204" pitchFamily="34" charset="0"/>
              </a:rPr>
              <a:t>Sistemas distribuidos, y para poner un ejemplo internet es el mayor sistema distribuido del mundo, cada uno de nuestros computadores podría ser un nodo/vértice dentro de un enorme grafo.</a:t>
            </a:r>
          </a:p>
          <a:p>
            <a:pPr lvl="1" fontAlgn="base"/>
            <a:r>
              <a:rPr lang="es-ES" sz="2900" b="1" dirty="0">
                <a:latin typeface="Calibri" panose="020F0502020204030204" pitchFamily="34" charset="0"/>
                <a:cs typeface="Calibri" panose="020F0502020204030204" pitchFamily="34" charset="0"/>
              </a:rPr>
              <a:t>Redes sociales,</a:t>
            </a:r>
            <a:r>
              <a:rPr lang="es-ES" sz="2900" dirty="0">
                <a:latin typeface="Calibri" panose="020F0502020204030204" pitchFamily="34" charset="0"/>
                <a:cs typeface="Calibri" panose="020F0502020204030204" pitchFamily="34" charset="0"/>
              </a:rPr>
              <a:t> Por ejemplo </a:t>
            </a:r>
            <a:r>
              <a:rPr lang="es-ES" sz="2900" dirty="0" err="1">
                <a:latin typeface="Calibri" panose="020F0502020204030204" pitchFamily="34" charset="0"/>
                <a:cs typeface="Calibri" panose="020F0502020204030204" pitchFamily="34" charset="0"/>
              </a:rPr>
              <a:t>facebook</a:t>
            </a:r>
            <a:r>
              <a:rPr lang="es-ES" sz="2900" dirty="0">
                <a:latin typeface="Calibri" panose="020F0502020204030204" pitchFamily="34" charset="0"/>
                <a:cs typeface="Calibri" panose="020F0502020204030204" pitchFamily="34" charset="0"/>
              </a:rPr>
              <a:t> usa grafos para manejar la relaciones de amistad entre personas. Cuando te dice </a:t>
            </a:r>
            <a:r>
              <a:rPr lang="es-ES" sz="2900" i="1" dirty="0">
                <a:latin typeface="Calibri" panose="020F0502020204030204" pitchFamily="34" charset="0"/>
                <a:cs typeface="Calibri" panose="020F0502020204030204" pitchFamily="34" charset="0"/>
              </a:rPr>
              <a:t>“Personas que quizá conozcas”</a:t>
            </a:r>
            <a:r>
              <a:rPr lang="es-ES" sz="2900" dirty="0">
                <a:latin typeface="Calibri" panose="020F0502020204030204" pitchFamily="34" charset="0"/>
                <a:cs typeface="Calibri" panose="020F0502020204030204" pitchFamily="34" charset="0"/>
              </a:rPr>
              <a:t>, es básicamente el resultado de un algoritmo que trabaja sobre grafos, el cual dice que tal persona(nodo externo) está cerca de tu “nodo”, basado en que existe una conexión de unos de tus amigos directos a ese “nodo externo”, por lo cual tiene un mayor “peso” de que lo conozcas.</a:t>
            </a:r>
          </a:p>
          <a:p>
            <a:r>
              <a:rPr lang="es-ES" sz="2900" dirty="0">
                <a:latin typeface="Calibri" panose="020F0502020204030204" pitchFamily="34" charset="0"/>
                <a:cs typeface="Calibri" panose="020F0502020204030204" pitchFamily="34" charset="0"/>
              </a:rPr>
              <a:t>Hay muchas mas aplicaciones para grafos y por esto los grafos cobran una gran importancia y debemos tener cierto conocimiento de cómo funcionan y cómo implementarlos.</a:t>
            </a:r>
          </a:p>
          <a:p>
            <a:pPr marL="0" indent="0">
              <a:buNone/>
            </a:pPr>
            <a:br>
              <a:rPr lang="es-ES" dirty="0"/>
            </a:br>
            <a:endParaRPr lang="es-ES" dirty="0"/>
          </a:p>
        </p:txBody>
      </p:sp>
    </p:spTree>
    <p:extLst>
      <p:ext uri="{BB962C8B-B14F-4D97-AF65-F5344CB8AC3E}">
        <p14:creationId xmlns:p14="http://schemas.microsoft.com/office/powerpoint/2010/main" val="2205855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E82439-CDA6-4891-8D16-9DCD059FEA3C}"/>
              </a:ext>
            </a:extLst>
          </p:cNvPr>
          <p:cNvSpPr>
            <a:spLocks noGrp="1"/>
          </p:cNvSpPr>
          <p:nvPr>
            <p:ph type="title"/>
          </p:nvPr>
        </p:nvSpPr>
        <p:spPr/>
        <p:txBody>
          <a:bodyPr/>
          <a:lstStyle/>
          <a:p>
            <a:r>
              <a:rPr lang="es-ES" b="1" dirty="0"/>
              <a:t>Cómo implementar el grafo:</a:t>
            </a:r>
            <a:endParaRPr lang="es-ES" dirty="0"/>
          </a:p>
        </p:txBody>
      </p:sp>
      <p:sp>
        <p:nvSpPr>
          <p:cNvPr id="3" name="Marcador de contenido 2">
            <a:extLst>
              <a:ext uri="{FF2B5EF4-FFF2-40B4-BE49-F238E27FC236}">
                <a16:creationId xmlns:a16="http://schemas.microsoft.com/office/drawing/2014/main" id="{57573B7B-5092-46D4-9FCB-44F010F90162}"/>
              </a:ext>
            </a:extLst>
          </p:cNvPr>
          <p:cNvSpPr>
            <a:spLocks noGrp="1"/>
          </p:cNvSpPr>
          <p:nvPr>
            <p:ph idx="1"/>
          </p:nvPr>
        </p:nvSpPr>
        <p:spPr>
          <a:xfrm>
            <a:off x="1371600" y="1354974"/>
            <a:ext cx="9601200" cy="5503026"/>
          </a:xfrm>
        </p:spPr>
        <p:txBody>
          <a:bodyPr/>
          <a:lstStyle/>
          <a:p>
            <a:r>
              <a:rPr lang="es-ES" sz="1800" dirty="0">
                <a:latin typeface="Calibri" panose="020F0502020204030204" pitchFamily="34" charset="0"/>
                <a:cs typeface="Calibri" panose="020F0502020204030204" pitchFamily="34" charset="0"/>
              </a:rPr>
              <a:t>Para implementar el grafo lo primero que necesitamos es saber que tipo de grafo requerimos, la librería </a:t>
            </a:r>
            <a:r>
              <a:rPr lang="es-ES" sz="1800" dirty="0" err="1">
                <a:latin typeface="Calibri" panose="020F0502020204030204" pitchFamily="34" charset="0"/>
                <a:cs typeface="Calibri" panose="020F0502020204030204" pitchFamily="34" charset="0"/>
              </a:rPr>
              <a:t>boost</a:t>
            </a:r>
            <a:r>
              <a:rPr lang="es-ES" sz="1800" dirty="0">
                <a:latin typeface="Calibri" panose="020F0502020204030204" pitchFamily="34" charset="0"/>
                <a:cs typeface="Calibri" panose="020F0502020204030204" pitchFamily="34" charset="0"/>
              </a:rPr>
              <a:t> nos proporciona varios espacios de nombre para definir cada tipo de grafo, ya sea dirigido, no dirigido, o bidireccional. además cada uno de estos grafos podrán ser valorados o no valorados, pudiendo asignarle distintos tipos de valores a sus aristas, de cualquier tipo ya sea entero, de carácter. Para representar un grafo </a:t>
            </a:r>
            <a:r>
              <a:rPr lang="es-ES" sz="1800" dirty="0" err="1">
                <a:latin typeface="Calibri" panose="020F0502020204030204" pitchFamily="34" charset="0"/>
                <a:cs typeface="Calibri" panose="020F0502020204030204" pitchFamily="34" charset="0"/>
              </a:rPr>
              <a:t>boost</a:t>
            </a:r>
            <a:r>
              <a:rPr lang="es-ES" sz="1800" dirty="0">
                <a:latin typeface="Calibri" panose="020F0502020204030204" pitchFamily="34" charset="0"/>
                <a:cs typeface="Calibri" panose="020F0502020204030204" pitchFamily="34" charset="0"/>
              </a:rPr>
              <a:t> lib entre otras utiliza una lista de adyacencia.</a:t>
            </a:r>
          </a:p>
          <a:p>
            <a:r>
              <a:rPr lang="es-ES" sz="1800" dirty="0">
                <a:latin typeface="Calibri" panose="020F0502020204030204" pitchFamily="34" charset="0"/>
                <a:cs typeface="Calibri" panose="020F0502020204030204" pitchFamily="34" charset="0"/>
              </a:rPr>
              <a:t>para explicar cómo implementarlos pondremos, ejemplos de cada tipo:</a:t>
            </a:r>
          </a:p>
          <a:p>
            <a:pPr marL="0" indent="0">
              <a:buNone/>
            </a:pPr>
            <a:endParaRPr lang="es-ES" dirty="0"/>
          </a:p>
        </p:txBody>
      </p:sp>
    </p:spTree>
    <p:extLst>
      <p:ext uri="{BB962C8B-B14F-4D97-AF65-F5344CB8AC3E}">
        <p14:creationId xmlns:p14="http://schemas.microsoft.com/office/powerpoint/2010/main" val="255295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E90585-11C6-4FDE-89D4-6654873FADB8}"/>
              </a:ext>
            </a:extLst>
          </p:cNvPr>
          <p:cNvSpPr>
            <a:spLocks noGrp="1"/>
          </p:cNvSpPr>
          <p:nvPr>
            <p:ph type="title"/>
          </p:nvPr>
        </p:nvSpPr>
        <p:spPr/>
        <p:txBody>
          <a:bodyPr/>
          <a:lstStyle/>
          <a:p>
            <a:r>
              <a:rPr lang="es-ES" b="1" dirty="0"/>
              <a:t>Grafo no dirigido, no valorado:</a:t>
            </a:r>
            <a:endParaRPr lang="es-ES" dirty="0"/>
          </a:p>
        </p:txBody>
      </p:sp>
      <p:sp>
        <p:nvSpPr>
          <p:cNvPr id="3" name="Marcador de contenido 2">
            <a:extLst>
              <a:ext uri="{FF2B5EF4-FFF2-40B4-BE49-F238E27FC236}">
                <a16:creationId xmlns:a16="http://schemas.microsoft.com/office/drawing/2014/main" id="{133C10DC-B980-4031-9639-CAEC7790B6FC}"/>
              </a:ext>
            </a:extLst>
          </p:cNvPr>
          <p:cNvSpPr>
            <a:spLocks noGrp="1"/>
          </p:cNvSpPr>
          <p:nvPr>
            <p:ph idx="1"/>
          </p:nvPr>
        </p:nvSpPr>
        <p:spPr>
          <a:xfrm>
            <a:off x="1371600" y="1428750"/>
            <a:ext cx="9601200" cy="5429250"/>
          </a:xfrm>
        </p:spPr>
        <p:txBody>
          <a:bodyPr/>
          <a:lstStyle/>
          <a:p>
            <a:r>
              <a:rPr lang="en-US" sz="2400" b="1" dirty="0">
                <a:latin typeface="Calibri" panose="020F0502020204030204" pitchFamily="34" charset="0"/>
                <a:cs typeface="Calibri" panose="020F0502020204030204" pitchFamily="34" charset="0"/>
              </a:rPr>
              <a:t>typedef </a:t>
            </a:r>
            <a:r>
              <a:rPr lang="en-US" sz="2400" b="1" dirty="0" err="1">
                <a:latin typeface="Calibri" panose="020F0502020204030204" pitchFamily="34" charset="0"/>
                <a:cs typeface="Calibri" panose="020F0502020204030204" pitchFamily="34" charset="0"/>
              </a:rPr>
              <a:t>adjacency_list</a:t>
            </a:r>
            <a:r>
              <a:rPr lang="en-US" sz="2400" b="1" dirty="0">
                <a:latin typeface="Calibri" panose="020F0502020204030204" pitchFamily="34" charset="0"/>
                <a:cs typeface="Calibri" panose="020F0502020204030204" pitchFamily="34" charset="0"/>
              </a:rPr>
              <a:t> &lt;</a:t>
            </a:r>
            <a:r>
              <a:rPr lang="en-US" sz="2400" b="1" dirty="0" err="1">
                <a:latin typeface="Calibri" panose="020F0502020204030204" pitchFamily="34" charset="0"/>
                <a:cs typeface="Calibri" panose="020F0502020204030204" pitchFamily="34" charset="0"/>
              </a:rPr>
              <a:t>vecS</a:t>
            </a:r>
            <a:r>
              <a:rPr lang="en-US" sz="2400" b="1" dirty="0">
                <a:latin typeface="Calibri" panose="020F0502020204030204" pitchFamily="34" charset="0"/>
                <a:cs typeface="Calibri" panose="020F0502020204030204" pitchFamily="34" charset="0"/>
              </a:rPr>
              <a:t>, </a:t>
            </a:r>
            <a:r>
              <a:rPr lang="en-US" sz="2400" b="1" dirty="0" err="1">
                <a:latin typeface="Calibri" panose="020F0502020204030204" pitchFamily="34" charset="0"/>
                <a:cs typeface="Calibri" panose="020F0502020204030204" pitchFamily="34" charset="0"/>
              </a:rPr>
              <a:t>vecS</a:t>
            </a:r>
            <a:r>
              <a:rPr lang="en-US" sz="2400" b="1" dirty="0">
                <a:latin typeface="Calibri" panose="020F0502020204030204" pitchFamily="34" charset="0"/>
                <a:cs typeface="Calibri" panose="020F0502020204030204" pitchFamily="34" charset="0"/>
              </a:rPr>
              <a:t>, </a:t>
            </a:r>
            <a:r>
              <a:rPr lang="en-US" sz="2400" b="1" dirty="0" err="1">
                <a:latin typeface="Calibri" panose="020F0502020204030204" pitchFamily="34" charset="0"/>
                <a:cs typeface="Calibri" panose="020F0502020204030204" pitchFamily="34" charset="0"/>
              </a:rPr>
              <a:t>undirectedS</a:t>
            </a:r>
            <a:r>
              <a:rPr lang="en-US" sz="2400" b="1" dirty="0">
                <a:latin typeface="Calibri" panose="020F0502020204030204" pitchFamily="34" charset="0"/>
                <a:cs typeface="Calibri" panose="020F0502020204030204" pitchFamily="34" charset="0"/>
              </a:rPr>
              <a:t>&gt; Graph;</a:t>
            </a:r>
          </a:p>
          <a:p>
            <a:pPr marL="0" indent="0">
              <a:buNone/>
            </a:pPr>
            <a:r>
              <a:rPr lang="en-US" sz="1800" dirty="0">
                <a:latin typeface="Calibri" panose="020F0502020204030204" pitchFamily="34" charset="0"/>
                <a:cs typeface="Calibri" panose="020F0502020204030204" pitchFamily="34" charset="0"/>
              </a:rPr>
              <a:t>Para </a:t>
            </a:r>
            <a:r>
              <a:rPr lang="en-US" sz="1800" dirty="0" err="1">
                <a:latin typeface="Calibri" panose="020F0502020204030204" pitchFamily="34" charset="0"/>
                <a:cs typeface="Calibri" panose="020F0502020204030204" pitchFamily="34" charset="0"/>
              </a:rPr>
              <a:t>poder</a:t>
            </a:r>
            <a:r>
              <a:rPr lang="en-US" sz="1800" dirty="0">
                <a:latin typeface="Calibri" panose="020F0502020204030204" pitchFamily="34" charset="0"/>
                <a:cs typeface="Calibri" panose="020F0502020204030204" pitchFamily="34" charset="0"/>
              </a:rPr>
              <a:t> definer </a:t>
            </a:r>
            <a:r>
              <a:rPr lang="en-US" sz="1800" dirty="0" err="1">
                <a:latin typeface="Calibri" panose="020F0502020204030204" pitchFamily="34" charset="0"/>
                <a:cs typeface="Calibri" panose="020F0502020204030204" pitchFamily="34" charset="0"/>
              </a:rPr>
              <a:t>este</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tipo</a:t>
            </a:r>
            <a:r>
              <a:rPr lang="en-US" sz="1800" dirty="0">
                <a:latin typeface="Calibri" panose="020F0502020204030204" pitchFamily="34" charset="0"/>
                <a:cs typeface="Calibri" panose="020F0502020204030204" pitchFamily="34" charset="0"/>
              </a:rPr>
              <a:t> de </a:t>
            </a:r>
            <a:r>
              <a:rPr lang="en-US" sz="1800" dirty="0" err="1">
                <a:latin typeface="Calibri" panose="020F0502020204030204" pitchFamily="34" charset="0"/>
                <a:cs typeface="Calibri" panose="020F0502020204030204" pitchFamily="34" charset="0"/>
              </a:rPr>
              <a:t>grafo</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necesitamos</a:t>
            </a:r>
            <a:r>
              <a:rPr lang="en-US" sz="1800" dirty="0">
                <a:latin typeface="Calibri" panose="020F0502020204030204" pitchFamily="34" charset="0"/>
                <a:cs typeface="Calibri" panose="020F0502020204030204" pitchFamily="34" charset="0"/>
              </a:rPr>
              <a:t> dos </a:t>
            </a:r>
            <a:r>
              <a:rPr lang="en-US" sz="1800" dirty="0" err="1">
                <a:latin typeface="Calibri" panose="020F0502020204030204" pitchFamily="34" charset="0"/>
                <a:cs typeface="Calibri" panose="020F0502020204030204" pitchFamily="34" charset="0"/>
              </a:rPr>
              <a:t>vectores</a:t>
            </a:r>
            <a:r>
              <a:rPr lang="en-US" sz="1800" dirty="0">
                <a:latin typeface="Calibri" panose="020F0502020204030204" pitchFamily="34" charset="0"/>
                <a:cs typeface="Calibri" panose="020F0502020204030204" pitchFamily="34" charset="0"/>
              </a:rPr>
              <a:t> que </a:t>
            </a:r>
            <a:r>
              <a:rPr lang="en-US" sz="1800" dirty="0" err="1">
                <a:latin typeface="Calibri" panose="020F0502020204030204" pitchFamily="34" charset="0"/>
                <a:cs typeface="Calibri" panose="020F0502020204030204" pitchFamily="34" charset="0"/>
              </a:rPr>
              <a:t>seran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los</a:t>
            </a:r>
            <a:r>
              <a:rPr lang="en-US" sz="1800" dirty="0">
                <a:latin typeface="Calibri" panose="020F0502020204030204" pitchFamily="34" charset="0"/>
                <a:cs typeface="Calibri" panose="020F0502020204030204" pitchFamily="34" charset="0"/>
              </a:rPr>
              <a:t> vertices </a:t>
            </a:r>
            <a:r>
              <a:rPr lang="en-US" sz="1800" dirty="0" err="1">
                <a:latin typeface="Calibri" panose="020F0502020204030204" pitchFamily="34" charset="0"/>
                <a:cs typeface="Calibri" panose="020F0502020204030204" pitchFamily="34" charset="0"/>
              </a:rPr>
              <a:t>origen</a:t>
            </a:r>
            <a:r>
              <a:rPr lang="en-US" sz="1800" dirty="0">
                <a:latin typeface="Calibri" panose="020F0502020204030204" pitchFamily="34" charset="0"/>
                <a:cs typeface="Calibri" panose="020F0502020204030204" pitchFamily="34" charset="0"/>
              </a:rPr>
              <a:t> y </a:t>
            </a:r>
            <a:r>
              <a:rPr lang="en-US" sz="1800" dirty="0" err="1">
                <a:latin typeface="Calibri" panose="020F0502020204030204" pitchFamily="34" charset="0"/>
                <a:cs typeface="Calibri" panose="020F0502020204030204" pitchFamily="34" charset="0"/>
              </a:rPr>
              <a:t>destino</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los</a:t>
            </a:r>
            <a:r>
              <a:rPr lang="en-US" sz="1800" dirty="0">
                <a:latin typeface="Calibri" panose="020F0502020204030204" pitchFamily="34" charset="0"/>
                <a:cs typeface="Calibri" panose="020F0502020204030204" pitchFamily="34" charset="0"/>
              </a:rPr>
              <a:t> dos con el </a:t>
            </a:r>
            <a:r>
              <a:rPr lang="en-US" sz="1800" dirty="0" err="1">
                <a:latin typeface="Calibri" panose="020F0502020204030204" pitchFamily="34" charset="0"/>
                <a:cs typeface="Calibri" panose="020F0502020204030204" pitchFamily="34" charset="0"/>
              </a:rPr>
              <a:t>tipo</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vecS</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proporcionados</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por</a:t>
            </a:r>
            <a:r>
              <a:rPr lang="en-US" sz="1800" dirty="0">
                <a:latin typeface="Calibri" panose="020F0502020204030204" pitchFamily="34" charset="0"/>
                <a:cs typeface="Calibri" panose="020F0502020204030204" pitchFamily="34" charset="0"/>
              </a:rPr>
              <a:t> la </a:t>
            </a:r>
            <a:r>
              <a:rPr lang="en-US" sz="1800" dirty="0" err="1">
                <a:latin typeface="Calibri" panose="020F0502020204030204" pitchFamily="34" charset="0"/>
                <a:cs typeface="Calibri" panose="020F0502020204030204" pitchFamily="34" charset="0"/>
              </a:rPr>
              <a:t>libreria</a:t>
            </a:r>
            <a:r>
              <a:rPr lang="en-US" sz="1800" dirty="0">
                <a:latin typeface="Calibri" panose="020F0502020204030204" pitchFamily="34" charset="0"/>
                <a:cs typeface="Calibri" panose="020F0502020204030204" pitchFamily="34" charset="0"/>
              </a:rPr>
              <a:t> boost.</a:t>
            </a:r>
          </a:p>
          <a:p>
            <a:pPr marL="0" indent="0">
              <a:buNone/>
            </a:pPr>
            <a:r>
              <a:rPr lang="en-US" sz="1800" dirty="0" err="1">
                <a:latin typeface="Calibri" panose="020F0502020204030204" pitchFamily="34" charset="0"/>
                <a:cs typeface="Calibri" panose="020F0502020204030204" pitchFamily="34" charset="0"/>
              </a:rPr>
              <a:t>UndirectedS</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indica</a:t>
            </a:r>
            <a:r>
              <a:rPr lang="en-US" sz="1800" dirty="0">
                <a:latin typeface="Calibri" panose="020F0502020204030204" pitchFamily="34" charset="0"/>
                <a:cs typeface="Calibri" panose="020F0502020204030204" pitchFamily="34" charset="0"/>
              </a:rPr>
              <a:t> que </a:t>
            </a:r>
            <a:r>
              <a:rPr lang="en-US" sz="1800" dirty="0" err="1">
                <a:latin typeface="Calibri" panose="020F0502020204030204" pitchFamily="34" charset="0"/>
                <a:cs typeface="Calibri" panose="020F0502020204030204" pitchFamily="34" charset="0"/>
              </a:rPr>
              <a:t>es</a:t>
            </a:r>
            <a:r>
              <a:rPr lang="en-US" sz="1800" dirty="0">
                <a:latin typeface="Calibri" panose="020F0502020204030204" pitchFamily="34" charset="0"/>
                <a:cs typeface="Calibri" panose="020F0502020204030204" pitchFamily="34" charset="0"/>
              </a:rPr>
              <a:t> un </a:t>
            </a:r>
            <a:r>
              <a:rPr lang="en-US" sz="1800" dirty="0" err="1">
                <a:latin typeface="Calibri" panose="020F0502020204030204" pitchFamily="34" charset="0"/>
                <a:cs typeface="Calibri" panose="020F0502020204030204" pitchFamily="34" charset="0"/>
              </a:rPr>
              <a:t>tipo</a:t>
            </a:r>
            <a:r>
              <a:rPr lang="en-US" sz="1800" dirty="0">
                <a:latin typeface="Calibri" panose="020F0502020204030204" pitchFamily="34" charset="0"/>
                <a:cs typeface="Calibri" panose="020F0502020204030204" pitchFamily="34" charset="0"/>
              </a:rPr>
              <a:t> de </a:t>
            </a:r>
            <a:r>
              <a:rPr lang="en-US" sz="1800" dirty="0" err="1">
                <a:latin typeface="Calibri" panose="020F0502020204030204" pitchFamily="34" charset="0"/>
                <a:cs typeface="Calibri" panose="020F0502020204030204" pitchFamily="34" charset="0"/>
              </a:rPr>
              <a:t>grafo</a:t>
            </a:r>
            <a:r>
              <a:rPr lang="en-US" sz="1800" dirty="0">
                <a:latin typeface="Calibri" panose="020F0502020204030204" pitchFamily="34" charset="0"/>
                <a:cs typeface="Calibri" panose="020F0502020204030204" pitchFamily="34" charset="0"/>
              </a:rPr>
              <a:t> no </a:t>
            </a:r>
            <a:r>
              <a:rPr lang="en-US" sz="1800" dirty="0" err="1">
                <a:latin typeface="Calibri" panose="020F0502020204030204" pitchFamily="34" charset="0"/>
                <a:cs typeface="Calibri" panose="020F0502020204030204" pitchFamily="34" charset="0"/>
              </a:rPr>
              <a:t>dirigido</a:t>
            </a:r>
            <a:r>
              <a:rPr lang="en-US" sz="1800" dirty="0">
                <a:latin typeface="Calibri" panose="020F0502020204030204" pitchFamily="34" charset="0"/>
                <a:cs typeface="Calibri" panose="020F0502020204030204" pitchFamily="34" charset="0"/>
              </a:rPr>
              <a:t>.</a:t>
            </a:r>
          </a:p>
          <a:p>
            <a:endParaRPr lang="en-US" b="1" dirty="0"/>
          </a:p>
          <a:p>
            <a:endParaRPr lang="es-ES" dirty="0"/>
          </a:p>
        </p:txBody>
      </p:sp>
    </p:spTree>
    <p:extLst>
      <p:ext uri="{BB962C8B-B14F-4D97-AF65-F5344CB8AC3E}">
        <p14:creationId xmlns:p14="http://schemas.microsoft.com/office/powerpoint/2010/main" val="4143563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FC0A11-85B6-4E00-A53C-FF326C9AE02A}"/>
              </a:ext>
            </a:extLst>
          </p:cNvPr>
          <p:cNvSpPr>
            <a:spLocks noGrp="1"/>
          </p:cNvSpPr>
          <p:nvPr>
            <p:ph type="title"/>
          </p:nvPr>
        </p:nvSpPr>
        <p:spPr/>
        <p:txBody>
          <a:bodyPr/>
          <a:lstStyle/>
          <a:p>
            <a:r>
              <a:rPr lang="es-ES" b="1" dirty="0"/>
              <a:t>Grafo dirigido, no valorado:</a:t>
            </a:r>
            <a:br>
              <a:rPr lang="es-ES" b="1" dirty="0"/>
            </a:br>
            <a:endParaRPr lang="es-ES" dirty="0"/>
          </a:p>
        </p:txBody>
      </p:sp>
      <p:sp>
        <p:nvSpPr>
          <p:cNvPr id="3" name="Marcador de contenido 2">
            <a:extLst>
              <a:ext uri="{FF2B5EF4-FFF2-40B4-BE49-F238E27FC236}">
                <a16:creationId xmlns:a16="http://schemas.microsoft.com/office/drawing/2014/main" id="{561C9681-31B4-4809-9731-5608C2156ABC}"/>
              </a:ext>
            </a:extLst>
          </p:cNvPr>
          <p:cNvSpPr>
            <a:spLocks noGrp="1"/>
          </p:cNvSpPr>
          <p:nvPr>
            <p:ph idx="1"/>
          </p:nvPr>
        </p:nvSpPr>
        <p:spPr>
          <a:xfrm>
            <a:off x="1371600" y="1428750"/>
            <a:ext cx="9601200" cy="5429250"/>
          </a:xfrm>
        </p:spPr>
        <p:txBody>
          <a:bodyPr/>
          <a:lstStyle/>
          <a:p>
            <a:r>
              <a:rPr lang="en-US" sz="2400" b="1" dirty="0">
                <a:latin typeface="Calibri" panose="020F0502020204030204" pitchFamily="34" charset="0"/>
                <a:cs typeface="Calibri" panose="020F0502020204030204" pitchFamily="34" charset="0"/>
              </a:rPr>
              <a:t>typedef </a:t>
            </a:r>
            <a:r>
              <a:rPr lang="en-US" sz="2400" b="1" dirty="0" err="1">
                <a:latin typeface="Calibri" panose="020F0502020204030204" pitchFamily="34" charset="0"/>
                <a:cs typeface="Calibri" panose="020F0502020204030204" pitchFamily="34" charset="0"/>
              </a:rPr>
              <a:t>adjacency_list</a:t>
            </a:r>
            <a:r>
              <a:rPr lang="en-US" sz="2400" b="1" dirty="0">
                <a:latin typeface="Calibri" panose="020F0502020204030204" pitchFamily="34" charset="0"/>
                <a:cs typeface="Calibri" panose="020F0502020204030204" pitchFamily="34" charset="0"/>
              </a:rPr>
              <a:t> &lt;</a:t>
            </a:r>
            <a:r>
              <a:rPr lang="en-US" sz="2400" b="1" dirty="0" err="1">
                <a:latin typeface="Calibri" panose="020F0502020204030204" pitchFamily="34" charset="0"/>
                <a:cs typeface="Calibri" panose="020F0502020204030204" pitchFamily="34" charset="0"/>
              </a:rPr>
              <a:t>vecS</a:t>
            </a:r>
            <a:r>
              <a:rPr lang="en-US" sz="2400" b="1" dirty="0">
                <a:latin typeface="Calibri" panose="020F0502020204030204" pitchFamily="34" charset="0"/>
                <a:cs typeface="Calibri" panose="020F0502020204030204" pitchFamily="34" charset="0"/>
              </a:rPr>
              <a:t>, </a:t>
            </a:r>
            <a:r>
              <a:rPr lang="en-US" sz="2400" b="1" dirty="0" err="1">
                <a:latin typeface="Calibri" panose="020F0502020204030204" pitchFamily="34" charset="0"/>
                <a:cs typeface="Calibri" panose="020F0502020204030204" pitchFamily="34" charset="0"/>
              </a:rPr>
              <a:t>vecS</a:t>
            </a:r>
            <a:r>
              <a:rPr lang="en-US" sz="2400" b="1" dirty="0">
                <a:latin typeface="Calibri" panose="020F0502020204030204" pitchFamily="34" charset="0"/>
                <a:cs typeface="Calibri" panose="020F0502020204030204" pitchFamily="34" charset="0"/>
              </a:rPr>
              <a:t>, </a:t>
            </a:r>
            <a:r>
              <a:rPr lang="en-US" sz="2400" b="1" dirty="0" err="1">
                <a:latin typeface="Calibri" panose="020F0502020204030204" pitchFamily="34" charset="0"/>
                <a:cs typeface="Calibri" panose="020F0502020204030204" pitchFamily="34" charset="0"/>
              </a:rPr>
              <a:t>bidirectionalS</a:t>
            </a:r>
            <a:r>
              <a:rPr lang="en-US" sz="2400" b="1" dirty="0">
                <a:latin typeface="Calibri" panose="020F0502020204030204" pitchFamily="34" charset="0"/>
                <a:cs typeface="Calibri" panose="020F0502020204030204" pitchFamily="34" charset="0"/>
              </a:rPr>
              <a:t>&gt; Graph;</a:t>
            </a:r>
          </a:p>
          <a:p>
            <a:pPr marL="0" indent="0">
              <a:buNone/>
            </a:pPr>
            <a:r>
              <a:rPr lang="en-US" sz="1800" dirty="0">
                <a:latin typeface="Calibri" panose="020F0502020204030204" pitchFamily="34" charset="0"/>
                <a:cs typeface="Calibri" panose="020F0502020204030204" pitchFamily="34" charset="0"/>
              </a:rPr>
              <a:t>Para </a:t>
            </a:r>
            <a:r>
              <a:rPr lang="en-US" sz="1800" dirty="0" err="1">
                <a:latin typeface="Calibri" panose="020F0502020204030204" pitchFamily="34" charset="0"/>
                <a:cs typeface="Calibri" panose="020F0502020204030204" pitchFamily="34" charset="0"/>
              </a:rPr>
              <a:t>poder</a:t>
            </a:r>
            <a:r>
              <a:rPr lang="en-US" sz="1800" dirty="0">
                <a:latin typeface="Calibri" panose="020F0502020204030204" pitchFamily="34" charset="0"/>
                <a:cs typeface="Calibri" panose="020F0502020204030204" pitchFamily="34" charset="0"/>
              </a:rPr>
              <a:t> definer </a:t>
            </a:r>
            <a:r>
              <a:rPr lang="en-US" sz="1800" dirty="0" err="1">
                <a:latin typeface="Calibri" panose="020F0502020204030204" pitchFamily="34" charset="0"/>
                <a:cs typeface="Calibri" panose="020F0502020204030204" pitchFamily="34" charset="0"/>
              </a:rPr>
              <a:t>este</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tipo</a:t>
            </a:r>
            <a:r>
              <a:rPr lang="en-US" sz="1800" dirty="0">
                <a:latin typeface="Calibri" panose="020F0502020204030204" pitchFamily="34" charset="0"/>
                <a:cs typeface="Calibri" panose="020F0502020204030204" pitchFamily="34" charset="0"/>
              </a:rPr>
              <a:t> de </a:t>
            </a:r>
            <a:r>
              <a:rPr lang="en-US" sz="1800" dirty="0" err="1">
                <a:latin typeface="Calibri" panose="020F0502020204030204" pitchFamily="34" charset="0"/>
                <a:cs typeface="Calibri" panose="020F0502020204030204" pitchFamily="34" charset="0"/>
              </a:rPr>
              <a:t>grafo</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necesitamos</a:t>
            </a:r>
            <a:r>
              <a:rPr lang="en-US" sz="1800" dirty="0">
                <a:latin typeface="Calibri" panose="020F0502020204030204" pitchFamily="34" charset="0"/>
                <a:cs typeface="Calibri" panose="020F0502020204030204" pitchFamily="34" charset="0"/>
              </a:rPr>
              <a:t> dos </a:t>
            </a:r>
            <a:r>
              <a:rPr lang="en-US" sz="1800" dirty="0" err="1">
                <a:latin typeface="Calibri" panose="020F0502020204030204" pitchFamily="34" charset="0"/>
                <a:cs typeface="Calibri" panose="020F0502020204030204" pitchFamily="34" charset="0"/>
              </a:rPr>
              <a:t>vectores</a:t>
            </a:r>
            <a:r>
              <a:rPr lang="en-US" sz="1800" dirty="0">
                <a:latin typeface="Calibri" panose="020F0502020204030204" pitchFamily="34" charset="0"/>
                <a:cs typeface="Calibri" panose="020F0502020204030204" pitchFamily="34" charset="0"/>
              </a:rPr>
              <a:t> que </a:t>
            </a:r>
            <a:r>
              <a:rPr lang="en-US" sz="1800" dirty="0" err="1">
                <a:latin typeface="Calibri" panose="020F0502020204030204" pitchFamily="34" charset="0"/>
                <a:cs typeface="Calibri" panose="020F0502020204030204" pitchFamily="34" charset="0"/>
              </a:rPr>
              <a:t>seran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los</a:t>
            </a:r>
            <a:r>
              <a:rPr lang="en-US" sz="1800" dirty="0">
                <a:latin typeface="Calibri" panose="020F0502020204030204" pitchFamily="34" charset="0"/>
                <a:cs typeface="Calibri" panose="020F0502020204030204" pitchFamily="34" charset="0"/>
              </a:rPr>
              <a:t> vertices </a:t>
            </a:r>
            <a:r>
              <a:rPr lang="en-US" sz="1800" dirty="0" err="1">
                <a:latin typeface="Calibri" panose="020F0502020204030204" pitchFamily="34" charset="0"/>
                <a:cs typeface="Calibri" panose="020F0502020204030204" pitchFamily="34" charset="0"/>
              </a:rPr>
              <a:t>origen</a:t>
            </a:r>
            <a:r>
              <a:rPr lang="en-US" sz="1800" dirty="0">
                <a:latin typeface="Calibri" panose="020F0502020204030204" pitchFamily="34" charset="0"/>
                <a:cs typeface="Calibri" panose="020F0502020204030204" pitchFamily="34" charset="0"/>
              </a:rPr>
              <a:t> y </a:t>
            </a:r>
            <a:r>
              <a:rPr lang="en-US" sz="1800" dirty="0" err="1">
                <a:latin typeface="Calibri" panose="020F0502020204030204" pitchFamily="34" charset="0"/>
                <a:cs typeface="Calibri" panose="020F0502020204030204" pitchFamily="34" charset="0"/>
              </a:rPr>
              <a:t>destino</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los</a:t>
            </a:r>
            <a:r>
              <a:rPr lang="en-US" sz="1800" dirty="0">
                <a:latin typeface="Calibri" panose="020F0502020204030204" pitchFamily="34" charset="0"/>
                <a:cs typeface="Calibri" panose="020F0502020204030204" pitchFamily="34" charset="0"/>
              </a:rPr>
              <a:t> dos con el </a:t>
            </a:r>
            <a:r>
              <a:rPr lang="en-US" sz="1800" dirty="0" err="1">
                <a:latin typeface="Calibri" panose="020F0502020204030204" pitchFamily="34" charset="0"/>
                <a:cs typeface="Calibri" panose="020F0502020204030204" pitchFamily="34" charset="0"/>
              </a:rPr>
              <a:t>tipo</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vecS</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proporcionados</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por</a:t>
            </a:r>
            <a:r>
              <a:rPr lang="en-US" sz="1800" dirty="0">
                <a:latin typeface="Calibri" panose="020F0502020204030204" pitchFamily="34" charset="0"/>
                <a:cs typeface="Calibri" panose="020F0502020204030204" pitchFamily="34" charset="0"/>
              </a:rPr>
              <a:t> la </a:t>
            </a:r>
            <a:r>
              <a:rPr lang="en-US" sz="1800" dirty="0" err="1">
                <a:latin typeface="Calibri" panose="020F0502020204030204" pitchFamily="34" charset="0"/>
                <a:cs typeface="Calibri" panose="020F0502020204030204" pitchFamily="34" charset="0"/>
              </a:rPr>
              <a:t>libreria</a:t>
            </a:r>
            <a:r>
              <a:rPr lang="en-US" sz="1800" dirty="0">
                <a:latin typeface="Calibri" panose="020F0502020204030204" pitchFamily="34" charset="0"/>
                <a:cs typeface="Calibri" panose="020F0502020204030204" pitchFamily="34" charset="0"/>
              </a:rPr>
              <a:t> boost.</a:t>
            </a:r>
          </a:p>
          <a:p>
            <a:pPr marL="0" indent="0">
              <a:buNone/>
            </a:pPr>
            <a:r>
              <a:rPr lang="en-US" sz="1800" dirty="0" err="1">
                <a:latin typeface="Calibri" panose="020F0502020204030204" pitchFamily="34" charset="0"/>
                <a:cs typeface="Calibri" panose="020F0502020204030204" pitchFamily="34" charset="0"/>
              </a:rPr>
              <a:t>bidirectionalS</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indica</a:t>
            </a:r>
            <a:r>
              <a:rPr lang="en-US" sz="1800" dirty="0">
                <a:latin typeface="Calibri" panose="020F0502020204030204" pitchFamily="34" charset="0"/>
                <a:cs typeface="Calibri" panose="020F0502020204030204" pitchFamily="34" charset="0"/>
              </a:rPr>
              <a:t> que </a:t>
            </a:r>
            <a:r>
              <a:rPr lang="en-US" sz="1800" dirty="0" err="1">
                <a:latin typeface="Calibri" panose="020F0502020204030204" pitchFamily="34" charset="0"/>
                <a:cs typeface="Calibri" panose="020F0502020204030204" pitchFamily="34" charset="0"/>
              </a:rPr>
              <a:t>es</a:t>
            </a:r>
            <a:r>
              <a:rPr lang="en-US" sz="1800" dirty="0">
                <a:latin typeface="Calibri" panose="020F0502020204030204" pitchFamily="34" charset="0"/>
                <a:cs typeface="Calibri" panose="020F0502020204030204" pitchFamily="34" charset="0"/>
              </a:rPr>
              <a:t> un </a:t>
            </a:r>
            <a:r>
              <a:rPr lang="en-US" sz="1800" dirty="0" err="1">
                <a:latin typeface="Calibri" panose="020F0502020204030204" pitchFamily="34" charset="0"/>
                <a:cs typeface="Calibri" panose="020F0502020204030204" pitchFamily="34" charset="0"/>
              </a:rPr>
              <a:t>tipo</a:t>
            </a:r>
            <a:r>
              <a:rPr lang="en-US" sz="1800" dirty="0">
                <a:latin typeface="Calibri" panose="020F0502020204030204" pitchFamily="34" charset="0"/>
                <a:cs typeface="Calibri" panose="020F0502020204030204" pitchFamily="34" charset="0"/>
              </a:rPr>
              <a:t> de </a:t>
            </a:r>
            <a:r>
              <a:rPr lang="en-US" sz="1800" dirty="0" err="1">
                <a:latin typeface="Calibri" panose="020F0502020204030204" pitchFamily="34" charset="0"/>
                <a:cs typeface="Calibri" panose="020F0502020204030204" pitchFamily="34" charset="0"/>
              </a:rPr>
              <a:t>grafo</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bidirigido</a:t>
            </a:r>
            <a:r>
              <a:rPr lang="en-US" sz="1800" dirty="0">
                <a:latin typeface="Calibri" panose="020F0502020204030204" pitchFamily="34" charset="0"/>
                <a:cs typeface="Calibri" panose="020F0502020204030204" pitchFamily="34" charset="0"/>
              </a:rPr>
              <a:t>.</a:t>
            </a:r>
          </a:p>
          <a:p>
            <a:pPr marL="0" indent="0">
              <a:buNone/>
            </a:pPr>
            <a:endParaRPr lang="es-ES" dirty="0"/>
          </a:p>
        </p:txBody>
      </p:sp>
    </p:spTree>
    <p:extLst>
      <p:ext uri="{BB962C8B-B14F-4D97-AF65-F5344CB8AC3E}">
        <p14:creationId xmlns:p14="http://schemas.microsoft.com/office/powerpoint/2010/main" val="2245053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B33FD1-3A61-48B6-93F2-20ADAFFC8D24}"/>
              </a:ext>
            </a:extLst>
          </p:cNvPr>
          <p:cNvSpPr>
            <a:spLocks noGrp="1"/>
          </p:cNvSpPr>
          <p:nvPr>
            <p:ph type="title"/>
          </p:nvPr>
        </p:nvSpPr>
        <p:spPr/>
        <p:txBody>
          <a:bodyPr/>
          <a:lstStyle/>
          <a:p>
            <a:r>
              <a:rPr lang="es-ES" b="1" dirty="0"/>
              <a:t>Grafo valorado:</a:t>
            </a:r>
            <a:endParaRPr lang="es-ES" dirty="0"/>
          </a:p>
        </p:txBody>
      </p:sp>
      <p:sp>
        <p:nvSpPr>
          <p:cNvPr id="3" name="Marcador de contenido 2">
            <a:extLst>
              <a:ext uri="{FF2B5EF4-FFF2-40B4-BE49-F238E27FC236}">
                <a16:creationId xmlns:a16="http://schemas.microsoft.com/office/drawing/2014/main" id="{55B1D3A2-6E8C-4FAF-9DCA-826CCB5DD2D7}"/>
              </a:ext>
            </a:extLst>
          </p:cNvPr>
          <p:cNvSpPr>
            <a:spLocks noGrp="1"/>
          </p:cNvSpPr>
          <p:nvPr>
            <p:ph idx="1"/>
          </p:nvPr>
        </p:nvSpPr>
        <p:spPr>
          <a:xfrm>
            <a:off x="1371600" y="1546166"/>
            <a:ext cx="9601200" cy="5311833"/>
          </a:xfrm>
        </p:spPr>
        <p:txBody>
          <a:bodyPr/>
          <a:lstStyle/>
          <a:p>
            <a:r>
              <a:rPr lang="es-ES" sz="2400" b="1" dirty="0" err="1">
                <a:latin typeface="Calibri" panose="020F0502020204030204" pitchFamily="34" charset="0"/>
                <a:cs typeface="Calibri" panose="020F0502020204030204" pitchFamily="34" charset="0"/>
              </a:rPr>
              <a:t>typedef</a:t>
            </a:r>
            <a:r>
              <a:rPr lang="es-ES" sz="2400" b="1" dirty="0">
                <a:latin typeface="Calibri" panose="020F0502020204030204" pitchFamily="34" charset="0"/>
                <a:cs typeface="Calibri" panose="020F0502020204030204" pitchFamily="34" charset="0"/>
              </a:rPr>
              <a:t> </a:t>
            </a:r>
            <a:r>
              <a:rPr lang="es-ES" sz="2400" b="1" dirty="0" err="1">
                <a:latin typeface="Calibri" panose="020F0502020204030204" pitchFamily="34" charset="0"/>
                <a:cs typeface="Calibri" panose="020F0502020204030204" pitchFamily="34" charset="0"/>
              </a:rPr>
              <a:t>boost</a:t>
            </a:r>
            <a:r>
              <a:rPr lang="es-ES" sz="2400" b="1" dirty="0">
                <a:latin typeface="Calibri" panose="020F0502020204030204" pitchFamily="34" charset="0"/>
                <a:cs typeface="Calibri" panose="020F0502020204030204" pitchFamily="34" charset="0"/>
              </a:rPr>
              <a:t>::</a:t>
            </a:r>
            <a:r>
              <a:rPr lang="es-ES" sz="2400" b="1" dirty="0" err="1">
                <a:latin typeface="Calibri" panose="020F0502020204030204" pitchFamily="34" charset="0"/>
                <a:cs typeface="Calibri" panose="020F0502020204030204" pitchFamily="34" charset="0"/>
              </a:rPr>
              <a:t>property</a:t>
            </a:r>
            <a:r>
              <a:rPr lang="es-ES" sz="2400" b="1" dirty="0">
                <a:latin typeface="Calibri" panose="020F0502020204030204" pitchFamily="34" charset="0"/>
                <a:cs typeface="Calibri" panose="020F0502020204030204" pitchFamily="34" charset="0"/>
              </a:rPr>
              <a:t>&lt;</a:t>
            </a:r>
            <a:r>
              <a:rPr lang="es-ES" sz="2400" b="1" dirty="0" err="1">
                <a:latin typeface="Calibri" panose="020F0502020204030204" pitchFamily="34" charset="0"/>
                <a:cs typeface="Calibri" panose="020F0502020204030204" pitchFamily="34" charset="0"/>
              </a:rPr>
              <a:t>boost</a:t>
            </a:r>
            <a:r>
              <a:rPr lang="es-ES" sz="2400" b="1" dirty="0">
                <a:latin typeface="Calibri" panose="020F0502020204030204" pitchFamily="34" charset="0"/>
                <a:cs typeface="Calibri" panose="020F0502020204030204" pitchFamily="34" charset="0"/>
              </a:rPr>
              <a:t>::</a:t>
            </a:r>
            <a:r>
              <a:rPr lang="es-ES" sz="2400" b="1" dirty="0" err="1">
                <a:latin typeface="Calibri" panose="020F0502020204030204" pitchFamily="34" charset="0"/>
                <a:cs typeface="Calibri" panose="020F0502020204030204" pitchFamily="34" charset="0"/>
              </a:rPr>
              <a:t>edge_weight_t</a:t>
            </a:r>
            <a:r>
              <a:rPr lang="es-ES" sz="2400" b="1" dirty="0">
                <a:latin typeface="Calibri" panose="020F0502020204030204" pitchFamily="34" charset="0"/>
                <a:cs typeface="Calibri" panose="020F0502020204030204" pitchFamily="34" charset="0"/>
              </a:rPr>
              <a:t>, </a:t>
            </a:r>
            <a:r>
              <a:rPr lang="es-ES" sz="2400" b="1" dirty="0" err="1">
                <a:latin typeface="Calibri" panose="020F0502020204030204" pitchFamily="34" charset="0"/>
                <a:cs typeface="Calibri" panose="020F0502020204030204" pitchFamily="34" charset="0"/>
              </a:rPr>
              <a:t>int</a:t>
            </a:r>
            <a:r>
              <a:rPr lang="es-ES" sz="2400" b="1" dirty="0">
                <a:latin typeface="Calibri" panose="020F0502020204030204" pitchFamily="34" charset="0"/>
                <a:cs typeface="Calibri" panose="020F0502020204030204" pitchFamily="34" charset="0"/>
              </a:rPr>
              <a:t>&gt; </a:t>
            </a:r>
            <a:r>
              <a:rPr lang="es-ES" sz="2400" b="1" dirty="0" err="1">
                <a:latin typeface="Calibri" panose="020F0502020204030204" pitchFamily="34" charset="0"/>
                <a:cs typeface="Calibri" panose="020F0502020204030204" pitchFamily="34" charset="0"/>
              </a:rPr>
              <a:t>EdgeWeightProperty</a:t>
            </a:r>
            <a:r>
              <a:rPr lang="es-ES" sz="2400" b="1" dirty="0">
                <a:latin typeface="Calibri" panose="020F0502020204030204" pitchFamily="34" charset="0"/>
                <a:cs typeface="Calibri" panose="020F0502020204030204" pitchFamily="34" charset="0"/>
              </a:rPr>
              <a:t>;</a:t>
            </a:r>
            <a:br>
              <a:rPr lang="es-ES" sz="2400" b="1" dirty="0">
                <a:latin typeface="Calibri" panose="020F0502020204030204" pitchFamily="34" charset="0"/>
                <a:cs typeface="Calibri" panose="020F0502020204030204" pitchFamily="34" charset="0"/>
              </a:rPr>
            </a:br>
            <a:r>
              <a:rPr lang="es-ES" sz="2400" b="1" dirty="0" err="1">
                <a:latin typeface="Calibri" panose="020F0502020204030204" pitchFamily="34" charset="0"/>
                <a:cs typeface="Calibri" panose="020F0502020204030204" pitchFamily="34" charset="0"/>
              </a:rPr>
              <a:t>typedef</a:t>
            </a:r>
            <a:r>
              <a:rPr lang="es-ES" sz="2400" b="1" dirty="0">
                <a:latin typeface="Calibri" panose="020F0502020204030204" pitchFamily="34" charset="0"/>
                <a:cs typeface="Calibri" panose="020F0502020204030204" pitchFamily="34" charset="0"/>
              </a:rPr>
              <a:t> </a:t>
            </a:r>
            <a:r>
              <a:rPr lang="es-ES" sz="2400" b="1" dirty="0" err="1">
                <a:latin typeface="Calibri" panose="020F0502020204030204" pitchFamily="34" charset="0"/>
                <a:cs typeface="Calibri" panose="020F0502020204030204" pitchFamily="34" charset="0"/>
              </a:rPr>
              <a:t>adjacency_list</a:t>
            </a:r>
            <a:r>
              <a:rPr lang="es-ES" sz="2400" b="1" dirty="0">
                <a:latin typeface="Calibri" panose="020F0502020204030204" pitchFamily="34" charset="0"/>
                <a:cs typeface="Calibri" panose="020F0502020204030204" pitchFamily="34" charset="0"/>
              </a:rPr>
              <a:t> &lt; </a:t>
            </a:r>
            <a:r>
              <a:rPr lang="es-ES" sz="2400" b="1" dirty="0" err="1">
                <a:latin typeface="Calibri" panose="020F0502020204030204" pitchFamily="34" charset="0"/>
                <a:cs typeface="Calibri" panose="020F0502020204030204" pitchFamily="34" charset="0"/>
              </a:rPr>
              <a:t>vecS</a:t>
            </a:r>
            <a:r>
              <a:rPr lang="es-ES" sz="2400" b="1" dirty="0">
                <a:latin typeface="Calibri" panose="020F0502020204030204" pitchFamily="34" charset="0"/>
                <a:cs typeface="Calibri" panose="020F0502020204030204" pitchFamily="34" charset="0"/>
              </a:rPr>
              <a:t>, </a:t>
            </a:r>
            <a:r>
              <a:rPr lang="es-ES" sz="2400" b="1" dirty="0" err="1">
                <a:latin typeface="Calibri" panose="020F0502020204030204" pitchFamily="34" charset="0"/>
                <a:cs typeface="Calibri" panose="020F0502020204030204" pitchFamily="34" charset="0"/>
              </a:rPr>
              <a:t>vecS</a:t>
            </a:r>
            <a:r>
              <a:rPr lang="es-ES" sz="2400" b="1" dirty="0">
                <a:latin typeface="Calibri" panose="020F0502020204030204" pitchFamily="34" charset="0"/>
                <a:cs typeface="Calibri" panose="020F0502020204030204" pitchFamily="34" charset="0"/>
              </a:rPr>
              <a:t>, </a:t>
            </a:r>
            <a:r>
              <a:rPr lang="es-ES" sz="2400" b="1" dirty="0" err="1">
                <a:latin typeface="Calibri" panose="020F0502020204030204" pitchFamily="34" charset="0"/>
                <a:cs typeface="Calibri" panose="020F0502020204030204" pitchFamily="34" charset="0"/>
              </a:rPr>
              <a:t>undirectedS</a:t>
            </a:r>
            <a:r>
              <a:rPr lang="es-ES" sz="2400" b="1" dirty="0">
                <a:latin typeface="Calibri" panose="020F0502020204030204" pitchFamily="34" charset="0"/>
                <a:cs typeface="Calibri" panose="020F0502020204030204" pitchFamily="34" charset="0"/>
              </a:rPr>
              <a:t>,</a:t>
            </a:r>
            <a:br>
              <a:rPr lang="es-ES" sz="2400" b="1" dirty="0">
                <a:latin typeface="Calibri" panose="020F0502020204030204" pitchFamily="34" charset="0"/>
                <a:cs typeface="Calibri" panose="020F0502020204030204" pitchFamily="34" charset="0"/>
              </a:rPr>
            </a:br>
            <a:r>
              <a:rPr lang="es-ES" sz="2400" b="1" dirty="0" err="1">
                <a:latin typeface="Calibri" panose="020F0502020204030204" pitchFamily="34" charset="0"/>
                <a:cs typeface="Calibri" panose="020F0502020204030204" pitchFamily="34" charset="0"/>
              </a:rPr>
              <a:t>property</a:t>
            </a:r>
            <a:r>
              <a:rPr lang="es-ES" sz="2400" b="1" dirty="0">
                <a:latin typeface="Calibri" panose="020F0502020204030204" pitchFamily="34" charset="0"/>
                <a:cs typeface="Calibri" panose="020F0502020204030204" pitchFamily="34" charset="0"/>
              </a:rPr>
              <a:t>&lt;</a:t>
            </a:r>
            <a:r>
              <a:rPr lang="es-ES" sz="2400" b="1" dirty="0" err="1">
                <a:latin typeface="Calibri" panose="020F0502020204030204" pitchFamily="34" charset="0"/>
                <a:cs typeface="Calibri" panose="020F0502020204030204" pitchFamily="34" charset="0"/>
              </a:rPr>
              <a:t>vertex_distance_t</a:t>
            </a:r>
            <a:r>
              <a:rPr lang="es-ES" sz="2400" b="1" dirty="0">
                <a:latin typeface="Calibri" panose="020F0502020204030204" pitchFamily="34" charset="0"/>
                <a:cs typeface="Calibri" panose="020F0502020204030204" pitchFamily="34" charset="0"/>
              </a:rPr>
              <a:t>, </a:t>
            </a:r>
            <a:r>
              <a:rPr lang="es-ES" sz="2400" b="1" dirty="0" err="1">
                <a:latin typeface="Calibri" panose="020F0502020204030204" pitchFamily="34" charset="0"/>
                <a:cs typeface="Calibri" panose="020F0502020204030204" pitchFamily="34" charset="0"/>
              </a:rPr>
              <a:t>int</a:t>
            </a:r>
            <a:r>
              <a:rPr lang="es-ES" sz="2400" b="1" dirty="0">
                <a:latin typeface="Calibri" panose="020F0502020204030204" pitchFamily="34" charset="0"/>
                <a:cs typeface="Calibri" panose="020F0502020204030204" pitchFamily="34" charset="0"/>
              </a:rPr>
              <a:t>&gt;,</a:t>
            </a:r>
            <a:br>
              <a:rPr lang="es-ES" sz="2400" b="1" dirty="0">
                <a:latin typeface="Calibri" panose="020F0502020204030204" pitchFamily="34" charset="0"/>
                <a:cs typeface="Calibri" panose="020F0502020204030204" pitchFamily="34" charset="0"/>
              </a:rPr>
            </a:br>
            <a:r>
              <a:rPr lang="es-ES" sz="2400" b="1" dirty="0" err="1">
                <a:latin typeface="Calibri" panose="020F0502020204030204" pitchFamily="34" charset="0"/>
                <a:cs typeface="Calibri" panose="020F0502020204030204" pitchFamily="34" charset="0"/>
              </a:rPr>
              <a:t>EdgeWeightProperty</a:t>
            </a:r>
            <a:r>
              <a:rPr lang="es-ES" sz="2400" b="1" dirty="0">
                <a:latin typeface="Calibri" panose="020F0502020204030204" pitchFamily="34" charset="0"/>
                <a:cs typeface="Calibri" panose="020F0502020204030204" pitchFamily="34" charset="0"/>
              </a:rPr>
              <a:t>&gt; Graph;</a:t>
            </a:r>
          </a:p>
          <a:p>
            <a:pPr marL="0" indent="0">
              <a:buNone/>
            </a:pPr>
            <a:r>
              <a:rPr lang="en-US" sz="1800" dirty="0">
                <a:latin typeface="Calibri" panose="020F0502020204030204" pitchFamily="34" charset="0"/>
                <a:cs typeface="Calibri" panose="020F0502020204030204" pitchFamily="34" charset="0"/>
              </a:rPr>
              <a:t>Para </a:t>
            </a:r>
            <a:r>
              <a:rPr lang="en-US" sz="1800" dirty="0" err="1">
                <a:latin typeface="Calibri" panose="020F0502020204030204" pitchFamily="34" charset="0"/>
                <a:cs typeface="Calibri" panose="020F0502020204030204" pitchFamily="34" charset="0"/>
              </a:rPr>
              <a:t>poder</a:t>
            </a:r>
            <a:r>
              <a:rPr lang="en-US" sz="1800" dirty="0">
                <a:latin typeface="Calibri" panose="020F0502020204030204" pitchFamily="34" charset="0"/>
                <a:cs typeface="Calibri" panose="020F0502020204030204" pitchFamily="34" charset="0"/>
              </a:rPr>
              <a:t> definer </a:t>
            </a:r>
            <a:r>
              <a:rPr lang="en-US" sz="1800" dirty="0" err="1">
                <a:latin typeface="Calibri" panose="020F0502020204030204" pitchFamily="34" charset="0"/>
                <a:cs typeface="Calibri" panose="020F0502020204030204" pitchFamily="34" charset="0"/>
              </a:rPr>
              <a:t>este</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tipo</a:t>
            </a:r>
            <a:r>
              <a:rPr lang="en-US" sz="1800" dirty="0">
                <a:latin typeface="Calibri" panose="020F0502020204030204" pitchFamily="34" charset="0"/>
                <a:cs typeface="Calibri" panose="020F0502020204030204" pitchFamily="34" charset="0"/>
              </a:rPr>
              <a:t> de </a:t>
            </a:r>
            <a:r>
              <a:rPr lang="en-US" sz="1800" dirty="0" err="1">
                <a:latin typeface="Calibri" panose="020F0502020204030204" pitchFamily="34" charset="0"/>
                <a:cs typeface="Calibri" panose="020F0502020204030204" pitchFamily="34" charset="0"/>
              </a:rPr>
              <a:t>grafo</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necesitamos</a:t>
            </a:r>
            <a:r>
              <a:rPr lang="en-US" sz="1800" dirty="0">
                <a:latin typeface="Calibri" panose="020F0502020204030204" pitchFamily="34" charset="0"/>
                <a:cs typeface="Calibri" panose="020F0502020204030204" pitchFamily="34" charset="0"/>
              </a:rPr>
              <a:t> dos </a:t>
            </a:r>
            <a:r>
              <a:rPr lang="en-US" sz="1800" dirty="0" err="1">
                <a:latin typeface="Calibri" panose="020F0502020204030204" pitchFamily="34" charset="0"/>
                <a:cs typeface="Calibri" panose="020F0502020204030204" pitchFamily="34" charset="0"/>
              </a:rPr>
              <a:t>vectores</a:t>
            </a:r>
            <a:r>
              <a:rPr lang="en-US" sz="1800" dirty="0">
                <a:latin typeface="Calibri" panose="020F0502020204030204" pitchFamily="34" charset="0"/>
                <a:cs typeface="Calibri" panose="020F0502020204030204" pitchFamily="34" charset="0"/>
              </a:rPr>
              <a:t> que </a:t>
            </a:r>
            <a:r>
              <a:rPr lang="en-US" sz="1800" dirty="0" err="1">
                <a:latin typeface="Calibri" panose="020F0502020204030204" pitchFamily="34" charset="0"/>
                <a:cs typeface="Calibri" panose="020F0502020204030204" pitchFamily="34" charset="0"/>
              </a:rPr>
              <a:t>seran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los</a:t>
            </a:r>
            <a:r>
              <a:rPr lang="en-US" sz="1800" dirty="0">
                <a:latin typeface="Calibri" panose="020F0502020204030204" pitchFamily="34" charset="0"/>
                <a:cs typeface="Calibri" panose="020F0502020204030204" pitchFamily="34" charset="0"/>
              </a:rPr>
              <a:t> vertices </a:t>
            </a:r>
            <a:r>
              <a:rPr lang="en-US" sz="1800" dirty="0" err="1">
                <a:latin typeface="Calibri" panose="020F0502020204030204" pitchFamily="34" charset="0"/>
                <a:cs typeface="Calibri" panose="020F0502020204030204" pitchFamily="34" charset="0"/>
              </a:rPr>
              <a:t>origen</a:t>
            </a:r>
            <a:r>
              <a:rPr lang="en-US" sz="1800" dirty="0">
                <a:latin typeface="Calibri" panose="020F0502020204030204" pitchFamily="34" charset="0"/>
                <a:cs typeface="Calibri" panose="020F0502020204030204" pitchFamily="34" charset="0"/>
              </a:rPr>
              <a:t> y </a:t>
            </a:r>
            <a:r>
              <a:rPr lang="en-US" sz="1800" dirty="0" err="1">
                <a:latin typeface="Calibri" panose="020F0502020204030204" pitchFamily="34" charset="0"/>
                <a:cs typeface="Calibri" panose="020F0502020204030204" pitchFamily="34" charset="0"/>
              </a:rPr>
              <a:t>destino</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los</a:t>
            </a:r>
            <a:r>
              <a:rPr lang="en-US" sz="1800" dirty="0">
                <a:latin typeface="Calibri" panose="020F0502020204030204" pitchFamily="34" charset="0"/>
                <a:cs typeface="Calibri" panose="020F0502020204030204" pitchFamily="34" charset="0"/>
              </a:rPr>
              <a:t> dos con el </a:t>
            </a:r>
            <a:r>
              <a:rPr lang="en-US" sz="1800" dirty="0" err="1">
                <a:latin typeface="Calibri" panose="020F0502020204030204" pitchFamily="34" charset="0"/>
                <a:cs typeface="Calibri" panose="020F0502020204030204" pitchFamily="34" charset="0"/>
              </a:rPr>
              <a:t>tipo</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vecS</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proporcionados</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por</a:t>
            </a:r>
            <a:r>
              <a:rPr lang="en-US" sz="1800" dirty="0">
                <a:latin typeface="Calibri" panose="020F0502020204030204" pitchFamily="34" charset="0"/>
                <a:cs typeface="Calibri" panose="020F0502020204030204" pitchFamily="34" charset="0"/>
              </a:rPr>
              <a:t> la </a:t>
            </a:r>
            <a:r>
              <a:rPr lang="en-US" sz="1800" dirty="0" err="1">
                <a:latin typeface="Calibri" panose="020F0502020204030204" pitchFamily="34" charset="0"/>
                <a:cs typeface="Calibri" panose="020F0502020204030204" pitchFamily="34" charset="0"/>
              </a:rPr>
              <a:t>libreria</a:t>
            </a:r>
            <a:r>
              <a:rPr lang="en-US" sz="1800" dirty="0">
                <a:latin typeface="Calibri" panose="020F0502020204030204" pitchFamily="34" charset="0"/>
                <a:cs typeface="Calibri" panose="020F0502020204030204" pitchFamily="34" charset="0"/>
              </a:rPr>
              <a:t> boost.</a:t>
            </a:r>
          </a:p>
          <a:p>
            <a:pPr marL="0" indent="0">
              <a:buNone/>
            </a:pPr>
            <a:r>
              <a:rPr lang="en-US" sz="1800" dirty="0" err="1">
                <a:latin typeface="Calibri" panose="020F0502020204030204" pitchFamily="34" charset="0"/>
                <a:cs typeface="Calibri" panose="020F0502020204030204" pitchFamily="34" charset="0"/>
              </a:rPr>
              <a:t>Ademas</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necesitamos</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incluir</a:t>
            </a:r>
            <a:r>
              <a:rPr lang="en-US" sz="1800" dirty="0">
                <a:latin typeface="Calibri" panose="020F0502020204030204" pitchFamily="34" charset="0"/>
                <a:cs typeface="Calibri" panose="020F0502020204030204" pitchFamily="34" charset="0"/>
              </a:rPr>
              <a:t> el  peso a </a:t>
            </a:r>
            <a:r>
              <a:rPr lang="en-US" sz="1800" dirty="0" err="1">
                <a:latin typeface="Calibri" panose="020F0502020204030204" pitchFamily="34" charset="0"/>
                <a:cs typeface="Calibri" panose="020F0502020204030204" pitchFamily="34" charset="0"/>
              </a:rPr>
              <a:t>cada</a:t>
            </a:r>
            <a:r>
              <a:rPr lang="en-US" sz="1800" dirty="0">
                <a:latin typeface="Calibri" panose="020F0502020204030204" pitchFamily="34" charset="0"/>
                <a:cs typeface="Calibri" panose="020F0502020204030204" pitchFamily="34" charset="0"/>
              </a:rPr>
              <a:t> arista </a:t>
            </a:r>
            <a:r>
              <a:rPr lang="en-US" sz="1800" dirty="0" err="1">
                <a:latin typeface="Calibri" panose="020F0502020204030204" pitchFamily="34" charset="0"/>
                <a:cs typeface="Calibri" panose="020F0502020204030204" pitchFamily="34" charset="0"/>
              </a:rPr>
              <a:t>esto</a:t>
            </a:r>
            <a:r>
              <a:rPr lang="en-US" sz="1800" dirty="0">
                <a:latin typeface="Calibri" panose="020F0502020204030204" pitchFamily="34" charset="0"/>
                <a:cs typeface="Calibri" panose="020F0502020204030204" pitchFamily="34" charset="0"/>
              </a:rPr>
              <a:t> se </a:t>
            </a:r>
            <a:r>
              <a:rPr lang="en-US" sz="1800" dirty="0" err="1">
                <a:latin typeface="Calibri" panose="020F0502020204030204" pitchFamily="34" charset="0"/>
                <a:cs typeface="Calibri" panose="020F0502020204030204" pitchFamily="34" charset="0"/>
              </a:rPr>
              <a:t>hace</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mediante</a:t>
            </a:r>
            <a:r>
              <a:rPr lang="en-US" sz="1800" dirty="0">
                <a:latin typeface="Calibri" panose="020F0502020204030204" pitchFamily="34" charset="0"/>
                <a:cs typeface="Calibri" panose="020F0502020204030204" pitchFamily="34" charset="0"/>
              </a:rPr>
              <a:t> </a:t>
            </a:r>
            <a:r>
              <a:rPr lang="es-ES" sz="1800" b="1" dirty="0" err="1">
                <a:latin typeface="Calibri" panose="020F0502020204030204" pitchFamily="34" charset="0"/>
                <a:cs typeface="Calibri" panose="020F0502020204030204" pitchFamily="34" charset="0"/>
              </a:rPr>
              <a:t>EdgeWeightProperty</a:t>
            </a:r>
            <a:r>
              <a:rPr lang="es-ES" sz="1800" b="1" dirty="0">
                <a:latin typeface="Calibri" panose="020F0502020204030204" pitchFamily="34" charset="0"/>
                <a:cs typeface="Calibri" panose="020F0502020204030204" pitchFamily="34" charset="0"/>
              </a:rPr>
              <a:t>;</a:t>
            </a:r>
            <a:endParaRPr lang="en-US" sz="1800" dirty="0">
              <a:latin typeface="Calibri" panose="020F0502020204030204" pitchFamily="34" charset="0"/>
              <a:cs typeface="Calibri" panose="020F0502020204030204" pitchFamily="34" charset="0"/>
            </a:endParaRPr>
          </a:p>
          <a:p>
            <a:pPr marL="0" indent="0">
              <a:buNone/>
            </a:pPr>
            <a:r>
              <a:rPr lang="en-US" sz="1800" dirty="0" err="1">
                <a:latin typeface="Calibri" panose="020F0502020204030204" pitchFamily="34" charset="0"/>
                <a:cs typeface="Calibri" panose="020F0502020204030204" pitchFamily="34" charset="0"/>
              </a:rPr>
              <a:t>UndirectedS</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indica</a:t>
            </a:r>
            <a:r>
              <a:rPr lang="en-US" sz="1800" dirty="0">
                <a:latin typeface="Calibri" panose="020F0502020204030204" pitchFamily="34" charset="0"/>
                <a:cs typeface="Calibri" panose="020F0502020204030204" pitchFamily="34" charset="0"/>
              </a:rPr>
              <a:t> que </a:t>
            </a:r>
            <a:r>
              <a:rPr lang="en-US" sz="1800" dirty="0" err="1">
                <a:latin typeface="Calibri" panose="020F0502020204030204" pitchFamily="34" charset="0"/>
                <a:cs typeface="Calibri" panose="020F0502020204030204" pitchFamily="34" charset="0"/>
              </a:rPr>
              <a:t>es</a:t>
            </a:r>
            <a:r>
              <a:rPr lang="en-US" sz="1800" dirty="0">
                <a:latin typeface="Calibri" panose="020F0502020204030204" pitchFamily="34" charset="0"/>
                <a:cs typeface="Calibri" panose="020F0502020204030204" pitchFamily="34" charset="0"/>
              </a:rPr>
              <a:t> un </a:t>
            </a:r>
            <a:r>
              <a:rPr lang="en-US" sz="1800" dirty="0" err="1">
                <a:latin typeface="Calibri" panose="020F0502020204030204" pitchFamily="34" charset="0"/>
                <a:cs typeface="Calibri" panose="020F0502020204030204" pitchFamily="34" charset="0"/>
              </a:rPr>
              <a:t>tipo</a:t>
            </a:r>
            <a:r>
              <a:rPr lang="en-US" sz="1800" dirty="0">
                <a:latin typeface="Calibri" panose="020F0502020204030204" pitchFamily="34" charset="0"/>
                <a:cs typeface="Calibri" panose="020F0502020204030204" pitchFamily="34" charset="0"/>
              </a:rPr>
              <a:t> de </a:t>
            </a:r>
            <a:r>
              <a:rPr lang="en-US" sz="1800" dirty="0" err="1">
                <a:latin typeface="Calibri" panose="020F0502020204030204" pitchFamily="34" charset="0"/>
                <a:cs typeface="Calibri" panose="020F0502020204030204" pitchFamily="34" charset="0"/>
              </a:rPr>
              <a:t>grafo</a:t>
            </a:r>
            <a:r>
              <a:rPr lang="en-US" sz="1800" dirty="0">
                <a:latin typeface="Calibri" panose="020F0502020204030204" pitchFamily="34" charset="0"/>
                <a:cs typeface="Calibri" panose="020F0502020204030204" pitchFamily="34" charset="0"/>
              </a:rPr>
              <a:t> no </a:t>
            </a:r>
            <a:r>
              <a:rPr lang="en-US" sz="1800" dirty="0" err="1">
                <a:latin typeface="Calibri" panose="020F0502020204030204" pitchFamily="34" charset="0"/>
                <a:cs typeface="Calibri" panose="020F0502020204030204" pitchFamily="34" charset="0"/>
              </a:rPr>
              <a:t>dirigido</a:t>
            </a:r>
            <a:r>
              <a:rPr lang="en-US" sz="1800" dirty="0">
                <a:latin typeface="Calibri" panose="020F0502020204030204" pitchFamily="34" charset="0"/>
                <a:cs typeface="Calibri" panose="020F0502020204030204" pitchFamily="34" charset="0"/>
              </a:rPr>
              <a:t>.</a:t>
            </a:r>
          </a:p>
          <a:p>
            <a:endParaRPr lang="es-ES" dirty="0"/>
          </a:p>
        </p:txBody>
      </p:sp>
    </p:spTree>
    <p:extLst>
      <p:ext uri="{BB962C8B-B14F-4D97-AF65-F5344CB8AC3E}">
        <p14:creationId xmlns:p14="http://schemas.microsoft.com/office/powerpoint/2010/main" val="43410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024E67-6E7E-4600-AD1D-85ECD660FFDC}"/>
              </a:ext>
            </a:extLst>
          </p:cNvPr>
          <p:cNvSpPr>
            <a:spLocks noGrp="1"/>
          </p:cNvSpPr>
          <p:nvPr>
            <p:ph type="title"/>
          </p:nvPr>
        </p:nvSpPr>
        <p:spPr/>
        <p:txBody>
          <a:bodyPr/>
          <a:lstStyle/>
          <a:p>
            <a:r>
              <a:rPr lang="es-ES" b="1" dirty="0"/>
              <a:t>Ejemplo de lectura de un grafo:</a:t>
            </a:r>
            <a:endParaRPr lang="es-ES" dirty="0"/>
          </a:p>
        </p:txBody>
      </p:sp>
      <p:sp>
        <p:nvSpPr>
          <p:cNvPr id="3" name="Marcador de contenido 2">
            <a:extLst>
              <a:ext uri="{FF2B5EF4-FFF2-40B4-BE49-F238E27FC236}">
                <a16:creationId xmlns:a16="http://schemas.microsoft.com/office/drawing/2014/main" id="{6CCB2111-861F-41A0-869D-C872784325D7}"/>
              </a:ext>
            </a:extLst>
          </p:cNvPr>
          <p:cNvSpPr>
            <a:spLocks noGrp="1"/>
          </p:cNvSpPr>
          <p:nvPr>
            <p:ph idx="1"/>
          </p:nvPr>
        </p:nvSpPr>
        <p:spPr>
          <a:xfrm>
            <a:off x="1371600" y="1428750"/>
            <a:ext cx="9601200" cy="5429250"/>
          </a:xfrm>
        </p:spPr>
        <p:txBody>
          <a:bodyPr>
            <a:normAutofit/>
          </a:bodyPr>
          <a:lstStyle/>
          <a:p>
            <a:r>
              <a:rPr lang="es-ES" sz="1800" dirty="0">
                <a:latin typeface="Calibri" panose="020F0502020204030204" pitchFamily="34" charset="0"/>
                <a:cs typeface="Calibri" panose="020F0502020204030204" pitchFamily="34" charset="0"/>
              </a:rPr>
              <a:t>La lectura del grafo depende de forma directa con el tipo de grafo que es, cada grafo tiene sus propios métodos que nos permitirán comprobar el grado de las aristas las aristas de salida y entrada, análogamente el grafo podrá ser editado mediante métodos de la librera que nos permitirán añadir vértices y borrarlos, entre otras.</a:t>
            </a:r>
          </a:p>
          <a:p>
            <a:pPr lvl="1"/>
            <a:r>
              <a:rPr lang="es-ES" sz="2400" b="1" dirty="0" err="1">
                <a:latin typeface="Calibri" panose="020F0502020204030204" pitchFamily="34" charset="0"/>
                <a:cs typeface="Calibri" panose="020F0502020204030204" pitchFamily="34" charset="0"/>
              </a:rPr>
              <a:t>void</a:t>
            </a:r>
            <a:r>
              <a:rPr lang="es-ES" sz="2400" dirty="0">
                <a:latin typeface="Calibri" panose="020F0502020204030204" pitchFamily="34" charset="0"/>
                <a:cs typeface="Calibri" panose="020F0502020204030204" pitchFamily="34" charset="0"/>
              </a:rPr>
              <a:t> </a:t>
            </a:r>
            <a:r>
              <a:rPr lang="es-ES" sz="2400" b="1" dirty="0" err="1">
                <a:latin typeface="Calibri" panose="020F0502020204030204" pitchFamily="34" charset="0"/>
                <a:cs typeface="Calibri" panose="020F0502020204030204" pitchFamily="34" charset="0"/>
              </a:rPr>
              <a:t>readGraph</a:t>
            </a:r>
            <a:r>
              <a:rPr lang="es-ES" sz="2400" dirty="0">
                <a:latin typeface="Calibri" panose="020F0502020204030204" pitchFamily="34" charset="0"/>
                <a:cs typeface="Calibri" panose="020F0502020204030204" pitchFamily="34" charset="0"/>
              </a:rPr>
              <a:t>(Graph &amp;gr, </a:t>
            </a:r>
            <a:r>
              <a:rPr lang="es-ES" sz="2400" b="1" dirty="0" err="1">
                <a:latin typeface="Calibri" panose="020F0502020204030204" pitchFamily="34" charset="0"/>
                <a:cs typeface="Calibri" panose="020F0502020204030204" pitchFamily="34" charset="0"/>
              </a:rPr>
              <a:t>int</a:t>
            </a:r>
            <a:r>
              <a:rPr lang="es-ES" sz="2400" dirty="0">
                <a:latin typeface="Calibri" panose="020F0502020204030204" pitchFamily="34" charset="0"/>
                <a:cs typeface="Calibri" panose="020F0502020204030204" pitchFamily="34" charset="0"/>
              </a:rPr>
              <a:t> aristas) {</a:t>
            </a:r>
            <a:br>
              <a:rPr lang="es-ES" sz="2400" dirty="0">
                <a:latin typeface="Calibri" panose="020F0502020204030204" pitchFamily="34" charset="0"/>
                <a:cs typeface="Calibri" panose="020F0502020204030204" pitchFamily="34" charset="0"/>
              </a:rPr>
            </a:br>
            <a:r>
              <a:rPr lang="es-ES" sz="2400" dirty="0">
                <a:latin typeface="Calibri" panose="020F0502020204030204" pitchFamily="34" charset="0"/>
                <a:cs typeface="Calibri" panose="020F0502020204030204" pitchFamily="34" charset="0"/>
              </a:rPr>
              <a:t>	</a:t>
            </a:r>
            <a:r>
              <a:rPr lang="es-ES" sz="2400" b="1" dirty="0" err="1">
                <a:latin typeface="Calibri" panose="020F0502020204030204" pitchFamily="34" charset="0"/>
                <a:cs typeface="Calibri" panose="020F0502020204030204" pitchFamily="34" charset="0"/>
              </a:rPr>
              <a:t>int</a:t>
            </a:r>
            <a:r>
              <a:rPr lang="es-ES" sz="2400" dirty="0">
                <a:latin typeface="Calibri" panose="020F0502020204030204" pitchFamily="34" charset="0"/>
                <a:cs typeface="Calibri" panose="020F0502020204030204" pitchFamily="34" charset="0"/>
              </a:rPr>
              <a:t> v1, v2;</a:t>
            </a:r>
            <a:br>
              <a:rPr lang="es-ES" sz="2400" dirty="0">
                <a:latin typeface="Calibri" panose="020F0502020204030204" pitchFamily="34" charset="0"/>
                <a:cs typeface="Calibri" panose="020F0502020204030204" pitchFamily="34" charset="0"/>
              </a:rPr>
            </a:br>
            <a:r>
              <a:rPr lang="es-ES" sz="2400" dirty="0">
                <a:latin typeface="Calibri" panose="020F0502020204030204" pitchFamily="34" charset="0"/>
                <a:cs typeface="Calibri" panose="020F0502020204030204" pitchFamily="34" charset="0"/>
              </a:rPr>
              <a:t>	</a:t>
            </a:r>
            <a:r>
              <a:rPr lang="es-ES" sz="2400" b="1" dirty="0" err="1">
                <a:latin typeface="Calibri" panose="020F0502020204030204" pitchFamily="34" charset="0"/>
                <a:cs typeface="Calibri" panose="020F0502020204030204" pitchFamily="34" charset="0"/>
              </a:rPr>
              <a:t>for</a:t>
            </a:r>
            <a:r>
              <a:rPr lang="es-ES" sz="2400" dirty="0">
                <a:latin typeface="Calibri" panose="020F0502020204030204" pitchFamily="34" charset="0"/>
                <a:cs typeface="Calibri" panose="020F0502020204030204" pitchFamily="34" charset="0"/>
              </a:rPr>
              <a:t> (</a:t>
            </a:r>
            <a:r>
              <a:rPr lang="es-ES" sz="2400" b="1" dirty="0" err="1">
                <a:latin typeface="Calibri" panose="020F0502020204030204" pitchFamily="34" charset="0"/>
                <a:cs typeface="Calibri" panose="020F0502020204030204" pitchFamily="34" charset="0"/>
              </a:rPr>
              <a:t>size_t</a:t>
            </a:r>
            <a:r>
              <a:rPr lang="es-ES" sz="2400" dirty="0">
                <a:latin typeface="Calibri" panose="020F0502020204030204" pitchFamily="34" charset="0"/>
                <a:cs typeface="Calibri" panose="020F0502020204030204" pitchFamily="34" charset="0"/>
              </a:rPr>
              <a:t> i = 0; i &lt; aristas; i++) {</a:t>
            </a:r>
            <a:br>
              <a:rPr lang="es-ES" sz="2400" dirty="0">
                <a:latin typeface="Calibri" panose="020F0502020204030204" pitchFamily="34" charset="0"/>
                <a:cs typeface="Calibri" panose="020F0502020204030204" pitchFamily="34" charset="0"/>
              </a:rPr>
            </a:br>
            <a:r>
              <a:rPr lang="es-ES" sz="2400" dirty="0">
                <a:latin typeface="Calibri" panose="020F0502020204030204" pitchFamily="34" charset="0"/>
                <a:cs typeface="Calibri" panose="020F0502020204030204" pitchFamily="34" charset="0"/>
              </a:rPr>
              <a:t>		</a:t>
            </a:r>
            <a:r>
              <a:rPr lang="es-ES" sz="2400" dirty="0" err="1">
                <a:latin typeface="Calibri" panose="020F0502020204030204" pitchFamily="34" charset="0"/>
                <a:cs typeface="Calibri" panose="020F0502020204030204" pitchFamily="34" charset="0"/>
              </a:rPr>
              <a:t>cin</a:t>
            </a:r>
            <a:r>
              <a:rPr lang="es-ES" sz="2400" dirty="0">
                <a:latin typeface="Calibri" panose="020F0502020204030204" pitchFamily="34" charset="0"/>
                <a:cs typeface="Calibri" panose="020F0502020204030204" pitchFamily="34" charset="0"/>
              </a:rPr>
              <a:t> &gt;&gt; v1;</a:t>
            </a:r>
            <a:br>
              <a:rPr lang="es-ES" sz="2400" dirty="0">
                <a:latin typeface="Calibri" panose="020F0502020204030204" pitchFamily="34" charset="0"/>
                <a:cs typeface="Calibri" panose="020F0502020204030204" pitchFamily="34" charset="0"/>
              </a:rPr>
            </a:br>
            <a:r>
              <a:rPr lang="es-ES" sz="2400" dirty="0">
                <a:latin typeface="Calibri" panose="020F0502020204030204" pitchFamily="34" charset="0"/>
                <a:cs typeface="Calibri" panose="020F0502020204030204" pitchFamily="34" charset="0"/>
              </a:rPr>
              <a:t>		</a:t>
            </a:r>
            <a:r>
              <a:rPr lang="es-ES" sz="2400" dirty="0" err="1">
                <a:latin typeface="Calibri" panose="020F0502020204030204" pitchFamily="34" charset="0"/>
                <a:cs typeface="Calibri" panose="020F0502020204030204" pitchFamily="34" charset="0"/>
              </a:rPr>
              <a:t>cin</a:t>
            </a:r>
            <a:r>
              <a:rPr lang="es-ES" sz="2400" dirty="0">
                <a:latin typeface="Calibri" panose="020F0502020204030204" pitchFamily="34" charset="0"/>
                <a:cs typeface="Calibri" panose="020F0502020204030204" pitchFamily="34" charset="0"/>
              </a:rPr>
              <a:t> &gt;&gt; v2;</a:t>
            </a:r>
            <a:br>
              <a:rPr lang="es-ES" sz="2400" dirty="0">
                <a:latin typeface="Calibri" panose="020F0502020204030204" pitchFamily="34" charset="0"/>
                <a:cs typeface="Calibri" panose="020F0502020204030204" pitchFamily="34" charset="0"/>
              </a:rPr>
            </a:br>
            <a:r>
              <a:rPr lang="es-ES" sz="2400" dirty="0">
                <a:latin typeface="Calibri" panose="020F0502020204030204" pitchFamily="34" charset="0"/>
                <a:cs typeface="Calibri" panose="020F0502020204030204" pitchFamily="34" charset="0"/>
              </a:rPr>
              <a:t>		</a:t>
            </a:r>
            <a:r>
              <a:rPr lang="es-ES" sz="2400" dirty="0" err="1">
                <a:latin typeface="Calibri" panose="020F0502020204030204" pitchFamily="34" charset="0"/>
                <a:cs typeface="Calibri" panose="020F0502020204030204" pitchFamily="34" charset="0"/>
              </a:rPr>
              <a:t>add_edge</a:t>
            </a:r>
            <a:r>
              <a:rPr lang="es-ES" sz="2400" dirty="0">
                <a:latin typeface="Calibri" panose="020F0502020204030204" pitchFamily="34" charset="0"/>
                <a:cs typeface="Calibri" panose="020F0502020204030204" pitchFamily="34" charset="0"/>
              </a:rPr>
              <a:t>(v1, v2, gr);</a:t>
            </a:r>
            <a:br>
              <a:rPr lang="es-ES" sz="2400" dirty="0">
                <a:latin typeface="Calibri" panose="020F0502020204030204" pitchFamily="34" charset="0"/>
                <a:cs typeface="Calibri" panose="020F0502020204030204" pitchFamily="34" charset="0"/>
              </a:rPr>
            </a:br>
            <a:r>
              <a:rPr lang="es-ES" sz="2400" dirty="0">
                <a:latin typeface="Calibri" panose="020F0502020204030204" pitchFamily="34" charset="0"/>
                <a:cs typeface="Calibri" panose="020F0502020204030204" pitchFamily="34" charset="0"/>
              </a:rPr>
              <a:t>	}</a:t>
            </a:r>
            <a:br>
              <a:rPr lang="es-ES" sz="2400" dirty="0">
                <a:latin typeface="Calibri" panose="020F0502020204030204" pitchFamily="34" charset="0"/>
                <a:cs typeface="Calibri" panose="020F0502020204030204" pitchFamily="34" charset="0"/>
              </a:rPr>
            </a:br>
            <a:r>
              <a:rPr lang="es-ES" sz="2400" dirty="0">
                <a:latin typeface="Calibri" panose="020F0502020204030204" pitchFamily="34" charset="0"/>
                <a:cs typeface="Calibri" panose="020F0502020204030204" pitchFamily="34" charset="0"/>
              </a:rPr>
              <a:t>}</a:t>
            </a:r>
          </a:p>
          <a:p>
            <a:r>
              <a:rPr lang="es-ES" sz="1800" dirty="0">
                <a:latin typeface="Calibri" panose="020F0502020204030204" pitchFamily="34" charset="0"/>
                <a:cs typeface="Calibri" panose="020F0502020204030204" pitchFamily="34" charset="0"/>
              </a:rPr>
              <a:t> Dependiendo del grafo que le pasemos como parámetro la función </a:t>
            </a:r>
            <a:r>
              <a:rPr lang="es-ES" sz="1800" dirty="0" err="1">
                <a:latin typeface="Calibri" panose="020F0502020204030204" pitchFamily="34" charset="0"/>
                <a:cs typeface="Calibri" panose="020F0502020204030204" pitchFamily="34" charset="0"/>
              </a:rPr>
              <a:t>add_edge</a:t>
            </a:r>
            <a:r>
              <a:rPr lang="es-ES" sz="1800" dirty="0">
                <a:latin typeface="Calibri" panose="020F0502020204030204" pitchFamily="34" charset="0"/>
                <a:cs typeface="Calibri" panose="020F0502020204030204" pitchFamily="34" charset="0"/>
              </a:rPr>
              <a:t>(v1, v2, gr);, hará posible las siguientes características:</a:t>
            </a:r>
          </a:p>
        </p:txBody>
      </p:sp>
    </p:spTree>
    <p:extLst>
      <p:ext uri="{BB962C8B-B14F-4D97-AF65-F5344CB8AC3E}">
        <p14:creationId xmlns:p14="http://schemas.microsoft.com/office/powerpoint/2010/main" val="3312497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E2151A-E170-48A6-95AB-B000241EB13D}"/>
              </a:ext>
            </a:extLst>
          </p:cNvPr>
          <p:cNvSpPr>
            <a:spLocks noGrp="1"/>
          </p:cNvSpPr>
          <p:nvPr>
            <p:ph type="title"/>
          </p:nvPr>
        </p:nvSpPr>
        <p:spPr/>
        <p:txBody>
          <a:bodyPr/>
          <a:lstStyle/>
          <a:p>
            <a:r>
              <a:rPr lang="es-ES" b="1" dirty="0"/>
              <a:t>Ejemplo de lectura de un grafo:</a:t>
            </a:r>
            <a:endParaRPr lang="es-ES" dirty="0"/>
          </a:p>
        </p:txBody>
      </p:sp>
      <p:sp>
        <p:nvSpPr>
          <p:cNvPr id="3" name="Marcador de contenido 2">
            <a:extLst>
              <a:ext uri="{FF2B5EF4-FFF2-40B4-BE49-F238E27FC236}">
                <a16:creationId xmlns:a16="http://schemas.microsoft.com/office/drawing/2014/main" id="{62B94030-1526-42CC-8C80-CEF9B0EDE694}"/>
              </a:ext>
            </a:extLst>
          </p:cNvPr>
          <p:cNvSpPr>
            <a:spLocks noGrp="1"/>
          </p:cNvSpPr>
          <p:nvPr>
            <p:ph idx="1"/>
          </p:nvPr>
        </p:nvSpPr>
        <p:spPr>
          <a:xfrm>
            <a:off x="1371600" y="1330037"/>
            <a:ext cx="9601200" cy="5411585"/>
          </a:xfrm>
        </p:spPr>
        <p:txBody>
          <a:bodyPr>
            <a:normAutofit/>
          </a:bodyPr>
          <a:lstStyle/>
          <a:p>
            <a:pPr fontAlgn="base"/>
            <a:r>
              <a:rPr lang="es-ES" sz="2400" b="1" dirty="0">
                <a:latin typeface="Calibri" panose="020F0502020204030204" pitchFamily="34" charset="0"/>
                <a:cs typeface="Calibri" panose="020F0502020204030204" pitchFamily="34" charset="0"/>
              </a:rPr>
              <a:t>En grafos dirigidos:</a:t>
            </a:r>
          </a:p>
          <a:p>
            <a:pPr lvl="1"/>
            <a:r>
              <a:rPr lang="es-ES" sz="1800" dirty="0">
                <a:latin typeface="Calibri" panose="020F0502020204030204" pitchFamily="34" charset="0"/>
                <a:cs typeface="Calibri" panose="020F0502020204030204" pitchFamily="34" charset="0"/>
              </a:rPr>
              <a:t>El método inserta una arista entre v1 y v2 sin el orden en el que se inserta relevante dado que v2 será accesible mediante v1 y  no siendo alcanzable v1 a través de v2.</a:t>
            </a:r>
          </a:p>
          <a:p>
            <a:pPr fontAlgn="base"/>
            <a:r>
              <a:rPr lang="es-ES" sz="2400" b="1" dirty="0">
                <a:latin typeface="Calibri" panose="020F0502020204030204" pitchFamily="34" charset="0"/>
                <a:cs typeface="Calibri" panose="020F0502020204030204" pitchFamily="34" charset="0"/>
              </a:rPr>
              <a:t>En grafos no dirigidos:</a:t>
            </a:r>
          </a:p>
          <a:p>
            <a:pPr lvl="1"/>
            <a:r>
              <a:rPr lang="es-ES" sz="1800" dirty="0">
                <a:latin typeface="Calibri" panose="020F0502020204030204" pitchFamily="34" charset="0"/>
                <a:cs typeface="Calibri" panose="020F0502020204030204" pitchFamily="34" charset="0"/>
              </a:rPr>
              <a:t>El método inserta una arista entre v1 y v2 permitiéndonos atravesar la arista tanto desde v1 como desde v2. </a:t>
            </a:r>
          </a:p>
        </p:txBody>
      </p:sp>
    </p:spTree>
    <p:extLst>
      <p:ext uri="{BB962C8B-B14F-4D97-AF65-F5344CB8AC3E}">
        <p14:creationId xmlns:p14="http://schemas.microsoft.com/office/powerpoint/2010/main" val="3320434746"/>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343</TotalTime>
  <Words>1646</Words>
  <Application>Microsoft Office PowerPoint</Application>
  <PresentationFormat>Panorámica</PresentationFormat>
  <Paragraphs>117</Paragraphs>
  <Slides>24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24</vt:i4>
      </vt:variant>
    </vt:vector>
  </HeadingPairs>
  <TitlesOfParts>
    <vt:vector size="27" baseType="lpstr">
      <vt:lpstr>Calibri</vt:lpstr>
      <vt:lpstr>Franklin Gothic Book</vt:lpstr>
      <vt:lpstr>Recorte</vt:lpstr>
      <vt:lpstr>Boost Graph</vt:lpstr>
      <vt:lpstr>Introducción:</vt:lpstr>
      <vt:lpstr>Para qué sirven:</vt:lpstr>
      <vt:lpstr>Cómo implementar el grafo:</vt:lpstr>
      <vt:lpstr>Grafo no dirigido, no valorado:</vt:lpstr>
      <vt:lpstr>Grafo dirigido, no valorado: </vt:lpstr>
      <vt:lpstr>Grafo valorado:</vt:lpstr>
      <vt:lpstr>Ejemplo de lectura de un grafo:</vt:lpstr>
      <vt:lpstr>Ejemplo de lectura de un grafo:</vt:lpstr>
      <vt:lpstr>Ejemplo de lectura de un grafo:</vt:lpstr>
      <vt:lpstr>Como hacer uso de los algoritmos de la librería:</vt:lpstr>
      <vt:lpstr>Como hacer uso de los algoritmos de la librería:</vt:lpstr>
      <vt:lpstr>Como hacer uso de los algoritmos de la librería:</vt:lpstr>
      <vt:lpstr>Como hacer uso de los algoritmos de la librería:</vt:lpstr>
      <vt:lpstr>Ejemplos de recorrido:</vt:lpstr>
      <vt:lpstr>Ejemplos de recorrido:</vt:lpstr>
      <vt:lpstr>Ejemplos de recorrido:</vt:lpstr>
      <vt:lpstr>Ejercicios Académicos Resueltos:</vt:lpstr>
      <vt:lpstr>Ejercicios Académicos Resueltos:</vt:lpstr>
      <vt:lpstr>Ejercicios Académicos Resueltos:</vt:lpstr>
      <vt:lpstr>Ejercicios Académicos Resueltos:</vt:lpstr>
      <vt:lpstr>Ejercicios Académicos Resueltos:</vt:lpstr>
      <vt:lpstr>Ejercicios Propios Propuestos:</vt:lpstr>
      <vt:lpstr>Ejercicios Propios Propuestos: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 Graph</dc:title>
  <dc:creator>Alberto Caballero Gamez</dc:creator>
  <cp:lastModifiedBy>Alberto Caballero Gamez</cp:lastModifiedBy>
  <cp:revision>13</cp:revision>
  <dcterms:created xsi:type="dcterms:W3CDTF">2018-11-24T16:52:37Z</dcterms:created>
  <dcterms:modified xsi:type="dcterms:W3CDTF">2018-11-25T20:26:16Z</dcterms:modified>
</cp:coreProperties>
</file>