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TS Deniz Bold" charset="1" panose="00000800000000000000"/>
      <p:regular r:id="rId24"/>
    </p:embeddedFont>
    <p:embeddedFont>
      <p:font typeface="Helios Bold" charset="1" panose="020B0704020202020204"/>
      <p:regular r:id="rId25"/>
    </p:embeddedFont>
    <p:embeddedFont>
      <p:font typeface="Borel" charset="1" panose="00000000000000000000"/>
      <p:regular r:id="rId26"/>
    </p:embeddedFont>
    <p:embeddedFont>
      <p:font typeface="Helios" charset="1" panose="020B0504020202020204"/>
      <p:regular r:id="rId27"/>
    </p:embeddedFont>
    <p:embeddedFont>
      <p:font typeface="Helios Bold Italics" charset="1" panose="020B070302020209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1009650"/>
            <a:ext cx="12867103" cy="0"/>
          </a:xfrm>
          <a:prstGeom prst="line">
            <a:avLst/>
          </a:prstGeom>
          <a:ln cap="flat" w="85725">
            <a:solidFill>
              <a:srgbClr val="B8BB8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5400000">
            <a:off x="-3185427" y="8404843"/>
            <a:ext cx="7715406" cy="3535431"/>
            <a:chOff x="0" y="0"/>
            <a:chExt cx="886891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86891" cy="406400"/>
            </a:xfrm>
            <a:custGeom>
              <a:avLst/>
              <a:gdLst/>
              <a:ahLst/>
              <a:cxnLst/>
              <a:rect r="r" b="b" t="t" l="l"/>
              <a:pathLst>
                <a:path h="406400" w="886891">
                  <a:moveTo>
                    <a:pt x="683691" y="0"/>
                  </a:moveTo>
                  <a:cubicBezTo>
                    <a:pt x="795915" y="0"/>
                    <a:pt x="886891" y="90976"/>
                    <a:pt x="886891" y="203200"/>
                  </a:cubicBezTo>
                  <a:cubicBezTo>
                    <a:pt x="886891" y="315424"/>
                    <a:pt x="795915" y="406400"/>
                    <a:pt x="6836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86891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14081410" y="-1868588"/>
            <a:ext cx="7426906" cy="3737176"/>
            <a:chOff x="0" y="0"/>
            <a:chExt cx="807640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568348" y="4867275"/>
            <a:ext cx="5151305" cy="2437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2"/>
              </a:lnSpc>
              <a:spcBef>
                <a:spcPct val="0"/>
              </a:spcBef>
            </a:pPr>
            <a:r>
              <a:rPr lang="en-US" b="true" sz="14244" spc="-470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HTTP</a:t>
            </a:r>
          </a:p>
        </p:txBody>
      </p:sp>
      <p:grpSp>
        <p:nvGrpSpPr>
          <p:cNvPr name="Group 10" id="10"/>
          <p:cNvGrpSpPr/>
          <p:nvPr/>
        </p:nvGrpSpPr>
        <p:grpSpPr>
          <a:xfrm rot="-5400000">
            <a:off x="15751254" y="2375175"/>
            <a:ext cx="959812" cy="95981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 flipV="true">
            <a:off x="4168622" y="9301162"/>
            <a:ext cx="13090678" cy="0"/>
          </a:xfrm>
          <a:prstGeom prst="line">
            <a:avLst/>
          </a:prstGeom>
          <a:ln cap="flat" w="85725">
            <a:solidFill>
              <a:srgbClr val="B8BB8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643702" y="8715761"/>
            <a:ext cx="3524919" cy="352491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27849" y="6229506"/>
            <a:ext cx="1212142" cy="1165796"/>
            <a:chOff x="0" y="0"/>
            <a:chExt cx="1616189" cy="1554394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554394" cy="1554394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DF7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107634" y="45839"/>
              <a:ext cx="1508555" cy="1508555"/>
            </a:xfrm>
            <a:custGeom>
              <a:avLst/>
              <a:gdLst/>
              <a:ahLst/>
              <a:cxnLst/>
              <a:rect r="r" b="b" t="t" l="l"/>
              <a:pathLst>
                <a:path h="1508555" w="1508555">
                  <a:moveTo>
                    <a:pt x="0" y="0"/>
                  </a:moveTo>
                  <a:lnTo>
                    <a:pt x="1508555" y="0"/>
                  </a:lnTo>
                  <a:lnTo>
                    <a:pt x="1508555" y="1508555"/>
                  </a:lnTo>
                  <a:lnTo>
                    <a:pt x="0" y="15085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-5400000">
            <a:off x="13895803" y="-2200160"/>
            <a:ext cx="3899060" cy="3899060"/>
          </a:xfrm>
          <a:custGeom>
            <a:avLst/>
            <a:gdLst/>
            <a:ahLst/>
            <a:cxnLst/>
            <a:rect r="r" b="b" t="t" l="l"/>
            <a:pathLst>
              <a:path h="3899060" w="3899060">
                <a:moveTo>
                  <a:pt x="0" y="0"/>
                </a:moveTo>
                <a:lnTo>
                  <a:pt x="3899060" y="0"/>
                </a:lnTo>
                <a:lnTo>
                  <a:pt x="3899060" y="3899060"/>
                </a:lnTo>
                <a:lnTo>
                  <a:pt x="0" y="389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34920" y="1189234"/>
            <a:ext cx="3133702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B8BB87"/>
                </a:solidFill>
                <a:latin typeface="Helios Bold"/>
                <a:ea typeface="Helios Bold"/>
                <a:cs typeface="Helios Bold"/>
                <a:sym typeface="Helios Bold"/>
              </a:rPr>
              <a:t>Realizado por: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true">
                <a:solidFill>
                  <a:srgbClr val="B8BB87"/>
                </a:solidFill>
                <a:latin typeface="Helios Bold"/>
                <a:ea typeface="Helios Bold"/>
                <a:cs typeface="Helios Bold"/>
                <a:sym typeface="Helios Bold"/>
              </a:rPr>
              <a:t>Andrea Catalán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980302" y="8301741"/>
            <a:ext cx="3133702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 b="true">
                <a:solidFill>
                  <a:srgbClr val="B8BB87"/>
                </a:solidFill>
                <a:latin typeface="Helios Bold"/>
                <a:ea typeface="Helios Bold"/>
                <a:cs typeface="Helios Bold"/>
                <a:sym typeface="Helios Bold"/>
              </a:rPr>
              <a:t>Realizado por:</a:t>
            </a:r>
          </a:p>
          <a:p>
            <a:pPr algn="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B8BB87"/>
                </a:solidFill>
                <a:latin typeface="Helios Bold"/>
                <a:ea typeface="Helios Bold"/>
                <a:cs typeface="Helios Bold"/>
                <a:sym typeface="Helios Bold"/>
              </a:rPr>
              <a:t>Alberto Bernet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530669" y="3872231"/>
            <a:ext cx="10849341" cy="13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sz="7700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SERVICIOS API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7912" y="-6460963"/>
            <a:ext cx="20593590" cy="7489663"/>
            <a:chOff x="0" y="0"/>
            <a:chExt cx="5423826" cy="19725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23826" cy="1972586"/>
            </a:xfrm>
            <a:custGeom>
              <a:avLst/>
              <a:gdLst/>
              <a:ahLst/>
              <a:cxnLst/>
              <a:rect r="r" b="b" t="t" l="l"/>
              <a:pathLst>
                <a:path h="1972586" w="5423826">
                  <a:moveTo>
                    <a:pt x="0" y="0"/>
                  </a:moveTo>
                  <a:lnTo>
                    <a:pt x="5423826" y="0"/>
                  </a:lnTo>
                  <a:lnTo>
                    <a:pt x="5423826" y="1972586"/>
                  </a:lnTo>
                  <a:lnTo>
                    <a:pt x="0" y="197258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23826" cy="2020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068907" y="9258300"/>
            <a:ext cx="21201429" cy="7489663"/>
            <a:chOff x="0" y="0"/>
            <a:chExt cx="5583916" cy="19725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83916" cy="1972586"/>
            </a:xfrm>
            <a:custGeom>
              <a:avLst/>
              <a:gdLst/>
              <a:ahLst/>
              <a:cxnLst/>
              <a:rect r="r" b="b" t="t" l="l"/>
              <a:pathLst>
                <a:path h="1972586" w="5583916">
                  <a:moveTo>
                    <a:pt x="0" y="0"/>
                  </a:moveTo>
                  <a:lnTo>
                    <a:pt x="5583916" y="0"/>
                  </a:lnTo>
                  <a:lnTo>
                    <a:pt x="5583916" y="1972586"/>
                  </a:lnTo>
                  <a:lnTo>
                    <a:pt x="0" y="197258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583916" cy="2020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540786" y="8631000"/>
            <a:ext cx="5955018" cy="1254599"/>
            <a:chOff x="0" y="0"/>
            <a:chExt cx="1928998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28998" cy="406400"/>
            </a:xfrm>
            <a:custGeom>
              <a:avLst/>
              <a:gdLst/>
              <a:ahLst/>
              <a:cxnLst/>
              <a:rect r="r" b="b" t="t" l="l"/>
              <a:pathLst>
                <a:path h="406400" w="1928998">
                  <a:moveTo>
                    <a:pt x="1725798" y="0"/>
                  </a:moveTo>
                  <a:cubicBezTo>
                    <a:pt x="1838022" y="0"/>
                    <a:pt x="1928998" y="90976"/>
                    <a:pt x="1928998" y="203200"/>
                  </a:cubicBezTo>
                  <a:cubicBezTo>
                    <a:pt x="1928998" y="315424"/>
                    <a:pt x="1838022" y="406400"/>
                    <a:pt x="172579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928998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375000" y="363601"/>
            <a:ext cx="5924969" cy="1248269"/>
            <a:chOff x="0" y="0"/>
            <a:chExt cx="1928998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28998" cy="406400"/>
            </a:xfrm>
            <a:custGeom>
              <a:avLst/>
              <a:gdLst/>
              <a:ahLst/>
              <a:cxnLst/>
              <a:rect r="r" b="b" t="t" l="l"/>
              <a:pathLst>
                <a:path h="406400" w="1928998">
                  <a:moveTo>
                    <a:pt x="1725798" y="0"/>
                  </a:moveTo>
                  <a:cubicBezTo>
                    <a:pt x="1838022" y="0"/>
                    <a:pt x="1928998" y="90976"/>
                    <a:pt x="1928998" y="203200"/>
                  </a:cubicBezTo>
                  <a:cubicBezTo>
                    <a:pt x="1928998" y="315424"/>
                    <a:pt x="1838022" y="406400"/>
                    <a:pt x="172579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928998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537717" y="3605783"/>
            <a:ext cx="3075434" cy="3075434"/>
          </a:xfrm>
          <a:custGeom>
            <a:avLst/>
            <a:gdLst/>
            <a:ahLst/>
            <a:cxnLst/>
            <a:rect r="r" b="b" t="t" l="l"/>
            <a:pathLst>
              <a:path h="3075434" w="3075434">
                <a:moveTo>
                  <a:pt x="0" y="0"/>
                </a:moveTo>
                <a:lnTo>
                  <a:pt x="3075434" y="0"/>
                </a:lnTo>
                <a:lnTo>
                  <a:pt x="3075434" y="3075434"/>
                </a:lnTo>
                <a:lnTo>
                  <a:pt x="0" y="3075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710243" y="3605783"/>
            <a:ext cx="3075434" cy="3075434"/>
          </a:xfrm>
          <a:custGeom>
            <a:avLst/>
            <a:gdLst/>
            <a:ahLst/>
            <a:cxnLst/>
            <a:rect r="r" b="b" t="t" l="l"/>
            <a:pathLst>
              <a:path h="3075434" w="3075434">
                <a:moveTo>
                  <a:pt x="0" y="0"/>
                </a:moveTo>
                <a:lnTo>
                  <a:pt x="3075434" y="0"/>
                </a:lnTo>
                <a:lnTo>
                  <a:pt x="3075434" y="3075434"/>
                </a:lnTo>
                <a:lnTo>
                  <a:pt x="0" y="3075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37717" y="1149574"/>
            <a:ext cx="7433041" cy="3726857"/>
          </a:xfrm>
          <a:custGeom>
            <a:avLst/>
            <a:gdLst/>
            <a:ahLst/>
            <a:cxnLst/>
            <a:rect r="r" b="b" t="t" l="l"/>
            <a:pathLst>
              <a:path h="3726857" w="7433041">
                <a:moveTo>
                  <a:pt x="0" y="0"/>
                </a:moveTo>
                <a:lnTo>
                  <a:pt x="7433041" y="0"/>
                </a:lnTo>
                <a:lnTo>
                  <a:pt x="7433041" y="3726857"/>
                </a:lnTo>
                <a:lnTo>
                  <a:pt x="0" y="37268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96" t="0" r="-2296" b="-10301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99217" y="5506689"/>
            <a:ext cx="7808211" cy="3491531"/>
          </a:xfrm>
          <a:custGeom>
            <a:avLst/>
            <a:gdLst/>
            <a:ahLst/>
            <a:cxnLst/>
            <a:rect r="r" b="b" t="t" l="l"/>
            <a:pathLst>
              <a:path h="3491531" w="7808211">
                <a:moveTo>
                  <a:pt x="0" y="0"/>
                </a:moveTo>
                <a:lnTo>
                  <a:pt x="7808210" y="0"/>
                </a:lnTo>
                <a:lnTo>
                  <a:pt x="7808210" y="3491532"/>
                </a:lnTo>
                <a:lnTo>
                  <a:pt x="0" y="34915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7966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675211" y="315976"/>
            <a:ext cx="271016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Clase ServidorHTTP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41948" y="9503330"/>
            <a:ext cx="255552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Clase ClienteHTTP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7912" y="-6460963"/>
            <a:ext cx="20593590" cy="7489663"/>
            <a:chOff x="0" y="0"/>
            <a:chExt cx="5423826" cy="19725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23826" cy="1972586"/>
            </a:xfrm>
            <a:custGeom>
              <a:avLst/>
              <a:gdLst/>
              <a:ahLst/>
              <a:cxnLst/>
              <a:rect r="r" b="b" t="t" l="l"/>
              <a:pathLst>
                <a:path h="1972586" w="5423826">
                  <a:moveTo>
                    <a:pt x="0" y="0"/>
                  </a:moveTo>
                  <a:lnTo>
                    <a:pt x="5423826" y="0"/>
                  </a:lnTo>
                  <a:lnTo>
                    <a:pt x="5423826" y="1972586"/>
                  </a:lnTo>
                  <a:lnTo>
                    <a:pt x="0" y="197258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23826" cy="2020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068907" y="9258300"/>
            <a:ext cx="21201429" cy="7489663"/>
            <a:chOff x="0" y="0"/>
            <a:chExt cx="5583916" cy="19725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83916" cy="1972586"/>
            </a:xfrm>
            <a:custGeom>
              <a:avLst/>
              <a:gdLst/>
              <a:ahLst/>
              <a:cxnLst/>
              <a:rect r="r" b="b" t="t" l="l"/>
              <a:pathLst>
                <a:path h="1972586" w="5583916">
                  <a:moveTo>
                    <a:pt x="0" y="0"/>
                  </a:moveTo>
                  <a:lnTo>
                    <a:pt x="5583916" y="0"/>
                  </a:lnTo>
                  <a:lnTo>
                    <a:pt x="5583916" y="1972586"/>
                  </a:lnTo>
                  <a:lnTo>
                    <a:pt x="0" y="197258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583916" cy="2020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540786" y="8631000"/>
            <a:ext cx="5955018" cy="1254599"/>
            <a:chOff x="0" y="0"/>
            <a:chExt cx="1928998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28998" cy="406400"/>
            </a:xfrm>
            <a:custGeom>
              <a:avLst/>
              <a:gdLst/>
              <a:ahLst/>
              <a:cxnLst/>
              <a:rect r="r" b="b" t="t" l="l"/>
              <a:pathLst>
                <a:path h="406400" w="1928998">
                  <a:moveTo>
                    <a:pt x="1725798" y="0"/>
                  </a:moveTo>
                  <a:cubicBezTo>
                    <a:pt x="1838022" y="0"/>
                    <a:pt x="1928998" y="90976"/>
                    <a:pt x="1928998" y="203200"/>
                  </a:cubicBezTo>
                  <a:cubicBezTo>
                    <a:pt x="1928998" y="315424"/>
                    <a:pt x="1838022" y="406400"/>
                    <a:pt x="172579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928998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375000" y="363601"/>
            <a:ext cx="5924969" cy="1248269"/>
            <a:chOff x="0" y="0"/>
            <a:chExt cx="1928998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28998" cy="406400"/>
            </a:xfrm>
            <a:custGeom>
              <a:avLst/>
              <a:gdLst/>
              <a:ahLst/>
              <a:cxnLst/>
              <a:rect r="r" b="b" t="t" l="l"/>
              <a:pathLst>
                <a:path h="406400" w="1928998">
                  <a:moveTo>
                    <a:pt x="1725798" y="0"/>
                  </a:moveTo>
                  <a:cubicBezTo>
                    <a:pt x="1838022" y="0"/>
                    <a:pt x="1928998" y="90976"/>
                    <a:pt x="1928998" y="203200"/>
                  </a:cubicBezTo>
                  <a:cubicBezTo>
                    <a:pt x="1928998" y="315424"/>
                    <a:pt x="1838022" y="406400"/>
                    <a:pt x="172579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928998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537717" y="3605783"/>
            <a:ext cx="3075434" cy="3075434"/>
          </a:xfrm>
          <a:custGeom>
            <a:avLst/>
            <a:gdLst/>
            <a:ahLst/>
            <a:cxnLst/>
            <a:rect r="r" b="b" t="t" l="l"/>
            <a:pathLst>
              <a:path h="3075434" w="3075434">
                <a:moveTo>
                  <a:pt x="0" y="0"/>
                </a:moveTo>
                <a:lnTo>
                  <a:pt x="3075434" y="0"/>
                </a:lnTo>
                <a:lnTo>
                  <a:pt x="3075434" y="3075434"/>
                </a:lnTo>
                <a:lnTo>
                  <a:pt x="0" y="3075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710243" y="3605783"/>
            <a:ext cx="3075434" cy="3075434"/>
          </a:xfrm>
          <a:custGeom>
            <a:avLst/>
            <a:gdLst/>
            <a:ahLst/>
            <a:cxnLst/>
            <a:rect r="r" b="b" t="t" l="l"/>
            <a:pathLst>
              <a:path h="3075434" w="3075434">
                <a:moveTo>
                  <a:pt x="0" y="0"/>
                </a:moveTo>
                <a:lnTo>
                  <a:pt x="3075434" y="0"/>
                </a:lnTo>
                <a:lnTo>
                  <a:pt x="3075434" y="3075434"/>
                </a:lnTo>
                <a:lnTo>
                  <a:pt x="0" y="3075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37717" y="1616351"/>
            <a:ext cx="7354892" cy="1989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1"/>
              </a:lnSpc>
              <a:spcBef>
                <a:spcPct val="0"/>
              </a:spcBef>
            </a:pPr>
            <a:r>
              <a:rPr lang="en-US" sz="5729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Explicación del código: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86734" y="6121123"/>
            <a:ext cx="9875584" cy="272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 i="true" u="sng">
                <a:solidFill>
                  <a:srgbClr val="504333"/>
                </a:solidFill>
                <a:latin typeface="Helios Bold Italics"/>
                <a:ea typeface="Helios Bold Italics"/>
                <a:cs typeface="Helios Bold Italics"/>
                <a:sym typeface="Helios Bold Italics"/>
              </a:rPr>
              <a:t>C</a:t>
            </a:r>
            <a:r>
              <a:rPr lang="en-US" b="true" sz="2199" i="true" u="sng">
                <a:solidFill>
                  <a:srgbClr val="504333"/>
                </a:solidFill>
                <a:latin typeface="Helios Bold Italics"/>
                <a:ea typeface="Helios Bold Italics"/>
                <a:cs typeface="Helios Bold Italics"/>
                <a:sym typeface="Helios Bold Italics"/>
              </a:rPr>
              <a:t>liente HTTP</a:t>
            </a:r>
          </a:p>
          <a:p>
            <a:pPr algn="ctr">
              <a:lnSpc>
                <a:spcPts val="3079"/>
              </a:lnSpc>
            </a:pP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71743C"/>
                </a:solidFill>
                <a:latin typeface="Helios Bold"/>
                <a:ea typeface="Helios Bold"/>
                <a:cs typeface="Helios Bold"/>
                <a:sym typeface="Helios Bold"/>
              </a:rPr>
              <a:t>Crea una instancia de HttpClient para manejar la conexión.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71743C"/>
                </a:solidFill>
                <a:latin typeface="Helios Bold"/>
                <a:ea typeface="Helios Bold"/>
                <a:cs typeface="Helios Bold"/>
                <a:sym typeface="Helios Bold"/>
              </a:rPr>
              <a:t>Construye una solicitud HTTP GET con la URL del servidor.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71743C"/>
                </a:solidFill>
                <a:latin typeface="Helios Bold"/>
                <a:ea typeface="Helios Bold"/>
                <a:cs typeface="Helios Bold"/>
                <a:sym typeface="Helios Bold"/>
              </a:rPr>
              <a:t>Envía la solicitud y obtiene la respuesta.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71743C"/>
                </a:solidFill>
                <a:latin typeface="Helios Bold"/>
                <a:ea typeface="Helios Bold"/>
                <a:cs typeface="Helios Bold"/>
                <a:sym typeface="Helios Bold"/>
              </a:rPr>
              <a:t>Imprime el código de estado y el contenido de la respuesta.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173010" y="3290564"/>
            <a:ext cx="9974384" cy="272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 i="true" u="sng">
                <a:solidFill>
                  <a:srgbClr val="504333"/>
                </a:solidFill>
                <a:latin typeface="Helios Bold Italics"/>
                <a:ea typeface="Helios Bold Italics"/>
                <a:cs typeface="Helios Bold Italics"/>
                <a:sym typeface="Helios Bold Italics"/>
              </a:rPr>
              <a:t>Servidor HTTP</a:t>
            </a:r>
          </a:p>
          <a:p>
            <a:pPr algn="ctr">
              <a:lnSpc>
                <a:spcPts val="3079"/>
              </a:lnSpc>
            </a:pP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71743C"/>
                </a:solidFill>
                <a:latin typeface="Helios Bold"/>
                <a:ea typeface="Helios Bold"/>
                <a:cs typeface="Helios Bold"/>
                <a:sym typeface="Helios Bold"/>
              </a:rPr>
              <a:t>Crea un servidor en e</a:t>
            </a:r>
            <a:r>
              <a:rPr lang="en-US" b="true" sz="2199">
                <a:solidFill>
                  <a:srgbClr val="71743C"/>
                </a:solidFill>
                <a:latin typeface="Helios Bold"/>
                <a:ea typeface="Helios Bold"/>
                <a:cs typeface="Helios Bold"/>
                <a:sym typeface="Helios Bold"/>
              </a:rPr>
              <a:t>l puerto 8080.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71743C"/>
                </a:solidFill>
                <a:latin typeface="Helios Bold"/>
                <a:ea typeface="Helios Bold"/>
                <a:cs typeface="Helios Bold"/>
                <a:sym typeface="Helios Bold"/>
              </a:rPr>
              <a:t>Define un manejador (/saludo) que responde con "¡Hola, cliente!"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71743C"/>
                </a:solidFill>
                <a:latin typeface="Helios Bold"/>
                <a:ea typeface="Helios Bold"/>
                <a:cs typeface="Helios Bold"/>
                <a:sym typeface="Helios Bold"/>
              </a:rPr>
              <a:t>Verifica que la solicitud sea de tipo GET.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71743C"/>
                </a:solidFill>
                <a:latin typeface="Helios Bold"/>
                <a:ea typeface="Helios Bold"/>
                <a:cs typeface="Helios Bold"/>
                <a:sym typeface="Helios Bold"/>
              </a:rPr>
              <a:t>Envía la respuesta con un código 200 que significa "OK, todo bien".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35366" y="1496049"/>
            <a:ext cx="8115300" cy="90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3"/>
              </a:lnSpc>
            </a:pPr>
            <a:r>
              <a:rPr lang="en-US" sz="5771" b="true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EJECUCIÓN Y SALIDA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926923" y="2962211"/>
            <a:ext cx="791364" cy="79136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1743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018481" y="6290614"/>
            <a:ext cx="791364" cy="79136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1743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-2178831" y="277915"/>
            <a:ext cx="11836639" cy="9573198"/>
            <a:chOff x="0" y="0"/>
            <a:chExt cx="3117469" cy="25213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17469" cy="2521336"/>
            </a:xfrm>
            <a:custGeom>
              <a:avLst/>
              <a:gdLst/>
              <a:ahLst/>
              <a:cxnLst/>
              <a:rect r="r" b="b" t="t" l="l"/>
              <a:pathLst>
                <a:path h="2521336" w="3117469">
                  <a:moveTo>
                    <a:pt x="0" y="0"/>
                  </a:moveTo>
                  <a:lnTo>
                    <a:pt x="3117469" y="0"/>
                  </a:lnTo>
                  <a:lnTo>
                    <a:pt x="3117469" y="2521336"/>
                  </a:lnTo>
                  <a:lnTo>
                    <a:pt x="0" y="252133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117469" cy="2568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79138" y="1997621"/>
            <a:ext cx="7170700" cy="6291759"/>
            <a:chOff x="0" y="0"/>
            <a:chExt cx="1452762" cy="12746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52762" cy="1274691"/>
            </a:xfrm>
            <a:custGeom>
              <a:avLst/>
              <a:gdLst/>
              <a:ahLst/>
              <a:cxnLst/>
              <a:rect r="r" b="b" t="t" l="l"/>
              <a:pathLst>
                <a:path h="1274691" w="1452762">
                  <a:moveTo>
                    <a:pt x="0" y="0"/>
                  </a:moveTo>
                  <a:lnTo>
                    <a:pt x="1452762" y="0"/>
                  </a:lnTo>
                  <a:lnTo>
                    <a:pt x="1452762" y="1274691"/>
                  </a:lnTo>
                  <a:lnTo>
                    <a:pt x="0" y="1274691"/>
                  </a:lnTo>
                  <a:close/>
                </a:path>
              </a:pathLst>
            </a:custGeom>
            <a:blipFill>
              <a:blip r:embed="rId2"/>
              <a:stretch>
                <a:fillRect l="-27993" t="0" r="-27993" b="0"/>
              </a:stretch>
            </a:blipFill>
            <a:ln w="85725" cap="sq">
              <a:solidFill>
                <a:srgbClr val="FFFDF7"/>
              </a:solidFill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1828114" y="-3111571"/>
            <a:ext cx="9568435" cy="4140271"/>
            <a:chOff x="0" y="0"/>
            <a:chExt cx="939217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39217" cy="406400"/>
            </a:xfrm>
            <a:custGeom>
              <a:avLst/>
              <a:gdLst/>
              <a:ahLst/>
              <a:cxnLst/>
              <a:rect r="r" b="b" t="t" l="l"/>
              <a:pathLst>
                <a:path h="406400" w="939217">
                  <a:moveTo>
                    <a:pt x="736017" y="0"/>
                  </a:moveTo>
                  <a:cubicBezTo>
                    <a:pt x="848241" y="0"/>
                    <a:pt x="939217" y="90976"/>
                    <a:pt x="939217" y="203200"/>
                  </a:cubicBezTo>
                  <a:cubicBezTo>
                    <a:pt x="939217" y="315424"/>
                    <a:pt x="848241" y="406400"/>
                    <a:pt x="73601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939217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283032" y="-1586869"/>
            <a:ext cx="4009935" cy="4009935"/>
          </a:xfrm>
          <a:custGeom>
            <a:avLst/>
            <a:gdLst/>
            <a:ahLst/>
            <a:cxnLst/>
            <a:rect r="r" b="b" t="t" l="l"/>
            <a:pathLst>
              <a:path h="4009935" w="4009935">
                <a:moveTo>
                  <a:pt x="0" y="0"/>
                </a:moveTo>
                <a:lnTo>
                  <a:pt x="4009936" y="0"/>
                </a:lnTo>
                <a:lnTo>
                  <a:pt x="4009936" y="4009935"/>
                </a:lnTo>
                <a:lnTo>
                  <a:pt x="0" y="40099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3575832" y="625185"/>
            <a:ext cx="959812" cy="95981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191751" y="7887065"/>
            <a:ext cx="7341942" cy="651597"/>
          </a:xfrm>
          <a:custGeom>
            <a:avLst/>
            <a:gdLst/>
            <a:ahLst/>
            <a:cxnLst/>
            <a:rect r="r" b="b" t="t" l="l"/>
            <a:pathLst>
              <a:path h="651597" w="7341942">
                <a:moveTo>
                  <a:pt x="0" y="0"/>
                </a:moveTo>
                <a:lnTo>
                  <a:pt x="7341942" y="0"/>
                </a:lnTo>
                <a:lnTo>
                  <a:pt x="7341942" y="651597"/>
                </a:lnTo>
                <a:lnTo>
                  <a:pt x="0" y="6515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61873" y="4680861"/>
            <a:ext cx="6989413" cy="707678"/>
          </a:xfrm>
          <a:custGeom>
            <a:avLst/>
            <a:gdLst/>
            <a:ahLst/>
            <a:cxnLst/>
            <a:rect r="r" b="b" t="t" l="l"/>
            <a:pathLst>
              <a:path h="707678" w="6989413">
                <a:moveTo>
                  <a:pt x="0" y="0"/>
                </a:moveTo>
                <a:lnTo>
                  <a:pt x="6989413" y="0"/>
                </a:lnTo>
                <a:lnTo>
                  <a:pt x="6989413" y="707678"/>
                </a:lnTo>
                <a:lnTo>
                  <a:pt x="0" y="7076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928729" y="3267011"/>
            <a:ext cx="7867985" cy="42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7"/>
              </a:lnSpc>
            </a:pPr>
            <a:r>
              <a:rPr lang="en-US" sz="2296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 Iniciar el servidor ejecutando ServidorHTTP.java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28729" y="3715476"/>
            <a:ext cx="7939639" cy="332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1"/>
              </a:lnSpc>
            </a:pPr>
            <a:r>
              <a:rPr lang="en-US" sz="1986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 Mensaje en consola: Servidor iniciado en http://localhost:8080/saludo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835366" y="3009861"/>
            <a:ext cx="944958" cy="62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9"/>
              </a:lnSpc>
              <a:spcBef>
                <a:spcPct val="0"/>
              </a:spcBef>
            </a:pPr>
            <a:r>
              <a:rPr lang="en-US" b="true" sz="3720">
                <a:solidFill>
                  <a:srgbClr val="FFFDF7"/>
                </a:solidFill>
                <a:latin typeface="TS Deniz Bold"/>
                <a:ea typeface="TS Deniz Bold"/>
                <a:cs typeface="TS Deniz Bold"/>
                <a:sym typeface="TS Deniz Bold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088958" y="6600571"/>
            <a:ext cx="7142124" cy="483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3"/>
              </a:lnSpc>
            </a:pPr>
            <a:r>
              <a:rPr lang="en-US" sz="2612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Ejecutar el cliente con ClienteHTTP.java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088958" y="7102976"/>
            <a:ext cx="2983329" cy="298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7"/>
              </a:lnSpc>
            </a:pPr>
            <a:r>
              <a:rPr lang="en-US" sz="1755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 Salida esperada en consola: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926923" y="6377052"/>
            <a:ext cx="944958" cy="62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9"/>
              </a:lnSpc>
              <a:spcBef>
                <a:spcPct val="0"/>
              </a:spcBef>
            </a:pPr>
            <a:r>
              <a:rPr lang="en-US" b="true" sz="3720">
                <a:solidFill>
                  <a:srgbClr val="FFFDF7"/>
                </a:solidFill>
                <a:latin typeface="TS Deniz Bold"/>
                <a:ea typeface="TS Deniz Bold"/>
                <a:cs typeface="TS Deniz Bold"/>
                <a:sym typeface="TS Deniz Bold"/>
              </a:rPr>
              <a:t>02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134415" y="3073364"/>
            <a:ext cx="8227978" cy="4140271"/>
            <a:chOff x="0" y="0"/>
            <a:chExt cx="80764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958876" y="3943541"/>
            <a:ext cx="11186247" cy="1209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6"/>
              </a:lnSpc>
              <a:spcBef>
                <a:spcPct val="0"/>
              </a:spcBef>
            </a:pPr>
            <a:r>
              <a:rPr lang="en-US" sz="7125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Dificultades que pueden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07994" y="4542553"/>
            <a:ext cx="10637129" cy="2239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40"/>
              </a:lnSpc>
              <a:spcBef>
                <a:spcPct val="0"/>
              </a:spcBef>
            </a:pPr>
            <a:r>
              <a:rPr lang="en-US" sz="13100" b="true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Encontrarse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79387" y="2646483"/>
            <a:ext cx="1098480" cy="109848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1698802" y="5514834"/>
            <a:ext cx="3397604" cy="3397604"/>
          </a:xfrm>
          <a:custGeom>
            <a:avLst/>
            <a:gdLst/>
            <a:ahLst/>
            <a:cxnLst/>
            <a:rect r="r" b="b" t="t" l="l"/>
            <a:pathLst>
              <a:path h="3397604" w="3397604">
                <a:moveTo>
                  <a:pt x="0" y="0"/>
                </a:moveTo>
                <a:lnTo>
                  <a:pt x="3397604" y="0"/>
                </a:lnTo>
                <a:lnTo>
                  <a:pt x="3397604" y="3397603"/>
                </a:lnTo>
                <a:lnTo>
                  <a:pt x="0" y="3397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10800000">
            <a:off x="13986999" y="-2149600"/>
            <a:ext cx="6316248" cy="3178300"/>
            <a:chOff x="0" y="0"/>
            <a:chExt cx="80764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259300" y="-565845"/>
            <a:ext cx="15452455" cy="11836184"/>
            <a:chOff x="0" y="0"/>
            <a:chExt cx="4069782" cy="31173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69783" cy="3117349"/>
            </a:xfrm>
            <a:custGeom>
              <a:avLst/>
              <a:gdLst/>
              <a:ahLst/>
              <a:cxnLst/>
              <a:rect r="r" b="b" t="t" l="l"/>
              <a:pathLst>
                <a:path h="3117349" w="4069783">
                  <a:moveTo>
                    <a:pt x="0" y="0"/>
                  </a:moveTo>
                  <a:lnTo>
                    <a:pt x="4069783" y="0"/>
                  </a:lnTo>
                  <a:lnTo>
                    <a:pt x="4069783" y="3117349"/>
                  </a:lnTo>
                  <a:lnTo>
                    <a:pt x="0" y="3117349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4069782" cy="3164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160820" y="-12167794"/>
            <a:ext cx="5966360" cy="19855818"/>
            <a:chOff x="0" y="0"/>
            <a:chExt cx="1571387" cy="52295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1387" cy="5229516"/>
            </a:xfrm>
            <a:custGeom>
              <a:avLst/>
              <a:gdLst/>
              <a:ahLst/>
              <a:cxnLst/>
              <a:rect r="r" b="b" t="t" l="l"/>
              <a:pathLst>
                <a:path h="5229516" w="1571387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3627384" y="-2382359"/>
            <a:ext cx="8227978" cy="4140271"/>
            <a:chOff x="0" y="0"/>
            <a:chExt cx="80764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68250" y="8057418"/>
            <a:ext cx="4736499" cy="4736499"/>
          </a:xfrm>
          <a:custGeom>
            <a:avLst/>
            <a:gdLst/>
            <a:ahLst/>
            <a:cxnLst/>
            <a:rect r="r" b="b" t="t" l="l"/>
            <a:pathLst>
              <a:path h="4736499" w="4736499">
                <a:moveTo>
                  <a:pt x="0" y="0"/>
                </a:moveTo>
                <a:lnTo>
                  <a:pt x="4736500" y="0"/>
                </a:lnTo>
                <a:lnTo>
                  <a:pt x="4736500" y="4736500"/>
                </a:lnTo>
                <a:lnTo>
                  <a:pt x="0" y="4736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8357" y="1426967"/>
            <a:ext cx="660687" cy="661890"/>
          </a:xfrm>
          <a:custGeom>
            <a:avLst/>
            <a:gdLst/>
            <a:ahLst/>
            <a:cxnLst/>
            <a:rect r="r" b="b" t="t" l="l"/>
            <a:pathLst>
              <a:path h="661890" w="660687">
                <a:moveTo>
                  <a:pt x="0" y="0"/>
                </a:moveTo>
                <a:lnTo>
                  <a:pt x="660686" y="0"/>
                </a:lnTo>
                <a:lnTo>
                  <a:pt x="660686" y="661890"/>
                </a:lnTo>
                <a:lnTo>
                  <a:pt x="0" y="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10800000">
            <a:off x="15936505" y="1188018"/>
            <a:ext cx="1139788" cy="113978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945986" y="6590068"/>
            <a:ext cx="6127353" cy="2605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3"/>
              </a:lnSpc>
            </a:pPr>
            <a:r>
              <a:rPr lang="en-US" b="true" sz="2423" i="true" spc="143" u="sng">
                <a:solidFill>
                  <a:srgbClr val="4D4C4C"/>
                </a:solidFill>
                <a:latin typeface="Helios Bold Italics"/>
                <a:ea typeface="Helios Bold Italics"/>
                <a:cs typeface="Helios Bold Italics"/>
                <a:sym typeface="Helios Bold Italics"/>
              </a:rPr>
              <a:t>Problemas con permisos: </a:t>
            </a:r>
          </a:p>
          <a:p>
            <a:pPr algn="l">
              <a:lnSpc>
                <a:spcPts val="3393"/>
              </a:lnSpc>
              <a:spcBef>
                <a:spcPct val="0"/>
              </a:spcBef>
            </a:pPr>
            <a:r>
              <a:rPr lang="en-US" b="true" sz="2423" spc="143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Algunos entornos requieren permisos de red para escuchar en un puerto. Para solucionarlo deberíamos ejecutar el programa con permisos de administrador.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999816" y="6628168"/>
            <a:ext cx="660687" cy="661890"/>
          </a:xfrm>
          <a:custGeom>
            <a:avLst/>
            <a:gdLst/>
            <a:ahLst/>
            <a:cxnLst/>
            <a:rect r="r" b="b" t="t" l="l"/>
            <a:pathLst>
              <a:path h="661890" w="660687">
                <a:moveTo>
                  <a:pt x="0" y="0"/>
                </a:moveTo>
                <a:lnTo>
                  <a:pt x="660687" y="0"/>
                </a:lnTo>
                <a:lnTo>
                  <a:pt x="660687" y="661890"/>
                </a:lnTo>
                <a:lnTo>
                  <a:pt x="0" y="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021635" y="4045060"/>
            <a:ext cx="660687" cy="661890"/>
          </a:xfrm>
          <a:custGeom>
            <a:avLst/>
            <a:gdLst/>
            <a:ahLst/>
            <a:cxnLst/>
            <a:rect r="r" b="b" t="t" l="l"/>
            <a:pathLst>
              <a:path h="661890" w="660687">
                <a:moveTo>
                  <a:pt x="0" y="0"/>
                </a:moveTo>
                <a:lnTo>
                  <a:pt x="660686" y="0"/>
                </a:lnTo>
                <a:lnTo>
                  <a:pt x="660686" y="661890"/>
                </a:lnTo>
                <a:lnTo>
                  <a:pt x="0" y="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33565" y="1070416"/>
            <a:ext cx="6735616" cy="2856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0"/>
              </a:lnSpc>
            </a:pPr>
            <a:r>
              <a:rPr lang="en-US" b="true" sz="2664" i="true" spc="157" u="sng">
                <a:solidFill>
                  <a:srgbClr val="4D4C4C"/>
                </a:solidFill>
                <a:latin typeface="Helios Bold Italics"/>
                <a:ea typeface="Helios Bold Italics"/>
                <a:cs typeface="Helios Bold Italics"/>
                <a:sym typeface="Helios Bold Italics"/>
              </a:rPr>
              <a:t>Puerto ocupado:</a:t>
            </a:r>
            <a:r>
              <a:rPr lang="en-US" b="true" sz="2664" spc="157" u="sng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 </a:t>
            </a:r>
          </a:p>
          <a:p>
            <a:pPr algn="l">
              <a:lnSpc>
                <a:spcPts val="3730"/>
              </a:lnSpc>
              <a:spcBef>
                <a:spcPct val="0"/>
              </a:spcBef>
            </a:pPr>
            <a:r>
              <a:rPr lang="en-US" b="true" sz="2664" spc="157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Al intentar levantar el servidor en el puerto 8080, tuvimos un pequeño problema al no darnos cuenta que NetBeans lo estaba usando con TomCat.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86712" y="4020074"/>
            <a:ext cx="6382994" cy="2221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4"/>
              </a:lnSpc>
            </a:pPr>
            <a:r>
              <a:rPr lang="en-US" b="true" sz="2524" spc="148" u="sng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Errores de conexión:</a:t>
            </a:r>
          </a:p>
          <a:p>
            <a:pPr algn="l">
              <a:lnSpc>
                <a:spcPts val="3534"/>
              </a:lnSpc>
              <a:spcBef>
                <a:spcPct val="0"/>
              </a:spcBef>
            </a:pPr>
            <a:r>
              <a:rPr lang="en-US" b="true" sz="2524" spc="148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Obviamente debemos asegurarnos de</a:t>
            </a:r>
            <a:r>
              <a:rPr lang="en-US" b="true" sz="2524" spc="148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 que el servidor se está ejecutando antes de hacer la petición.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8667">
            <a:off x="1990460" y="4026268"/>
            <a:ext cx="1261485" cy="126148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252238" y="5795094"/>
            <a:ext cx="16230600" cy="0"/>
          </a:xfrm>
          <a:prstGeom prst="line">
            <a:avLst/>
          </a:prstGeom>
          <a:ln cap="flat" w="38100">
            <a:solidFill>
              <a:srgbClr val="4D4C4C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" id="6"/>
          <p:cNvGrpSpPr/>
          <p:nvPr/>
        </p:nvGrpSpPr>
        <p:grpSpPr>
          <a:xfrm rot="0">
            <a:off x="10852598" y="4079364"/>
            <a:ext cx="1304270" cy="1952945"/>
            <a:chOff x="0" y="0"/>
            <a:chExt cx="1739026" cy="2603926"/>
          </a:xfrm>
        </p:grpSpPr>
        <p:grpSp>
          <p:nvGrpSpPr>
            <p:cNvPr name="Group 7" id="7"/>
            <p:cNvGrpSpPr/>
            <p:nvPr/>
          </p:nvGrpSpPr>
          <p:grpSpPr>
            <a:xfrm rot="118667">
              <a:off x="28523" y="28523"/>
              <a:ext cx="1681980" cy="1681980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4D4C4C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606926" y="2169991"/>
              <a:ext cx="433935" cy="433935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072B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39"/>
                  </a:lnSpc>
                </a:pPr>
              </a:p>
            </p:txBody>
          </p:sp>
        </p:grpSp>
        <p:sp>
          <p:nvSpPr>
            <p:cNvPr name="AutoShape 13" id="13"/>
            <p:cNvSpPr/>
            <p:nvPr/>
          </p:nvSpPr>
          <p:spPr>
            <a:xfrm>
              <a:off x="840489" y="1710002"/>
              <a:ext cx="3637" cy="647657"/>
            </a:xfrm>
            <a:prstGeom prst="line">
              <a:avLst/>
            </a:prstGeom>
            <a:ln cap="flat" w="50800">
              <a:solidFill>
                <a:srgbClr val="4D4C4C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5479718" y="4004875"/>
            <a:ext cx="1304270" cy="1952945"/>
            <a:chOff x="0" y="0"/>
            <a:chExt cx="1739026" cy="2603926"/>
          </a:xfrm>
        </p:grpSpPr>
        <p:grpSp>
          <p:nvGrpSpPr>
            <p:cNvPr name="Group 15" id="15"/>
            <p:cNvGrpSpPr/>
            <p:nvPr/>
          </p:nvGrpSpPr>
          <p:grpSpPr>
            <a:xfrm rot="118667">
              <a:off x="28523" y="28523"/>
              <a:ext cx="1681980" cy="1681980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4D4C4C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606926" y="2169991"/>
              <a:ext cx="433935" cy="43393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072B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39"/>
                  </a:lnSpc>
                </a:pPr>
              </a:p>
            </p:txBody>
          </p:sp>
        </p:grpSp>
        <p:sp>
          <p:nvSpPr>
            <p:cNvPr name="AutoShape 21" id="21"/>
            <p:cNvSpPr/>
            <p:nvPr/>
          </p:nvSpPr>
          <p:spPr>
            <a:xfrm>
              <a:off x="840489" y="1710002"/>
              <a:ext cx="3637" cy="647657"/>
            </a:xfrm>
            <a:prstGeom prst="line">
              <a:avLst/>
            </a:prstGeom>
            <a:ln cap="flat" w="50800">
              <a:solidFill>
                <a:srgbClr val="4D4C4C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2178411" y="4386557"/>
            <a:ext cx="885584" cy="719738"/>
          </a:xfrm>
          <a:custGeom>
            <a:avLst/>
            <a:gdLst/>
            <a:ahLst/>
            <a:cxnLst/>
            <a:rect r="r" b="b" t="t" l="l"/>
            <a:pathLst>
              <a:path h="719738" w="885584">
                <a:moveTo>
                  <a:pt x="0" y="0"/>
                </a:moveTo>
                <a:lnTo>
                  <a:pt x="885584" y="0"/>
                </a:lnTo>
                <a:lnTo>
                  <a:pt x="885584" y="719738"/>
                </a:lnTo>
                <a:lnTo>
                  <a:pt x="0" y="719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118667">
            <a:off x="6618955" y="4048136"/>
            <a:ext cx="1261485" cy="126148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6939299" y="4231309"/>
            <a:ext cx="590448" cy="852353"/>
          </a:xfrm>
          <a:custGeom>
            <a:avLst/>
            <a:gdLst/>
            <a:ahLst/>
            <a:cxnLst/>
            <a:rect r="r" b="b" t="t" l="l"/>
            <a:pathLst>
              <a:path h="852353" w="590448">
                <a:moveTo>
                  <a:pt x="0" y="0"/>
                </a:moveTo>
                <a:lnTo>
                  <a:pt x="590448" y="0"/>
                </a:lnTo>
                <a:lnTo>
                  <a:pt x="590448" y="852353"/>
                </a:lnTo>
                <a:lnTo>
                  <a:pt x="0" y="8523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1086602" y="4336935"/>
            <a:ext cx="836261" cy="769360"/>
          </a:xfrm>
          <a:custGeom>
            <a:avLst/>
            <a:gdLst/>
            <a:ahLst/>
            <a:cxnLst/>
            <a:rect r="r" b="b" t="t" l="l"/>
            <a:pathLst>
              <a:path h="769360" w="836261">
                <a:moveTo>
                  <a:pt x="0" y="0"/>
                </a:moveTo>
                <a:lnTo>
                  <a:pt x="836261" y="0"/>
                </a:lnTo>
                <a:lnTo>
                  <a:pt x="836261" y="769360"/>
                </a:lnTo>
                <a:lnTo>
                  <a:pt x="0" y="7693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5851193" y="4281568"/>
            <a:ext cx="708125" cy="809706"/>
          </a:xfrm>
          <a:custGeom>
            <a:avLst/>
            <a:gdLst/>
            <a:ahLst/>
            <a:cxnLst/>
            <a:rect r="r" b="b" t="t" l="l"/>
            <a:pathLst>
              <a:path h="809706" w="708125">
                <a:moveTo>
                  <a:pt x="0" y="0"/>
                </a:moveTo>
                <a:lnTo>
                  <a:pt x="708125" y="0"/>
                </a:lnTo>
                <a:lnTo>
                  <a:pt x="708125" y="809706"/>
                </a:lnTo>
                <a:lnTo>
                  <a:pt x="0" y="8097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2599435" y="5287377"/>
            <a:ext cx="2728" cy="485743"/>
          </a:xfrm>
          <a:prstGeom prst="line">
            <a:avLst/>
          </a:prstGeom>
          <a:ln cap="flat" w="38100">
            <a:solidFill>
              <a:srgbClr val="4D4C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7227929" y="5309245"/>
            <a:ext cx="2728" cy="485743"/>
          </a:xfrm>
          <a:prstGeom prst="line">
            <a:avLst/>
          </a:prstGeom>
          <a:ln cap="flat" w="38100">
            <a:solidFill>
              <a:srgbClr val="4D4C4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2424262" y="5632369"/>
            <a:ext cx="325451" cy="3254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8072B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534539" y="2223700"/>
            <a:ext cx="13177983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07"/>
              </a:lnSpc>
              <a:spcBef>
                <a:spcPct val="0"/>
              </a:spcBef>
            </a:pPr>
            <a:r>
              <a:rPr lang="en-US" sz="8755" spc="262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Resumen Final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608443" y="6272145"/>
            <a:ext cx="1957091" cy="107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32"/>
              </a:lnSpc>
              <a:spcBef>
                <a:spcPct val="0"/>
              </a:spcBef>
            </a:pPr>
            <a:r>
              <a:rPr lang="en-US" b="true" sz="1748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SE IMPLEMENTÓ UN CLIENTE Y UN SERVIDOR HTTP USANDO JAVA.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526392" y="6428478"/>
            <a:ext cx="3403074" cy="1107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05"/>
              </a:lnSpc>
              <a:spcBef>
                <a:spcPct val="0"/>
              </a:spcBef>
            </a:pPr>
            <a:r>
              <a:rPr lang="en-US" b="true" sz="1808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SE UTILIZÓ JAVA.NET.HTTP.HTTPCLIENT PARA ENVIAR SOLICITUDES HTTP.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595266" y="6537134"/>
            <a:ext cx="4005200" cy="74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60"/>
              </a:lnSpc>
              <a:spcBef>
                <a:spcPct val="0"/>
              </a:spcBef>
            </a:pPr>
            <a:r>
              <a:rPr lang="en-US" b="true" sz="1606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SE CREÓ UN SERVIDOR CON COM.SUN.NET.HTTPSERVER.HTTPSERVER QUE RESPONDE A SOLICITUDES GET.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656960" y="6645050"/>
            <a:ext cx="3096591" cy="69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85"/>
              </a:lnSpc>
              <a:spcBef>
                <a:spcPct val="0"/>
              </a:spcBef>
            </a:pPr>
            <a:r>
              <a:rPr lang="en-US" b="true" sz="1545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SE APRENDIÓ SOBRE LA ESTRUCTURA DE LAS PETICIONES Y RESPUESTAS HTTP.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7065204" y="5722027"/>
            <a:ext cx="325451" cy="325451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8072B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3271034" y="-3035180"/>
            <a:ext cx="9568435" cy="4140271"/>
            <a:chOff x="0" y="0"/>
            <a:chExt cx="939217" cy="406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39217" cy="406400"/>
            </a:xfrm>
            <a:custGeom>
              <a:avLst/>
              <a:gdLst/>
              <a:ahLst/>
              <a:cxnLst/>
              <a:rect r="r" b="b" t="t" l="l"/>
              <a:pathLst>
                <a:path h="406400" w="939217">
                  <a:moveTo>
                    <a:pt x="736017" y="0"/>
                  </a:moveTo>
                  <a:cubicBezTo>
                    <a:pt x="848241" y="0"/>
                    <a:pt x="939217" y="90976"/>
                    <a:pt x="939217" y="203200"/>
                  </a:cubicBezTo>
                  <a:cubicBezTo>
                    <a:pt x="939217" y="315424"/>
                    <a:pt x="848241" y="406400"/>
                    <a:pt x="73601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939217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16058915" y="-2034868"/>
            <a:ext cx="4009935" cy="4009935"/>
          </a:xfrm>
          <a:custGeom>
            <a:avLst/>
            <a:gdLst/>
            <a:ahLst/>
            <a:cxnLst/>
            <a:rect r="r" b="b" t="t" l="l"/>
            <a:pathLst>
              <a:path h="4009935" w="4009935">
                <a:moveTo>
                  <a:pt x="0" y="0"/>
                </a:moveTo>
                <a:lnTo>
                  <a:pt x="4009935" y="0"/>
                </a:lnTo>
                <a:lnTo>
                  <a:pt x="4009935" y="4009935"/>
                </a:lnTo>
                <a:lnTo>
                  <a:pt x="0" y="4009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1249361" y="548794"/>
            <a:ext cx="959812" cy="959812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-5400000">
            <a:off x="6186162" y="2328854"/>
            <a:ext cx="6818207" cy="20947169"/>
            <a:chOff x="0" y="0"/>
            <a:chExt cx="1795742" cy="551695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134415" y="3073364"/>
            <a:ext cx="8227978" cy="4140271"/>
            <a:chOff x="0" y="0"/>
            <a:chExt cx="80764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28627" y="3310403"/>
            <a:ext cx="4216185" cy="3674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64"/>
              </a:lnSpc>
              <a:spcBef>
                <a:spcPct val="0"/>
              </a:spcBef>
            </a:pPr>
            <a:r>
              <a:rPr lang="en-US" b="true" sz="21474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22171" y="3943541"/>
            <a:ext cx="10522952" cy="1209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6"/>
              </a:lnSpc>
              <a:spcBef>
                <a:spcPct val="0"/>
              </a:spcBef>
            </a:pPr>
            <a:r>
              <a:rPr lang="en-US" sz="7125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Por último: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08100" y="4568107"/>
            <a:ext cx="8651200" cy="2239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40"/>
              </a:lnSpc>
              <a:spcBef>
                <a:spcPct val="0"/>
              </a:spcBef>
            </a:pPr>
            <a:r>
              <a:rPr lang="en-US" sz="13100" b="true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Conclusión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79387" y="2646483"/>
            <a:ext cx="1098480" cy="109848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698802" y="5514834"/>
            <a:ext cx="3397604" cy="3397604"/>
          </a:xfrm>
          <a:custGeom>
            <a:avLst/>
            <a:gdLst/>
            <a:ahLst/>
            <a:cxnLst/>
            <a:rect r="r" b="b" t="t" l="l"/>
            <a:pathLst>
              <a:path h="3397604" w="3397604">
                <a:moveTo>
                  <a:pt x="0" y="0"/>
                </a:moveTo>
                <a:lnTo>
                  <a:pt x="3397604" y="0"/>
                </a:lnTo>
                <a:lnTo>
                  <a:pt x="3397604" y="3397603"/>
                </a:lnTo>
                <a:lnTo>
                  <a:pt x="0" y="3397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-10800000">
            <a:off x="13986999" y="-2149600"/>
            <a:ext cx="6316248" cy="3178300"/>
            <a:chOff x="0" y="0"/>
            <a:chExt cx="80764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59300" y="-565845"/>
            <a:ext cx="15452455" cy="11836184"/>
            <a:chOff x="0" y="0"/>
            <a:chExt cx="4069782" cy="31173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9783" cy="3117349"/>
            </a:xfrm>
            <a:custGeom>
              <a:avLst/>
              <a:gdLst/>
              <a:ahLst/>
              <a:cxnLst/>
              <a:rect r="r" b="b" t="t" l="l"/>
              <a:pathLst>
                <a:path h="3117349" w="4069783">
                  <a:moveTo>
                    <a:pt x="0" y="0"/>
                  </a:moveTo>
                  <a:lnTo>
                    <a:pt x="4069783" y="0"/>
                  </a:lnTo>
                  <a:lnTo>
                    <a:pt x="4069783" y="3117349"/>
                  </a:lnTo>
                  <a:lnTo>
                    <a:pt x="0" y="3117349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4069782" cy="3164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3030895" y="-1481768"/>
            <a:ext cx="8678012" cy="2963535"/>
            <a:chOff x="0" y="0"/>
            <a:chExt cx="1070213" cy="3654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70213" cy="365477"/>
            </a:xfrm>
            <a:custGeom>
              <a:avLst/>
              <a:gdLst/>
              <a:ahLst/>
              <a:cxnLst/>
              <a:rect r="r" b="b" t="t" l="l"/>
              <a:pathLst>
                <a:path h="365477" w="1070213">
                  <a:moveTo>
                    <a:pt x="867013" y="0"/>
                  </a:moveTo>
                  <a:cubicBezTo>
                    <a:pt x="979237" y="0"/>
                    <a:pt x="1070213" y="81815"/>
                    <a:pt x="1070213" y="182739"/>
                  </a:cubicBezTo>
                  <a:cubicBezTo>
                    <a:pt x="1070213" y="283662"/>
                    <a:pt x="979237" y="365477"/>
                    <a:pt x="867013" y="365477"/>
                  </a:cubicBezTo>
                  <a:lnTo>
                    <a:pt x="203200" y="365477"/>
                  </a:lnTo>
                  <a:cubicBezTo>
                    <a:pt x="90976" y="365477"/>
                    <a:pt x="0" y="283662"/>
                    <a:pt x="0" y="182739"/>
                  </a:cubicBezTo>
                  <a:cubicBezTo>
                    <a:pt x="0" y="818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70213" cy="41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6303218" y="1782681"/>
            <a:ext cx="5681563" cy="21193096"/>
            <a:chOff x="0" y="0"/>
            <a:chExt cx="1496379" cy="55817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96379" cy="5581721"/>
            </a:xfrm>
            <a:custGeom>
              <a:avLst/>
              <a:gdLst/>
              <a:ahLst/>
              <a:cxnLst/>
              <a:rect r="r" b="b" t="t" l="l"/>
              <a:pathLst>
                <a:path h="5581721" w="1496379">
                  <a:moveTo>
                    <a:pt x="0" y="0"/>
                  </a:moveTo>
                  <a:lnTo>
                    <a:pt x="1496379" y="0"/>
                  </a:lnTo>
                  <a:lnTo>
                    <a:pt x="1496379" y="5581721"/>
                  </a:lnTo>
                  <a:lnTo>
                    <a:pt x="0" y="5581721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496379" cy="5629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904705" y="8814719"/>
            <a:ext cx="8227978" cy="4140271"/>
            <a:chOff x="0" y="0"/>
            <a:chExt cx="80764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258149" y="3248311"/>
            <a:ext cx="3790378" cy="3790378"/>
          </a:xfrm>
          <a:custGeom>
            <a:avLst/>
            <a:gdLst/>
            <a:ahLst/>
            <a:cxnLst/>
            <a:rect r="r" b="b" t="t" l="l"/>
            <a:pathLst>
              <a:path h="3790378" w="3790378">
                <a:moveTo>
                  <a:pt x="0" y="0"/>
                </a:moveTo>
                <a:lnTo>
                  <a:pt x="3790377" y="0"/>
                </a:lnTo>
                <a:lnTo>
                  <a:pt x="3790377" y="3790378"/>
                </a:lnTo>
                <a:lnTo>
                  <a:pt x="0" y="3790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779555" y="-1481768"/>
            <a:ext cx="2959490" cy="4423151"/>
          </a:xfrm>
          <a:custGeom>
            <a:avLst/>
            <a:gdLst/>
            <a:ahLst/>
            <a:cxnLst/>
            <a:rect r="r" b="b" t="t" l="l"/>
            <a:pathLst>
              <a:path h="4423151" w="2959490">
                <a:moveTo>
                  <a:pt x="2959490" y="0"/>
                </a:moveTo>
                <a:lnTo>
                  <a:pt x="0" y="0"/>
                </a:lnTo>
                <a:lnTo>
                  <a:pt x="0" y="4423151"/>
                </a:lnTo>
                <a:lnTo>
                  <a:pt x="2959490" y="4423151"/>
                </a:lnTo>
                <a:lnTo>
                  <a:pt x="29594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654943" y="2983846"/>
            <a:ext cx="12978113" cy="1838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10752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Conclusiones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68421" y="5105400"/>
            <a:ext cx="10684465" cy="305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8216" indent="-209108" lvl="1">
              <a:lnSpc>
                <a:spcPts val="2711"/>
              </a:lnSpc>
              <a:buFont typeface="Arial"/>
              <a:buChar char="•"/>
            </a:pPr>
            <a:r>
              <a:rPr lang="en-US" b="true" sz="1937" spc="114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Este proyecto nos ha ayudado a comprender fácilmente el funcionamiento de la comunicación cliente-servidor usando el API de Java. Tiene una implementación muy sencilla, y nos permite entender el funcionamiento de HTTP, aunque sea a bajo nivel, sin el uso de librerías externas.</a:t>
            </a:r>
          </a:p>
          <a:p>
            <a:pPr algn="l">
              <a:lnSpc>
                <a:spcPts val="2711"/>
              </a:lnSpc>
            </a:pPr>
          </a:p>
          <a:p>
            <a:pPr algn="l">
              <a:lnSpc>
                <a:spcPts val="2711"/>
              </a:lnSpc>
            </a:pPr>
          </a:p>
          <a:p>
            <a:pPr algn="l">
              <a:lnSpc>
                <a:spcPts val="2711"/>
              </a:lnSpc>
            </a:pPr>
          </a:p>
          <a:p>
            <a:pPr algn="l">
              <a:lnSpc>
                <a:spcPts val="2711"/>
              </a:lnSpc>
            </a:pPr>
          </a:p>
          <a:p>
            <a:pPr algn="l">
              <a:lnSpc>
                <a:spcPts val="2711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2980490" y="932528"/>
            <a:ext cx="1098480" cy="109848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09650"/>
            <a:ext cx="16230600" cy="0"/>
          </a:xfrm>
          <a:prstGeom prst="line">
            <a:avLst/>
          </a:prstGeom>
          <a:ln cap="flat" w="85725">
            <a:solidFill>
              <a:srgbClr val="B8BB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148166"/>
            <a:ext cx="415561" cy="416318"/>
          </a:xfrm>
          <a:custGeom>
            <a:avLst/>
            <a:gdLst/>
            <a:ahLst/>
            <a:cxnLst/>
            <a:rect r="r" b="b" t="t" l="l"/>
            <a:pathLst>
              <a:path h="416318" w="415561">
                <a:moveTo>
                  <a:pt x="0" y="0"/>
                </a:moveTo>
                <a:lnTo>
                  <a:pt x="415561" y="0"/>
                </a:lnTo>
                <a:lnTo>
                  <a:pt x="415561" y="416318"/>
                </a:lnTo>
                <a:lnTo>
                  <a:pt x="0" y="416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-3023648" y="6848523"/>
            <a:ext cx="7715406" cy="3535431"/>
            <a:chOff x="0" y="0"/>
            <a:chExt cx="886891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6891" cy="406400"/>
            </a:xfrm>
            <a:custGeom>
              <a:avLst/>
              <a:gdLst/>
              <a:ahLst/>
              <a:cxnLst/>
              <a:rect r="r" b="b" t="t" l="l"/>
              <a:pathLst>
                <a:path h="406400" w="886891">
                  <a:moveTo>
                    <a:pt x="683691" y="0"/>
                  </a:moveTo>
                  <a:cubicBezTo>
                    <a:pt x="795915" y="0"/>
                    <a:pt x="886891" y="90976"/>
                    <a:pt x="886891" y="203200"/>
                  </a:cubicBezTo>
                  <a:cubicBezTo>
                    <a:pt x="886891" y="315424"/>
                    <a:pt x="795915" y="406400"/>
                    <a:pt x="6836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86891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15568869" y="3430484"/>
            <a:ext cx="8227978" cy="4140271"/>
            <a:chOff x="0" y="0"/>
            <a:chExt cx="80764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36262" y="4520410"/>
            <a:ext cx="15015477" cy="2437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2"/>
              </a:lnSpc>
              <a:spcBef>
                <a:spcPct val="0"/>
              </a:spcBef>
            </a:pPr>
            <a:r>
              <a:rPr lang="en-US" b="true" sz="14244" spc="-470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GRACIAS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833756" y="2470673"/>
            <a:ext cx="959812" cy="95981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028700" y="9301162"/>
            <a:ext cx="16230600" cy="0"/>
          </a:xfrm>
          <a:prstGeom prst="line">
            <a:avLst/>
          </a:prstGeom>
          <a:ln cap="flat" w="85725">
            <a:solidFill>
              <a:srgbClr val="B8BB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3530669" y="3872231"/>
            <a:ext cx="10849341" cy="13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sz="7700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Muchas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-1394858" y="3574259"/>
            <a:ext cx="2789715" cy="278971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28700" y="6174871"/>
            <a:ext cx="1072795" cy="1072795"/>
          </a:xfrm>
          <a:custGeom>
            <a:avLst/>
            <a:gdLst/>
            <a:ahLst/>
            <a:cxnLst/>
            <a:rect r="r" b="b" t="t" l="l"/>
            <a:pathLst>
              <a:path h="1072795" w="1072795">
                <a:moveTo>
                  <a:pt x="0" y="0"/>
                </a:moveTo>
                <a:lnTo>
                  <a:pt x="1072795" y="0"/>
                </a:lnTo>
                <a:lnTo>
                  <a:pt x="1072795" y="1072795"/>
                </a:lnTo>
                <a:lnTo>
                  <a:pt x="0" y="1072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114003" y="2179401"/>
            <a:ext cx="2789715" cy="2789715"/>
          </a:xfrm>
          <a:custGeom>
            <a:avLst/>
            <a:gdLst/>
            <a:ahLst/>
            <a:cxnLst/>
            <a:rect r="r" b="b" t="t" l="l"/>
            <a:pathLst>
              <a:path h="2789715" w="2789715">
                <a:moveTo>
                  <a:pt x="0" y="0"/>
                </a:moveTo>
                <a:lnTo>
                  <a:pt x="2789716" y="0"/>
                </a:lnTo>
                <a:lnTo>
                  <a:pt x="2789716" y="2789716"/>
                </a:lnTo>
                <a:lnTo>
                  <a:pt x="0" y="27897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6658" y="1819137"/>
            <a:ext cx="7548515" cy="149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92"/>
              </a:lnSpc>
              <a:spcBef>
                <a:spcPct val="0"/>
              </a:spcBef>
            </a:pPr>
            <a:r>
              <a:rPr lang="en-US" sz="8780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Índice de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014660" y="4373149"/>
            <a:ext cx="681026" cy="682266"/>
          </a:xfrm>
          <a:custGeom>
            <a:avLst/>
            <a:gdLst/>
            <a:ahLst/>
            <a:cxnLst/>
            <a:rect r="r" b="b" t="t" l="l"/>
            <a:pathLst>
              <a:path h="682266" w="681026">
                <a:moveTo>
                  <a:pt x="0" y="0"/>
                </a:moveTo>
                <a:lnTo>
                  <a:pt x="681026" y="0"/>
                </a:lnTo>
                <a:lnTo>
                  <a:pt x="681026" y="682266"/>
                </a:lnTo>
                <a:lnTo>
                  <a:pt x="0" y="682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028275" y="7957867"/>
            <a:ext cx="8846265" cy="4053624"/>
            <a:chOff x="0" y="0"/>
            <a:chExt cx="886891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6891" cy="406400"/>
            </a:xfrm>
            <a:custGeom>
              <a:avLst/>
              <a:gdLst/>
              <a:ahLst/>
              <a:cxnLst/>
              <a:rect r="r" b="b" t="t" l="l"/>
              <a:pathLst>
                <a:path h="406400" w="886891">
                  <a:moveTo>
                    <a:pt x="683691" y="0"/>
                  </a:moveTo>
                  <a:cubicBezTo>
                    <a:pt x="795915" y="0"/>
                    <a:pt x="886891" y="90976"/>
                    <a:pt x="886891" y="203200"/>
                  </a:cubicBezTo>
                  <a:cubicBezTo>
                    <a:pt x="886891" y="315424"/>
                    <a:pt x="795915" y="406400"/>
                    <a:pt x="6836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86891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06658" y="2822744"/>
            <a:ext cx="7314883" cy="155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19"/>
              </a:lnSpc>
              <a:spcBef>
                <a:spcPct val="0"/>
              </a:spcBef>
            </a:pPr>
            <a:r>
              <a:rPr lang="en-US" b="true" sz="9085" spc="-299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CONTENIDOS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94858" y="8320921"/>
            <a:ext cx="1028463" cy="102846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391517" y="6566350"/>
            <a:ext cx="2783034" cy="2783034"/>
          </a:xfrm>
          <a:custGeom>
            <a:avLst/>
            <a:gdLst/>
            <a:ahLst/>
            <a:cxnLst/>
            <a:rect r="r" b="b" t="t" l="l"/>
            <a:pathLst>
              <a:path h="2783034" w="2783034">
                <a:moveTo>
                  <a:pt x="0" y="0"/>
                </a:moveTo>
                <a:lnTo>
                  <a:pt x="2783034" y="0"/>
                </a:lnTo>
                <a:lnTo>
                  <a:pt x="2783034" y="2783034"/>
                </a:lnTo>
                <a:lnTo>
                  <a:pt x="0" y="2783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10418970" y="1679122"/>
            <a:ext cx="6227924" cy="0"/>
          </a:xfrm>
          <a:prstGeom prst="line">
            <a:avLst/>
          </a:prstGeom>
          <a:ln cap="flat" w="38100">
            <a:solidFill>
              <a:srgbClr val="7174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0418923" y="2558509"/>
            <a:ext cx="6228020" cy="0"/>
          </a:xfrm>
          <a:prstGeom prst="line">
            <a:avLst/>
          </a:prstGeom>
          <a:ln cap="flat" w="38100">
            <a:solidFill>
              <a:srgbClr val="7174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0418970" y="3457929"/>
            <a:ext cx="6227977" cy="0"/>
          </a:xfrm>
          <a:prstGeom prst="line">
            <a:avLst/>
          </a:prstGeom>
          <a:ln cap="flat" w="38100">
            <a:solidFill>
              <a:srgbClr val="7174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0418828" y="4329349"/>
            <a:ext cx="6228262" cy="0"/>
          </a:xfrm>
          <a:prstGeom prst="line">
            <a:avLst/>
          </a:prstGeom>
          <a:ln cap="flat" w="38100">
            <a:solidFill>
              <a:srgbClr val="7174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0892163" y="1108339"/>
            <a:ext cx="5885592" cy="31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8"/>
              </a:lnSpc>
              <a:spcBef>
                <a:spcPct val="0"/>
              </a:spcBef>
            </a:pPr>
            <a:r>
              <a:rPr lang="en-US" b="true" sz="1813" spc="106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01. Introducción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92163" y="1942962"/>
            <a:ext cx="5868685" cy="31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8"/>
              </a:lnSpc>
              <a:spcBef>
                <a:spcPct val="0"/>
              </a:spcBef>
            </a:pPr>
            <a:r>
              <a:rPr lang="en-US" b="true" sz="1813" spc="106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02. ¿Qué es un Cliente HTTP?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92163" y="2832365"/>
            <a:ext cx="5868685" cy="31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8"/>
              </a:lnSpc>
              <a:spcBef>
                <a:spcPct val="0"/>
              </a:spcBef>
            </a:pPr>
            <a:r>
              <a:rPr lang="en-US" b="true" sz="1813" spc="106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03. API de Java para Cliente HTTP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75256" y="4559876"/>
            <a:ext cx="5885592" cy="63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813" spc="106" b="true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05. Código de Implementación</a:t>
            </a:r>
          </a:p>
          <a:p>
            <a:pPr algn="l">
              <a:lnSpc>
                <a:spcPts val="2538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875256" y="5406533"/>
            <a:ext cx="5885592" cy="31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8"/>
              </a:lnSpc>
              <a:spcBef>
                <a:spcPct val="0"/>
              </a:spcBef>
            </a:pPr>
            <a:r>
              <a:rPr lang="en-US" b="true" sz="1813" spc="106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06. Explicación del Código</a:t>
            </a:r>
          </a:p>
        </p:txBody>
      </p:sp>
      <p:sp>
        <p:nvSpPr>
          <p:cNvPr name="AutoShape 21" id="21"/>
          <p:cNvSpPr/>
          <p:nvPr/>
        </p:nvSpPr>
        <p:spPr>
          <a:xfrm>
            <a:off x="10418921" y="5187458"/>
            <a:ext cx="6228262" cy="0"/>
          </a:xfrm>
          <a:prstGeom prst="line">
            <a:avLst/>
          </a:prstGeom>
          <a:ln cap="flat" w="38100">
            <a:solidFill>
              <a:srgbClr val="7174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0418970" y="838394"/>
            <a:ext cx="6228262" cy="0"/>
          </a:xfrm>
          <a:prstGeom prst="line">
            <a:avLst/>
          </a:prstGeom>
          <a:ln cap="flat" w="38100">
            <a:solidFill>
              <a:srgbClr val="7174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0435238" y="5951262"/>
            <a:ext cx="6211657" cy="0"/>
          </a:xfrm>
          <a:prstGeom prst="line">
            <a:avLst/>
          </a:prstGeom>
          <a:ln cap="flat" w="38100">
            <a:solidFill>
              <a:srgbClr val="7174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0435191" y="6828353"/>
            <a:ext cx="6211752" cy="0"/>
          </a:xfrm>
          <a:prstGeom prst="line">
            <a:avLst/>
          </a:prstGeom>
          <a:ln cap="flat" w="38100">
            <a:solidFill>
              <a:srgbClr val="7174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0435238" y="7725424"/>
            <a:ext cx="6211710" cy="0"/>
          </a:xfrm>
          <a:prstGeom prst="line">
            <a:avLst/>
          </a:prstGeom>
          <a:ln cap="flat" w="38100">
            <a:solidFill>
              <a:srgbClr val="7174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10875256" y="6170337"/>
            <a:ext cx="5870219" cy="31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2"/>
              </a:lnSpc>
              <a:spcBef>
                <a:spcPct val="0"/>
              </a:spcBef>
            </a:pPr>
            <a:r>
              <a:rPr lang="en-US" b="true" sz="1808" spc="106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07. Ejecución y Salida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875256" y="7076003"/>
            <a:ext cx="5853356" cy="31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2"/>
              </a:lnSpc>
              <a:spcBef>
                <a:spcPct val="0"/>
              </a:spcBef>
            </a:pPr>
            <a:r>
              <a:rPr lang="en-US" b="true" sz="1808" spc="106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08. Dificultades Encontradas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875256" y="7963549"/>
            <a:ext cx="5853356" cy="31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2"/>
              </a:lnSpc>
              <a:spcBef>
                <a:spcPct val="0"/>
              </a:spcBef>
            </a:pPr>
            <a:r>
              <a:rPr lang="en-US" b="true" sz="1808" spc="106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09. Resumen Final</a:t>
            </a:r>
          </a:p>
        </p:txBody>
      </p:sp>
      <p:sp>
        <p:nvSpPr>
          <p:cNvPr name="AutoShape 29" id="29"/>
          <p:cNvSpPr/>
          <p:nvPr/>
        </p:nvSpPr>
        <p:spPr>
          <a:xfrm>
            <a:off x="10402036" y="8601576"/>
            <a:ext cx="6211710" cy="0"/>
          </a:xfrm>
          <a:prstGeom prst="line">
            <a:avLst/>
          </a:prstGeom>
          <a:ln cap="flat" w="38100">
            <a:solidFill>
              <a:srgbClr val="7174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0" id="30"/>
          <p:cNvSpPr txBox="true"/>
          <p:nvPr/>
        </p:nvSpPr>
        <p:spPr>
          <a:xfrm rot="0">
            <a:off x="10875256" y="8792076"/>
            <a:ext cx="5853356" cy="31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2"/>
              </a:lnSpc>
              <a:spcBef>
                <a:spcPct val="0"/>
              </a:spcBef>
            </a:pPr>
            <a:r>
              <a:rPr lang="en-US" b="true" sz="1808" spc="106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10. Conclusión</a:t>
            </a:r>
          </a:p>
        </p:txBody>
      </p:sp>
      <p:sp>
        <p:nvSpPr>
          <p:cNvPr name="AutoShape 31" id="31"/>
          <p:cNvSpPr/>
          <p:nvPr/>
        </p:nvSpPr>
        <p:spPr>
          <a:xfrm>
            <a:off x="10418632" y="9448606"/>
            <a:ext cx="6227924" cy="0"/>
          </a:xfrm>
          <a:prstGeom prst="line">
            <a:avLst/>
          </a:prstGeom>
          <a:ln cap="flat" w="38100">
            <a:solidFill>
              <a:srgbClr val="7174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2" id="32"/>
          <p:cNvSpPr txBox="true"/>
          <p:nvPr/>
        </p:nvSpPr>
        <p:spPr>
          <a:xfrm rot="0">
            <a:off x="10875256" y="3749041"/>
            <a:ext cx="5885592" cy="31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8"/>
              </a:lnSpc>
              <a:spcBef>
                <a:spcPct val="0"/>
              </a:spcBef>
            </a:pPr>
            <a:r>
              <a:rPr lang="en-US" b="true" sz="1813" spc="106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04.Otros métodos HTTP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160820" y="2461682"/>
            <a:ext cx="5966360" cy="19855818"/>
            <a:chOff x="0" y="0"/>
            <a:chExt cx="1571387" cy="52295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1387" cy="5229516"/>
            </a:xfrm>
            <a:custGeom>
              <a:avLst/>
              <a:gdLst/>
              <a:ahLst/>
              <a:cxnLst/>
              <a:rect r="r" b="b" t="t" l="l"/>
              <a:pathLst>
                <a:path h="5229516" w="1571387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80527" y="8216864"/>
            <a:ext cx="8227978" cy="4140271"/>
            <a:chOff x="0" y="0"/>
            <a:chExt cx="80764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68250" y="-2004346"/>
            <a:ext cx="4736499" cy="4736499"/>
          </a:xfrm>
          <a:custGeom>
            <a:avLst/>
            <a:gdLst/>
            <a:ahLst/>
            <a:cxnLst/>
            <a:rect r="r" b="b" t="t" l="l"/>
            <a:pathLst>
              <a:path h="4736499" w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64897" y="2299306"/>
            <a:ext cx="12978113" cy="1838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10752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Introducción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2791" y="5095875"/>
            <a:ext cx="5624212" cy="144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9829" indent="-224915" lvl="1">
              <a:lnSpc>
                <a:spcPts val="2916"/>
              </a:lnSpc>
              <a:buAutoNum type="arabicPeriod" startAt="1"/>
            </a:pPr>
            <a:r>
              <a:rPr lang="en-US" sz="2083" spc="122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En esta práctica se implementará un Cliente HTTP que enviará solicitudes a un Servidor HTTP, el cual responderá con un mensaje.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309102" y="2325534"/>
            <a:ext cx="1191142" cy="1193312"/>
          </a:xfrm>
          <a:custGeom>
            <a:avLst/>
            <a:gdLst/>
            <a:ahLst/>
            <a:cxnLst/>
            <a:rect r="r" b="b" t="t" l="l"/>
            <a:pathLst>
              <a:path h="1193312" w="1191142">
                <a:moveTo>
                  <a:pt x="0" y="0"/>
                </a:moveTo>
                <a:lnTo>
                  <a:pt x="1191142" y="0"/>
                </a:lnTo>
                <a:lnTo>
                  <a:pt x="1191142" y="1193312"/>
                </a:lnTo>
                <a:lnTo>
                  <a:pt x="0" y="1193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4951868" y="2499331"/>
            <a:ext cx="1191142" cy="1193312"/>
          </a:xfrm>
          <a:custGeom>
            <a:avLst/>
            <a:gdLst/>
            <a:ahLst/>
            <a:cxnLst/>
            <a:rect r="r" b="b" t="t" l="l"/>
            <a:pathLst>
              <a:path h="1193312" w="1191142">
                <a:moveTo>
                  <a:pt x="0" y="0"/>
                </a:moveTo>
                <a:lnTo>
                  <a:pt x="1191142" y="0"/>
                </a:lnTo>
                <a:lnTo>
                  <a:pt x="1191142" y="1193312"/>
                </a:lnTo>
                <a:lnTo>
                  <a:pt x="0" y="1193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631729" y="7589293"/>
            <a:ext cx="1255142" cy="125514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358111" y="5105400"/>
            <a:ext cx="4861996" cy="1071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 spc="121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2. Utilizaremos la API java.net.http de Java 11 para realizar estas operaciones.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982324" y="5095875"/>
            <a:ext cx="5912192" cy="1053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4"/>
              </a:lnSpc>
            </a:pPr>
            <a:r>
              <a:rPr lang="en-US" sz="2017" spc="119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3. El objetivo es comprender cómo se comunican las aplicaciones a través del protocolo HTTP.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160820" y="2461682"/>
            <a:ext cx="5966360" cy="19855818"/>
            <a:chOff x="0" y="0"/>
            <a:chExt cx="1571387" cy="52295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1387" cy="5229516"/>
            </a:xfrm>
            <a:custGeom>
              <a:avLst/>
              <a:gdLst/>
              <a:ahLst/>
              <a:cxnLst/>
              <a:rect r="r" b="b" t="t" l="l"/>
              <a:pathLst>
                <a:path h="5229516" w="1571387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460928" y="8249320"/>
            <a:ext cx="8227978" cy="4140271"/>
            <a:chOff x="0" y="0"/>
            <a:chExt cx="80764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68250" y="-2004346"/>
            <a:ext cx="4736499" cy="4736499"/>
          </a:xfrm>
          <a:custGeom>
            <a:avLst/>
            <a:gdLst/>
            <a:ahLst/>
            <a:cxnLst/>
            <a:rect r="r" b="b" t="t" l="l"/>
            <a:pathLst>
              <a:path h="4736499" w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6854" y="1307608"/>
            <a:ext cx="12978113" cy="1838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10752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¿Qué es...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49870" y="3822422"/>
            <a:ext cx="10847261" cy="223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286" indent="-273143" lvl="1">
              <a:lnSpc>
                <a:spcPts val="3542"/>
              </a:lnSpc>
              <a:buFont typeface="Arial"/>
              <a:buChar char="•"/>
            </a:pPr>
            <a:r>
              <a:rPr lang="en-US" sz="2530" spc="149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Un Cliente HTTP es un programa que envía solicitudes HTTP a un servidor y procesa sus respuestas.</a:t>
            </a:r>
          </a:p>
          <a:p>
            <a:pPr algn="l" marL="546286" indent="-273143" lvl="1">
              <a:lnSpc>
                <a:spcPts val="3542"/>
              </a:lnSpc>
              <a:buFont typeface="Arial"/>
              <a:buChar char="•"/>
            </a:pPr>
            <a:r>
              <a:rPr lang="en-US" sz="2530" spc="149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Se utiliza para comunicarse con APIs y servidores web.</a:t>
            </a:r>
          </a:p>
          <a:p>
            <a:pPr algn="l" marL="546286" indent="-273143" lvl="1">
              <a:lnSpc>
                <a:spcPts val="3542"/>
              </a:lnSpc>
              <a:spcBef>
                <a:spcPct val="0"/>
              </a:spcBef>
              <a:buFont typeface="Arial"/>
              <a:buChar char="•"/>
            </a:pPr>
            <a:r>
              <a:rPr lang="en-US" sz="2530" spc="149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Java proporciona herramientas para realizar peticiones HTTP de manera sencilla.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338611" y="1507633"/>
            <a:ext cx="1191142" cy="1193312"/>
          </a:xfrm>
          <a:custGeom>
            <a:avLst/>
            <a:gdLst/>
            <a:ahLst/>
            <a:cxnLst/>
            <a:rect r="r" b="b" t="t" l="l"/>
            <a:pathLst>
              <a:path h="1193312" w="1191142">
                <a:moveTo>
                  <a:pt x="0" y="0"/>
                </a:moveTo>
                <a:lnTo>
                  <a:pt x="1191142" y="0"/>
                </a:lnTo>
                <a:lnTo>
                  <a:pt x="1191142" y="1193312"/>
                </a:lnTo>
                <a:lnTo>
                  <a:pt x="0" y="1193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4701559" y="1507633"/>
            <a:ext cx="1191142" cy="1193312"/>
          </a:xfrm>
          <a:custGeom>
            <a:avLst/>
            <a:gdLst/>
            <a:ahLst/>
            <a:cxnLst/>
            <a:rect r="r" b="b" t="t" l="l"/>
            <a:pathLst>
              <a:path h="1193312" w="1191142">
                <a:moveTo>
                  <a:pt x="0" y="0"/>
                </a:moveTo>
                <a:lnTo>
                  <a:pt x="1191142" y="0"/>
                </a:lnTo>
                <a:lnTo>
                  <a:pt x="1191142" y="1193312"/>
                </a:lnTo>
                <a:lnTo>
                  <a:pt x="0" y="1193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032858" y="7714897"/>
            <a:ext cx="1255142" cy="125514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095790" y="2193496"/>
            <a:ext cx="10535939" cy="1057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2"/>
              </a:lnSpc>
              <a:spcBef>
                <a:spcPct val="0"/>
              </a:spcBef>
            </a:pPr>
            <a:r>
              <a:rPr lang="en-US" b="true" sz="6073">
                <a:solidFill>
                  <a:srgbClr val="572A06"/>
                </a:solidFill>
                <a:latin typeface="Helios Bold"/>
                <a:ea typeface="Helios Bold"/>
                <a:cs typeface="Helios Bold"/>
                <a:sym typeface="Helios Bold"/>
              </a:rPr>
              <a:t> un Cliente HTTP?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76909" y="6892242"/>
            <a:ext cx="2934182" cy="398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  <a:spcBef>
                <a:spcPct val="0"/>
              </a:spcBef>
            </a:pPr>
            <a:r>
              <a:rPr lang="en-US" b="true" sz="2313" spc="136" u="sng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</a:t>
            </a:r>
            <a:r>
              <a:rPr lang="en-US" b="true" sz="2313" spc="136" u="sng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Ejemplos de uso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7695212"/>
            <a:ext cx="4751427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Obtener información desde APIs, como por ejemplo sobre noticias o el clima.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75874" y="7667272"/>
            <a:ext cx="569189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Descargar páginas web o archivos.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95790" y="7667272"/>
            <a:ext cx="5691890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Consu</a:t>
            </a:r>
            <a:r>
              <a:rPr lang="en-US" b="true" sz="21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ltar datos de una base de datos remota.</a:t>
            </a:r>
          </a:p>
          <a:p>
            <a:pPr algn="l">
              <a:lnSpc>
                <a:spcPts val="3079"/>
              </a:lnSpc>
            </a:pP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986999" y="-2149600"/>
            <a:ext cx="6316248" cy="3178300"/>
            <a:chOff x="0" y="0"/>
            <a:chExt cx="80764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-565845"/>
            <a:ext cx="15452455" cy="11836184"/>
            <a:chOff x="0" y="0"/>
            <a:chExt cx="4069782" cy="31173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9783" cy="3117349"/>
            </a:xfrm>
            <a:custGeom>
              <a:avLst/>
              <a:gdLst/>
              <a:ahLst/>
              <a:cxnLst/>
              <a:rect r="r" b="b" t="t" l="l"/>
              <a:pathLst>
                <a:path h="3117349" w="4069783">
                  <a:moveTo>
                    <a:pt x="0" y="0"/>
                  </a:moveTo>
                  <a:lnTo>
                    <a:pt x="4069783" y="0"/>
                  </a:lnTo>
                  <a:lnTo>
                    <a:pt x="4069783" y="3117349"/>
                  </a:lnTo>
                  <a:lnTo>
                    <a:pt x="0" y="3117349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069782" cy="3164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28627" y="3310403"/>
            <a:ext cx="4216185" cy="3674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64"/>
              </a:lnSpc>
              <a:spcBef>
                <a:spcPct val="0"/>
              </a:spcBef>
            </a:pPr>
            <a:r>
              <a:rPr lang="en-US" b="true" sz="21474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55923" y="3910154"/>
            <a:ext cx="9841017" cy="233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29"/>
              </a:lnSpc>
            </a:pPr>
            <a:r>
              <a:rPr lang="en-US" sz="6663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API de Java para</a:t>
            </a:r>
          </a:p>
          <a:p>
            <a:pPr algn="l">
              <a:lnSpc>
                <a:spcPts val="932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997817" y="4559840"/>
            <a:ext cx="9261483" cy="168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28"/>
              </a:lnSpc>
              <a:spcBef>
                <a:spcPct val="0"/>
              </a:spcBef>
            </a:pPr>
            <a:r>
              <a:rPr lang="en-US" sz="9806" b="true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Cliente en HTTP</a:t>
            </a: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-1884037" y="3073364"/>
            <a:ext cx="8227978" cy="4140271"/>
            <a:chOff x="0" y="0"/>
            <a:chExt cx="80764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79387" y="2646483"/>
            <a:ext cx="1098480" cy="109848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1698802" y="5514834"/>
            <a:ext cx="3397604" cy="3397604"/>
          </a:xfrm>
          <a:custGeom>
            <a:avLst/>
            <a:gdLst/>
            <a:ahLst/>
            <a:cxnLst/>
            <a:rect r="r" b="b" t="t" l="l"/>
            <a:pathLst>
              <a:path h="3397604" w="3397604">
                <a:moveTo>
                  <a:pt x="0" y="0"/>
                </a:moveTo>
                <a:lnTo>
                  <a:pt x="3397604" y="0"/>
                </a:lnTo>
                <a:lnTo>
                  <a:pt x="3397604" y="3397603"/>
                </a:lnTo>
                <a:lnTo>
                  <a:pt x="0" y="3397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012279" y="277660"/>
            <a:ext cx="11836639" cy="9573198"/>
            <a:chOff x="0" y="0"/>
            <a:chExt cx="3117469" cy="25213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469" cy="2521336"/>
            </a:xfrm>
            <a:custGeom>
              <a:avLst/>
              <a:gdLst/>
              <a:ahLst/>
              <a:cxnLst/>
              <a:rect r="r" b="b" t="t" l="l"/>
              <a:pathLst>
                <a:path h="2521336" w="3117469">
                  <a:moveTo>
                    <a:pt x="0" y="0"/>
                  </a:moveTo>
                  <a:lnTo>
                    <a:pt x="3117469" y="0"/>
                  </a:lnTo>
                  <a:lnTo>
                    <a:pt x="3117469" y="2521336"/>
                  </a:lnTo>
                  <a:lnTo>
                    <a:pt x="0" y="252133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117469" cy="2568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7089472" y="-2686123"/>
            <a:ext cx="13682253" cy="4140271"/>
            <a:chOff x="0" y="0"/>
            <a:chExt cx="134302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3020" cy="406400"/>
            </a:xfrm>
            <a:custGeom>
              <a:avLst/>
              <a:gdLst/>
              <a:ahLst/>
              <a:cxnLst/>
              <a:rect r="r" b="b" t="t" l="l"/>
              <a:pathLst>
                <a:path h="406400" w="1343020">
                  <a:moveTo>
                    <a:pt x="1139820" y="0"/>
                  </a:moveTo>
                  <a:cubicBezTo>
                    <a:pt x="1252045" y="0"/>
                    <a:pt x="1343020" y="90976"/>
                    <a:pt x="1343020" y="203200"/>
                  </a:cubicBezTo>
                  <a:cubicBezTo>
                    <a:pt x="1343020" y="315424"/>
                    <a:pt x="1252045" y="406400"/>
                    <a:pt x="113982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4302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506918" y="8424265"/>
            <a:ext cx="4326365" cy="4326365"/>
          </a:xfrm>
          <a:custGeom>
            <a:avLst/>
            <a:gdLst/>
            <a:ahLst/>
            <a:cxnLst/>
            <a:rect r="r" b="b" t="t" l="l"/>
            <a:pathLst>
              <a:path h="4326365" w="4326365">
                <a:moveTo>
                  <a:pt x="0" y="0"/>
                </a:moveTo>
                <a:lnTo>
                  <a:pt x="4326365" y="0"/>
                </a:lnTo>
                <a:lnTo>
                  <a:pt x="4326365" y="4326365"/>
                </a:lnTo>
                <a:lnTo>
                  <a:pt x="0" y="4326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1324" y="2833333"/>
            <a:ext cx="332205" cy="332810"/>
          </a:xfrm>
          <a:custGeom>
            <a:avLst/>
            <a:gdLst/>
            <a:ahLst/>
            <a:cxnLst/>
            <a:rect r="r" b="b" t="t" l="l"/>
            <a:pathLst>
              <a:path h="332810" w="332205">
                <a:moveTo>
                  <a:pt x="0" y="0"/>
                </a:moveTo>
                <a:lnTo>
                  <a:pt x="332205" y="0"/>
                </a:lnTo>
                <a:lnTo>
                  <a:pt x="332205" y="332811"/>
                </a:lnTo>
                <a:lnTo>
                  <a:pt x="0" y="332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10800000">
            <a:off x="7457005" y="443095"/>
            <a:ext cx="1035787" cy="103578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17589" y="2632622"/>
            <a:ext cx="7041711" cy="5021756"/>
            <a:chOff x="0" y="0"/>
            <a:chExt cx="1963151" cy="14000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63151" cy="1400010"/>
            </a:xfrm>
            <a:custGeom>
              <a:avLst/>
              <a:gdLst/>
              <a:ahLst/>
              <a:cxnLst/>
              <a:rect r="r" b="b" t="t" l="l"/>
              <a:pathLst>
                <a:path h="1400010" w="1963151">
                  <a:moveTo>
                    <a:pt x="0" y="0"/>
                  </a:moveTo>
                  <a:lnTo>
                    <a:pt x="1963151" y="0"/>
                  </a:lnTo>
                  <a:lnTo>
                    <a:pt x="1963151" y="1400010"/>
                  </a:lnTo>
                  <a:lnTo>
                    <a:pt x="0" y="1400010"/>
                  </a:lnTo>
                  <a:close/>
                </a:path>
              </a:pathLst>
            </a:custGeom>
            <a:blipFill>
              <a:blip r:embed="rId6"/>
              <a:stretch>
                <a:fillRect l="-26674" t="0" r="-26674" b="0"/>
              </a:stretch>
            </a:blipFill>
            <a:ln w="85725" cap="sq">
              <a:solidFill>
                <a:srgbClr val="FFFDF7"/>
              </a:solidFill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391324" y="7307162"/>
            <a:ext cx="7138777" cy="1594048"/>
          </a:xfrm>
          <a:custGeom>
            <a:avLst/>
            <a:gdLst/>
            <a:ahLst/>
            <a:cxnLst/>
            <a:rect r="r" b="b" t="t" l="l"/>
            <a:pathLst>
              <a:path h="1594048" w="7138777">
                <a:moveTo>
                  <a:pt x="0" y="0"/>
                </a:moveTo>
                <a:lnTo>
                  <a:pt x="7138777" y="0"/>
                </a:lnTo>
                <a:lnTo>
                  <a:pt x="7138777" y="1594048"/>
                </a:lnTo>
                <a:lnTo>
                  <a:pt x="0" y="15940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079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958682" y="2757133"/>
            <a:ext cx="5070199" cy="67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9"/>
              </a:lnSpc>
              <a:spcBef>
                <a:spcPct val="0"/>
              </a:spcBef>
            </a:pPr>
            <a:r>
              <a:rPr lang="en-US" sz="3949" u="sng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Clases principales: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60670" y="3591730"/>
            <a:ext cx="4344749" cy="3515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b="true" sz="1975" spc="116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HttpClient:</a:t>
            </a:r>
            <a:r>
              <a:rPr lang="en-US" sz="1975" spc="116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</a:p>
          <a:p>
            <a:pPr algn="ctr">
              <a:lnSpc>
                <a:spcPts val="2765"/>
              </a:lnSpc>
            </a:pPr>
            <a:r>
              <a:rPr lang="en-US" sz="1975" spc="116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Maneja las solicitudes HTTP.</a:t>
            </a:r>
          </a:p>
          <a:p>
            <a:pPr algn="ctr">
              <a:lnSpc>
                <a:spcPts val="2765"/>
              </a:lnSpc>
            </a:pPr>
          </a:p>
          <a:p>
            <a:pPr algn="ctr">
              <a:lnSpc>
                <a:spcPts val="2765"/>
              </a:lnSpc>
            </a:pPr>
            <a:r>
              <a:rPr lang="en-US" b="true" sz="1975" spc="116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HttpRequest</a:t>
            </a:r>
            <a:r>
              <a:rPr lang="en-US" sz="1975" spc="116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:</a:t>
            </a:r>
          </a:p>
          <a:p>
            <a:pPr algn="ctr">
              <a:lnSpc>
                <a:spcPts val="2765"/>
              </a:lnSpc>
            </a:pPr>
            <a:r>
              <a:rPr lang="en-US" sz="1975" spc="116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 Representa una solicitud HTTP.</a:t>
            </a:r>
          </a:p>
          <a:p>
            <a:pPr algn="ctr">
              <a:lnSpc>
                <a:spcPts val="2765"/>
              </a:lnSpc>
            </a:pPr>
          </a:p>
          <a:p>
            <a:pPr algn="ctr">
              <a:lnSpc>
                <a:spcPts val="2765"/>
              </a:lnSpc>
            </a:pPr>
            <a:r>
              <a:rPr lang="en-US" b="true" sz="1975" spc="116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HttpResponse</a:t>
            </a:r>
            <a:r>
              <a:rPr lang="en-US" sz="1975" spc="116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: </a:t>
            </a:r>
          </a:p>
          <a:p>
            <a:pPr algn="ctr">
              <a:lnSpc>
                <a:spcPts val="2765"/>
              </a:lnSpc>
              <a:spcBef>
                <a:spcPct val="0"/>
              </a:spcBef>
            </a:pPr>
            <a:r>
              <a:rPr lang="en-US" sz="1975" spc="116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   </a:t>
            </a:r>
            <a:r>
              <a:rPr lang="en-US" sz="1975" spc="116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Contiene la respuesta del servidor.</a:t>
            </a:r>
          </a:p>
          <a:p>
            <a:pPr algn="ctr">
              <a:lnSpc>
                <a:spcPts val="2765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666683" y="716464"/>
            <a:ext cx="5362198" cy="1408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0"/>
              </a:lnSpc>
              <a:spcBef>
                <a:spcPct val="0"/>
              </a:spcBef>
            </a:pPr>
            <a:r>
              <a:rPr lang="en-US" sz="2664">
                <a:solidFill>
                  <a:srgbClr val="71743C"/>
                </a:solidFill>
                <a:latin typeface="Helios"/>
                <a:ea typeface="Helios"/>
                <a:cs typeface="Helios"/>
                <a:sym typeface="Helios"/>
              </a:rPr>
              <a:t>Desde Java 11, la API </a:t>
            </a:r>
            <a:r>
              <a:rPr lang="en-US" b="true" sz="2664">
                <a:solidFill>
                  <a:srgbClr val="71743C"/>
                </a:solidFill>
                <a:latin typeface="Helios Bold"/>
                <a:ea typeface="Helios Bold"/>
                <a:cs typeface="Helios Bold"/>
                <a:sym typeface="Helios Bold"/>
              </a:rPr>
              <a:t>java.net.http</a:t>
            </a:r>
            <a:r>
              <a:rPr lang="en-US" sz="2664">
                <a:solidFill>
                  <a:srgbClr val="71743C"/>
                </a:solidFill>
                <a:latin typeface="Helios"/>
                <a:ea typeface="Helios"/>
                <a:cs typeface="Helios"/>
                <a:sym typeface="Helios"/>
              </a:rPr>
              <a:t> proporciona clases clave para trabajar con HTTP: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986999" y="-2149600"/>
            <a:ext cx="6316248" cy="3178300"/>
            <a:chOff x="0" y="0"/>
            <a:chExt cx="80764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-565845"/>
            <a:ext cx="15452455" cy="11836184"/>
            <a:chOff x="0" y="0"/>
            <a:chExt cx="4069782" cy="31173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9783" cy="3117349"/>
            </a:xfrm>
            <a:custGeom>
              <a:avLst/>
              <a:gdLst/>
              <a:ahLst/>
              <a:cxnLst/>
              <a:rect r="r" b="b" t="t" l="l"/>
              <a:pathLst>
                <a:path h="3117349" w="4069783">
                  <a:moveTo>
                    <a:pt x="0" y="0"/>
                  </a:moveTo>
                  <a:lnTo>
                    <a:pt x="4069783" y="0"/>
                  </a:lnTo>
                  <a:lnTo>
                    <a:pt x="4069783" y="3117349"/>
                  </a:lnTo>
                  <a:lnTo>
                    <a:pt x="0" y="3117349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069782" cy="3164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28627" y="3310403"/>
            <a:ext cx="4216185" cy="3674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64"/>
              </a:lnSpc>
              <a:spcBef>
                <a:spcPct val="0"/>
              </a:spcBef>
            </a:pPr>
            <a:r>
              <a:rPr lang="en-US" b="true" sz="21474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97666" y="3991374"/>
            <a:ext cx="8753320" cy="1507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75"/>
              </a:lnSpc>
              <a:spcBef>
                <a:spcPct val="0"/>
              </a:spcBef>
            </a:pPr>
            <a:r>
              <a:rPr lang="en-US" sz="8767">
                <a:solidFill>
                  <a:srgbClr val="71743C"/>
                </a:solidFill>
                <a:latin typeface="Borel"/>
                <a:ea typeface="Borel"/>
                <a:cs typeface="Borel"/>
                <a:sym typeface="Borel"/>
              </a:rPr>
              <a:t>Otros métodos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59168" y="4858014"/>
            <a:ext cx="3285804" cy="168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28"/>
              </a:lnSpc>
              <a:spcBef>
                <a:spcPct val="0"/>
              </a:spcBef>
            </a:pPr>
            <a:r>
              <a:rPr lang="en-US" sz="9806" b="true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HTTP</a:t>
            </a: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-1934113" y="3282112"/>
            <a:ext cx="8227978" cy="4140271"/>
            <a:chOff x="0" y="0"/>
            <a:chExt cx="80764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79387" y="2646483"/>
            <a:ext cx="1098480" cy="109848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1698802" y="5514834"/>
            <a:ext cx="3397604" cy="3397604"/>
          </a:xfrm>
          <a:custGeom>
            <a:avLst/>
            <a:gdLst/>
            <a:ahLst/>
            <a:cxnLst/>
            <a:rect r="r" b="b" t="t" l="l"/>
            <a:pathLst>
              <a:path h="3397604" w="3397604">
                <a:moveTo>
                  <a:pt x="0" y="0"/>
                </a:moveTo>
                <a:lnTo>
                  <a:pt x="3397604" y="0"/>
                </a:lnTo>
                <a:lnTo>
                  <a:pt x="3397604" y="3397603"/>
                </a:lnTo>
                <a:lnTo>
                  <a:pt x="0" y="3397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012279" y="277660"/>
            <a:ext cx="11836639" cy="9573198"/>
            <a:chOff x="0" y="0"/>
            <a:chExt cx="3117469" cy="25213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469" cy="2521336"/>
            </a:xfrm>
            <a:custGeom>
              <a:avLst/>
              <a:gdLst/>
              <a:ahLst/>
              <a:cxnLst/>
              <a:rect r="r" b="b" t="t" l="l"/>
              <a:pathLst>
                <a:path h="2521336" w="3117469">
                  <a:moveTo>
                    <a:pt x="0" y="0"/>
                  </a:moveTo>
                  <a:lnTo>
                    <a:pt x="3117469" y="0"/>
                  </a:lnTo>
                  <a:lnTo>
                    <a:pt x="3117469" y="2521336"/>
                  </a:lnTo>
                  <a:lnTo>
                    <a:pt x="0" y="252133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117469" cy="2568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7089472" y="-2686123"/>
            <a:ext cx="13682253" cy="4140271"/>
            <a:chOff x="0" y="0"/>
            <a:chExt cx="134302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3020" cy="406400"/>
            </a:xfrm>
            <a:custGeom>
              <a:avLst/>
              <a:gdLst/>
              <a:ahLst/>
              <a:cxnLst/>
              <a:rect r="r" b="b" t="t" l="l"/>
              <a:pathLst>
                <a:path h="406400" w="1343020">
                  <a:moveTo>
                    <a:pt x="1139820" y="0"/>
                  </a:moveTo>
                  <a:cubicBezTo>
                    <a:pt x="1252045" y="0"/>
                    <a:pt x="1343020" y="90976"/>
                    <a:pt x="1343020" y="203200"/>
                  </a:cubicBezTo>
                  <a:cubicBezTo>
                    <a:pt x="1343020" y="315424"/>
                    <a:pt x="1252045" y="406400"/>
                    <a:pt x="113982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4302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506918" y="8424265"/>
            <a:ext cx="4326365" cy="4326365"/>
          </a:xfrm>
          <a:custGeom>
            <a:avLst/>
            <a:gdLst/>
            <a:ahLst/>
            <a:cxnLst/>
            <a:rect r="r" b="b" t="t" l="l"/>
            <a:pathLst>
              <a:path h="4326365" w="4326365">
                <a:moveTo>
                  <a:pt x="0" y="0"/>
                </a:moveTo>
                <a:lnTo>
                  <a:pt x="4326365" y="0"/>
                </a:lnTo>
                <a:lnTo>
                  <a:pt x="4326365" y="4326365"/>
                </a:lnTo>
                <a:lnTo>
                  <a:pt x="0" y="4326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7457005" y="443095"/>
            <a:ext cx="1035787" cy="103578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36932" y="2425497"/>
            <a:ext cx="7888450" cy="5670408"/>
            <a:chOff x="0" y="0"/>
            <a:chExt cx="6763379" cy="48616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63379" cy="4861680"/>
            </a:xfrm>
            <a:custGeom>
              <a:avLst/>
              <a:gdLst/>
              <a:ahLst/>
              <a:cxnLst/>
              <a:rect r="r" b="b" t="t" l="l"/>
              <a:pathLst>
                <a:path h="4861680" w="6763379">
                  <a:moveTo>
                    <a:pt x="0" y="0"/>
                  </a:moveTo>
                  <a:lnTo>
                    <a:pt x="6763379" y="0"/>
                  </a:lnTo>
                  <a:lnTo>
                    <a:pt x="6763379" y="4861680"/>
                  </a:lnTo>
                  <a:lnTo>
                    <a:pt x="0" y="4861680"/>
                  </a:lnTo>
                  <a:close/>
                </a:path>
              </a:pathLst>
            </a:custGeom>
            <a:blipFill>
              <a:blip r:embed="rId4"/>
              <a:stretch>
                <a:fillRect l="-14324" t="0" r="-14324" b="0"/>
              </a:stretch>
            </a:blipFill>
            <a:ln w="85725" cap="sq">
              <a:solidFill>
                <a:srgbClr val="FFFDF7"/>
              </a:solidFill>
              <a:prstDash val="solid"/>
              <a:miter/>
            </a:ln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378832" y="3151541"/>
            <a:ext cx="6823963" cy="1241720"/>
          </a:xfrm>
          <a:custGeom>
            <a:avLst/>
            <a:gdLst/>
            <a:ahLst/>
            <a:cxnLst/>
            <a:rect r="r" b="b" t="t" l="l"/>
            <a:pathLst>
              <a:path h="1241720" w="6823963">
                <a:moveTo>
                  <a:pt x="0" y="0"/>
                </a:moveTo>
                <a:lnTo>
                  <a:pt x="6823963" y="0"/>
                </a:lnTo>
                <a:lnTo>
                  <a:pt x="6823963" y="1241720"/>
                </a:lnTo>
                <a:lnTo>
                  <a:pt x="0" y="1241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42911" y="5419779"/>
            <a:ext cx="6959884" cy="1144410"/>
          </a:xfrm>
          <a:custGeom>
            <a:avLst/>
            <a:gdLst/>
            <a:ahLst/>
            <a:cxnLst/>
            <a:rect r="r" b="b" t="t" l="l"/>
            <a:pathLst>
              <a:path h="1144410" w="6959884">
                <a:moveTo>
                  <a:pt x="0" y="0"/>
                </a:moveTo>
                <a:lnTo>
                  <a:pt x="6959884" y="0"/>
                </a:lnTo>
                <a:lnTo>
                  <a:pt x="6959884" y="1144411"/>
                </a:lnTo>
                <a:lnTo>
                  <a:pt x="0" y="11444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08664" y="7440962"/>
            <a:ext cx="6794131" cy="1309885"/>
          </a:xfrm>
          <a:custGeom>
            <a:avLst/>
            <a:gdLst/>
            <a:ahLst/>
            <a:cxnLst/>
            <a:rect r="r" b="b" t="t" l="l"/>
            <a:pathLst>
              <a:path h="1309885" w="6794131">
                <a:moveTo>
                  <a:pt x="0" y="0"/>
                </a:moveTo>
                <a:lnTo>
                  <a:pt x="6794131" y="0"/>
                </a:lnTo>
                <a:lnTo>
                  <a:pt x="6794131" y="1309886"/>
                </a:lnTo>
                <a:lnTo>
                  <a:pt x="0" y="13098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2612153"/>
            <a:ext cx="6993907" cy="301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3652" indent="-191826" lvl="1">
              <a:lnSpc>
                <a:spcPts val="2487"/>
              </a:lnSpc>
              <a:buFont typeface="Arial"/>
              <a:buChar char="•"/>
            </a:pPr>
            <a:r>
              <a:rPr lang="en-US" b="true" sz="1776" spc="104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POST → Envía datos al servidor para ser procesados.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56247" y="981075"/>
            <a:ext cx="6166005" cy="118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1"/>
              </a:lnSpc>
              <a:spcBef>
                <a:spcPct val="0"/>
              </a:spcBef>
            </a:pPr>
            <a:r>
              <a:rPr lang="en-US" sz="2300">
                <a:solidFill>
                  <a:srgbClr val="71743C"/>
                </a:solidFill>
                <a:latin typeface="Helios"/>
                <a:ea typeface="Helios"/>
                <a:cs typeface="Helios"/>
                <a:sym typeface="Helios"/>
              </a:rPr>
              <a:t>Aunque en esta práctica solo usamos GET, existen otros métodos HTTP que permiten diferentes operaciones en una API: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98224" y="6875371"/>
            <a:ext cx="5762617" cy="301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3652" indent="-191826" lvl="1">
              <a:lnSpc>
                <a:spcPts val="2487"/>
              </a:lnSpc>
              <a:buFont typeface="Arial"/>
              <a:buChar char="•"/>
            </a:pPr>
            <a:r>
              <a:rPr lang="en-US" b="true" sz="1776" spc="104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DELETE → Elimina un recurso del servidor.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4752297"/>
            <a:ext cx="4981800" cy="301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3652" indent="-191826" lvl="1">
              <a:lnSpc>
                <a:spcPts val="2487"/>
              </a:lnSpc>
              <a:buFont typeface="Arial"/>
              <a:buChar char="•"/>
            </a:pPr>
            <a:r>
              <a:rPr lang="en-US" b="true" sz="1776" spc="104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PUT → Actualiza datos en el servidor.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7912" y="-6460963"/>
            <a:ext cx="20593590" cy="7489663"/>
            <a:chOff x="0" y="0"/>
            <a:chExt cx="5423826" cy="19725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23826" cy="1972586"/>
            </a:xfrm>
            <a:custGeom>
              <a:avLst/>
              <a:gdLst/>
              <a:ahLst/>
              <a:cxnLst/>
              <a:rect r="r" b="b" t="t" l="l"/>
              <a:pathLst>
                <a:path h="1972586" w="5423826">
                  <a:moveTo>
                    <a:pt x="0" y="0"/>
                  </a:moveTo>
                  <a:lnTo>
                    <a:pt x="5423826" y="0"/>
                  </a:lnTo>
                  <a:lnTo>
                    <a:pt x="5423826" y="1972586"/>
                  </a:lnTo>
                  <a:lnTo>
                    <a:pt x="0" y="197258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23826" cy="2020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068907" y="9258300"/>
            <a:ext cx="21201429" cy="7489663"/>
            <a:chOff x="0" y="0"/>
            <a:chExt cx="5583916" cy="19725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83916" cy="1972586"/>
            </a:xfrm>
            <a:custGeom>
              <a:avLst/>
              <a:gdLst/>
              <a:ahLst/>
              <a:cxnLst/>
              <a:rect r="r" b="b" t="t" l="l"/>
              <a:pathLst>
                <a:path h="1972586" w="5583916">
                  <a:moveTo>
                    <a:pt x="0" y="0"/>
                  </a:moveTo>
                  <a:lnTo>
                    <a:pt x="5583916" y="0"/>
                  </a:lnTo>
                  <a:lnTo>
                    <a:pt x="5583916" y="1972586"/>
                  </a:lnTo>
                  <a:lnTo>
                    <a:pt x="0" y="197258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583916" cy="2020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16511" y="3516609"/>
            <a:ext cx="11614938" cy="2871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01"/>
              </a:lnSpc>
            </a:pPr>
            <a:r>
              <a:rPr lang="en-US" b="true" sz="10184" spc="-336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CÓDIGO DE IMPLEMENTACIÓN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1540786" y="8631000"/>
            <a:ext cx="5955018" cy="1254599"/>
            <a:chOff x="0" y="0"/>
            <a:chExt cx="1928998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28998" cy="406400"/>
            </a:xfrm>
            <a:custGeom>
              <a:avLst/>
              <a:gdLst/>
              <a:ahLst/>
              <a:cxnLst/>
              <a:rect r="r" b="b" t="t" l="l"/>
              <a:pathLst>
                <a:path h="406400" w="1928998">
                  <a:moveTo>
                    <a:pt x="1725798" y="0"/>
                  </a:moveTo>
                  <a:cubicBezTo>
                    <a:pt x="1838022" y="0"/>
                    <a:pt x="1928998" y="90976"/>
                    <a:pt x="1928998" y="203200"/>
                  </a:cubicBezTo>
                  <a:cubicBezTo>
                    <a:pt x="1928998" y="315424"/>
                    <a:pt x="1838022" y="406400"/>
                    <a:pt x="172579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928998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375000" y="363601"/>
            <a:ext cx="5924969" cy="1248269"/>
            <a:chOff x="0" y="0"/>
            <a:chExt cx="1928998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28998" cy="406400"/>
            </a:xfrm>
            <a:custGeom>
              <a:avLst/>
              <a:gdLst/>
              <a:ahLst/>
              <a:cxnLst/>
              <a:rect r="r" b="b" t="t" l="l"/>
              <a:pathLst>
                <a:path h="406400" w="1928998">
                  <a:moveTo>
                    <a:pt x="1725798" y="0"/>
                  </a:moveTo>
                  <a:cubicBezTo>
                    <a:pt x="1838022" y="0"/>
                    <a:pt x="1928998" y="90976"/>
                    <a:pt x="1928998" y="203200"/>
                  </a:cubicBezTo>
                  <a:cubicBezTo>
                    <a:pt x="1928998" y="315424"/>
                    <a:pt x="1838022" y="406400"/>
                    <a:pt x="172579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928998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1537717" y="3605783"/>
            <a:ext cx="3075434" cy="3075434"/>
          </a:xfrm>
          <a:custGeom>
            <a:avLst/>
            <a:gdLst/>
            <a:ahLst/>
            <a:cxnLst/>
            <a:rect r="r" b="b" t="t" l="l"/>
            <a:pathLst>
              <a:path h="3075434" w="3075434">
                <a:moveTo>
                  <a:pt x="0" y="0"/>
                </a:moveTo>
                <a:lnTo>
                  <a:pt x="3075434" y="0"/>
                </a:lnTo>
                <a:lnTo>
                  <a:pt x="3075434" y="3075434"/>
                </a:lnTo>
                <a:lnTo>
                  <a:pt x="0" y="3075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710243" y="3605783"/>
            <a:ext cx="3075434" cy="3075434"/>
          </a:xfrm>
          <a:custGeom>
            <a:avLst/>
            <a:gdLst/>
            <a:ahLst/>
            <a:cxnLst/>
            <a:rect r="r" b="b" t="t" l="l"/>
            <a:pathLst>
              <a:path h="3075434" w="3075434">
                <a:moveTo>
                  <a:pt x="0" y="0"/>
                </a:moveTo>
                <a:lnTo>
                  <a:pt x="3075434" y="0"/>
                </a:lnTo>
                <a:lnTo>
                  <a:pt x="3075434" y="3075434"/>
                </a:lnTo>
                <a:lnTo>
                  <a:pt x="0" y="3075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875717" y="3513703"/>
            <a:ext cx="1191142" cy="1193312"/>
          </a:xfrm>
          <a:custGeom>
            <a:avLst/>
            <a:gdLst/>
            <a:ahLst/>
            <a:cxnLst/>
            <a:rect r="r" b="b" t="t" l="l"/>
            <a:pathLst>
              <a:path h="1193312" w="1191142">
                <a:moveTo>
                  <a:pt x="0" y="0"/>
                </a:moveTo>
                <a:lnTo>
                  <a:pt x="1191142" y="0"/>
                </a:lnTo>
                <a:lnTo>
                  <a:pt x="1191142" y="1193312"/>
                </a:lnTo>
                <a:lnTo>
                  <a:pt x="0" y="1193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14118077" y="3513703"/>
            <a:ext cx="1191142" cy="1193312"/>
          </a:xfrm>
          <a:custGeom>
            <a:avLst/>
            <a:gdLst/>
            <a:ahLst/>
            <a:cxnLst/>
            <a:rect r="r" b="b" t="t" l="l"/>
            <a:pathLst>
              <a:path h="1193312" w="1191142">
                <a:moveTo>
                  <a:pt x="0" y="0"/>
                </a:moveTo>
                <a:lnTo>
                  <a:pt x="1191142" y="0"/>
                </a:lnTo>
                <a:lnTo>
                  <a:pt x="1191142" y="1193312"/>
                </a:lnTo>
                <a:lnTo>
                  <a:pt x="0" y="1193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DAGeypUCZ70</dc:identifier>
  <dcterms:modified xsi:type="dcterms:W3CDTF">2011-08-01T06:04:30Z</dcterms:modified>
  <cp:revision>1</cp:revision>
  <dc:title>SERVICIOS API</dc:title>
</cp:coreProperties>
</file>