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5B22-B4C5-4F98-9F65-C3BB1747386A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1CBE5BB-F6A0-4832-A82D-4F3ADC203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58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5B22-B4C5-4F98-9F65-C3BB1747386A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CBE5BB-F6A0-4832-A82D-4F3ADC203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53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5B22-B4C5-4F98-9F65-C3BB1747386A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CBE5BB-F6A0-4832-A82D-4F3ADC203F6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729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5B22-B4C5-4F98-9F65-C3BB1747386A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CBE5BB-F6A0-4832-A82D-4F3ADC203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57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5B22-B4C5-4F98-9F65-C3BB1747386A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CBE5BB-F6A0-4832-A82D-4F3ADC203F63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3704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5B22-B4C5-4F98-9F65-C3BB1747386A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CBE5BB-F6A0-4832-A82D-4F3ADC203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677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5B22-B4C5-4F98-9F65-C3BB1747386A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E5BB-F6A0-4832-A82D-4F3ADC203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959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5B22-B4C5-4F98-9F65-C3BB1747386A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E5BB-F6A0-4832-A82D-4F3ADC203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07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5B22-B4C5-4F98-9F65-C3BB1747386A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E5BB-F6A0-4832-A82D-4F3ADC203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85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5B22-B4C5-4F98-9F65-C3BB1747386A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CBE5BB-F6A0-4832-A82D-4F3ADC203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77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5B22-B4C5-4F98-9F65-C3BB1747386A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1CBE5BB-F6A0-4832-A82D-4F3ADC203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9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5B22-B4C5-4F98-9F65-C3BB1747386A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1CBE5BB-F6A0-4832-A82D-4F3ADC203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69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5B22-B4C5-4F98-9F65-C3BB1747386A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E5BB-F6A0-4832-A82D-4F3ADC203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47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5B22-B4C5-4F98-9F65-C3BB1747386A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E5BB-F6A0-4832-A82D-4F3ADC203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56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5B22-B4C5-4F98-9F65-C3BB1747386A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E5BB-F6A0-4832-A82D-4F3ADC203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69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5B22-B4C5-4F98-9F65-C3BB1747386A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CBE5BB-F6A0-4832-A82D-4F3ADC203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636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E5B22-B4C5-4F98-9F65-C3BB1747386A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1CBE5BB-F6A0-4832-A82D-4F3ADC203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9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25FA7-370A-4B14-7B0A-1D66C3A80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8106" y="23801"/>
            <a:ext cx="8178018" cy="11144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Renew Power Hackathon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ECD09-E1D5-B006-5688-BAFA46CFB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3643" y="1138201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Rotor Bearing Temperature Prediction of Wind Turbines</a:t>
            </a:r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D3F067A-AF5A-B949-657D-5AB656C30F11}"/>
              </a:ext>
            </a:extLst>
          </p:cNvPr>
          <p:cNvSpPr txBox="1">
            <a:spLocks/>
          </p:cNvSpPr>
          <p:nvPr/>
        </p:nvSpPr>
        <p:spPr>
          <a:xfrm>
            <a:off x="9480402" y="4213909"/>
            <a:ext cx="2875722" cy="632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By Albert Antony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72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3896-387D-4F61-758A-6D1B3CE4F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Problem Statement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A4109-0C01-0936-8120-C8FAB0DE1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Unplanned downtime of wind turbines can result in a significant loss of revenue and energy and can easily scale to millions of dollars a year. 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It is therefore pivotal that flagging of the failure of components is made to prevent further loss and perform maintenance. It, however, involves replacement of components and higher costs. 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Condition-based monitoring systems rely on supervisory control and data acquisition systems to predict faults and get valuable insights into the turbine’s performance.</a:t>
            </a:r>
            <a:endParaRPr lang="en-US" b="0" i="0" dirty="0">
              <a:solidFill>
                <a:srgbClr val="FFFFFF"/>
              </a:solidFill>
              <a:effectLst/>
              <a:latin typeface="Inte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843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7334E-C58D-FD52-CDC1-E979CC2A5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Description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9E4D82-BB36-64A3-124A-768049FE5C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097849"/>
              </p:ext>
            </p:extLst>
          </p:nvPr>
        </p:nvGraphicFramePr>
        <p:xfrm>
          <a:off x="3701845" y="427703"/>
          <a:ext cx="8185355" cy="6076339"/>
        </p:xfrm>
        <a:graphic>
          <a:graphicData uri="http://schemas.openxmlformats.org/drawingml/2006/table">
            <a:tbl>
              <a:tblPr/>
              <a:tblGrid>
                <a:gridCol w="2790670">
                  <a:extLst>
                    <a:ext uri="{9D8B030D-6E8A-4147-A177-3AD203B41FA5}">
                      <a16:colId xmlns:a16="http://schemas.microsoft.com/office/drawing/2014/main" val="3859856627"/>
                    </a:ext>
                  </a:extLst>
                </a:gridCol>
                <a:gridCol w="1146014">
                  <a:extLst>
                    <a:ext uri="{9D8B030D-6E8A-4147-A177-3AD203B41FA5}">
                      <a16:colId xmlns:a16="http://schemas.microsoft.com/office/drawing/2014/main" val="483682853"/>
                    </a:ext>
                  </a:extLst>
                </a:gridCol>
                <a:gridCol w="1172431">
                  <a:extLst>
                    <a:ext uri="{9D8B030D-6E8A-4147-A177-3AD203B41FA5}">
                      <a16:colId xmlns:a16="http://schemas.microsoft.com/office/drawing/2014/main" val="547454298"/>
                    </a:ext>
                  </a:extLst>
                </a:gridCol>
                <a:gridCol w="3076240">
                  <a:extLst>
                    <a:ext uri="{9D8B030D-6E8A-4147-A177-3AD203B41FA5}">
                      <a16:colId xmlns:a16="http://schemas.microsoft.com/office/drawing/2014/main" val="1103915149"/>
                    </a:ext>
                  </a:extLst>
                </a:gridCol>
              </a:tblGrid>
              <a:tr h="297727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effectLst/>
                          <a:latin typeface="Arial" panose="020B0604020202020204" pitchFamily="34" charset="0"/>
                        </a:rPr>
                        <a:t>Column Name</a:t>
                      </a:r>
                      <a:endParaRPr lang="en-I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effectLst/>
                          <a:latin typeface="Arial" panose="020B0604020202020204" pitchFamily="34" charset="0"/>
                        </a:rPr>
                        <a:t>Type</a:t>
                      </a:r>
                      <a:endParaRPr lang="en-I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effectLst/>
                          <a:latin typeface="Arial" panose="020B0604020202020204" pitchFamily="34" charset="0"/>
                        </a:rPr>
                        <a:t>Units</a:t>
                      </a:r>
                      <a:endParaRPr lang="en-I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  <a:endParaRPr lang="en-I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054678"/>
                  </a:ext>
                </a:extLst>
              </a:tr>
              <a:tr h="500723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Arial" panose="020B0604020202020204" pitchFamily="34" charset="0"/>
                        </a:rPr>
                        <a:t>timestamp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Arial" panose="020B0604020202020204" pitchFamily="34" charset="0"/>
                        </a:rPr>
                        <a:t>Time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Arial" panose="020B0604020202020204" pitchFamily="34" charset="0"/>
                        </a:rPr>
                        <a:t>Seconds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Timestamp at which the observation was recorded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841330"/>
                  </a:ext>
                </a:extLst>
              </a:tr>
              <a:tr h="297727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active_power_calculated_by_converter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Arial" panose="020B0604020202020204" pitchFamily="34" charset="0"/>
                        </a:rPr>
                        <a:t>Power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Arial" panose="020B0604020202020204" pitchFamily="34" charset="0"/>
                        </a:rPr>
                        <a:t>KW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Active Power Calculated by the converter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79643"/>
                  </a:ext>
                </a:extLst>
              </a:tr>
              <a:tr h="297727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Arial" panose="020B0604020202020204" pitchFamily="34" charset="0"/>
                        </a:rPr>
                        <a:t>active_power_raw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Arial" panose="020B0604020202020204" pitchFamily="34" charset="0"/>
                        </a:rPr>
                        <a:t>Power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Arial" panose="020B0604020202020204" pitchFamily="34" charset="0"/>
                        </a:rPr>
                        <a:t>KW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Arial" panose="020B0604020202020204" pitchFamily="34" charset="0"/>
                        </a:rPr>
                        <a:t>Raw Active Power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877700"/>
                  </a:ext>
                </a:extLst>
              </a:tr>
              <a:tr h="500723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Arial" panose="020B0604020202020204" pitchFamily="34" charset="0"/>
                        </a:rPr>
                        <a:t>ambient_temperature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Arial" panose="020B0604020202020204" pitchFamily="34" charset="0"/>
                        </a:rPr>
                        <a:t>Temperature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Arial" panose="020B0604020202020204" pitchFamily="34" charset="0"/>
                        </a:rPr>
                        <a:t>Degree Celsius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Environment Temperature reading from temperature sensor.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06492"/>
                  </a:ext>
                </a:extLst>
              </a:tr>
              <a:tr h="500723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Arial" panose="020B0604020202020204" pitchFamily="34" charset="0"/>
                        </a:rPr>
                        <a:t>generator_speed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Arial" panose="020B0604020202020204" pitchFamily="34" charset="0"/>
                        </a:rPr>
                        <a:t>Speed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Arial" panose="020B0604020202020204" pitchFamily="34" charset="0"/>
                        </a:rPr>
                        <a:t>RPM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Number of rotations by generator wheel per min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727092"/>
                  </a:ext>
                </a:extLst>
              </a:tr>
              <a:tr h="297727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Arial" panose="020B0604020202020204" pitchFamily="34" charset="0"/>
                        </a:rPr>
                        <a:t>generator_winding_temp_max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Arial" panose="020B0604020202020204" pitchFamily="34" charset="0"/>
                        </a:rPr>
                        <a:t>Temperature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Arial" panose="020B0604020202020204" pitchFamily="34" charset="0"/>
                        </a:rPr>
                        <a:t>Degree Celsius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Temperature of wire windings of generator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496226"/>
                  </a:ext>
                </a:extLst>
              </a:tr>
              <a:tr h="297727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Arial" panose="020B0604020202020204" pitchFamily="34" charset="0"/>
                        </a:rPr>
                        <a:t>grid_power10min_average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Arial" panose="020B0604020202020204" pitchFamily="34" charset="0"/>
                        </a:rPr>
                        <a:t>Power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Arial" panose="020B0604020202020204" pitchFamily="34" charset="0"/>
                        </a:rPr>
                        <a:t>KW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>
                          <a:effectLst/>
                          <a:latin typeface="Arial" panose="020B0604020202020204" pitchFamily="34" charset="0"/>
                        </a:rPr>
                        <a:t>Average(10 Min) Power generated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517596"/>
                  </a:ext>
                </a:extLst>
              </a:tr>
              <a:tr h="297727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Arial" panose="020B0604020202020204" pitchFamily="34" charset="0"/>
                        </a:rPr>
                        <a:t>nc1_inside_temp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Arial" panose="020B0604020202020204" pitchFamily="34" charset="0"/>
                        </a:rPr>
                        <a:t>Temperature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Arial" panose="020B0604020202020204" pitchFamily="34" charset="0"/>
                        </a:rPr>
                        <a:t>Degree Celsius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Arial" panose="020B0604020202020204" pitchFamily="34" charset="0"/>
                        </a:rPr>
                        <a:t>Temperature inside Nacelle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213474"/>
                  </a:ext>
                </a:extLst>
              </a:tr>
              <a:tr h="297727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Arial" panose="020B0604020202020204" pitchFamily="34" charset="0"/>
                        </a:rPr>
                        <a:t>nacelle_temp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Arial" panose="020B0604020202020204" pitchFamily="34" charset="0"/>
                        </a:rPr>
                        <a:t>Temperature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Arial" panose="020B0604020202020204" pitchFamily="34" charset="0"/>
                        </a:rPr>
                        <a:t>Degree Celsius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Arial" panose="020B0604020202020204" pitchFamily="34" charset="0"/>
                        </a:rPr>
                        <a:t>Temperature outside Nacelle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140987"/>
                  </a:ext>
                </a:extLst>
              </a:tr>
              <a:tr h="500723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reactice_power_calculated_by_converter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>
                          <a:effectLst/>
                          <a:latin typeface="Arial" panose="020B0604020202020204" pitchFamily="34" charset="0"/>
                        </a:rPr>
                        <a:t>Power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Arial" panose="020B0604020202020204" pitchFamily="34" charset="0"/>
                        </a:rPr>
                        <a:t>KW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Secondary Power generated by wind turbines at output source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11317"/>
                  </a:ext>
                </a:extLst>
              </a:tr>
              <a:tr h="500723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Arial" panose="020B0604020202020204" pitchFamily="34" charset="0"/>
                        </a:rPr>
                        <a:t>reactive_power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Arial" panose="020B0604020202020204" pitchFamily="34" charset="0"/>
                        </a:rPr>
                        <a:t>Power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Arial" panose="020B0604020202020204" pitchFamily="34" charset="0"/>
                        </a:rPr>
                        <a:t>KW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Secondary Power generated by wind turbines at input source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082906"/>
                  </a:ext>
                </a:extLst>
              </a:tr>
              <a:tr h="297727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Arial" panose="020B0604020202020204" pitchFamily="34" charset="0"/>
                        </a:rPr>
                        <a:t>wind_direction_raw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Arial" panose="020B0604020202020204" pitchFamily="34" charset="0"/>
                        </a:rPr>
                        <a:t>Wind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Arial" panose="020B0604020202020204" pitchFamily="34" charset="0"/>
                        </a:rPr>
                        <a:t>Degree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Arial" panose="020B0604020202020204" pitchFamily="34" charset="0"/>
                        </a:rPr>
                        <a:t>Wind Direction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455568"/>
                  </a:ext>
                </a:extLst>
              </a:tr>
              <a:tr h="297727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Arial" panose="020B0604020202020204" pitchFamily="34" charset="0"/>
                        </a:rPr>
                        <a:t>wind_speed_raw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Arial" panose="020B0604020202020204" pitchFamily="34" charset="0"/>
                        </a:rPr>
                        <a:t>Speed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Arial" panose="020B0604020202020204" pitchFamily="34" charset="0"/>
                        </a:rPr>
                        <a:t>Meter/Second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Arial" panose="020B0604020202020204" pitchFamily="34" charset="0"/>
                        </a:rPr>
                        <a:t>Average wind speed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640011"/>
                  </a:ext>
                </a:extLst>
              </a:tr>
              <a:tr h="297727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Arial" panose="020B0604020202020204" pitchFamily="34" charset="0"/>
                        </a:rPr>
                        <a:t>wind_speed_turbulence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Arial" panose="020B0604020202020204" pitchFamily="34" charset="0"/>
                        </a:rPr>
                        <a:t>Speed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Arial" panose="020B0604020202020204" pitchFamily="34" charset="0"/>
                        </a:rPr>
                        <a:t>Meter/Second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Arial" panose="020B0604020202020204" pitchFamily="34" charset="0"/>
                        </a:rPr>
                        <a:t>Variation in Wind Speed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999122"/>
                  </a:ext>
                </a:extLst>
              </a:tr>
              <a:tr h="297727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Arial" panose="020B0604020202020204" pitchFamily="34" charset="0"/>
                        </a:rPr>
                        <a:t>turbine_id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Arial" panose="020B0604020202020204" pitchFamily="34" charset="0"/>
                        </a:rPr>
                        <a:t>Turbine Name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Arial" panose="020B0604020202020204" pitchFamily="34" charset="0"/>
                        </a:rPr>
                        <a:t>NA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Arial" panose="020B0604020202020204" pitchFamily="34" charset="0"/>
                        </a:rPr>
                        <a:t>Id of various turbines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459341"/>
                  </a:ext>
                </a:extLst>
              </a:tr>
              <a:tr h="297727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Arial" panose="020B0604020202020204" pitchFamily="34" charset="0"/>
                        </a:rPr>
                        <a:t>Target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Arial" panose="020B0604020202020204" pitchFamily="34" charset="0"/>
                        </a:rPr>
                        <a:t>Target Variable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>
                          <a:effectLst/>
                          <a:latin typeface="Arial" panose="020B0604020202020204" pitchFamily="34" charset="0"/>
                        </a:rPr>
                        <a:t>Degree Celsius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b="0" i="0" u="none" strike="noStrike" dirty="0">
                          <a:effectLst/>
                          <a:latin typeface="Arial" panose="020B0604020202020204" pitchFamily="34" charset="0"/>
                        </a:rPr>
                        <a:t>Target Variable: Rotor bearing temperature</a:t>
                      </a:r>
                    </a:p>
                  </a:txBody>
                  <a:tcPr marL="50157" marR="50157" marT="25078" marB="250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7330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87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22782-0789-A271-0916-54D59F195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F9B25-4A16-8028-A6C0-D33AFEDCA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 was already preprocessed and clean. There are no Duplicates or missing values.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were 909604 rows and 16 columns.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heatmap, correlation values among the features were known. With the help of statistical summary, key inferences about the range of values of different features were displayed.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base model was run without any treatments to check the base mean absolute percentage error.(base-</a:t>
            </a:r>
            <a:r>
              <a:rPr lang="en-IN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XGBRegressor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Exploratory Data Analysis, 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univariate plots were plotted and analysed. Some inferences such as “bearing temperature increased as reactive power increased”, “high correlation of nacelle inside temperature with bearing temp” were arrived.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feature engineering, I tried to derive 3 new features – apparent power, power factor, wind speed difference.</a:t>
            </a:r>
          </a:p>
        </p:txBody>
      </p:sp>
    </p:spTree>
    <p:extLst>
      <p:ext uri="{BB962C8B-B14F-4D97-AF65-F5344CB8AC3E}">
        <p14:creationId xmlns:p14="http://schemas.microsoft.com/office/powerpoint/2010/main" val="371445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39B49-7531-094C-7A39-B821CC2F3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</a:t>
            </a:r>
            <a:r>
              <a:rPr lang="en-US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7B3D6-A082-9D26-5A43-E304C042A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one categorical feature was available, turbine id, which was encoded with the help of label encoder.</a:t>
            </a:r>
          </a:p>
          <a:p>
            <a:r>
              <a:rPr lang="en-US" dirty="0"/>
              <a:t>As the distribution of numerical features were skewed in nature, they were transformed using log transformation.</a:t>
            </a:r>
          </a:p>
          <a:p>
            <a:r>
              <a:rPr lang="en-US" dirty="0"/>
              <a:t>All numerical features were scaled using standard scalar.</a:t>
            </a:r>
          </a:p>
          <a:p>
            <a:r>
              <a:rPr lang="en-US" dirty="0"/>
              <a:t>Best Features were selected using </a:t>
            </a:r>
            <a:r>
              <a:rPr lang="en-US" dirty="0" err="1"/>
              <a:t>SelectKBest</a:t>
            </a:r>
            <a:r>
              <a:rPr lang="en-US" dirty="0"/>
              <a:t> with </a:t>
            </a:r>
            <a:r>
              <a:rPr lang="en-US" dirty="0" err="1"/>
              <a:t>mutual_info_regression</a:t>
            </a:r>
            <a:r>
              <a:rPr lang="en-US" dirty="0"/>
              <a:t>.</a:t>
            </a:r>
          </a:p>
          <a:p>
            <a:r>
              <a:rPr lang="en-US" dirty="0"/>
              <a:t>Multiple models such as </a:t>
            </a:r>
            <a:r>
              <a:rPr lang="en-US" dirty="0" err="1"/>
              <a:t>randomforest</a:t>
            </a:r>
            <a:r>
              <a:rPr lang="en-US" dirty="0"/>
              <a:t>, </a:t>
            </a:r>
            <a:r>
              <a:rPr lang="en-US" dirty="0" err="1"/>
              <a:t>lightgbm</a:t>
            </a:r>
            <a:r>
              <a:rPr lang="en-US" dirty="0"/>
              <a:t>, </a:t>
            </a:r>
            <a:r>
              <a:rPr lang="en-US" dirty="0" err="1"/>
              <a:t>extratrees</a:t>
            </a:r>
            <a:r>
              <a:rPr lang="en-US" dirty="0"/>
              <a:t>, </a:t>
            </a:r>
            <a:r>
              <a:rPr lang="en-US" dirty="0" err="1"/>
              <a:t>catboost</a:t>
            </a:r>
            <a:r>
              <a:rPr lang="en-US" dirty="0"/>
              <a:t>, </a:t>
            </a:r>
            <a:r>
              <a:rPr lang="en-US" dirty="0" err="1"/>
              <a:t>xgboost</a:t>
            </a:r>
            <a:r>
              <a:rPr lang="en-US" dirty="0"/>
              <a:t> were tried. Best Model was chosen for Hyper parameter tuning using auto ML (</a:t>
            </a:r>
            <a:r>
              <a:rPr lang="en-US" dirty="0" err="1"/>
              <a:t>Hyperopt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39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A022-1B58-4B6E-9FCA-C8F095A1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 of Improvements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F20B5-1531-E171-56CB-CEA54B37F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Hyper parameter </a:t>
            </a:r>
            <a:r>
              <a:rPr lang="en-US" dirty="0" err="1"/>
              <a:t>optimation</a:t>
            </a:r>
            <a:r>
              <a:rPr lang="en-US" dirty="0"/>
              <a:t> techniques such as Random Search, Tree of </a:t>
            </a:r>
            <a:r>
              <a:rPr lang="en-US" dirty="0" err="1"/>
              <a:t>Parzen</a:t>
            </a:r>
            <a:r>
              <a:rPr lang="en-US" dirty="0"/>
              <a:t> estimators(TPE) and Adaptive TPE can be tried for best results.</a:t>
            </a:r>
          </a:p>
          <a:p>
            <a:r>
              <a:rPr lang="en-US" dirty="0"/>
              <a:t>Different types of transformations can be used for treatment of skewed distributions such as sqrt, </a:t>
            </a:r>
            <a:r>
              <a:rPr lang="en-US" dirty="0" err="1"/>
              <a:t>cuberoot</a:t>
            </a:r>
            <a:r>
              <a:rPr lang="en-US" dirty="0"/>
              <a:t>, box-cox.</a:t>
            </a:r>
          </a:p>
          <a:p>
            <a:r>
              <a:rPr lang="en-US" dirty="0"/>
              <a:t>Various feature selection methods like filter method, Embedded methods and wrapper methods can be tried. Also Feature elimination methods like RFE and forward/backward elimination can also be tried.</a:t>
            </a:r>
          </a:p>
          <a:p>
            <a:r>
              <a:rPr lang="en-US" dirty="0"/>
              <a:t>Various ensemble techniques like stacking, Averaging of </a:t>
            </a:r>
            <a:r>
              <a:rPr lang="en-US" dirty="0" err="1"/>
              <a:t>models,etc</a:t>
            </a:r>
            <a:r>
              <a:rPr lang="en-US" dirty="0"/>
              <a:t>. can also be experimented.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3517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90E2-9B55-7226-65A2-8E27E0E40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273" y="2931392"/>
            <a:ext cx="2734449" cy="128089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92579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84</TotalTime>
  <Words>638</Words>
  <Application>Microsoft Office PowerPoint</Application>
  <PresentationFormat>Widescreen</PresentationFormat>
  <Paragraphs>95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Inter</vt:lpstr>
      <vt:lpstr>Roboto</vt:lpstr>
      <vt:lpstr>Wingdings 3</vt:lpstr>
      <vt:lpstr>Wisp</vt:lpstr>
      <vt:lpstr>Renew Power Hackathon</vt:lpstr>
      <vt:lpstr>Problem Statement</vt:lpstr>
      <vt:lpstr>Data Description</vt:lpstr>
      <vt:lpstr>Approach</vt:lpstr>
      <vt:lpstr>Approach Contd</vt:lpstr>
      <vt:lpstr>Future Scope of Improvements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Renew Power Hackathon</dc:title>
  <dc:creator>Antony Albert</dc:creator>
  <cp:lastModifiedBy>Antony Albert</cp:lastModifiedBy>
  <cp:revision>5</cp:revision>
  <dcterms:created xsi:type="dcterms:W3CDTF">2022-09-09T16:27:54Z</dcterms:created>
  <dcterms:modified xsi:type="dcterms:W3CDTF">2022-09-09T17:52:09Z</dcterms:modified>
</cp:coreProperties>
</file>