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D729-CC5F-120D-E1FB-5EF271A6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6C17E-727D-9168-A71A-24942E0D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0397-5D10-2116-ECE8-A63C212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6BE4-AEE7-5424-EE54-D7D8B1C0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385F-1231-8B96-3CBB-AC88EFF1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A2B0-DA8D-4AC9-391B-000E039E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D396-3FEE-8F20-71FA-4E8F5903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B766-1C04-A3B0-B302-2DDC1454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EADC-8BB1-329E-C29A-0E44EB3E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F5FE-EFC1-BE00-B42C-F07896C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5AA97-7842-138E-2914-6B90B37EA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96EA1-605F-810F-2A97-99EEDD42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8483-995F-DFF8-A424-22A5864B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EE42-E173-F18B-E955-AA90CF40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5071-A529-3198-DC47-2F5B23D2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FDF2-C972-C448-0DE0-D24B5BF2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2C9B-4FBB-00BA-F767-1F922A90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23F1-D91D-EF96-F6E4-9B99240F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725D-22A9-F5C4-02A9-8D08B89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880C-E359-A8BC-3E3D-7759E457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3AB-10C3-574D-F5F0-2B36B8A1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A7674-8085-7637-D136-B7E27B36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2395-B721-344A-524E-283DB99F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7DD0-BEAF-DC95-291F-8C587122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CF32-A5C2-CBCB-A210-EB167DF5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65D6-0B7F-0933-DE66-EA9B45B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60C5-443A-D7A0-F526-732288ABC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8D19-281C-172B-C1AC-D1C6AF191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87D4-A21A-825B-A714-ABB9D9D0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E952-C317-0FC9-C085-F16B191E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11D5-7A82-80E9-C058-1FAD3908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9860-65BE-7E78-C7DB-AC08FCA8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932BB-1E7A-5A45-77A5-EB365127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F107-B49E-9AD7-6376-F6E9F304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375D3-0A0E-43E3-41AF-374BD78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6502-B753-2702-EE30-B0BED105E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D91DE-CBA1-C54A-C33B-879D40BA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3FDED-2961-C118-3FA3-986A812D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3E84F-06CF-8486-DE22-46155EF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A3F2-E6B7-2D64-9BAA-57521C44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04273-0E83-1B31-2ECD-F7AF51A1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EA16-81BF-040F-296C-924D60BB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F1C4E-F00F-77C9-CB32-1F26642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76EB6-BF4D-6CC8-9874-B77B3061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7C660-1BB0-DA6D-3BF9-DC06C682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3BB0E-D091-BEEB-4B4E-450498F1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7CAC-4037-432D-C6FC-6A2CA119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5E63-5A7B-548A-2735-46C3258B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883-6C9B-ED4F-A077-EB9247C6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33FC1-6770-5AE0-BA0B-E94EC488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F48E-CDF1-534E-3F59-D77F1DE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EF75-D1DD-36A5-6095-8A4699C5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2780-CA35-3D32-2FEA-AADC67DE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EFF26-7D84-E44B-6C31-E3697965E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38070-680E-4775-27DF-8A549712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845DC-8B07-2D00-D0E8-D7B43644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FFC8B-D739-6DE3-FC25-330BF5EF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DA76-D8A7-06A8-0325-DA976E8B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58551-9BD4-FA44-5E61-03FE0716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524B7-6CDF-3275-0531-7A1C6B1F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A164-6DFC-B9B1-FB1B-3B6F774BA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CB7F-8A91-3A49-9C61-7D277698AD9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DA03-D6EE-58E9-5148-DBA93746F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D25D-497E-D4A3-9FE6-1BB6178A3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4604-8128-4B4E-975D-BFF28F12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inionator.blogs.nytimes.com/2012/07/23/zombie-nouns/?_r=1&amp;assetType=REGIWALL&amp;mtrref=undefined" TargetMode="External"/><Relationship Id="rId2" Type="http://schemas.openxmlformats.org/officeDocument/2006/relationships/hyperlink" Target="https://writersdie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american-political-science-review/article/abs/political-foundations-of-democracy-and-the-rule-of-the-law/564FB92EE1808897FD0041E25289CF1F" TargetMode="External"/><Relationship Id="rId2" Type="http://schemas.openxmlformats.org/officeDocument/2006/relationships/hyperlink" Target="https://www.cambridge.org/core/journals/american-political-science-review/article/feudal-revolution-and-europes-rise-political-divergence-of-the-christian-west-and-the-muslim-world-before-1500-ce/EEF59BAF19A7D08BC254DBB35CBFB0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mbridge.org/core/journals/american-political-science-review/article/trade-institutions-and-ethnic-tolerance-evidence-from-south-asia/534E0018C1431E7A7615B4FAD26DEB3E" TargetMode="External"/><Relationship Id="rId5" Type="http://schemas.openxmlformats.org/officeDocument/2006/relationships/hyperlink" Target="https://onlinelibrary.wiley.com/doi/abs/10.3982/ECTA8121" TargetMode="External"/><Relationship Id="rId4" Type="http://schemas.openxmlformats.org/officeDocument/2006/relationships/hyperlink" Target="https://www.cambridge.org/core/journals/american-political-science-review/article/how-do-immigrants-respond-to-discrimination-the-case-of-germans-in-the-us-during-world-war-i/73E94E2B4C8EFB3B5B11B4AEB95DAFE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group/mcnollgast/cgi-bin/wordpress/wp-content/uploads/2013/10/CALTECH.RUL_.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king.harvard.edu/files/gking/files/paperspu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1D07-AEC1-0911-BE12-D4ADFD8B4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Social Science Research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6869-F336-FC7A-20EA-D6B796028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Chiu</a:t>
            </a:r>
          </a:p>
          <a:p>
            <a:r>
              <a:rPr lang="en-US" dirty="0"/>
              <a:t>ECON/POLISCI 151 Section, Week 9</a:t>
            </a:r>
          </a:p>
        </p:txBody>
      </p:sp>
    </p:spTree>
    <p:extLst>
      <p:ext uri="{BB962C8B-B14F-4D97-AF65-F5344CB8AC3E}">
        <p14:creationId xmlns:p14="http://schemas.microsoft.com/office/powerpoint/2010/main" val="264656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38A7-F9A1-B4A6-813C-984C9D5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80AC-CDBE-92FD-AA40-1054E551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Future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0611-456F-D091-F676-9786895B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*My Writing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387-3685-48E3-90BA-E40B98D9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pPr lvl="1"/>
            <a:r>
              <a:rPr lang="en-US" dirty="0"/>
              <a:t>Check that your paper is sufficiently focused (one paper, one question)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Results + discussion</a:t>
            </a:r>
          </a:p>
          <a:p>
            <a:r>
              <a:rPr lang="en-US" dirty="0"/>
              <a:t>Data, methods, literature 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At this point, you will know what it is you are introducing</a:t>
            </a:r>
          </a:p>
          <a:p>
            <a:r>
              <a:rPr lang="en-US" dirty="0"/>
              <a:t>Cut, revise, revise, revise…</a:t>
            </a:r>
          </a:p>
        </p:txBody>
      </p:sp>
    </p:spTree>
    <p:extLst>
      <p:ext uri="{BB962C8B-B14F-4D97-AF65-F5344CB8AC3E}">
        <p14:creationId xmlns:p14="http://schemas.microsoft.com/office/powerpoint/2010/main" val="305730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0573-479D-1A56-D795-1477B211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228F-1D01-B416-5FEF-0EF56399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[Strunk and White’s </a:t>
            </a:r>
            <a:r>
              <a:rPr lang="en-US" i="1" dirty="0"/>
              <a:t>Elements of Style</a:t>
            </a:r>
            <a:r>
              <a:rPr lang="en-US" dirty="0"/>
              <a:t>]</a:t>
            </a:r>
          </a:p>
          <a:p>
            <a:r>
              <a:rPr lang="en-US" dirty="0"/>
              <a:t>Clear and concise</a:t>
            </a:r>
          </a:p>
          <a:p>
            <a:r>
              <a:rPr lang="en-US" dirty="0"/>
              <a:t>Tempting &amp; easy to write a lot. Harder to be concise.</a:t>
            </a:r>
          </a:p>
          <a:p>
            <a:r>
              <a:rPr lang="en-US" dirty="0"/>
              <a:t>“write not merely so that the reader can understand but so that he cannot possibly mis-understand” (McCloskey, </a:t>
            </a:r>
            <a:r>
              <a:rPr lang="en-US" i="1" dirty="0"/>
              <a:t>Writing of Economics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won’t be there to explain to the reader</a:t>
            </a:r>
          </a:p>
        </p:txBody>
      </p:sp>
    </p:spTree>
    <p:extLst>
      <p:ext uri="{BB962C8B-B14F-4D97-AF65-F5344CB8AC3E}">
        <p14:creationId xmlns:p14="http://schemas.microsoft.com/office/powerpoint/2010/main" val="15213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F3D7-F68D-A1F4-4735-91D8269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EB60-756A-0FEE-BF9D-7CA47EA0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writing is terse and straightforward</a:t>
            </a:r>
          </a:p>
          <a:p>
            <a:pPr lvl="1"/>
            <a:r>
              <a:rPr lang="en-US" dirty="0"/>
              <a:t>Your goal for the reader to understand your results</a:t>
            </a:r>
          </a:p>
          <a:p>
            <a:pPr lvl="1"/>
            <a:r>
              <a:rPr lang="en-US" dirty="0"/>
              <a:t>Goal is not to impress them with your vocab. This isn’t the SATs. Save your 12-syllable words for the LSAT.</a:t>
            </a:r>
          </a:p>
          <a:p>
            <a:r>
              <a:rPr lang="en-US" dirty="0"/>
              <a:t>Avoid “flabby” writing</a:t>
            </a:r>
          </a:p>
          <a:p>
            <a:pPr lvl="1"/>
            <a:r>
              <a:rPr lang="en-US" dirty="0"/>
              <a:t>Active &gt; passive</a:t>
            </a:r>
          </a:p>
          <a:p>
            <a:pPr lvl="1"/>
            <a:r>
              <a:rPr lang="en-US" dirty="0"/>
              <a:t>Direct &gt; flowery/circuitous</a:t>
            </a:r>
          </a:p>
          <a:p>
            <a:pPr lvl="1"/>
            <a:r>
              <a:rPr lang="en-US" dirty="0"/>
              <a:t>Try putting a paragraph into the </a:t>
            </a:r>
            <a:r>
              <a:rPr lang="en-US" dirty="0">
                <a:hlinkClick r:id="rId2"/>
              </a:rPr>
              <a:t>Writer’s Diet</a:t>
            </a:r>
            <a:r>
              <a:rPr lang="en-US" dirty="0"/>
              <a:t> test</a:t>
            </a:r>
          </a:p>
          <a:p>
            <a:r>
              <a:rPr lang="en-US" dirty="0"/>
              <a:t>Helen Sword on “</a:t>
            </a:r>
            <a:r>
              <a:rPr lang="en-US" dirty="0">
                <a:hlinkClick r:id="rId3"/>
              </a:rPr>
              <a:t>Zombie Nouns</a:t>
            </a:r>
            <a:r>
              <a:rPr lang="en-US" dirty="0"/>
              <a:t>:” avoid unnecessary -</a:t>
            </a:r>
            <a:r>
              <a:rPr lang="en-US" dirty="0" err="1"/>
              <a:t>ity</a:t>
            </a:r>
            <a:r>
              <a:rPr lang="en-US" dirty="0"/>
              <a:t>, -</a:t>
            </a:r>
            <a:r>
              <a:rPr lang="en-US" dirty="0" err="1"/>
              <a:t>tion</a:t>
            </a:r>
            <a:r>
              <a:rPr lang="en-US" dirty="0"/>
              <a:t>, -ism</a:t>
            </a:r>
          </a:p>
        </p:txBody>
      </p:sp>
    </p:spTree>
    <p:extLst>
      <p:ext uri="{BB962C8B-B14F-4D97-AF65-F5344CB8AC3E}">
        <p14:creationId xmlns:p14="http://schemas.microsoft.com/office/powerpoint/2010/main" val="323337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3805-4762-1263-DE9F-FBACE05F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“Rubric”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3F37-5059-89FC-EFE5-9D934330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text should be 10-15 pages</a:t>
            </a:r>
          </a:p>
          <a:p>
            <a:pPr lvl="1"/>
            <a:r>
              <a:rPr lang="en-US" dirty="0"/>
              <a:t>May vary slightly depending on figures, but no longer than 20</a:t>
            </a:r>
          </a:p>
          <a:p>
            <a:r>
              <a:rPr lang="en-US" dirty="0"/>
              <a:t>Include citations (in text citations + references section at end)</a:t>
            </a:r>
          </a:p>
          <a:p>
            <a:r>
              <a:rPr lang="en-US" dirty="0"/>
              <a:t>Style of writing matters</a:t>
            </a:r>
          </a:p>
          <a:p>
            <a:r>
              <a:rPr lang="en-US" dirty="0"/>
              <a:t>Correctness &amp; extensiveness of analysis matter</a:t>
            </a:r>
          </a:p>
          <a:p>
            <a:r>
              <a:rPr lang="en-US" dirty="0"/>
              <a:t>Must include:</a:t>
            </a:r>
          </a:p>
          <a:p>
            <a:pPr lvl="1"/>
            <a:r>
              <a:rPr lang="en-US" dirty="0"/>
              <a:t>Clear research question, properly introduced</a:t>
            </a:r>
          </a:p>
          <a:p>
            <a:pPr lvl="1"/>
            <a:r>
              <a:rPr lang="en-US" dirty="0"/>
              <a:t>Data &amp; methods</a:t>
            </a:r>
          </a:p>
          <a:p>
            <a:pPr lvl="1"/>
            <a:r>
              <a:rPr lang="en-US" dirty="0"/>
              <a:t>Results &amp; interpretation/discussion</a:t>
            </a:r>
          </a:p>
        </p:txBody>
      </p:sp>
    </p:spTree>
    <p:extLst>
      <p:ext uri="{BB962C8B-B14F-4D97-AF65-F5344CB8AC3E}">
        <p14:creationId xmlns:p14="http://schemas.microsoft.com/office/powerpoint/2010/main" val="69047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A36-D746-9AE0-9E1E-7D2F717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papers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1FC5-1989-E8C5-BC25-8EB5C1FB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heavy: </a:t>
            </a:r>
            <a:r>
              <a:rPr lang="en-US" dirty="0" err="1"/>
              <a:t>Blaydes</a:t>
            </a:r>
            <a:r>
              <a:rPr lang="en-US" dirty="0"/>
              <a:t> and Chaney, “</a:t>
            </a:r>
            <a:r>
              <a:rPr lang="en-US" dirty="0">
                <a:hlinkClick r:id="rId2"/>
              </a:rPr>
              <a:t>The Feudal Revolution and Europe’s Rise</a:t>
            </a:r>
            <a:r>
              <a:rPr lang="en-US" dirty="0"/>
              <a:t>”</a:t>
            </a:r>
          </a:p>
          <a:p>
            <a:r>
              <a:rPr lang="en-US" dirty="0"/>
              <a:t>Formal (game theory): </a:t>
            </a:r>
            <a:r>
              <a:rPr lang="en-US" dirty="0" err="1"/>
              <a:t>Weingast</a:t>
            </a:r>
            <a:r>
              <a:rPr lang="en-US" dirty="0"/>
              <a:t>, “</a:t>
            </a:r>
            <a:r>
              <a:rPr lang="en-US" dirty="0">
                <a:hlinkClick r:id="rId3"/>
              </a:rPr>
              <a:t>The Political Foundations of Democracy and the Rule of the Law</a:t>
            </a:r>
            <a:r>
              <a:rPr lang="en-US" dirty="0"/>
              <a:t>”</a:t>
            </a:r>
          </a:p>
          <a:p>
            <a:r>
              <a:rPr lang="en-US" dirty="0"/>
              <a:t>Empiric (probably the closest to what you will be writing):</a:t>
            </a:r>
          </a:p>
          <a:p>
            <a:pPr lvl="1"/>
            <a:r>
              <a:rPr lang="en-US" dirty="0" err="1"/>
              <a:t>Fouka</a:t>
            </a:r>
            <a:r>
              <a:rPr lang="en-US" dirty="0"/>
              <a:t>, “</a:t>
            </a:r>
            <a:r>
              <a:rPr lang="en-US" dirty="0">
                <a:hlinkClick r:id="rId4"/>
              </a:rPr>
              <a:t>How Do Immigrants Respond to Discrimination? The Case of Germans in the US During World War I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Dell, “</a:t>
            </a:r>
            <a:r>
              <a:rPr lang="en-US" dirty="0">
                <a:hlinkClick r:id="rId5"/>
              </a:rPr>
              <a:t>The Persistent Effects of Peru's Mining Mita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Jha, “</a:t>
            </a:r>
            <a:r>
              <a:rPr lang="en-US" dirty="0">
                <a:hlinkClick r:id="rId6"/>
              </a:rPr>
              <a:t>Trade, Institutions, and Ethnic Tolerance: Evidence from South Asia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8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B7F3-C37A-8753-1BBB-54A4283E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Paper = One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B49B-9997-E2EB-5AA2-75F76F4D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Barry </a:t>
            </a:r>
            <a:r>
              <a:rPr lang="en-US" dirty="0" err="1"/>
              <a:t>Weingast’s</a:t>
            </a:r>
            <a:r>
              <a:rPr lang="en-US" dirty="0"/>
              <a:t> “</a:t>
            </a:r>
            <a:r>
              <a:rPr lang="en-US" dirty="0">
                <a:hlinkClick r:id="rId2"/>
              </a:rPr>
              <a:t>Caltech Rules for Writing Papers</a:t>
            </a:r>
            <a:r>
              <a:rPr lang="en-US" dirty="0"/>
              <a:t>”</a:t>
            </a:r>
          </a:p>
          <a:p>
            <a:r>
              <a:rPr lang="en-US" dirty="0"/>
              <a:t>One question, clearly stated</a:t>
            </a:r>
          </a:p>
          <a:p>
            <a:r>
              <a:rPr lang="en-US" dirty="0"/>
              <a:t>Be able to summarize contribution in first paragraph/sentence of abstract</a:t>
            </a:r>
          </a:p>
          <a:p>
            <a:pPr lvl="1"/>
            <a:r>
              <a:rPr lang="en-US" dirty="0"/>
              <a:t>E.g., “This paper uses evidence from a natural experiment in Brazil to show how oil windfalls shore-up ruling regimes.”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7A8B-2141-9925-117D-B3A6572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BAF6-E77A-DB75-672B-77C806B8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Gary King’s “</a:t>
            </a:r>
            <a:r>
              <a:rPr lang="en-US" dirty="0">
                <a:hlinkClick r:id="rId2"/>
              </a:rPr>
              <a:t>Publication, Publication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Style section</a:t>
            </a:r>
          </a:p>
          <a:p>
            <a:r>
              <a:rPr lang="en-US" dirty="0"/>
              <a:t>“Rigorously structured and organized into sections and subsections”</a:t>
            </a:r>
          </a:p>
          <a:p>
            <a:pPr lvl="1"/>
            <a:r>
              <a:rPr lang="en-US" dirty="0"/>
              <a:t>Research paper, not an essay</a:t>
            </a:r>
          </a:p>
          <a:p>
            <a:r>
              <a:rPr lang="en-US" dirty="0"/>
              <a:t>Structure will depend on your goals/message</a:t>
            </a:r>
          </a:p>
          <a:p>
            <a:pPr lvl="1"/>
            <a:r>
              <a:rPr lang="en-US" dirty="0"/>
              <a:t>Today’s outline is just a starting point/template, not a definitive rule</a:t>
            </a:r>
          </a:p>
          <a:p>
            <a:r>
              <a:rPr lang="en-US" dirty="0"/>
              <a:t>Be clear and forthcoming about weaknesses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A535-A355-D6F4-7284-F70E3C21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7C18-385C-6DE5-BA3A-281E82F9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[Background]</a:t>
            </a:r>
          </a:p>
          <a:p>
            <a:r>
              <a:rPr lang="en-US" dirty="0"/>
              <a:t>[Literature review/related work]</a:t>
            </a:r>
          </a:p>
          <a:p>
            <a:r>
              <a:rPr lang="en-US" dirty="0"/>
              <a:t>[Theory]</a:t>
            </a:r>
          </a:p>
          <a:p>
            <a:r>
              <a:rPr lang="en-US" dirty="0"/>
              <a:t>Data/methods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[Extensions]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962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F8A9-ADF5-C497-37EC-F9BCBA1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309D-41A3-F138-8E78-DE951E67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 &amp; its importance</a:t>
            </a:r>
          </a:p>
          <a:p>
            <a:r>
              <a:rPr lang="en-US" dirty="0"/>
              <a:t>Existing research/answers, why your study is needed</a:t>
            </a:r>
          </a:p>
          <a:p>
            <a:pPr lvl="1"/>
            <a:r>
              <a:rPr lang="en-US" dirty="0"/>
              <a:t>Errors, unsettled debate, new dimension</a:t>
            </a:r>
          </a:p>
          <a:p>
            <a:r>
              <a:rPr lang="en-US" dirty="0"/>
              <a:t>Your contribution</a:t>
            </a:r>
          </a:p>
          <a:p>
            <a:r>
              <a:rPr lang="en-US" dirty="0"/>
              <a:t>Road map</a:t>
            </a:r>
          </a:p>
          <a:p>
            <a:pPr lvl="1"/>
            <a:r>
              <a:rPr lang="en-US" dirty="0"/>
              <a:t>“This paper proceeds as follows. Section 1 introduces…”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6FD1-B308-126F-8C9C-6CB57F37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F0E-4099-A5FC-93CB-0DFF72B5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data you use, where’d you get it</a:t>
            </a:r>
          </a:p>
          <a:p>
            <a:r>
              <a:rPr lang="en-US" dirty="0"/>
              <a:t>Which variables you are interested in (and how they pertain to the Q)</a:t>
            </a:r>
          </a:p>
          <a:p>
            <a:r>
              <a:rPr lang="en-US" dirty="0"/>
              <a:t>Descriptive stats</a:t>
            </a:r>
          </a:p>
          <a:p>
            <a:pPr lvl="1"/>
            <a:r>
              <a:rPr lang="en-US" dirty="0"/>
              <a:t>Summary </a:t>
            </a:r>
          </a:p>
          <a:p>
            <a:pPr lvl="1"/>
            <a:r>
              <a:rPr lang="en-US" dirty="0"/>
              <a:t>Trends over time</a:t>
            </a:r>
          </a:p>
          <a:p>
            <a:r>
              <a:rPr lang="en-US" dirty="0"/>
              <a:t>Possible concerns</a:t>
            </a:r>
          </a:p>
          <a:p>
            <a:pPr lvl="1"/>
            <a:r>
              <a:rPr lang="en-US" dirty="0"/>
              <a:t>e.g. non-representativeness, measurement error </a:t>
            </a:r>
          </a:p>
        </p:txBody>
      </p:sp>
    </p:spTree>
    <p:extLst>
      <p:ext uri="{BB962C8B-B14F-4D97-AF65-F5344CB8AC3E}">
        <p14:creationId xmlns:p14="http://schemas.microsoft.com/office/powerpoint/2010/main" val="162525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595-5219-EC19-B55E-3E917D7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5EE3-C7EA-AA92-71FD-7BFB6594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methods you use</a:t>
            </a:r>
          </a:p>
          <a:p>
            <a:pPr lvl="1"/>
            <a:r>
              <a:rPr lang="en-US" dirty="0"/>
              <a:t>OLS, RF, k-means, etc.</a:t>
            </a:r>
          </a:p>
          <a:p>
            <a:pPr lvl="1"/>
            <a:r>
              <a:rPr lang="en-US" dirty="0"/>
              <a:t>If applicable: model, e.g., Y = </a:t>
            </a:r>
            <a:r>
              <a:rPr lang="el-GR" dirty="0"/>
              <a:t>α 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 err="1"/>
              <a:t>income</a:t>
            </a:r>
            <a:r>
              <a:rPr lang="en-US" dirty="0" err="1"/>
              <a:t>Income</a:t>
            </a:r>
            <a:r>
              <a:rPr lang="en-US" dirty="0"/>
              <a:t> +…</a:t>
            </a:r>
          </a:p>
          <a:p>
            <a:pPr lvl="1"/>
            <a:r>
              <a:rPr lang="en-US" dirty="0"/>
              <a:t>Identification assumptions</a:t>
            </a:r>
          </a:p>
          <a:p>
            <a:r>
              <a:rPr lang="en-US" dirty="0"/>
              <a:t>[(Casual inference) identification strategy]</a:t>
            </a:r>
          </a:p>
          <a:p>
            <a:pPr lvl="1"/>
            <a:r>
              <a:rPr lang="en-US" dirty="0"/>
              <a:t>[“Control” for confounders: selection on observables]</a:t>
            </a:r>
          </a:p>
          <a:p>
            <a:pPr lvl="1"/>
            <a:r>
              <a:rPr lang="en-US" dirty="0"/>
              <a:t>[If applicable: What source of exogeneity are you exploiting? e.g., regression discontinuity + why the discontinuity is valid]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97C8-D08C-EC9E-333C-B95D28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E629-76FC-A21B-E2D1-59F2096C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Estimates </a:t>
            </a:r>
          </a:p>
          <a:p>
            <a:r>
              <a:rPr lang="en-US" dirty="0"/>
              <a:t>[Goodness of fit, model evaluation]</a:t>
            </a:r>
          </a:p>
          <a:p>
            <a:r>
              <a:rPr lang="en-US" dirty="0"/>
              <a:t>Interpretation </a:t>
            </a:r>
          </a:p>
          <a:p>
            <a:pPr lvl="1"/>
            <a:r>
              <a:rPr lang="en-US" dirty="0"/>
              <a:t>Significance</a:t>
            </a:r>
          </a:p>
          <a:p>
            <a:pPr lvl="1"/>
            <a:r>
              <a:rPr lang="en-US" dirty="0"/>
              <a:t>Causality?</a:t>
            </a:r>
          </a:p>
          <a:p>
            <a:r>
              <a:rPr lang="en-US" dirty="0"/>
              <a:t>Problems, how it could be done better</a:t>
            </a:r>
          </a:p>
          <a:p>
            <a:r>
              <a:rPr lang="en-US" dirty="0"/>
              <a:t>[Robustness checks]</a:t>
            </a:r>
          </a:p>
          <a:p>
            <a:r>
              <a:rPr lang="en-US" dirty="0"/>
              <a:t>How supportive for your theory? Alternative interpretations?</a:t>
            </a:r>
          </a:p>
          <a:p>
            <a:r>
              <a:rPr lang="en-US" dirty="0"/>
              <a:t>How should we update our understanding?</a:t>
            </a:r>
          </a:p>
        </p:txBody>
      </p:sp>
    </p:spTree>
    <p:extLst>
      <p:ext uri="{BB962C8B-B14F-4D97-AF65-F5344CB8AC3E}">
        <p14:creationId xmlns:p14="http://schemas.microsoft.com/office/powerpoint/2010/main" val="29123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EC52-367F-9F09-C575-0945B6BD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F3C4-F587-BD74-B2CA-6CF76E96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Dot-and-whisker plots </a:t>
            </a:r>
          </a:p>
          <a:p>
            <a:r>
              <a:rPr lang="en-US" dirty="0"/>
              <a:t>(vs. regression table)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A34242-2DB1-1762-4B1C-F946EB5D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1" y="3518318"/>
            <a:ext cx="5454316" cy="2181726"/>
          </a:xfrm>
          <a:prstGeom prst="rect">
            <a:avLst/>
          </a:prstGeom>
        </p:spPr>
      </p:pic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4886C59-8F5F-D772-23DD-6FB898A9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12" y="1076480"/>
            <a:ext cx="4865495" cy="46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714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to Write a Social Science Research Paper</vt:lpstr>
      <vt:lpstr>One Paper = One Point</vt:lpstr>
      <vt:lpstr>Elements of a Research Paper</vt:lpstr>
      <vt:lpstr>Structure</vt:lpstr>
      <vt:lpstr>Introduction</vt:lpstr>
      <vt:lpstr>Data</vt:lpstr>
      <vt:lpstr>Methods</vt:lpstr>
      <vt:lpstr>Results</vt:lpstr>
      <vt:lpstr>Presenting Results</vt:lpstr>
      <vt:lpstr>Conclusion</vt:lpstr>
      <vt:lpstr>*My Writing Order</vt:lpstr>
      <vt:lpstr>Style</vt:lpstr>
      <vt:lpstr>Language</vt:lpstr>
      <vt:lpstr>Soft “Rubric”</vt:lpstr>
      <vt:lpstr>Some papers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Chiu</dc:creator>
  <cp:lastModifiedBy>Albert Chiu</cp:lastModifiedBy>
  <cp:revision>52</cp:revision>
  <dcterms:created xsi:type="dcterms:W3CDTF">2022-05-23T14:57:59Z</dcterms:created>
  <dcterms:modified xsi:type="dcterms:W3CDTF">2022-05-24T01:20:16Z</dcterms:modified>
</cp:coreProperties>
</file>