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65" r:id="rId13"/>
    <p:sldId id="266" r:id="rId1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借着刚才的例子，实际上介绍出了类的三个特性，封装性，继承和多态</a:t>
            </a:r>
            <a:endParaRPr lang="en-GB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在这一节里通过一个例子介绍了面向对象的基本概念，下面我们就将真正进入实操阶段，来学习Python中的面向对象。</a:t>
            </a:r>
            <a:endParaRPr lang="en-GB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面向对象是一种用抽象的方法来看待世界的一种方法。所谓的抽象，就是将世界的东西用分类的眼光来看待的方法。在对一些事物进行总结的时候我们需要去分析它们的共性，。利用抽象能够大大的简化我们在实际中解决问题的难度</a:t>
            </a:r>
            <a:endParaRPr lang="en-GB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面向对象里面包含了两个基本的概念，类和对象。类是定义了一件事物的抽象特点，而对象是类的一个实例。这个定义听起来可能不是那么容易明白，下面我用一个例子来说明</a:t>
            </a:r>
            <a:endParaRPr lang="en-GB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举个例子，在屏幕前观看这个视频的小伙伴，包括我自己，大部分都是程序猿。在这里，程序猿就是一个类，它把现实生活里的一个群体进行了总结和抽象。</a:t>
            </a:r>
            <a:endParaRPr lang="en-GB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而在这张图片里的这位帅哥，包括我和屏幕前看视频的小伙伴，都是属于程序猿这个类的一个对象。对象指的是一个个的个体而不是一类人。那么通过这个简单的例子，大家应该对类和对象有一个基本的概念了。</a:t>
            </a:r>
            <a:endParaRPr lang="en-GB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接下来谈谈面向对象的基本要素，就是关于类的属性和方法</a:t>
            </a:r>
            <a:endParaRPr lang="en-GB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还是用刚才程序猿的例子，那么一个程序猿的类，会存储一些相应的信息，这些信息就是属性，比如年龄，性别，身高。除了这些属性意外，还有一些功能，比如写代码，修电脑。属性和功能组成了一个类。在这里还需要提到一个面向对象的概念，就是封装性。在这里，一个程序猿的功能，比如写代码和修电脑，作为外人只知道它有这个功能，但是不知道它具体是怎样实现的。这就是封装性，一个类对外只暴露了功能，但是隐藏了实现的细节。</a:t>
            </a:r>
            <a:endParaRPr lang="en-GB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下面来谈谈类的继承，还是用程序员的例子。在程序员这个类里面，我们发现其实还可以有更为细分的分类。比如常见的，前端程序员和后端程序员。那么这两个类就是从程序员这个类继承的类。那么这个两个类就继承了来自父类的属性和方法。这里在后端程序员又继承出来三个类，分别 是使用不同语言的三类。继承的类有一个特性，就是它在判断类型的时候除了它自己所在的类，也会被认为是父类。在这个例子看很好理解，一个Python程序猿（比如我），既是一名后端程序员，也是一名程序猿，更细的分类是从属于它的父类的。在这里还要提到一个继承的概念，就是多重继承。还是用这个例子来解比如我，除了属于程序猿这个分类，还可以从属于别的分类，比如足球迷，那么就可以有这样一个类，继承了Python程序猿和足球迷这两个类。这与现实中的分类是类似的，一样事物在不同的维度下是可以分别从属于不同的分类的。然而多继承在一些编程语言里面并没有得到支持 ，如Java，但在Python里是支持的。</a:t>
            </a:r>
            <a:endParaRPr lang="en-GB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>
                <a:sym typeface="Arial"/>
              </a:rPr>
              <a:t>最后来谈谈面向对象的一个特性，多态。它指的是用一个类而继承的几个不同的类，在调用同一个方法的时候会有不同的响应。套用之前的例子，比如后端程序猿这个类里面有一个方法——bestLanguage()，那么会返回这个类认为的最好的语言。从这个类继承的3各类那么也有这个方法，但是它们在调用bestLanguage()这个方法的时候却会返回不同的结果。那么这就是多态</a:t>
            </a:r>
            <a:endParaRPr lang="en-GB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GB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186202" y="57280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1" i="0" u="none" strike="noStrike" cap="none">
                <a:solidFill>
                  <a:srgbClr val="C9394A"/>
                </a:solidFill>
                <a:latin typeface="微软雅黑" charset="0"/>
                <a:ea typeface="微软雅黑" charset="0"/>
                <a:cs typeface="Arial"/>
                <a:sym typeface="Arial"/>
              </a:rPr>
              <a:t>面向对象概念</a:t>
            </a:r>
            <a:endParaRPr lang="en-GB" sz="3000" b="1" i="0" u="none" strike="noStrike" cap="none">
              <a:solidFill>
                <a:srgbClr val="C9394A"/>
              </a:solidFill>
              <a:latin typeface="微软雅黑" charset="0"/>
              <a:ea typeface="微软雅黑" charset="0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108500" y="624318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1" i="0" u="none" strike="noStrike" cap="none">
                <a:solidFill>
                  <a:srgbClr val="C9394A"/>
                </a:solidFill>
                <a:latin typeface="微软雅黑" charset="0"/>
                <a:ea typeface="微软雅黑" charset="0"/>
                <a:cs typeface="Arial"/>
                <a:sym typeface="Arial"/>
              </a:rPr>
              <a:t>类的特性</a:t>
            </a:r>
            <a:endParaRPr lang="en-GB" sz="3000" b="1" i="0" u="none" strike="noStrike" cap="none">
              <a:solidFill>
                <a:srgbClr val="C9394A"/>
              </a:solidFill>
              <a:latin typeface="微软雅黑" charset="0"/>
              <a:ea typeface="微软雅黑" charset="0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>
            <p:ph type="body" idx="1"/>
          </p:nvPr>
        </p:nvSpPr>
        <p:spPr>
          <a:xfrm>
            <a:off x="1123576" y="1565834"/>
            <a:ext cx="6849035" cy="2408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charset="0"/>
              <a:buChar char="•"/>
            </a:pPr>
            <a:r>
              <a:rPr lang="en-GB" sz="1500" i="0" u="none" strike="noStrike" cap="none">
                <a:solidFill>
                  <a:schemeClr val="dk2"/>
                </a:solidFill>
                <a:latin typeface="微软雅黑" charset="0"/>
                <a:ea typeface="微软雅黑" charset="0"/>
                <a:cs typeface="Arial"/>
                <a:sym typeface="Arial"/>
              </a:rPr>
              <a:t>封装性</a:t>
            </a:r>
            <a:endParaRPr lang="en-GB" sz="1500" i="0" u="none" strike="noStrike" cap="none">
              <a:solidFill>
                <a:schemeClr val="dk2"/>
              </a:solidFill>
              <a:latin typeface="微软雅黑" charset="0"/>
              <a:ea typeface="微软雅黑" charset="0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charset="0"/>
              <a:buChar char="•"/>
            </a:pPr>
            <a:r>
              <a:rPr lang="en-GB" sz="1500" i="0" u="none" strike="noStrike" cap="none">
                <a:solidFill>
                  <a:schemeClr val="dk2"/>
                </a:solidFill>
                <a:latin typeface="微软雅黑" charset="0"/>
                <a:ea typeface="微软雅黑" charset="0"/>
                <a:cs typeface="Arial"/>
                <a:sym typeface="Arial"/>
              </a:rPr>
              <a:t>继承</a:t>
            </a:r>
            <a:endParaRPr lang="en-GB" sz="1500" i="0" u="none" strike="noStrike" cap="none">
              <a:solidFill>
                <a:schemeClr val="dk2"/>
              </a:solidFill>
              <a:latin typeface="微软雅黑" charset="0"/>
              <a:ea typeface="微软雅黑" charset="0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charset="0"/>
              <a:buChar char="•"/>
            </a:pPr>
            <a:r>
              <a:rPr lang="en-GB" sz="1500" i="0" u="none" strike="noStrike" cap="none">
                <a:solidFill>
                  <a:schemeClr val="dk2"/>
                </a:solidFill>
                <a:latin typeface="微软雅黑" charset="0"/>
                <a:ea typeface="微软雅黑" charset="0"/>
                <a:cs typeface="Arial"/>
                <a:sym typeface="Arial"/>
              </a:rPr>
              <a:t>多态</a:t>
            </a:r>
            <a:endParaRPr lang="en-GB" sz="1500" i="0" u="none" strike="noStrike" cap="none">
              <a:solidFill>
                <a:schemeClr val="dk2"/>
              </a:solidFill>
              <a:latin typeface="微软雅黑" charset="0"/>
              <a:ea typeface="微软雅黑" charset="0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81816" y="638802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1" i="0" u="none" strike="noStrike" cap="none">
                <a:solidFill>
                  <a:srgbClr val="C9394A"/>
                </a:solidFill>
                <a:latin typeface="微软雅黑" charset="0"/>
                <a:ea typeface="微软雅黑" charset="0"/>
                <a:cs typeface="Arial"/>
                <a:sym typeface="Arial"/>
              </a:rPr>
              <a:t>总结</a:t>
            </a:r>
            <a:endParaRPr lang="en-GB" sz="3000" b="1" i="0" u="none" strike="noStrike" cap="none">
              <a:solidFill>
                <a:srgbClr val="C9394A"/>
              </a:solidFill>
              <a:latin typeface="微软雅黑" charset="0"/>
              <a:ea typeface="微软雅黑" charset="0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62288" y="1036317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1" i="0" u="none" strike="noStrike" cap="none">
                <a:solidFill>
                  <a:srgbClr val="C9394A"/>
                </a:solidFill>
                <a:latin typeface="微软雅黑" charset="0"/>
                <a:ea typeface="微软雅黑" charset="0"/>
                <a:cs typeface="Arial"/>
                <a:sym typeface="Arial"/>
              </a:rPr>
              <a:t>面向对象是一种抽象</a:t>
            </a:r>
            <a:endParaRPr lang="en-GB" sz="3000" b="1" i="0" u="none" strike="noStrike" cap="none">
              <a:solidFill>
                <a:srgbClr val="C9394A"/>
              </a:solidFill>
              <a:latin typeface="微软雅黑" charset="0"/>
              <a:ea typeface="微软雅黑" charset="0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245959" y="52869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1" i="0" u="none" strike="noStrike" cap="none">
                <a:solidFill>
                  <a:srgbClr val="C9394A"/>
                </a:solidFill>
                <a:latin typeface="微软雅黑" charset="0"/>
                <a:ea typeface="微软雅黑" charset="0"/>
                <a:cs typeface="Arial"/>
                <a:sym typeface="Arial"/>
              </a:rPr>
              <a:t>面向对象的两个基本概念</a:t>
            </a:r>
            <a:endParaRPr lang="en-GB" sz="3000" b="1" i="0" u="none" strike="noStrike" cap="none">
              <a:solidFill>
                <a:srgbClr val="C9394A"/>
              </a:solidFill>
              <a:latin typeface="微软雅黑" charset="0"/>
              <a:ea typeface="微软雅黑" charset="0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>
            <p:ph type="body" idx="1"/>
          </p:nvPr>
        </p:nvSpPr>
        <p:spPr>
          <a:xfrm>
            <a:off x="245959" y="1606687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715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charset="0"/>
              <a:buChar char="•"/>
            </a:pPr>
            <a:r>
              <a:rPr lang="en-GB" sz="1500" i="0" u="none" strike="noStrike" cap="none">
                <a:solidFill>
                  <a:schemeClr val="dk1"/>
                </a:solidFill>
                <a:latin typeface="微软雅黑" charset="0"/>
                <a:ea typeface="微软雅黑" charset="0"/>
                <a:cs typeface="Arial"/>
                <a:sym typeface="Arial"/>
              </a:rPr>
              <a:t>类</a:t>
            </a:r>
            <a:endParaRPr lang="en-GB" sz="1500" i="0" u="none" strike="noStrike" cap="none">
              <a:solidFill>
                <a:schemeClr val="dk1"/>
              </a:solidFill>
              <a:latin typeface="微软雅黑" charset="0"/>
              <a:ea typeface="微软雅黑" charset="0"/>
              <a:cs typeface="Arial"/>
              <a:sym typeface="Arial"/>
            </a:endParaRPr>
          </a:p>
          <a:p>
            <a:pPr marL="5715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charset="0"/>
              <a:buChar char="•"/>
            </a:pPr>
            <a:r>
              <a:rPr lang="en-GB" sz="1500" i="0" u="none" strike="noStrike" cap="none">
                <a:solidFill>
                  <a:schemeClr val="dk1"/>
                </a:solidFill>
                <a:latin typeface="微软雅黑" charset="0"/>
                <a:ea typeface="微软雅黑" charset="0"/>
                <a:cs typeface="Arial"/>
                <a:sym typeface="Arial"/>
              </a:rPr>
              <a:t>对象</a:t>
            </a:r>
            <a:endParaRPr lang="en-GB" sz="1500" i="0" u="none" strike="noStrike" cap="none">
              <a:solidFill>
                <a:schemeClr val="dk1"/>
              </a:solidFill>
              <a:latin typeface="微软雅黑" charset="0"/>
              <a:ea typeface="微软雅黑" charset="0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505075" y="509575"/>
            <a:ext cx="4133849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27010" y="606337"/>
            <a:ext cx="5489974" cy="393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23765" y="41137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GB" sz="3000" b="1" i="0" u="none" strike="noStrike" cap="none">
                <a:solidFill>
                  <a:srgbClr val="C9394A"/>
                </a:solidFill>
                <a:latin typeface="Arial"/>
                <a:ea typeface="Arial"/>
                <a:cs typeface="Arial"/>
                <a:sym typeface="Arial"/>
              </a:rPr>
              <a:t>面向对象的基本要素</a:t>
            </a:r>
            <a:endParaRPr lang="en-GB" sz="3000" b="1" i="0" u="none" strike="noStrike" cap="none">
              <a:solidFill>
                <a:srgbClr val="C939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>
            <p:ph type="body" idx="1"/>
          </p:nvPr>
        </p:nvSpPr>
        <p:spPr>
          <a:xfrm>
            <a:off x="519952" y="1482163"/>
            <a:ext cx="7989618" cy="30269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charset="0"/>
              <a:buChar char="•"/>
            </a:pPr>
            <a:r>
              <a:rPr lang="en-GB" sz="1500" i="0" u="none" strike="noStrike" cap="none">
                <a:solidFill>
                  <a:schemeClr val="dk1"/>
                </a:solidFill>
                <a:latin typeface="微软雅黑" charset="0"/>
                <a:ea typeface="微软雅黑" charset="0"/>
                <a:cs typeface="Arial"/>
                <a:sym typeface="Arial"/>
              </a:rPr>
              <a:t>属性</a:t>
            </a:r>
            <a:endParaRPr lang="en-GB" sz="1500" i="0" u="none" strike="noStrike" cap="none">
              <a:solidFill>
                <a:schemeClr val="dk1"/>
              </a:solidFill>
              <a:latin typeface="微软雅黑" charset="0"/>
              <a:ea typeface="微软雅黑" charset="0"/>
              <a:cs typeface="Arial"/>
              <a:sym typeface="Arial"/>
            </a:endParaRPr>
          </a:p>
          <a:p>
            <a:pPr marL="5143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 charset="0"/>
              <a:buChar char="•"/>
            </a:pPr>
            <a:r>
              <a:rPr lang="en-GB" sz="1500" i="0" u="none" strike="noStrike" cap="none">
                <a:solidFill>
                  <a:schemeClr val="dk1"/>
                </a:solidFill>
                <a:latin typeface="微软雅黑" charset="0"/>
                <a:ea typeface="微软雅黑" charset="0"/>
                <a:cs typeface="Arial"/>
                <a:sym typeface="Arial"/>
              </a:rPr>
              <a:t>方法</a:t>
            </a:r>
            <a:endParaRPr lang="en-GB" sz="1500" i="0" u="none" strike="noStrike" cap="none">
              <a:solidFill>
                <a:schemeClr val="dk1"/>
              </a:solidFill>
              <a:latin typeface="微软雅黑" charset="0"/>
              <a:ea typeface="微软雅黑" charset="0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36050" y="596575"/>
            <a:ext cx="4133849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Shape 92"/>
          <p:cNvSpPr/>
          <p:nvPr/>
        </p:nvSpPr>
        <p:spPr>
          <a:xfrm>
            <a:off x="6660515" y="771525"/>
            <a:ext cx="630555" cy="28130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1500" b="1" i="0" u="none" strike="noStrike" cap="non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年龄</a:t>
            </a:r>
            <a:endParaRPr lang="zh-CN" sz="1500" b="1" i="0" u="none" strike="noStrike" cap="none">
              <a:solidFill>
                <a:srgbClr val="47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hape 92"/>
          <p:cNvSpPr/>
          <p:nvPr/>
        </p:nvSpPr>
        <p:spPr>
          <a:xfrm>
            <a:off x="6660515" y="1347470"/>
            <a:ext cx="630555" cy="28130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1500" b="1" i="0" u="none" strike="noStrike" cap="non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性别</a:t>
            </a:r>
            <a:endParaRPr lang="zh-CN" sz="1500" b="1" i="0" u="none" strike="noStrike" cap="none">
              <a:solidFill>
                <a:srgbClr val="47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92"/>
          <p:cNvSpPr/>
          <p:nvPr/>
        </p:nvSpPr>
        <p:spPr>
          <a:xfrm>
            <a:off x="6660515" y="1995805"/>
            <a:ext cx="630555" cy="28130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1500" b="1" i="0" u="none" strike="noStrike" cap="non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身高</a:t>
            </a:r>
            <a:endParaRPr lang="zh-CN" sz="1500" b="1" i="0" u="none" strike="noStrike" cap="none">
              <a:solidFill>
                <a:srgbClr val="47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92"/>
          <p:cNvSpPr/>
          <p:nvPr/>
        </p:nvSpPr>
        <p:spPr>
          <a:xfrm>
            <a:off x="6588125" y="3003550"/>
            <a:ext cx="796290" cy="28130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1500" b="1" i="0" u="none" strike="noStrike" cap="non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写代码</a:t>
            </a:r>
            <a:endParaRPr lang="zh-CN" sz="1500" b="1" i="0" u="none" strike="noStrike" cap="none">
              <a:solidFill>
                <a:srgbClr val="47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92"/>
          <p:cNvSpPr/>
          <p:nvPr/>
        </p:nvSpPr>
        <p:spPr>
          <a:xfrm>
            <a:off x="6588125" y="3651885"/>
            <a:ext cx="796290" cy="28130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1500" b="1" i="0" u="none" strike="noStrike" cap="none">
                <a:solidFill>
                  <a:srgbClr val="474747"/>
                </a:solidFill>
                <a:latin typeface="Calibri"/>
                <a:ea typeface="Calibri"/>
                <a:cs typeface="Calibri"/>
                <a:sym typeface="Calibri"/>
              </a:rPr>
              <a:t>修电脑</a:t>
            </a:r>
            <a:endParaRPr lang="zh-CN" sz="1500" b="1" i="0" u="none" strike="noStrike" cap="none">
              <a:solidFill>
                <a:srgbClr val="47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Shape 96"/>
          <p:cNvCxnSpPr/>
          <p:nvPr/>
        </p:nvCxnSpPr>
        <p:spPr>
          <a:xfrm>
            <a:off x="5507990" y="1491615"/>
            <a:ext cx="1146175" cy="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7" name="Shape 96"/>
          <p:cNvCxnSpPr/>
          <p:nvPr/>
        </p:nvCxnSpPr>
        <p:spPr>
          <a:xfrm flipV="1">
            <a:off x="5507990" y="915670"/>
            <a:ext cx="1152525" cy="575945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8" name="Shape 96"/>
          <p:cNvCxnSpPr/>
          <p:nvPr/>
        </p:nvCxnSpPr>
        <p:spPr>
          <a:xfrm>
            <a:off x="5507990" y="1491615"/>
            <a:ext cx="1146175" cy="64770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9" name="Shape 96"/>
          <p:cNvCxnSpPr/>
          <p:nvPr/>
        </p:nvCxnSpPr>
        <p:spPr>
          <a:xfrm flipV="1">
            <a:off x="5652135" y="3147695"/>
            <a:ext cx="930275" cy="28829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0" name="Shape 96"/>
          <p:cNvCxnSpPr/>
          <p:nvPr/>
        </p:nvCxnSpPr>
        <p:spPr>
          <a:xfrm>
            <a:off x="5652135" y="3435985"/>
            <a:ext cx="930275" cy="360045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" grpId="0" animBg="1"/>
      <p:bldP spid="5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971550" y="2068195"/>
            <a:ext cx="789305" cy="2628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程序员</a:t>
            </a:r>
            <a:endParaRPr lang="zh-CN" sz="1500" i="0" u="none" strike="noStrike" cap="none">
              <a:solidFill>
                <a:srgbClr val="474747"/>
              </a:solidFill>
              <a:latin typeface="微软雅黑" charset="0"/>
              <a:ea typeface="微软雅黑" charset="0"/>
              <a:cs typeface="Calibri"/>
              <a:sym typeface="Calibri"/>
            </a:endParaRPr>
          </a:p>
        </p:txBody>
      </p:sp>
      <p:sp>
        <p:nvSpPr>
          <p:cNvPr id="1" name="Shape 92"/>
          <p:cNvSpPr/>
          <p:nvPr/>
        </p:nvSpPr>
        <p:spPr>
          <a:xfrm>
            <a:off x="2411730" y="1564005"/>
            <a:ext cx="1223645" cy="2628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后端程序员</a:t>
            </a:r>
            <a:endParaRPr lang="zh-CN" sz="1500" i="0" u="none" strike="noStrike" cap="none">
              <a:solidFill>
                <a:srgbClr val="474747"/>
              </a:solidFill>
              <a:latin typeface="微软雅黑" charset="0"/>
              <a:ea typeface="微软雅黑" charset="0"/>
              <a:cs typeface="Calibri"/>
              <a:sym typeface="Calibri"/>
            </a:endParaRPr>
          </a:p>
        </p:txBody>
      </p:sp>
      <p:sp>
        <p:nvSpPr>
          <p:cNvPr id="3" name="Shape 92"/>
          <p:cNvSpPr/>
          <p:nvPr/>
        </p:nvSpPr>
        <p:spPr>
          <a:xfrm>
            <a:off x="2411095" y="2571750"/>
            <a:ext cx="1223645" cy="2628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前端程序员</a:t>
            </a:r>
            <a:endParaRPr lang="zh-CN" sz="1500" i="0" u="none" strike="noStrike" cap="none">
              <a:solidFill>
                <a:srgbClr val="474747"/>
              </a:solidFill>
              <a:latin typeface="微软雅黑" charset="0"/>
              <a:ea typeface="微软雅黑" charset="0"/>
              <a:cs typeface="Calibri"/>
              <a:sym typeface="Calibri"/>
            </a:endParaRPr>
          </a:p>
        </p:txBody>
      </p:sp>
      <p:sp>
        <p:nvSpPr>
          <p:cNvPr id="4" name="Shape 92"/>
          <p:cNvSpPr/>
          <p:nvPr/>
        </p:nvSpPr>
        <p:spPr>
          <a:xfrm>
            <a:off x="4354830" y="2067560"/>
            <a:ext cx="1223645" cy="2628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en-US" alt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PHP</a:t>
            </a:r>
            <a:r>
              <a:rPr 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程序员</a:t>
            </a:r>
            <a:endParaRPr lang="zh-CN" sz="1500" i="0" u="none" strike="noStrike" cap="none">
              <a:solidFill>
                <a:srgbClr val="474747"/>
              </a:solidFill>
              <a:latin typeface="微软雅黑" charset="0"/>
              <a:ea typeface="微软雅黑" charset="0"/>
              <a:cs typeface="Calibri"/>
              <a:sym typeface="Calibri"/>
            </a:endParaRPr>
          </a:p>
        </p:txBody>
      </p:sp>
      <p:sp>
        <p:nvSpPr>
          <p:cNvPr id="5" name="Shape 92"/>
          <p:cNvSpPr/>
          <p:nvPr/>
        </p:nvSpPr>
        <p:spPr>
          <a:xfrm>
            <a:off x="4354830" y="2571750"/>
            <a:ext cx="1223645" cy="2628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en-US" alt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Java</a:t>
            </a:r>
            <a:r>
              <a:rPr 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程序员</a:t>
            </a:r>
            <a:endParaRPr lang="zh-CN" sz="1500" i="0" u="none" strike="noStrike" cap="none">
              <a:solidFill>
                <a:srgbClr val="474747"/>
              </a:solidFill>
              <a:latin typeface="微软雅黑" charset="0"/>
              <a:ea typeface="微软雅黑" charset="0"/>
              <a:cs typeface="Calibri"/>
              <a:sym typeface="Calibri"/>
            </a:endParaRPr>
          </a:p>
        </p:txBody>
      </p:sp>
      <p:sp>
        <p:nvSpPr>
          <p:cNvPr id="6" name="Shape 92"/>
          <p:cNvSpPr/>
          <p:nvPr/>
        </p:nvSpPr>
        <p:spPr>
          <a:xfrm>
            <a:off x="4355465" y="3075940"/>
            <a:ext cx="1438275" cy="2628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en-US" alt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Python</a:t>
            </a:r>
            <a:r>
              <a:rPr 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程序员</a:t>
            </a:r>
            <a:endParaRPr lang="zh-CN" sz="1500" i="0" u="none" strike="noStrike" cap="none">
              <a:solidFill>
                <a:srgbClr val="474747"/>
              </a:solidFill>
              <a:latin typeface="微软雅黑" charset="0"/>
              <a:ea typeface="微软雅黑" charset="0"/>
              <a:cs typeface="Calibri"/>
              <a:sym typeface="Calibri"/>
            </a:endParaRPr>
          </a:p>
        </p:txBody>
      </p:sp>
      <p:sp>
        <p:nvSpPr>
          <p:cNvPr id="7" name="Shape 92"/>
          <p:cNvSpPr/>
          <p:nvPr/>
        </p:nvSpPr>
        <p:spPr>
          <a:xfrm>
            <a:off x="4860290" y="3580130"/>
            <a:ext cx="942975" cy="2628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足球迷</a:t>
            </a:r>
            <a:endParaRPr lang="zh-CN" sz="1500" i="0" u="none" strike="noStrike" cap="none">
              <a:solidFill>
                <a:srgbClr val="474747"/>
              </a:solidFill>
              <a:latin typeface="微软雅黑" charset="0"/>
              <a:ea typeface="微软雅黑" charset="0"/>
              <a:cs typeface="Calibri"/>
              <a:sym typeface="Calibri"/>
            </a:endParaRPr>
          </a:p>
        </p:txBody>
      </p:sp>
      <p:sp>
        <p:nvSpPr>
          <p:cNvPr id="8" name="Shape 92"/>
          <p:cNvSpPr/>
          <p:nvPr/>
        </p:nvSpPr>
        <p:spPr>
          <a:xfrm>
            <a:off x="6444615" y="3364230"/>
            <a:ext cx="1924050" cy="2628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altLang="en-US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球迷</a:t>
            </a:r>
            <a:r>
              <a:rPr lang="en-US" alt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Python</a:t>
            </a:r>
            <a:r>
              <a:rPr 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程序员</a:t>
            </a:r>
            <a:endParaRPr lang="zh-CN" sz="1500" i="0" u="none" strike="noStrike" cap="none">
              <a:solidFill>
                <a:srgbClr val="474747"/>
              </a:solidFill>
              <a:latin typeface="微软雅黑" charset="0"/>
              <a:ea typeface="微软雅黑" charset="0"/>
              <a:cs typeface="Calibri"/>
              <a:sym typeface="Calibri"/>
            </a:endParaRPr>
          </a:p>
        </p:txBody>
      </p:sp>
      <p:cxnSp>
        <p:nvCxnSpPr>
          <p:cNvPr id="96" name="Shape 96"/>
          <p:cNvCxnSpPr>
            <a:endCxn id="1" idx="1"/>
          </p:cNvCxnSpPr>
          <p:nvPr/>
        </p:nvCxnSpPr>
        <p:spPr>
          <a:xfrm flipV="1">
            <a:off x="1764030" y="1695450"/>
            <a:ext cx="647700" cy="516255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9" name="Shape 96"/>
          <p:cNvCxnSpPr>
            <a:endCxn id="3" idx="1"/>
          </p:cNvCxnSpPr>
          <p:nvPr/>
        </p:nvCxnSpPr>
        <p:spPr>
          <a:xfrm>
            <a:off x="1764030" y="2211705"/>
            <a:ext cx="647065" cy="49149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0" name="Shape 96"/>
          <p:cNvCxnSpPr>
            <a:endCxn id="5" idx="1"/>
          </p:cNvCxnSpPr>
          <p:nvPr/>
        </p:nvCxnSpPr>
        <p:spPr>
          <a:xfrm flipV="1">
            <a:off x="3636010" y="2703195"/>
            <a:ext cx="718820" cy="1270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1" name="Shape 96"/>
          <p:cNvCxnSpPr>
            <a:endCxn id="4" idx="1"/>
          </p:cNvCxnSpPr>
          <p:nvPr/>
        </p:nvCxnSpPr>
        <p:spPr>
          <a:xfrm flipV="1">
            <a:off x="3636010" y="2199005"/>
            <a:ext cx="718820" cy="51689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2" name="Shape 96"/>
          <p:cNvCxnSpPr>
            <a:endCxn id="6" idx="1"/>
          </p:cNvCxnSpPr>
          <p:nvPr/>
        </p:nvCxnSpPr>
        <p:spPr>
          <a:xfrm>
            <a:off x="3636010" y="2715895"/>
            <a:ext cx="719455" cy="49149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3" name="Shape 96"/>
          <p:cNvCxnSpPr/>
          <p:nvPr/>
        </p:nvCxnSpPr>
        <p:spPr>
          <a:xfrm>
            <a:off x="5796280" y="3219450"/>
            <a:ext cx="648335" cy="27559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4" name="Shape 96"/>
          <p:cNvCxnSpPr>
            <a:endCxn id="8" idx="1"/>
          </p:cNvCxnSpPr>
          <p:nvPr/>
        </p:nvCxnSpPr>
        <p:spPr>
          <a:xfrm flipV="1">
            <a:off x="5796280" y="3495675"/>
            <a:ext cx="648335" cy="22860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" grpId="0" animBg="1"/>
      <p:bldP spid="3" grpId="0" animBg="1"/>
      <p:bldP spid="6" grpId="0" animBg="1"/>
      <p:bldP spid="5" grpId="0" animBg="1"/>
      <p:bldP spid="4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541020" y="2068195"/>
            <a:ext cx="789305" cy="2628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程序员</a:t>
            </a:r>
            <a:endParaRPr lang="zh-CN" sz="1500" i="0" u="none" strike="noStrike" cap="none">
              <a:solidFill>
                <a:srgbClr val="474747"/>
              </a:solidFill>
              <a:latin typeface="微软雅黑" charset="0"/>
              <a:ea typeface="微软雅黑" charset="0"/>
              <a:cs typeface="Calibri"/>
              <a:sym typeface="Calibri"/>
            </a:endParaRPr>
          </a:p>
        </p:txBody>
      </p:sp>
      <p:sp>
        <p:nvSpPr>
          <p:cNvPr id="1" name="Shape 92"/>
          <p:cNvSpPr/>
          <p:nvPr/>
        </p:nvSpPr>
        <p:spPr>
          <a:xfrm>
            <a:off x="1981200" y="1564005"/>
            <a:ext cx="1223645" cy="2628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后端程序员</a:t>
            </a:r>
            <a:endParaRPr lang="zh-CN" sz="1500" i="0" u="none" strike="noStrike" cap="none">
              <a:solidFill>
                <a:srgbClr val="474747"/>
              </a:solidFill>
              <a:latin typeface="微软雅黑" charset="0"/>
              <a:ea typeface="微软雅黑" charset="0"/>
              <a:cs typeface="Calibri"/>
              <a:sym typeface="Calibri"/>
            </a:endParaRPr>
          </a:p>
        </p:txBody>
      </p:sp>
      <p:sp>
        <p:nvSpPr>
          <p:cNvPr id="3" name="Shape 92"/>
          <p:cNvSpPr/>
          <p:nvPr/>
        </p:nvSpPr>
        <p:spPr>
          <a:xfrm>
            <a:off x="1980565" y="2571750"/>
            <a:ext cx="1223645" cy="2628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前端程序员</a:t>
            </a:r>
            <a:endParaRPr lang="zh-CN" sz="1500" i="0" u="none" strike="noStrike" cap="none">
              <a:solidFill>
                <a:srgbClr val="474747"/>
              </a:solidFill>
              <a:latin typeface="微软雅黑" charset="0"/>
              <a:ea typeface="微软雅黑" charset="0"/>
              <a:cs typeface="Calibri"/>
              <a:sym typeface="Calibri"/>
            </a:endParaRPr>
          </a:p>
        </p:txBody>
      </p:sp>
      <p:sp>
        <p:nvSpPr>
          <p:cNvPr id="4" name="Shape 92"/>
          <p:cNvSpPr/>
          <p:nvPr/>
        </p:nvSpPr>
        <p:spPr>
          <a:xfrm>
            <a:off x="3924300" y="2067560"/>
            <a:ext cx="1223645" cy="2628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en-US" alt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PHP</a:t>
            </a:r>
            <a:r>
              <a:rPr 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程序员</a:t>
            </a:r>
            <a:endParaRPr lang="zh-CN" sz="1500" i="0" u="none" strike="noStrike" cap="none">
              <a:solidFill>
                <a:srgbClr val="474747"/>
              </a:solidFill>
              <a:latin typeface="微软雅黑" charset="0"/>
              <a:ea typeface="微软雅黑" charset="0"/>
              <a:cs typeface="Calibri"/>
              <a:sym typeface="Calibri"/>
            </a:endParaRPr>
          </a:p>
        </p:txBody>
      </p:sp>
      <p:sp>
        <p:nvSpPr>
          <p:cNvPr id="5" name="Shape 92"/>
          <p:cNvSpPr/>
          <p:nvPr/>
        </p:nvSpPr>
        <p:spPr>
          <a:xfrm>
            <a:off x="3924300" y="2571750"/>
            <a:ext cx="1223645" cy="2628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en-US" alt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Java</a:t>
            </a:r>
            <a:r>
              <a:rPr 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程序员</a:t>
            </a:r>
            <a:endParaRPr lang="zh-CN" sz="1500" i="0" u="none" strike="noStrike" cap="none">
              <a:solidFill>
                <a:srgbClr val="474747"/>
              </a:solidFill>
              <a:latin typeface="微软雅黑" charset="0"/>
              <a:ea typeface="微软雅黑" charset="0"/>
              <a:cs typeface="Calibri"/>
              <a:sym typeface="Calibri"/>
            </a:endParaRPr>
          </a:p>
        </p:txBody>
      </p:sp>
      <p:sp>
        <p:nvSpPr>
          <p:cNvPr id="6" name="Shape 92"/>
          <p:cNvSpPr/>
          <p:nvPr/>
        </p:nvSpPr>
        <p:spPr>
          <a:xfrm>
            <a:off x="3924935" y="3075940"/>
            <a:ext cx="1438275" cy="2628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en-US" alt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Python</a:t>
            </a:r>
            <a:r>
              <a:rPr 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程序员</a:t>
            </a:r>
            <a:endParaRPr lang="zh-CN" sz="1500" i="0" u="none" strike="noStrike" cap="none">
              <a:solidFill>
                <a:srgbClr val="474747"/>
              </a:solidFill>
              <a:latin typeface="微软雅黑" charset="0"/>
              <a:ea typeface="微软雅黑" charset="0"/>
              <a:cs typeface="Calibri"/>
              <a:sym typeface="Calibri"/>
            </a:endParaRPr>
          </a:p>
        </p:txBody>
      </p:sp>
      <p:cxnSp>
        <p:nvCxnSpPr>
          <p:cNvPr id="96" name="Shape 96"/>
          <p:cNvCxnSpPr/>
          <p:nvPr/>
        </p:nvCxnSpPr>
        <p:spPr>
          <a:xfrm flipV="1">
            <a:off x="1332865" y="1707515"/>
            <a:ext cx="647700" cy="516255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9" name="Shape 96"/>
          <p:cNvCxnSpPr/>
          <p:nvPr/>
        </p:nvCxnSpPr>
        <p:spPr>
          <a:xfrm>
            <a:off x="1332865" y="2211705"/>
            <a:ext cx="647065" cy="49149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0" name="Shape 96"/>
          <p:cNvCxnSpPr/>
          <p:nvPr/>
        </p:nvCxnSpPr>
        <p:spPr>
          <a:xfrm flipV="1">
            <a:off x="3204845" y="2715895"/>
            <a:ext cx="718820" cy="1270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1" name="Shape 96"/>
          <p:cNvCxnSpPr/>
          <p:nvPr/>
        </p:nvCxnSpPr>
        <p:spPr>
          <a:xfrm flipV="1">
            <a:off x="3204845" y="2211705"/>
            <a:ext cx="718820" cy="51689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2" name="Shape 96"/>
          <p:cNvCxnSpPr/>
          <p:nvPr/>
        </p:nvCxnSpPr>
        <p:spPr>
          <a:xfrm>
            <a:off x="3204845" y="2715895"/>
            <a:ext cx="719455" cy="49149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" name="Shape 92"/>
          <p:cNvSpPr/>
          <p:nvPr/>
        </p:nvSpPr>
        <p:spPr>
          <a:xfrm>
            <a:off x="1764030" y="3435985"/>
            <a:ext cx="1605915" cy="2628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en-US" alt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bestLanguage()</a:t>
            </a:r>
            <a:endParaRPr lang="en-US" altLang="zh-CN" sz="1500" i="0" u="none" strike="noStrike" cap="none">
              <a:solidFill>
                <a:srgbClr val="474747"/>
              </a:solidFill>
              <a:latin typeface="微软雅黑" charset="0"/>
              <a:ea typeface="微软雅黑" charset="0"/>
              <a:cs typeface="Calibri"/>
              <a:sym typeface="Calibri"/>
            </a:endParaRPr>
          </a:p>
        </p:txBody>
      </p:sp>
      <p:sp>
        <p:nvSpPr>
          <p:cNvPr id="15" name="Shape 92"/>
          <p:cNvSpPr/>
          <p:nvPr/>
        </p:nvSpPr>
        <p:spPr>
          <a:xfrm>
            <a:off x="5725160" y="2067560"/>
            <a:ext cx="1605915" cy="2628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en-US" alt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bestLanguage()</a:t>
            </a:r>
            <a:endParaRPr lang="en-US" altLang="zh-CN" sz="1500" i="0" u="none" strike="noStrike" cap="none">
              <a:solidFill>
                <a:srgbClr val="474747"/>
              </a:solidFill>
              <a:latin typeface="微软雅黑" charset="0"/>
              <a:ea typeface="微软雅黑" charset="0"/>
              <a:cs typeface="Calibri"/>
              <a:sym typeface="Calibri"/>
            </a:endParaRPr>
          </a:p>
        </p:txBody>
      </p:sp>
      <p:sp>
        <p:nvSpPr>
          <p:cNvPr id="16" name="Shape 92"/>
          <p:cNvSpPr/>
          <p:nvPr/>
        </p:nvSpPr>
        <p:spPr>
          <a:xfrm>
            <a:off x="5725160" y="2571750"/>
            <a:ext cx="1605915" cy="2628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en-US" alt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bestLanguage()</a:t>
            </a:r>
            <a:endParaRPr lang="en-US" altLang="zh-CN" sz="1500" i="0" u="none" strike="noStrike" cap="none">
              <a:solidFill>
                <a:srgbClr val="474747"/>
              </a:solidFill>
              <a:latin typeface="微软雅黑" charset="0"/>
              <a:ea typeface="微软雅黑" charset="0"/>
              <a:cs typeface="Calibri"/>
              <a:sym typeface="Calibri"/>
            </a:endParaRPr>
          </a:p>
        </p:txBody>
      </p:sp>
      <p:sp>
        <p:nvSpPr>
          <p:cNvPr id="17" name="Shape 92"/>
          <p:cNvSpPr/>
          <p:nvPr/>
        </p:nvSpPr>
        <p:spPr>
          <a:xfrm>
            <a:off x="5725160" y="3075940"/>
            <a:ext cx="1605915" cy="2628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en-US" alt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bestLanguage()</a:t>
            </a:r>
            <a:endParaRPr lang="en-US" altLang="zh-CN" sz="1500" i="0" u="none" strike="noStrike" cap="none">
              <a:solidFill>
                <a:srgbClr val="474747"/>
              </a:solidFill>
              <a:latin typeface="微软雅黑" charset="0"/>
              <a:ea typeface="微软雅黑" charset="0"/>
              <a:cs typeface="Calibri"/>
              <a:sym typeface="Calibri"/>
            </a:endParaRPr>
          </a:p>
        </p:txBody>
      </p:sp>
      <p:cxnSp>
        <p:nvCxnSpPr>
          <p:cNvPr id="18" name="Shape 96"/>
          <p:cNvCxnSpPr>
            <a:endCxn id="2" idx="0"/>
          </p:cNvCxnSpPr>
          <p:nvPr/>
        </p:nvCxnSpPr>
        <p:spPr>
          <a:xfrm>
            <a:off x="2555875" y="2859405"/>
            <a:ext cx="11430" cy="57658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9" name="Shape 96"/>
          <p:cNvCxnSpPr/>
          <p:nvPr/>
        </p:nvCxnSpPr>
        <p:spPr>
          <a:xfrm flipV="1">
            <a:off x="5148580" y="2211705"/>
            <a:ext cx="575945" cy="1270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20" name="Shape 96"/>
          <p:cNvCxnSpPr/>
          <p:nvPr/>
        </p:nvCxnSpPr>
        <p:spPr>
          <a:xfrm flipV="1">
            <a:off x="5148580" y="2715895"/>
            <a:ext cx="575945" cy="1270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21" name="Shape 96"/>
          <p:cNvCxnSpPr/>
          <p:nvPr/>
        </p:nvCxnSpPr>
        <p:spPr>
          <a:xfrm flipV="1">
            <a:off x="5364480" y="3219450"/>
            <a:ext cx="360045" cy="1270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2" name="Shape 92"/>
          <p:cNvSpPr/>
          <p:nvPr/>
        </p:nvSpPr>
        <p:spPr>
          <a:xfrm>
            <a:off x="7812405" y="2067560"/>
            <a:ext cx="628015" cy="23685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en-US" alt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PHP</a:t>
            </a:r>
            <a:endParaRPr lang="en-US" altLang="zh-CN" sz="1500" i="0" u="none" strike="noStrike" cap="none">
              <a:solidFill>
                <a:srgbClr val="474747"/>
              </a:solidFill>
              <a:latin typeface="微软雅黑" charset="0"/>
              <a:ea typeface="微软雅黑" charset="0"/>
              <a:cs typeface="Calibri"/>
              <a:sym typeface="Calibri"/>
            </a:endParaRPr>
          </a:p>
        </p:txBody>
      </p:sp>
      <p:sp>
        <p:nvSpPr>
          <p:cNvPr id="24" name="Shape 92"/>
          <p:cNvSpPr/>
          <p:nvPr/>
        </p:nvSpPr>
        <p:spPr>
          <a:xfrm>
            <a:off x="7812405" y="2571750"/>
            <a:ext cx="628015" cy="23685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en-US" alt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Java</a:t>
            </a:r>
            <a:endParaRPr lang="en-US" altLang="zh-CN" sz="1500" i="0" u="none" strike="noStrike" cap="none">
              <a:solidFill>
                <a:srgbClr val="474747"/>
              </a:solidFill>
              <a:latin typeface="微软雅黑" charset="0"/>
              <a:ea typeface="微软雅黑" charset="0"/>
              <a:cs typeface="Calibri"/>
              <a:sym typeface="Calibri"/>
            </a:endParaRPr>
          </a:p>
        </p:txBody>
      </p:sp>
      <p:sp>
        <p:nvSpPr>
          <p:cNvPr id="25" name="Shape 92"/>
          <p:cNvSpPr/>
          <p:nvPr/>
        </p:nvSpPr>
        <p:spPr>
          <a:xfrm>
            <a:off x="7812405" y="3075940"/>
            <a:ext cx="856615" cy="23685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C9394A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ct val="25000"/>
              <a:buFont typeface="Arial"/>
              <a:buNone/>
            </a:pPr>
            <a:r>
              <a:rPr lang="en-US" altLang="zh-CN" sz="1500" i="0" u="none" strike="noStrike" cap="none">
                <a:solidFill>
                  <a:srgbClr val="474747"/>
                </a:solidFill>
                <a:latin typeface="微软雅黑" charset="0"/>
                <a:ea typeface="微软雅黑" charset="0"/>
                <a:cs typeface="Calibri"/>
                <a:sym typeface="Calibri"/>
              </a:rPr>
              <a:t>Python</a:t>
            </a:r>
            <a:endParaRPr lang="en-US" altLang="zh-CN" sz="1500" i="0" u="none" strike="noStrike" cap="none">
              <a:solidFill>
                <a:srgbClr val="474747"/>
              </a:solidFill>
              <a:latin typeface="微软雅黑" charset="0"/>
              <a:ea typeface="微软雅黑" charset="0"/>
              <a:cs typeface="Calibri"/>
              <a:sym typeface="Calibri"/>
            </a:endParaRPr>
          </a:p>
        </p:txBody>
      </p:sp>
      <p:cxnSp>
        <p:nvCxnSpPr>
          <p:cNvPr id="26" name="Shape 96"/>
          <p:cNvCxnSpPr/>
          <p:nvPr/>
        </p:nvCxnSpPr>
        <p:spPr>
          <a:xfrm flipV="1">
            <a:off x="7308850" y="2211705"/>
            <a:ext cx="503555" cy="1270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27" name="Shape 96"/>
          <p:cNvCxnSpPr/>
          <p:nvPr/>
        </p:nvCxnSpPr>
        <p:spPr>
          <a:xfrm flipV="1">
            <a:off x="7308850" y="2715895"/>
            <a:ext cx="503555" cy="1270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28" name="Shape 96"/>
          <p:cNvCxnSpPr/>
          <p:nvPr/>
        </p:nvCxnSpPr>
        <p:spPr>
          <a:xfrm flipV="1">
            <a:off x="7308850" y="3219450"/>
            <a:ext cx="503555" cy="1270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29" name="Shape 96"/>
          <p:cNvCxnSpPr/>
          <p:nvPr/>
        </p:nvCxnSpPr>
        <p:spPr>
          <a:xfrm flipV="1">
            <a:off x="3204210" y="2211705"/>
            <a:ext cx="718820" cy="51689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headEnd type="none" w="med" len="med"/>
            <a:tailEnd type="stealth" w="lg" len="lg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25" grpId="0" animBg="1"/>
      <p:bldP spid="24" grpId="0" animBg="1"/>
      <p:bldP spid="22" grpId="0" animBg="1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WPS 演示</Application>
  <PresentationFormat/>
  <Paragraphs>74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simple-light-2</vt:lpstr>
      <vt:lpstr>面向对象概念</vt:lpstr>
      <vt:lpstr>面向对象是一种抽象</vt:lpstr>
      <vt:lpstr>面向对象的两个基本概念</vt:lpstr>
      <vt:lpstr>PowerPoint 演示文稿</vt:lpstr>
      <vt:lpstr>PowerPoint 演示文稿</vt:lpstr>
      <vt:lpstr>面向对象的基本要素</vt:lpstr>
      <vt:lpstr>PowerPoint 演示文稿</vt:lpstr>
      <vt:lpstr>PowerPoint 演示文稿</vt:lpstr>
      <vt:lpstr>PowerPoint 演示文稿</vt:lpstr>
      <vt:lpstr>类的特性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面向对象概念</dc:title>
  <dc:creator/>
  <cp:lastModifiedBy>Administrator</cp:lastModifiedBy>
  <cp:revision>8</cp:revision>
  <dcterms:created xsi:type="dcterms:W3CDTF">2016-06-07T14:01:00Z</dcterms:created>
  <dcterms:modified xsi:type="dcterms:W3CDTF">2016-06-07T15:41:21Z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