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Shape 3"/>
          <p:cNvSpPr txBox="1"/>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4" name="Shape 4"/>
          <p:cNvSpPr txBox="1"/>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5" name="Shape 5"/>
          <p:cNvSpPr/>
          <p:nvPr>
            <p:ph type="sldImg" idx="3"/>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p:txBody>
      </p:sp>
      <p:sp>
        <p:nvSpPr>
          <p:cNvPr id="7" name="Shape 7"/>
          <p:cNvSpPr txBox="1"/>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8" name="Shape 8"/>
          <p:cNvSpPr txBox="1"/>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fld>
            <a:endParaRPr lang="en-GB"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Shape 77"/>
          <p:cNvSpPr/>
          <p:nvPr>
            <p:ph type="sldImg" idx="2"/>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8" name="Shape 78"/>
          <p:cNvSpPr txBox="1"/>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a:solidFill>
                  <a:schemeClr val="dk1"/>
                </a:solidFill>
                <a:latin typeface="Calibri"/>
                <a:ea typeface="Calibri"/>
                <a:cs typeface="Calibri"/>
                <a:sym typeface="Calibri"/>
              </a:rPr>
              <a:t>这一节，我们来谈谈类的继承</a:t>
            </a:r>
            <a:endParaRPr lang="en-GB" sz="1200" b="0" i="0" u="none" strike="noStrike" cap="none">
              <a:solidFill>
                <a:schemeClr val="dk1"/>
              </a:solidFill>
              <a:latin typeface="Calibri"/>
              <a:ea typeface="Calibri"/>
              <a:cs typeface="Calibri"/>
              <a:sym typeface="Calibri"/>
            </a:endParaRPr>
          </a:p>
        </p:txBody>
      </p:sp>
      <p:sp>
        <p:nvSpPr>
          <p:cNvPr id="79" name="Shape 79"/>
          <p:cNvSpPr txBox="1"/>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fld>
            <a:endParaRPr lang="en-GB"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 name="Shape 83"/>
        <p:cNvGrpSpPr/>
        <p:nvPr/>
      </p:nvGrpSpPr>
      <p:grpSpPr>
        <a:xfrm>
          <a:off x="0" y="0"/>
          <a:ext cx="0" cy="0"/>
          <a:chOff x="0" y="0"/>
          <a:chExt cx="0" cy="0"/>
        </a:xfrm>
      </p:grpSpPr>
      <p:sp>
        <p:nvSpPr>
          <p:cNvPr id="84" name="Shape 84"/>
          <p:cNvSpPr/>
          <p:nvPr>
            <p:ph type="sldImg" idx="2"/>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a:solidFill>
                  <a:schemeClr val="dk1"/>
                </a:solidFill>
                <a:latin typeface="Calibri"/>
                <a:ea typeface="Calibri"/>
                <a:cs typeface="Calibri"/>
                <a:sym typeface="Calibri"/>
              </a:rPr>
              <a:t>下面来看看定义继承的语法</a:t>
            </a:r>
            <a:endParaRPr lang="en-GB" sz="1200" b="0" i="0" u="none" strike="noStrike" cap="none">
              <a:solidFill>
                <a:schemeClr val="dk1"/>
              </a:solidFill>
              <a:latin typeface="Calibri"/>
              <a:ea typeface="Calibri"/>
              <a:cs typeface="Calibri"/>
              <a:sym typeface="Calibri"/>
            </a:endParaRPr>
          </a:p>
        </p:txBody>
      </p:sp>
      <p:sp>
        <p:nvSpPr>
          <p:cNvPr id="86" name="Shape 86"/>
          <p:cNvSpPr txBox="1"/>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fld>
            <a:endParaRPr lang="en-GB"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Shape 91"/>
          <p:cNvSpPr/>
          <p:nvPr>
            <p:ph type="sldImg" idx="2"/>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2" name="Shape 92"/>
          <p:cNvSpPr txBox="1"/>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a:solidFill>
                  <a:schemeClr val="dk1"/>
                </a:solidFill>
                <a:latin typeface="Calibri"/>
                <a:ea typeface="Calibri"/>
                <a:cs typeface="Calibri"/>
                <a:sym typeface="Calibri"/>
              </a:rPr>
              <a:t>继承后的子类会继承父类里面的属性和方法，同时也可以在子类自己定义，覆盖父类里的属性和方法</a:t>
            </a:r>
            <a:endParaRPr lang="en-GB" sz="1200" b="0" i="0" u="none" strike="noStrike" cap="none">
              <a:solidFill>
                <a:schemeClr val="dk1"/>
              </a:solidFill>
              <a:latin typeface="Calibri"/>
              <a:ea typeface="Calibri"/>
              <a:cs typeface="Calibri"/>
              <a:sym typeface="Calibri"/>
            </a:endParaRPr>
          </a:p>
        </p:txBody>
      </p:sp>
      <p:sp>
        <p:nvSpPr>
          <p:cNvPr id="93" name="Shape 93"/>
          <p:cNvSpPr txBox="1"/>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fld>
            <a:endParaRPr lang="en-GB"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Shape 98"/>
          <p:cNvSpPr txBox="1"/>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p>
        </p:txBody>
      </p:sp>
      <p:sp>
        <p:nvSpPr>
          <p:cNvPr id="99" name="Shape 99"/>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Shape 104"/>
          <p:cNvSpPr txBox="1"/>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p>
        </p:txBody>
      </p:sp>
      <p:sp>
        <p:nvSpPr>
          <p:cNvPr id="105" name="Shape 105"/>
          <p:cNvSpPr/>
          <p:nvPr>
            <p:ph type="sldImg" idx="2"/>
          </p:nvPr>
        </p:nvSpPr>
        <p:spPr>
          <a:xfrm>
            <a:off x="685800" y="1143000"/>
            <a:ext cx="5486400" cy="3086100"/>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Shape 110"/>
          <p:cNvSpPr txBox="1"/>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n-GB"/>
              <a:t>一个子类的对象在判断类型的时候除了会被认为是自己实例化的那个类，还会被认为是它的父类</a:t>
            </a:r>
            <a:endParaRPr lang="en-GB"/>
          </a:p>
        </p:txBody>
      </p:sp>
      <p:sp>
        <p:nvSpPr>
          <p:cNvPr id="111" name="Shape 111"/>
          <p:cNvSpPr/>
          <p:nvPr>
            <p:ph type="sldImg" idx="2"/>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Shape 116"/>
          <p:cNvSpPr txBox="1"/>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n-GB"/>
              <a:t>之前说的是单继承，这里来谈谈多继承。Python的语法里是原生支持多继承的。跟单继承类似，多继承后的子类会继承来自多个父类里的属性和方法。</a:t>
            </a:r>
            <a:endParaRPr lang="en-GB"/>
          </a:p>
        </p:txBody>
      </p:sp>
      <p:sp>
        <p:nvSpPr>
          <p:cNvPr id="117" name="Shape 117"/>
          <p:cNvSpPr/>
          <p:nvPr>
            <p:ph type="sldImg" idx="2"/>
          </p:nvPr>
        </p:nvSpPr>
        <p:spPr>
          <a:xfrm>
            <a:off x="685800" y="1143000"/>
            <a:ext cx="5486399" cy="3086099"/>
          </a:xfrm>
          <a:custGeom>
            <a:avLst/>
            <a:gdLst/>
            <a:ahLst/>
            <a:cxnLst/>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5" name="Shape 15"/>
        <p:cNvGrpSpPr/>
        <p:nvPr/>
      </p:nvGrpSpPr>
      <p:grpSpPr>
        <a:xfrm>
          <a:off x="0" y="0"/>
          <a:ext cx="0" cy="0"/>
          <a:chOff x="0" y="0"/>
          <a:chExt cx="0" cy="0"/>
        </a:xfrm>
      </p:grpSpPr>
      <p:sp>
        <p:nvSpPr>
          <p:cNvPr id="16" name="Shape 16"/>
          <p:cNvSpPr txBox="1"/>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17" name="Shape 17"/>
          <p:cNvSpPr txBox="1"/>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p:txBody>
      </p:sp>
      <p:sp>
        <p:nvSpPr>
          <p:cNvPr id="18" name="Shape 18"/>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19" name="Shape 19"/>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20" name="Shape 20"/>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内容">
    <p:spTree>
      <p:nvGrpSpPr>
        <p:cNvPr id="71" name="Shape 71"/>
        <p:cNvGrpSpPr/>
        <p:nvPr/>
      </p:nvGrpSpPr>
      <p:grpSpPr>
        <a:xfrm>
          <a:off x="0" y="0"/>
          <a:ext cx="0" cy="0"/>
          <a:chOff x="0" y="0"/>
          <a:chExt cx="0" cy="0"/>
        </a:xfrm>
      </p:grpSpPr>
      <p:sp>
        <p:nvSpPr>
          <p:cNvPr id="72" name="Shape 72"/>
          <p:cNvSpPr txBox="1"/>
          <p:nvPr>
            <p:ph type="body" idx="1"/>
          </p:nvPr>
        </p:nvSpPr>
        <p:spPr>
          <a:xfrm>
            <a:off x="838200" y="365125"/>
            <a:ext cx="10515599" cy="58118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p:txBody>
      </p:sp>
      <p:sp>
        <p:nvSpPr>
          <p:cNvPr id="73" name="Shape 73"/>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74" name="Shape 74"/>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75" name="Shape 75"/>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23" name="Shape 23"/>
          <p:cNvSpPr txBox="1"/>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p:txBody>
      </p:sp>
      <p:sp>
        <p:nvSpPr>
          <p:cNvPr id="24" name="Shape 24"/>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25" name="Shape 25"/>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26" name="Shape 26"/>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29" name="Shape 29"/>
          <p:cNvSpPr txBox="1"/>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p:txBody>
      </p:sp>
      <p:sp>
        <p:nvSpPr>
          <p:cNvPr id="30" name="Shape 30"/>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31" name="Shape 31"/>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32" name="Shape 32"/>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35" name="Shape 35"/>
          <p:cNvSpPr txBox="1"/>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p:txBody>
      </p:sp>
      <p:sp>
        <p:nvSpPr>
          <p:cNvPr id="36" name="Shape 36"/>
          <p:cNvSpPr txBox="1"/>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p:txBody>
      </p:sp>
      <p:sp>
        <p:nvSpPr>
          <p:cNvPr id="37" name="Shape 37"/>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38" name="Shape 38"/>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39" name="Shape 39"/>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40" name="Shape 40"/>
        <p:cNvGrpSpPr/>
        <p:nvPr/>
      </p:nvGrpSpPr>
      <p:grpSpPr>
        <a:xfrm>
          <a:off x="0" y="0"/>
          <a:ext cx="0" cy="0"/>
          <a:chOff x="0" y="0"/>
          <a:chExt cx="0" cy="0"/>
        </a:xfrm>
      </p:grpSpPr>
      <p:sp>
        <p:nvSpPr>
          <p:cNvPr id="41" name="Shape 41"/>
          <p:cNvSpPr txBox="1"/>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42" name="Shape 42"/>
          <p:cNvSpPr txBox="1"/>
          <p:nvPr>
            <p:ph type="body" idx="1"/>
          </p:nvPr>
        </p:nvSpPr>
        <p:spPr>
          <a:xfrm>
            <a:off x="1186774" y="1778438"/>
            <a:ext cx="4873574" cy="823912"/>
          </a:xfrm>
          <a:prstGeom prst="rect">
            <a:avLst/>
          </a:prstGeom>
          <a:noFill/>
          <a:ln>
            <a:noFill/>
          </a:ln>
        </p:spPr>
        <p:txBody>
          <a:bodyPr lIns="91425" tIns="91425" rIns="91425" bIns="91425" anchor="ctr" anchorCtr="0"/>
          <a:lstStyle>
            <a:lvl1pPr marL="0" marR="0" lvl="0"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9pPr>
          </a:lstStyle>
          <a:p/>
        </p:txBody>
      </p:sp>
      <p:sp>
        <p:nvSpPr>
          <p:cNvPr id="43" name="Shape 43"/>
          <p:cNvSpPr txBox="1"/>
          <p:nvPr>
            <p:ph type="body" idx="2"/>
          </p:nvPr>
        </p:nvSpPr>
        <p:spPr>
          <a:xfrm>
            <a:off x="1186774" y="2665378"/>
            <a:ext cx="4873574" cy="3524283"/>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p:txBody>
      </p:sp>
      <p:sp>
        <p:nvSpPr>
          <p:cNvPr id="44" name="Shape 44"/>
          <p:cNvSpPr txBox="1"/>
          <p:nvPr>
            <p:ph type="body" idx="3"/>
          </p:nvPr>
        </p:nvSpPr>
        <p:spPr>
          <a:xfrm>
            <a:off x="6256937" y="1778438"/>
            <a:ext cx="4897575" cy="823912"/>
          </a:xfrm>
          <a:prstGeom prst="rect">
            <a:avLst/>
          </a:prstGeom>
          <a:noFill/>
          <a:ln>
            <a:noFill/>
          </a:ln>
        </p:spPr>
        <p:txBody>
          <a:bodyPr lIns="91425" tIns="91425" rIns="91425" bIns="91425" anchor="ctr" anchorCtr="0"/>
          <a:lstStyle>
            <a:lvl1pPr marL="0" marR="0" lvl="0" indent="0" algn="l" rtl="0">
              <a:lnSpc>
                <a:spcPct val="90000"/>
              </a:lnSpc>
              <a:spcBef>
                <a:spcPts val="1000"/>
              </a:spcBef>
              <a:buClr>
                <a:schemeClr val="dk1"/>
              </a:buClr>
              <a:buFont typeface="Arial"/>
              <a:buNone/>
              <a:defRPr sz="28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9pPr>
          </a:lstStyle>
          <a:p/>
        </p:txBody>
      </p:sp>
      <p:sp>
        <p:nvSpPr>
          <p:cNvPr id="45" name="Shape 45"/>
          <p:cNvSpPr txBox="1"/>
          <p:nvPr>
            <p:ph type="body" idx="4"/>
          </p:nvPr>
        </p:nvSpPr>
        <p:spPr>
          <a:xfrm>
            <a:off x="6256937" y="2665378"/>
            <a:ext cx="4897575" cy="3524283"/>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p:txBody>
      </p:sp>
      <p:sp>
        <p:nvSpPr>
          <p:cNvPr id="46" name="Shape 46"/>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47" name="Shape 47"/>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48" name="Shape 48"/>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51" name="Shape 51"/>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52" name="Shape 52"/>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53" name="Shape 53"/>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54" name="Shape 54"/>
        <p:cNvGrpSpPr/>
        <p:nvPr/>
      </p:nvGrpSpPr>
      <p:grpSpPr>
        <a:xfrm>
          <a:off x="0" y="0"/>
          <a:ext cx="0" cy="0"/>
          <a:chOff x="0" y="0"/>
          <a:chExt cx="0" cy="0"/>
        </a:xfrm>
      </p:grpSpPr>
      <p:sp>
        <p:nvSpPr>
          <p:cNvPr id="55" name="Shape 55"/>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56" name="Shape 56"/>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57" name="Shape 57"/>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58" name="Shape 58"/>
        <p:cNvGrpSpPr/>
        <p:nvPr/>
      </p:nvGrpSpPr>
      <p:grpSpPr>
        <a:xfrm>
          <a:off x="0" y="0"/>
          <a:ext cx="0" cy="0"/>
          <a:chOff x="0" y="0"/>
          <a:chExt cx="0" cy="0"/>
        </a:xfrm>
      </p:grpSpPr>
      <p:sp>
        <p:nvSpPr>
          <p:cNvPr id="59" name="Shape 59"/>
          <p:cNvSpPr txBox="1"/>
          <p:nvPr>
            <p:ph type="title"/>
          </p:nvPr>
        </p:nvSpPr>
        <p:spPr>
          <a:xfrm>
            <a:off x="839787" y="457200"/>
            <a:ext cx="4165349"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60" name="Shape 60"/>
          <p:cNvSpPr/>
          <p:nvPr>
            <p:ph type="pic" idx="2"/>
          </p:nvPr>
        </p:nvSpPr>
        <p:spPr>
          <a:xfrm>
            <a:off x="5183187" y="457200"/>
            <a:ext cx="6172199" cy="5403850"/>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p:txBody>
      </p:sp>
      <p:sp>
        <p:nvSpPr>
          <p:cNvPr id="61" name="Shape 61"/>
          <p:cNvSpPr txBox="1"/>
          <p:nvPr>
            <p:ph type="body" idx="1"/>
          </p:nvPr>
        </p:nvSpPr>
        <p:spPr>
          <a:xfrm>
            <a:off x="839787" y="2057400"/>
            <a:ext cx="4165349"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20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9pPr>
          </a:lstStyle>
          <a:p/>
        </p:txBody>
      </p:sp>
      <p:sp>
        <p:nvSpPr>
          <p:cNvPr id="62" name="Shape 62"/>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63" name="Shape 63"/>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64" name="Shape 64"/>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竖版">
    <p:spTree>
      <p:nvGrpSpPr>
        <p:cNvPr id="65" name="Shape 65"/>
        <p:cNvGrpSpPr/>
        <p:nvPr/>
      </p:nvGrpSpPr>
      <p:grpSpPr>
        <a:xfrm>
          <a:off x="0" y="0"/>
          <a:ext cx="0" cy="0"/>
          <a:chOff x="0" y="0"/>
          <a:chExt cx="0" cy="0"/>
        </a:xfrm>
      </p:grpSpPr>
      <p:sp>
        <p:nvSpPr>
          <p:cNvPr id="66" name="Shape 66"/>
          <p:cNvSpPr txBox="1"/>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67" name="Shape 67"/>
          <p:cNvSpPr txBox="1"/>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p:txBody>
      </p:sp>
      <p:sp>
        <p:nvSpPr>
          <p:cNvPr id="68" name="Shape 68"/>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69" name="Shape 69"/>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70" name="Shape 70"/>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p:txBody>
      </p:sp>
      <p:sp>
        <p:nvSpPr>
          <p:cNvPr id="11" name="Shape 11"/>
          <p:cNvSpPr txBox="1"/>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p:txBody>
      </p:sp>
      <p:sp>
        <p:nvSpPr>
          <p:cNvPr id="12" name="Shape 12"/>
          <p:cNvSpPr txBox="1"/>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13" name="Shape 13"/>
          <p:cNvSpPr txBox="1"/>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p:txBody>
      </p:sp>
      <p:sp>
        <p:nvSpPr>
          <p:cNvPr id="14" name="Shape 14"/>
          <p:cNvSpPr txBox="1"/>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fld>
            <a:endParaRPr lang="en-GB"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0" name="Shape 80"/>
        <p:cNvGrpSpPr/>
        <p:nvPr/>
      </p:nvGrpSpPr>
      <p:grpSpPr>
        <a:xfrm>
          <a:off x="0" y="0"/>
          <a:ext cx="0" cy="0"/>
          <a:chOff x="0" y="0"/>
          <a:chExt cx="0" cy="0"/>
        </a:xfrm>
      </p:grpSpPr>
      <p:sp>
        <p:nvSpPr>
          <p:cNvPr id="81" name="Shape 81"/>
          <p:cNvSpPr txBox="1"/>
          <p:nvPr>
            <p:ph type="ctrTitle"/>
          </p:nvPr>
        </p:nvSpPr>
        <p:spPr>
          <a:xfrm>
            <a:off x="1524000" y="1122362"/>
            <a:ext cx="9144000" cy="23876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rgbClr val="C9394A"/>
              </a:buClr>
              <a:buSzPct val="25000"/>
              <a:buFont typeface="Arial"/>
              <a:buNone/>
            </a:pPr>
            <a:r>
              <a:rPr lang="en-GB" sz="3000" b="1" i="0" u="none" strike="noStrike" cap="none">
                <a:solidFill>
                  <a:srgbClr val="C9394A"/>
                </a:solidFill>
                <a:latin typeface="微软雅黑" charset="0"/>
                <a:ea typeface="微软雅黑" charset="0"/>
                <a:cs typeface="Arial"/>
                <a:sym typeface="Arial"/>
              </a:rPr>
              <a:t>类的继承</a:t>
            </a:r>
            <a:endParaRPr lang="en-GB" sz="3000" b="1" i="0" u="none" strike="noStrike" cap="none">
              <a:solidFill>
                <a:srgbClr val="C9394A"/>
              </a:solidFill>
              <a:latin typeface="微软雅黑" charset="0"/>
              <a:ea typeface="微软雅黑" charset="0"/>
              <a:cs typeface="Arial"/>
              <a:sym typeface="Arial"/>
            </a:endParaRPr>
          </a:p>
        </p:txBody>
      </p:sp>
      <p:sp>
        <p:nvSpPr>
          <p:cNvPr id="82" name="Shape 82"/>
          <p:cNvSpPr txBox="1"/>
          <p:nvPr>
            <p:ph type="subTitle" idx="1"/>
          </p:nvPr>
        </p:nvSpPr>
        <p:spPr>
          <a:xfrm>
            <a:off x="1524000" y="3602037"/>
            <a:ext cx="9144000" cy="1655761"/>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SzPct val="250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Shape 88"/>
          <p:cNvSpPr txBox="1"/>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200" b="0" i="0" u="none" strike="noStrike" cap="none">
                <a:solidFill>
                  <a:srgbClr val="C9394A"/>
                </a:solidFill>
                <a:latin typeface="微软雅黑" charset="0"/>
                <a:ea typeface="微软雅黑" charset="0"/>
                <a:cs typeface="Arial"/>
                <a:sym typeface="Arial"/>
              </a:rPr>
              <a:t>定义类的继承</a:t>
            </a:r>
            <a:endParaRPr lang="en-GB" sz="2200" b="0" i="0" u="none" strike="noStrike" cap="none">
              <a:solidFill>
                <a:srgbClr val="C9394A"/>
              </a:solidFill>
              <a:latin typeface="微软雅黑" charset="0"/>
              <a:ea typeface="微软雅黑" charset="0"/>
              <a:cs typeface="Arial"/>
              <a:sym typeface="Arial"/>
            </a:endParaRPr>
          </a:p>
        </p:txBody>
      </p:sp>
      <p:sp>
        <p:nvSpPr>
          <p:cNvPr id="89" name="Shape 89"/>
          <p:cNvSpPr txBox="1"/>
          <p:nvPr>
            <p:ph type="body" idx="1"/>
          </p:nvPr>
        </p:nvSpPr>
        <p:spPr>
          <a:xfrm>
            <a:off x="888365" y="1824355"/>
            <a:ext cx="10515600" cy="4351200"/>
          </a:xfrm>
          <a:prstGeom prst="rect">
            <a:avLst/>
          </a:prstGeom>
          <a:noFill/>
          <a:ln>
            <a:noFill/>
          </a:ln>
        </p:spPr>
        <p:txBody>
          <a:bodyPr lIns="91425" tIns="45700" rIns="91425" bIns="45700" anchor="t" anchorCtr="0">
            <a:noAutofit/>
          </a:bodyPr>
          <a:lstStyle/>
          <a:p>
            <a:pPr marL="0" lvl="0" indent="-69850" rtl="0">
              <a:lnSpc>
                <a:spcPct val="150000"/>
              </a:lnSpc>
              <a:spcBef>
                <a:spcPts val="0"/>
              </a:spcBef>
              <a:buClr>
                <a:schemeClr val="dk1"/>
              </a:buClr>
              <a:buSzPct val="73000"/>
              <a:buFont typeface="Arial"/>
              <a:buNone/>
            </a:pPr>
            <a:r>
              <a:rPr lang="en-GB" sz="1500">
                <a:solidFill>
                  <a:srgbClr val="FF5600"/>
                </a:solidFill>
                <a:highlight>
                  <a:srgbClr val="FFFFFF"/>
                </a:highlight>
                <a:latin typeface="Courier New"/>
                <a:ea typeface="Courier New"/>
                <a:cs typeface="Courier New"/>
                <a:sym typeface="Courier New"/>
              </a:rPr>
              <a:t>class</a:t>
            </a:r>
            <a:r>
              <a:rPr lang="en-GB" sz="1500">
                <a:highlight>
                  <a:srgbClr val="FFFFFF"/>
                </a:highlight>
                <a:latin typeface="Courier New"/>
                <a:ea typeface="Courier New"/>
                <a:cs typeface="Courier New"/>
                <a:sym typeface="Courier New"/>
              </a:rPr>
              <a:t> </a:t>
            </a:r>
            <a:r>
              <a:rPr lang="en-GB" sz="1500">
                <a:solidFill>
                  <a:srgbClr val="21439C"/>
                </a:solidFill>
                <a:highlight>
                  <a:srgbClr val="FFFFFF"/>
                </a:highlight>
                <a:latin typeface="Courier New"/>
                <a:ea typeface="Courier New"/>
                <a:cs typeface="Courier New"/>
                <a:sym typeface="Courier New"/>
              </a:rPr>
              <a:t>DerivedClassName</a:t>
            </a:r>
            <a:r>
              <a:rPr lang="en-GB" sz="1500">
                <a:highlight>
                  <a:srgbClr val="FFFFFF"/>
                </a:highlight>
                <a:latin typeface="Courier New"/>
                <a:ea typeface="Courier New"/>
                <a:cs typeface="Courier New"/>
                <a:sym typeface="Courier New"/>
              </a:rPr>
              <a:t>(BaseClassName):</a:t>
            </a:r>
            <a:br>
              <a:rPr lang="en-GB" sz="1500">
                <a:highlight>
                  <a:srgbClr val="FFFFFF"/>
                </a:highlight>
                <a:latin typeface="Courier New"/>
                <a:ea typeface="Courier New"/>
                <a:cs typeface="Courier New"/>
                <a:sym typeface="Courier New"/>
              </a:rPr>
            </a:br>
            <a:r>
              <a:rPr lang="en-GB" sz="1500">
                <a:highlight>
                  <a:srgbClr val="FFFFFF"/>
                </a:highlight>
                <a:latin typeface="Courier New"/>
                <a:ea typeface="Courier New"/>
                <a:cs typeface="Courier New"/>
                <a:sym typeface="Courier New"/>
              </a:rPr>
              <a:t>    </a:t>
            </a:r>
            <a:r>
              <a:rPr lang="en-GB" sz="1500">
                <a:solidFill>
                  <a:srgbClr val="FF5600"/>
                </a:solidFill>
                <a:highlight>
                  <a:srgbClr val="FFFFFF"/>
                </a:highlight>
                <a:latin typeface="Courier New"/>
                <a:ea typeface="Courier New"/>
                <a:cs typeface="Courier New"/>
                <a:sym typeface="Courier New"/>
              </a:rPr>
              <a:t>&lt;</a:t>
            </a:r>
            <a:r>
              <a:rPr lang="en-GB" sz="1500">
                <a:highlight>
                  <a:srgbClr val="FFFFFF"/>
                </a:highlight>
                <a:latin typeface="Courier New"/>
                <a:ea typeface="Courier New"/>
                <a:cs typeface="Courier New"/>
                <a:sym typeface="Courier New"/>
              </a:rPr>
              <a:t>statement</a:t>
            </a:r>
            <a:r>
              <a:rPr lang="en-GB" sz="1500">
                <a:solidFill>
                  <a:srgbClr val="FF5600"/>
                </a:solidFill>
                <a:highlight>
                  <a:srgbClr val="FFFFFF"/>
                </a:highlight>
                <a:latin typeface="Courier New"/>
                <a:ea typeface="Courier New"/>
                <a:cs typeface="Courier New"/>
                <a:sym typeface="Courier New"/>
              </a:rPr>
              <a:t>-</a:t>
            </a:r>
            <a:r>
              <a:rPr lang="en-GB" sz="1500">
                <a:highlight>
                  <a:srgbClr val="FFFFFF"/>
                </a:highlight>
                <a:latin typeface="Courier New"/>
                <a:ea typeface="Courier New"/>
                <a:cs typeface="Courier New"/>
                <a:sym typeface="Courier New"/>
              </a:rPr>
              <a:t>1</a:t>
            </a:r>
            <a:r>
              <a:rPr lang="en-GB" sz="1500">
                <a:solidFill>
                  <a:srgbClr val="FF5600"/>
                </a:solidFill>
                <a:highlight>
                  <a:srgbClr val="FFFFFF"/>
                </a:highlight>
                <a:latin typeface="Courier New"/>
                <a:ea typeface="Courier New"/>
                <a:cs typeface="Courier New"/>
                <a:sym typeface="Courier New"/>
              </a:rPr>
              <a:t>&gt;</a:t>
            </a:r>
            <a:br>
              <a:rPr lang="en-GB" sz="1500">
                <a:highlight>
                  <a:srgbClr val="FFFFFF"/>
                </a:highlight>
                <a:latin typeface="Courier New"/>
                <a:ea typeface="Courier New"/>
                <a:cs typeface="Courier New"/>
                <a:sym typeface="Courier New"/>
              </a:rPr>
            </a:br>
            <a:r>
              <a:rPr lang="en-GB" sz="1500">
                <a:highlight>
                  <a:srgbClr val="FFFFFF"/>
                </a:highlight>
                <a:latin typeface="Courier New"/>
                <a:ea typeface="Courier New"/>
                <a:cs typeface="Courier New"/>
                <a:sym typeface="Courier New"/>
              </a:rPr>
              <a:t>    .</a:t>
            </a:r>
            <a:br>
              <a:rPr lang="en-GB" sz="1500">
                <a:highlight>
                  <a:srgbClr val="FFFFFF"/>
                </a:highlight>
                <a:latin typeface="Courier New"/>
                <a:ea typeface="Courier New"/>
                <a:cs typeface="Courier New"/>
                <a:sym typeface="Courier New"/>
              </a:rPr>
            </a:br>
            <a:r>
              <a:rPr lang="en-GB" sz="1500">
                <a:highlight>
                  <a:srgbClr val="FFFFFF"/>
                </a:highlight>
                <a:latin typeface="Courier New"/>
                <a:ea typeface="Courier New"/>
                <a:cs typeface="Courier New"/>
                <a:sym typeface="Courier New"/>
              </a:rPr>
              <a:t>    .</a:t>
            </a:r>
            <a:br>
              <a:rPr lang="en-GB" sz="1500">
                <a:highlight>
                  <a:srgbClr val="FFFFFF"/>
                </a:highlight>
                <a:latin typeface="Courier New"/>
                <a:ea typeface="Courier New"/>
                <a:cs typeface="Courier New"/>
                <a:sym typeface="Courier New"/>
              </a:rPr>
            </a:br>
            <a:r>
              <a:rPr lang="en-GB" sz="1500">
                <a:highlight>
                  <a:srgbClr val="FFFFFF"/>
                </a:highlight>
                <a:latin typeface="Courier New"/>
                <a:ea typeface="Courier New"/>
                <a:cs typeface="Courier New"/>
                <a:sym typeface="Courier New"/>
              </a:rPr>
              <a:t>    .</a:t>
            </a:r>
            <a:br>
              <a:rPr lang="en-GB" sz="1500">
                <a:highlight>
                  <a:srgbClr val="FFFFFF"/>
                </a:highlight>
                <a:latin typeface="Courier New"/>
                <a:ea typeface="Courier New"/>
                <a:cs typeface="Courier New"/>
                <a:sym typeface="Courier New"/>
              </a:rPr>
            </a:br>
            <a:r>
              <a:rPr lang="en-GB" sz="1500">
                <a:highlight>
                  <a:srgbClr val="FFFFFF"/>
                </a:highlight>
                <a:latin typeface="Courier New"/>
                <a:ea typeface="Courier New"/>
                <a:cs typeface="Courier New"/>
                <a:sym typeface="Courier New"/>
              </a:rPr>
              <a:t>    </a:t>
            </a:r>
            <a:r>
              <a:rPr lang="en-GB" sz="1500">
                <a:solidFill>
                  <a:srgbClr val="FF5600"/>
                </a:solidFill>
                <a:highlight>
                  <a:srgbClr val="FFFFFF"/>
                </a:highlight>
                <a:latin typeface="Courier New"/>
                <a:ea typeface="Courier New"/>
                <a:cs typeface="Courier New"/>
                <a:sym typeface="Courier New"/>
              </a:rPr>
              <a:t>&lt;</a:t>
            </a:r>
            <a:r>
              <a:rPr lang="en-GB" sz="1500">
                <a:highlight>
                  <a:srgbClr val="FFFFFF"/>
                </a:highlight>
                <a:latin typeface="Courier New"/>
                <a:ea typeface="Courier New"/>
                <a:cs typeface="Courier New"/>
                <a:sym typeface="Courier New"/>
              </a:rPr>
              <a:t>statement</a:t>
            </a:r>
            <a:r>
              <a:rPr lang="en-GB" sz="1500">
                <a:solidFill>
                  <a:srgbClr val="FF5600"/>
                </a:solidFill>
                <a:highlight>
                  <a:srgbClr val="FFFFFF"/>
                </a:highlight>
                <a:latin typeface="Courier New"/>
                <a:ea typeface="Courier New"/>
                <a:cs typeface="Courier New"/>
                <a:sym typeface="Courier New"/>
              </a:rPr>
              <a:t>-</a:t>
            </a:r>
            <a:r>
              <a:rPr lang="en-GB" sz="1500">
                <a:highlight>
                  <a:srgbClr val="FFFFFF"/>
                </a:highlight>
                <a:latin typeface="Courier New"/>
                <a:ea typeface="Courier New"/>
                <a:cs typeface="Courier New"/>
                <a:sym typeface="Courier New"/>
              </a:rPr>
              <a:t>N</a:t>
            </a:r>
            <a:r>
              <a:rPr lang="en-GB" sz="1500">
                <a:solidFill>
                  <a:srgbClr val="FF5600"/>
                </a:solidFill>
                <a:highlight>
                  <a:srgbClr val="FFFFFF"/>
                </a:highlight>
                <a:latin typeface="Courier New"/>
                <a:ea typeface="Courier New"/>
                <a:cs typeface="Courier New"/>
                <a:sym typeface="Courier New"/>
              </a:rPr>
              <a:t>&gt;</a:t>
            </a:r>
            <a:endParaRPr lang="en-GB" sz="1500">
              <a:solidFill>
                <a:srgbClr val="FF5600"/>
              </a:solidFill>
              <a:highlight>
                <a:srgbClr val="FFFFFF"/>
              </a:highlight>
              <a:latin typeface="Courier New"/>
              <a:ea typeface="Courier New"/>
              <a:cs typeface="Courier New"/>
              <a:sym typeface="Courier New"/>
            </a:endParaRPr>
          </a:p>
          <a:p>
            <a:pPr marL="0" marR="0" lvl="0" indent="0" algn="l" rtl="0">
              <a:lnSpc>
                <a:spcPct val="90000"/>
              </a:lnSpc>
              <a:spcBef>
                <a:spcPts val="1000"/>
              </a:spcBef>
              <a:buClr>
                <a:schemeClr val="dk1"/>
              </a:buClr>
              <a:buSzPct val="25000"/>
              <a:buFont typeface="Arial"/>
              <a:buNone/>
            </a:pPr>
            <a:endParaRPr sz="18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fade">
                                      <p:cBhvr>
                                        <p:cTn id="7" dur="500"/>
                                        <p:tgtEl>
                                          <p:spTgt spid="8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Shape 95"/>
          <p:cNvSpPr txBox="1"/>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200" b="0" i="0" u="none" strike="noStrike" cap="none">
                <a:solidFill>
                  <a:srgbClr val="C9394A"/>
                </a:solidFill>
                <a:latin typeface="微软雅黑" charset="0"/>
                <a:ea typeface="微软雅黑" charset="0"/>
                <a:cs typeface="Arial"/>
                <a:sym typeface="Arial"/>
              </a:rPr>
              <a:t>继承的子类</a:t>
            </a:r>
            <a:endParaRPr lang="en-GB" sz="2200" b="0" i="0" u="none" strike="noStrike" cap="none">
              <a:solidFill>
                <a:srgbClr val="C9394A"/>
              </a:solidFill>
              <a:latin typeface="微软雅黑" charset="0"/>
              <a:ea typeface="微软雅黑" charset="0"/>
              <a:cs typeface="Arial"/>
              <a:sym typeface="Arial"/>
            </a:endParaRPr>
          </a:p>
        </p:txBody>
      </p:sp>
      <p:sp>
        <p:nvSpPr>
          <p:cNvPr id="96" name="Shape 96"/>
          <p:cNvSpPr txBox="1"/>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85750" marR="0" lvl="0" indent="-285750" algn="l" rtl="0">
              <a:lnSpc>
                <a:spcPct val="90000"/>
              </a:lnSpc>
              <a:spcBef>
                <a:spcPts val="0"/>
              </a:spcBef>
              <a:spcAft>
                <a:spcPts val="0"/>
              </a:spcAft>
              <a:buClr>
                <a:schemeClr val="dk1"/>
              </a:buClr>
              <a:buSzPct val="100000"/>
              <a:buFont typeface="Arial"/>
              <a:buChar char="•"/>
            </a:pPr>
            <a:r>
              <a:rPr lang="en-GB" sz="1800" b="0" i="0" u="none" strike="noStrike" cap="none">
                <a:solidFill>
                  <a:schemeClr val="dk1"/>
                </a:solidFill>
                <a:latin typeface="Calibri"/>
                <a:ea typeface="Calibri"/>
                <a:cs typeface="Calibri"/>
                <a:sym typeface="Calibri"/>
              </a:rPr>
              <a:t>会继承父类的属性和方法</a:t>
            </a:r>
            <a:endParaRPr lang="en-GB" sz="1800" b="0" i="0" u="none" strike="noStrike" cap="none">
              <a:solidFill>
                <a:schemeClr val="dk1"/>
              </a:solidFill>
              <a:latin typeface="Calibri"/>
              <a:ea typeface="Calibri"/>
              <a:cs typeface="Calibri"/>
              <a:sym typeface="Calibri"/>
            </a:endParaRPr>
          </a:p>
          <a:p>
            <a:pPr marL="285750" marR="0" lvl="0" indent="-285750" algn="l" rtl="0">
              <a:lnSpc>
                <a:spcPct val="90000"/>
              </a:lnSpc>
              <a:spcBef>
                <a:spcPts val="1000"/>
              </a:spcBef>
              <a:buClr>
                <a:schemeClr val="dk1"/>
              </a:buClr>
              <a:buSzPct val="100000"/>
              <a:buFont typeface="Arial"/>
              <a:buChar char="•"/>
            </a:pPr>
            <a:r>
              <a:rPr lang="en-GB" sz="1800" b="0" i="0" u="none" strike="noStrike" cap="none">
                <a:solidFill>
                  <a:schemeClr val="dk1"/>
                </a:solidFill>
                <a:latin typeface="Calibri"/>
                <a:ea typeface="Calibri"/>
                <a:cs typeface="Calibri"/>
                <a:sym typeface="Calibri"/>
              </a:rPr>
              <a:t>也可以自己定义，覆盖父类的属性和方法</a:t>
            </a:r>
            <a:endParaRPr lang="en-GB" sz="1800" b="0" i="0" u="none" strike="noStrike" cap="none">
              <a:solidFill>
                <a:schemeClr val="dk1"/>
              </a:solidFill>
              <a:latin typeface="Calibri"/>
              <a:ea typeface="Calibri"/>
              <a:cs typeface="Calibri"/>
              <a:sym typeface="Calibri"/>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Shape 101"/>
          <p:cNvSpPr txBox="1"/>
          <p:nvPr>
            <p:ph type="title"/>
          </p:nvPr>
        </p:nvSpPr>
        <p:spPr>
          <a:xfrm>
            <a:off x="838200" y="365000"/>
            <a:ext cx="10515600" cy="13257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GB" sz="2200">
                <a:solidFill>
                  <a:srgbClr val="C9394A"/>
                </a:solidFill>
                <a:latin typeface="微软雅黑" charset="0"/>
                <a:ea typeface="微软雅黑" charset="0"/>
                <a:cs typeface="Arial"/>
                <a:sym typeface="Arial"/>
              </a:rPr>
              <a:t>用super()调用父类的方法</a:t>
            </a:r>
            <a:endParaRPr lang="en-GB" sz="2200">
              <a:solidFill>
                <a:srgbClr val="C9394A"/>
              </a:solidFill>
              <a:latin typeface="微软雅黑" charset="0"/>
              <a:ea typeface="微软雅黑" charset="0"/>
              <a:cs typeface="Arial"/>
              <a:sym typeface="Arial"/>
            </a:endParaRPr>
          </a:p>
        </p:txBody>
      </p:sp>
      <p:sp>
        <p:nvSpPr>
          <p:cNvPr id="102" name="Shape 102"/>
          <p:cNvSpPr txBox="1"/>
          <p:nvPr/>
        </p:nvSpPr>
        <p:spPr>
          <a:xfrm>
            <a:off x="838200" y="1823575"/>
            <a:ext cx="9850500" cy="3693900"/>
          </a:xfrm>
          <a:prstGeom prst="rect">
            <a:avLst/>
          </a:prstGeom>
          <a:noFill/>
          <a:ln>
            <a:noFill/>
          </a:ln>
        </p:spPr>
        <p:txBody>
          <a:bodyPr lIns="91425" tIns="91425" rIns="91425" bIns="91425" anchor="t" anchorCtr="0">
            <a:noAutofit/>
          </a:bodyPr>
          <a:lstStyle/>
          <a:p>
            <a:pPr lvl="0" rtl="0">
              <a:lnSpc>
                <a:spcPct val="150000"/>
              </a:lnSpc>
              <a:spcBef>
                <a:spcPts val="0"/>
              </a:spcBef>
              <a:buClr>
                <a:schemeClr val="dk1"/>
              </a:buClr>
              <a:buSzPct val="65000"/>
              <a:buFont typeface="Arial"/>
              <a:buNone/>
            </a:pPr>
            <a:r>
              <a:rPr lang="en-GB" sz="1700">
                <a:solidFill>
                  <a:srgbClr val="FF5600"/>
                </a:solidFill>
                <a:highlight>
                  <a:srgbClr val="FFFFFF"/>
                </a:highlight>
                <a:latin typeface="Courier New"/>
                <a:ea typeface="Courier New"/>
                <a:cs typeface="Courier New"/>
                <a:sym typeface="Courier New"/>
              </a:rPr>
              <a:t>class</a:t>
            </a:r>
            <a:r>
              <a:rPr lang="en-GB" sz="1700">
                <a:solidFill>
                  <a:schemeClr val="dk1"/>
                </a:solidFill>
                <a:highlight>
                  <a:srgbClr val="FFFFFF"/>
                </a:highlight>
                <a:latin typeface="Courier New"/>
                <a:ea typeface="Courier New"/>
                <a:cs typeface="Courier New"/>
                <a:sym typeface="Courier New"/>
              </a:rPr>
              <a:t> </a:t>
            </a:r>
            <a:r>
              <a:rPr lang="en-GB" sz="1700">
                <a:solidFill>
                  <a:srgbClr val="21439C"/>
                </a:solidFill>
                <a:highlight>
                  <a:srgbClr val="FFFFFF"/>
                </a:highlight>
                <a:latin typeface="Courier New"/>
                <a:ea typeface="Courier New"/>
                <a:cs typeface="Courier New"/>
                <a:sym typeface="Courier New"/>
              </a:rPr>
              <a:t>A</a:t>
            </a:r>
            <a:r>
              <a:rPr lang="en-GB" sz="1700">
                <a:solidFill>
                  <a:schemeClr val="dk1"/>
                </a:solidFill>
                <a:highlight>
                  <a:srgbClr val="FFFFFF"/>
                </a:highlight>
                <a:latin typeface="Courier New"/>
                <a:ea typeface="Courier New"/>
                <a:cs typeface="Courier New"/>
                <a:sym typeface="Courier New"/>
              </a:rPr>
              <a:t>(</a:t>
            </a:r>
            <a:r>
              <a:rPr lang="en-GB" sz="1700">
                <a:solidFill>
                  <a:srgbClr val="A535AE"/>
                </a:solidFill>
                <a:highlight>
                  <a:srgbClr val="FFFFFF"/>
                </a:highlight>
                <a:latin typeface="Courier New"/>
                <a:ea typeface="Courier New"/>
                <a:cs typeface="Courier New"/>
                <a:sym typeface="Courier New"/>
              </a:rPr>
              <a:t>object</a:t>
            </a:r>
            <a:r>
              <a:rPr lang="en-GB" sz="1700">
                <a:solidFill>
                  <a:schemeClr val="dk1"/>
                </a:solidFill>
                <a:highlight>
                  <a:srgbClr val="FFFFFF"/>
                </a:highlight>
                <a:latin typeface="Courier New"/>
                <a:ea typeface="Courier New"/>
                <a:cs typeface="Courier New"/>
                <a:sym typeface="Courier New"/>
              </a:rPr>
              <a:t>):  </a:t>
            </a:r>
            <a:br>
              <a:rPr lang="en-GB" sz="1700">
                <a:solidFill>
                  <a:schemeClr val="dk1"/>
                </a:solidFill>
                <a:highlight>
                  <a:srgbClr val="FFFFFF"/>
                </a:highlight>
                <a:latin typeface="Courier New"/>
                <a:ea typeface="Courier New"/>
                <a:cs typeface="Courier New"/>
                <a:sym typeface="Courier New"/>
              </a:rPr>
            </a:br>
            <a:r>
              <a:rPr lang="en-GB" sz="1700">
                <a:solidFill>
                  <a:schemeClr val="dk1"/>
                </a:solidFill>
                <a:highlight>
                  <a:srgbClr val="FFFFFF"/>
                </a:highlight>
                <a:latin typeface="Courier New"/>
                <a:ea typeface="Courier New"/>
                <a:cs typeface="Courier New"/>
                <a:sym typeface="Courier New"/>
              </a:rPr>
              <a:t>    </a:t>
            </a:r>
            <a:r>
              <a:rPr lang="en-GB" sz="1700">
                <a:solidFill>
                  <a:srgbClr val="FF5600"/>
                </a:solidFill>
                <a:highlight>
                  <a:srgbClr val="FFFFFF"/>
                </a:highlight>
                <a:latin typeface="Courier New"/>
                <a:ea typeface="Courier New"/>
                <a:cs typeface="Courier New"/>
                <a:sym typeface="Courier New"/>
              </a:rPr>
              <a:t>def</a:t>
            </a:r>
            <a:r>
              <a:rPr lang="en-GB" sz="1700">
                <a:solidFill>
                  <a:schemeClr val="dk1"/>
                </a:solidFill>
                <a:highlight>
                  <a:srgbClr val="FFFFFF"/>
                </a:highlight>
                <a:latin typeface="Courier New"/>
                <a:ea typeface="Courier New"/>
                <a:cs typeface="Courier New"/>
                <a:sym typeface="Courier New"/>
              </a:rPr>
              <a:t> </a:t>
            </a:r>
            <a:r>
              <a:rPr lang="en-GB" sz="1700">
                <a:solidFill>
                  <a:srgbClr val="21439C"/>
                </a:solidFill>
                <a:highlight>
                  <a:srgbClr val="FFFFFF"/>
                </a:highlight>
                <a:latin typeface="Courier New"/>
                <a:ea typeface="Courier New"/>
                <a:cs typeface="Courier New"/>
                <a:sym typeface="Courier New"/>
              </a:rPr>
              <a:t>method</a:t>
            </a:r>
            <a:r>
              <a:rPr lang="en-GB" sz="1700">
                <a:solidFill>
                  <a:schemeClr val="dk1"/>
                </a:solidFill>
                <a:highlight>
                  <a:srgbClr val="FFFFFF"/>
                </a:highlight>
                <a:latin typeface="Courier New"/>
                <a:ea typeface="Courier New"/>
                <a:cs typeface="Courier New"/>
                <a:sym typeface="Courier New"/>
              </a:rPr>
              <a:t>(self, arg):    </a:t>
            </a:r>
            <a:br>
              <a:rPr lang="en-GB" sz="1700">
                <a:solidFill>
                  <a:schemeClr val="dk1"/>
                </a:solidFill>
                <a:highlight>
                  <a:srgbClr val="FFFFFF"/>
                </a:highlight>
                <a:latin typeface="Courier New"/>
                <a:ea typeface="Courier New"/>
                <a:cs typeface="Courier New"/>
                <a:sym typeface="Courier New"/>
              </a:rPr>
            </a:br>
            <a:r>
              <a:rPr lang="en-GB" sz="1700">
                <a:solidFill>
                  <a:schemeClr val="dk1"/>
                </a:solidFill>
                <a:highlight>
                  <a:srgbClr val="FFFFFF"/>
                </a:highlight>
                <a:latin typeface="Courier New"/>
                <a:ea typeface="Courier New"/>
                <a:cs typeface="Courier New"/>
                <a:sym typeface="Courier New"/>
              </a:rPr>
              <a:t>        </a:t>
            </a:r>
            <a:r>
              <a:rPr lang="en-GB" sz="1700">
                <a:solidFill>
                  <a:srgbClr val="FF5600"/>
                </a:solidFill>
                <a:highlight>
                  <a:srgbClr val="FFFFFF"/>
                </a:highlight>
                <a:latin typeface="Courier New"/>
                <a:ea typeface="Courier New"/>
                <a:cs typeface="Courier New"/>
                <a:sym typeface="Courier New"/>
              </a:rPr>
              <a:t>pass</a:t>
            </a:r>
            <a:r>
              <a:rPr lang="en-GB" sz="1700">
                <a:solidFill>
                  <a:schemeClr val="dk1"/>
                </a:solidFill>
                <a:highlight>
                  <a:srgbClr val="FFFFFF"/>
                </a:highlight>
                <a:latin typeface="Courier New"/>
                <a:ea typeface="Courier New"/>
                <a:cs typeface="Courier New"/>
                <a:sym typeface="Courier New"/>
              </a:rPr>
              <a:t>  </a:t>
            </a:r>
            <a:br>
              <a:rPr lang="en-GB" sz="1700">
                <a:solidFill>
                  <a:schemeClr val="dk1"/>
                </a:solidFill>
                <a:highlight>
                  <a:srgbClr val="FFFFFF"/>
                </a:highlight>
                <a:latin typeface="Courier New"/>
                <a:ea typeface="Courier New"/>
                <a:cs typeface="Courier New"/>
                <a:sym typeface="Courier New"/>
              </a:rPr>
            </a:br>
            <a:r>
              <a:rPr lang="en-GB" sz="1700">
                <a:solidFill>
                  <a:schemeClr val="dk1"/>
                </a:solidFill>
                <a:highlight>
                  <a:srgbClr val="FFFFFF"/>
                </a:highlight>
                <a:latin typeface="Courier New"/>
                <a:ea typeface="Courier New"/>
                <a:cs typeface="Courier New"/>
                <a:sym typeface="Courier New"/>
              </a:rPr>
              <a:t>  </a:t>
            </a:r>
            <a:br>
              <a:rPr lang="en-GB" sz="1700">
                <a:solidFill>
                  <a:schemeClr val="dk1"/>
                </a:solidFill>
                <a:highlight>
                  <a:srgbClr val="FFFFFF"/>
                </a:highlight>
                <a:latin typeface="Courier New"/>
                <a:ea typeface="Courier New"/>
                <a:cs typeface="Courier New"/>
                <a:sym typeface="Courier New"/>
              </a:rPr>
            </a:br>
            <a:r>
              <a:rPr lang="en-GB" sz="1700">
                <a:solidFill>
                  <a:srgbClr val="FF5600"/>
                </a:solidFill>
                <a:highlight>
                  <a:srgbClr val="FFFFFF"/>
                </a:highlight>
                <a:latin typeface="Courier New"/>
                <a:ea typeface="Courier New"/>
                <a:cs typeface="Courier New"/>
                <a:sym typeface="Courier New"/>
              </a:rPr>
              <a:t>class</a:t>
            </a:r>
            <a:r>
              <a:rPr lang="en-GB" sz="1700">
                <a:solidFill>
                  <a:schemeClr val="dk1"/>
                </a:solidFill>
                <a:highlight>
                  <a:srgbClr val="FFFFFF"/>
                </a:highlight>
                <a:latin typeface="Courier New"/>
                <a:ea typeface="Courier New"/>
                <a:cs typeface="Courier New"/>
                <a:sym typeface="Courier New"/>
              </a:rPr>
              <a:t> </a:t>
            </a:r>
            <a:r>
              <a:rPr lang="en-GB" sz="1700">
                <a:solidFill>
                  <a:srgbClr val="21439C"/>
                </a:solidFill>
                <a:highlight>
                  <a:srgbClr val="FFFFFF"/>
                </a:highlight>
                <a:latin typeface="Courier New"/>
                <a:ea typeface="Courier New"/>
                <a:cs typeface="Courier New"/>
                <a:sym typeface="Courier New"/>
              </a:rPr>
              <a:t>B</a:t>
            </a:r>
            <a:r>
              <a:rPr lang="en-GB" sz="1700">
                <a:solidFill>
                  <a:schemeClr val="dk1"/>
                </a:solidFill>
                <a:highlight>
                  <a:srgbClr val="FFFFFF"/>
                </a:highlight>
                <a:latin typeface="Courier New"/>
                <a:ea typeface="Courier New"/>
                <a:cs typeface="Courier New"/>
                <a:sym typeface="Courier New"/>
              </a:rPr>
              <a:t>(A):  </a:t>
            </a:r>
            <a:br>
              <a:rPr lang="en-GB" sz="1700">
                <a:solidFill>
                  <a:schemeClr val="dk1"/>
                </a:solidFill>
                <a:highlight>
                  <a:srgbClr val="FFFFFF"/>
                </a:highlight>
                <a:latin typeface="Courier New"/>
                <a:ea typeface="Courier New"/>
                <a:cs typeface="Courier New"/>
                <a:sym typeface="Courier New"/>
              </a:rPr>
            </a:br>
            <a:r>
              <a:rPr lang="en-GB" sz="1700">
                <a:solidFill>
                  <a:schemeClr val="dk1"/>
                </a:solidFill>
                <a:highlight>
                  <a:srgbClr val="FFFFFF"/>
                </a:highlight>
                <a:latin typeface="Courier New"/>
                <a:ea typeface="Courier New"/>
                <a:cs typeface="Courier New"/>
                <a:sym typeface="Courier New"/>
              </a:rPr>
              <a:t>    </a:t>
            </a:r>
            <a:r>
              <a:rPr lang="en-GB" sz="1700">
                <a:solidFill>
                  <a:srgbClr val="FF5600"/>
                </a:solidFill>
                <a:highlight>
                  <a:srgbClr val="FFFFFF"/>
                </a:highlight>
                <a:latin typeface="Courier New"/>
                <a:ea typeface="Courier New"/>
                <a:cs typeface="Courier New"/>
                <a:sym typeface="Courier New"/>
              </a:rPr>
              <a:t>def</a:t>
            </a:r>
            <a:r>
              <a:rPr lang="en-GB" sz="1700">
                <a:solidFill>
                  <a:schemeClr val="dk1"/>
                </a:solidFill>
                <a:highlight>
                  <a:srgbClr val="FFFFFF"/>
                </a:highlight>
                <a:latin typeface="Courier New"/>
                <a:ea typeface="Courier New"/>
                <a:cs typeface="Courier New"/>
                <a:sym typeface="Courier New"/>
              </a:rPr>
              <a:t> </a:t>
            </a:r>
            <a:r>
              <a:rPr lang="en-GB" sz="1700">
                <a:solidFill>
                  <a:srgbClr val="21439C"/>
                </a:solidFill>
                <a:highlight>
                  <a:srgbClr val="FFFFFF"/>
                </a:highlight>
                <a:latin typeface="Courier New"/>
                <a:ea typeface="Courier New"/>
                <a:cs typeface="Courier New"/>
                <a:sym typeface="Courier New"/>
              </a:rPr>
              <a:t>method</a:t>
            </a:r>
            <a:r>
              <a:rPr lang="en-GB" sz="1700">
                <a:solidFill>
                  <a:schemeClr val="dk1"/>
                </a:solidFill>
                <a:highlight>
                  <a:srgbClr val="FFFFFF"/>
                </a:highlight>
                <a:latin typeface="Courier New"/>
                <a:ea typeface="Courier New"/>
                <a:cs typeface="Courier New"/>
                <a:sym typeface="Courier New"/>
              </a:rPr>
              <a:t>(self, arg):  </a:t>
            </a:r>
            <a:br>
              <a:rPr lang="en-GB" sz="1700">
                <a:solidFill>
                  <a:schemeClr val="dk1"/>
                </a:solidFill>
                <a:highlight>
                  <a:srgbClr val="FFFFFF"/>
                </a:highlight>
                <a:latin typeface="Courier New"/>
                <a:ea typeface="Courier New"/>
                <a:cs typeface="Courier New"/>
                <a:sym typeface="Courier New"/>
              </a:rPr>
            </a:br>
            <a:r>
              <a:rPr lang="en-GB" sz="1700">
                <a:solidFill>
                  <a:schemeClr val="dk1"/>
                </a:solidFill>
                <a:highlight>
                  <a:srgbClr val="FFFFFF"/>
                </a:highlight>
                <a:latin typeface="Courier New"/>
                <a:ea typeface="Courier New"/>
                <a:cs typeface="Courier New"/>
                <a:sym typeface="Courier New"/>
              </a:rPr>
              <a:t>        </a:t>
            </a:r>
            <a:r>
              <a:rPr lang="en-GB" sz="1700">
                <a:solidFill>
                  <a:srgbClr val="A535AE"/>
                </a:solidFill>
                <a:highlight>
                  <a:srgbClr val="FFFFFF"/>
                </a:highlight>
                <a:latin typeface="Courier New"/>
                <a:ea typeface="Courier New"/>
                <a:cs typeface="Courier New"/>
                <a:sym typeface="Courier New"/>
              </a:rPr>
              <a:t>super</a:t>
            </a:r>
            <a:r>
              <a:rPr lang="en-GB" sz="1700">
                <a:solidFill>
                  <a:schemeClr val="dk1"/>
                </a:solidFill>
                <a:highlight>
                  <a:srgbClr val="FFFFFF"/>
                </a:highlight>
                <a:latin typeface="Courier New"/>
                <a:ea typeface="Courier New"/>
                <a:cs typeface="Courier New"/>
                <a:sym typeface="Courier New"/>
              </a:rPr>
              <a:t>(B, self).method(arg)</a:t>
            </a:r>
            <a:endParaRPr lang="en-GB" sz="1700">
              <a:solidFill>
                <a:schemeClr val="dk1"/>
              </a:solidFill>
              <a:highlight>
                <a:srgbClr val="FFFFFF"/>
              </a:highlight>
              <a:latin typeface="Courier New"/>
              <a:ea typeface="Courier New"/>
              <a:cs typeface="Courier New"/>
              <a:sym typeface="Courier New"/>
            </a:endParaRPr>
          </a:p>
          <a:p>
            <a:pPr lvl="0">
              <a:spcBef>
                <a:spcPts val="0"/>
              </a:spcBef>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Shape 107"/>
          <p:cNvSpPr txBox="1"/>
          <p:nvPr>
            <p:ph type="title"/>
          </p:nvPr>
        </p:nvSpPr>
        <p:spPr>
          <a:xfrm>
            <a:off x="838200" y="380575"/>
            <a:ext cx="10515600" cy="1325700"/>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Calibri"/>
              <a:buNone/>
            </a:pPr>
            <a:r>
              <a:rPr lang="en-GB" sz="2200">
                <a:solidFill>
                  <a:srgbClr val="C9394A"/>
                </a:solidFill>
                <a:latin typeface="微软雅黑" charset="0"/>
                <a:ea typeface="微软雅黑" charset="0"/>
                <a:cs typeface="Arial"/>
                <a:sym typeface="Arial"/>
              </a:rPr>
              <a:t>用类名调用父类的方法</a:t>
            </a:r>
            <a:endParaRPr lang="en-GB" sz="2200">
              <a:solidFill>
                <a:srgbClr val="C9394A"/>
              </a:solidFill>
              <a:latin typeface="微软雅黑" charset="0"/>
              <a:ea typeface="微软雅黑" charset="0"/>
              <a:cs typeface="Arial"/>
              <a:sym typeface="Arial"/>
            </a:endParaRPr>
          </a:p>
        </p:txBody>
      </p:sp>
      <p:sp>
        <p:nvSpPr>
          <p:cNvPr id="108" name="Shape 108"/>
          <p:cNvSpPr txBox="1"/>
          <p:nvPr/>
        </p:nvSpPr>
        <p:spPr>
          <a:xfrm>
            <a:off x="900550" y="1706275"/>
            <a:ext cx="9850500" cy="3693900"/>
          </a:xfrm>
          <a:prstGeom prst="rect">
            <a:avLst/>
          </a:prstGeom>
          <a:noFill/>
          <a:ln>
            <a:noFill/>
          </a:ln>
        </p:spPr>
        <p:txBody>
          <a:bodyPr lIns="91425" tIns="91425" rIns="91425" bIns="91425" anchor="t" anchorCtr="0">
            <a:noAutofit/>
          </a:bodyPr>
          <a:lstStyle/>
          <a:p>
            <a:pPr lvl="0" rtl="0">
              <a:lnSpc>
                <a:spcPct val="150000"/>
              </a:lnSpc>
              <a:spcBef>
                <a:spcPts val="0"/>
              </a:spcBef>
              <a:buNone/>
            </a:pPr>
            <a:r>
              <a:rPr lang="en-GB" sz="1700">
                <a:solidFill>
                  <a:srgbClr val="FF5600"/>
                </a:solidFill>
                <a:highlight>
                  <a:srgbClr val="FFFFFF"/>
                </a:highlight>
                <a:latin typeface="Courier New"/>
                <a:ea typeface="Courier New"/>
                <a:cs typeface="Courier New"/>
                <a:sym typeface="Courier New"/>
              </a:rPr>
              <a:t>class</a:t>
            </a:r>
            <a:r>
              <a:rPr lang="en-GB" sz="1700">
                <a:solidFill>
                  <a:schemeClr val="dk1"/>
                </a:solidFill>
                <a:highlight>
                  <a:srgbClr val="FFFFFF"/>
                </a:highlight>
                <a:latin typeface="Courier New"/>
                <a:ea typeface="Courier New"/>
                <a:cs typeface="Courier New"/>
                <a:sym typeface="Courier New"/>
              </a:rPr>
              <a:t> </a:t>
            </a:r>
            <a:r>
              <a:rPr lang="en-GB" sz="1700">
                <a:solidFill>
                  <a:srgbClr val="21439C"/>
                </a:solidFill>
                <a:highlight>
                  <a:srgbClr val="FFFFFF"/>
                </a:highlight>
                <a:latin typeface="Courier New"/>
                <a:ea typeface="Courier New"/>
                <a:cs typeface="Courier New"/>
                <a:sym typeface="Courier New"/>
              </a:rPr>
              <a:t>A</a:t>
            </a:r>
            <a:r>
              <a:rPr lang="en-GB" sz="1700">
                <a:solidFill>
                  <a:schemeClr val="dk1"/>
                </a:solidFill>
                <a:highlight>
                  <a:srgbClr val="FFFFFF"/>
                </a:highlight>
                <a:latin typeface="Courier New"/>
                <a:ea typeface="Courier New"/>
                <a:cs typeface="Courier New"/>
                <a:sym typeface="Courier New"/>
              </a:rPr>
              <a:t>(</a:t>
            </a:r>
            <a:r>
              <a:rPr lang="en-GB" sz="1700">
                <a:solidFill>
                  <a:srgbClr val="A535AE"/>
                </a:solidFill>
                <a:highlight>
                  <a:srgbClr val="FFFFFF"/>
                </a:highlight>
                <a:latin typeface="Courier New"/>
                <a:ea typeface="Courier New"/>
                <a:cs typeface="Courier New"/>
                <a:sym typeface="Courier New"/>
              </a:rPr>
              <a:t>object</a:t>
            </a:r>
            <a:r>
              <a:rPr lang="en-GB" sz="1700">
                <a:solidFill>
                  <a:schemeClr val="dk1"/>
                </a:solidFill>
                <a:highlight>
                  <a:srgbClr val="FFFFFF"/>
                </a:highlight>
                <a:latin typeface="Courier New"/>
                <a:ea typeface="Courier New"/>
                <a:cs typeface="Courier New"/>
                <a:sym typeface="Courier New"/>
              </a:rPr>
              <a:t>):  </a:t>
            </a:r>
            <a:br>
              <a:rPr lang="en-GB" sz="1700">
                <a:solidFill>
                  <a:schemeClr val="dk1"/>
                </a:solidFill>
                <a:highlight>
                  <a:srgbClr val="FFFFFF"/>
                </a:highlight>
                <a:latin typeface="Courier New"/>
                <a:ea typeface="Courier New"/>
                <a:cs typeface="Courier New"/>
                <a:sym typeface="Courier New"/>
              </a:rPr>
            </a:br>
            <a:r>
              <a:rPr lang="en-GB" sz="1700">
                <a:solidFill>
                  <a:schemeClr val="dk1"/>
                </a:solidFill>
                <a:highlight>
                  <a:srgbClr val="FFFFFF"/>
                </a:highlight>
                <a:latin typeface="Courier New"/>
                <a:ea typeface="Courier New"/>
                <a:cs typeface="Courier New"/>
                <a:sym typeface="Courier New"/>
              </a:rPr>
              <a:t>    </a:t>
            </a:r>
            <a:r>
              <a:rPr lang="en-GB" sz="1700">
                <a:solidFill>
                  <a:srgbClr val="FF5600"/>
                </a:solidFill>
                <a:highlight>
                  <a:srgbClr val="FFFFFF"/>
                </a:highlight>
                <a:latin typeface="Courier New"/>
                <a:ea typeface="Courier New"/>
                <a:cs typeface="Courier New"/>
                <a:sym typeface="Courier New"/>
              </a:rPr>
              <a:t>def</a:t>
            </a:r>
            <a:r>
              <a:rPr lang="en-GB" sz="1700">
                <a:solidFill>
                  <a:schemeClr val="dk1"/>
                </a:solidFill>
                <a:highlight>
                  <a:srgbClr val="FFFFFF"/>
                </a:highlight>
                <a:latin typeface="Courier New"/>
                <a:ea typeface="Courier New"/>
                <a:cs typeface="Courier New"/>
                <a:sym typeface="Courier New"/>
              </a:rPr>
              <a:t> </a:t>
            </a:r>
            <a:r>
              <a:rPr lang="en-GB" sz="1700">
                <a:solidFill>
                  <a:srgbClr val="21439C"/>
                </a:solidFill>
                <a:highlight>
                  <a:srgbClr val="FFFFFF"/>
                </a:highlight>
                <a:latin typeface="Courier New"/>
                <a:ea typeface="Courier New"/>
                <a:cs typeface="Courier New"/>
                <a:sym typeface="Courier New"/>
              </a:rPr>
              <a:t>method</a:t>
            </a:r>
            <a:r>
              <a:rPr lang="en-GB" sz="1700">
                <a:solidFill>
                  <a:schemeClr val="dk1"/>
                </a:solidFill>
                <a:highlight>
                  <a:srgbClr val="FFFFFF"/>
                </a:highlight>
                <a:latin typeface="Courier New"/>
                <a:ea typeface="Courier New"/>
                <a:cs typeface="Courier New"/>
                <a:sym typeface="Courier New"/>
              </a:rPr>
              <a:t>(self, arg):    </a:t>
            </a:r>
            <a:br>
              <a:rPr lang="en-GB" sz="1700">
                <a:solidFill>
                  <a:schemeClr val="dk1"/>
                </a:solidFill>
                <a:highlight>
                  <a:srgbClr val="FFFFFF"/>
                </a:highlight>
                <a:latin typeface="Courier New"/>
                <a:ea typeface="Courier New"/>
                <a:cs typeface="Courier New"/>
                <a:sym typeface="Courier New"/>
              </a:rPr>
            </a:br>
            <a:r>
              <a:rPr lang="en-GB" sz="1700">
                <a:solidFill>
                  <a:schemeClr val="dk1"/>
                </a:solidFill>
                <a:highlight>
                  <a:srgbClr val="FFFFFF"/>
                </a:highlight>
                <a:latin typeface="Courier New"/>
                <a:ea typeface="Courier New"/>
                <a:cs typeface="Courier New"/>
                <a:sym typeface="Courier New"/>
              </a:rPr>
              <a:t>        </a:t>
            </a:r>
            <a:r>
              <a:rPr lang="en-GB" sz="1700">
                <a:solidFill>
                  <a:srgbClr val="FF5600"/>
                </a:solidFill>
                <a:highlight>
                  <a:srgbClr val="FFFFFF"/>
                </a:highlight>
                <a:latin typeface="Courier New"/>
                <a:ea typeface="Courier New"/>
                <a:cs typeface="Courier New"/>
                <a:sym typeface="Courier New"/>
              </a:rPr>
              <a:t>pass</a:t>
            </a:r>
            <a:r>
              <a:rPr lang="en-GB" sz="1700">
                <a:solidFill>
                  <a:schemeClr val="dk1"/>
                </a:solidFill>
                <a:highlight>
                  <a:srgbClr val="FFFFFF"/>
                </a:highlight>
                <a:latin typeface="Courier New"/>
                <a:ea typeface="Courier New"/>
                <a:cs typeface="Courier New"/>
                <a:sym typeface="Courier New"/>
              </a:rPr>
              <a:t>  </a:t>
            </a:r>
            <a:br>
              <a:rPr lang="en-GB" sz="1700">
                <a:solidFill>
                  <a:schemeClr val="dk1"/>
                </a:solidFill>
                <a:highlight>
                  <a:srgbClr val="FFFFFF"/>
                </a:highlight>
                <a:latin typeface="Courier New"/>
                <a:ea typeface="Courier New"/>
                <a:cs typeface="Courier New"/>
                <a:sym typeface="Courier New"/>
              </a:rPr>
            </a:br>
            <a:r>
              <a:rPr lang="en-GB" sz="1700">
                <a:solidFill>
                  <a:schemeClr val="dk1"/>
                </a:solidFill>
                <a:highlight>
                  <a:srgbClr val="FFFFFF"/>
                </a:highlight>
                <a:latin typeface="Courier New"/>
                <a:ea typeface="Courier New"/>
                <a:cs typeface="Courier New"/>
                <a:sym typeface="Courier New"/>
              </a:rPr>
              <a:t>  </a:t>
            </a:r>
            <a:br>
              <a:rPr lang="en-GB" sz="1700">
                <a:solidFill>
                  <a:schemeClr val="dk1"/>
                </a:solidFill>
                <a:highlight>
                  <a:srgbClr val="FFFFFF"/>
                </a:highlight>
                <a:latin typeface="Courier New"/>
                <a:ea typeface="Courier New"/>
                <a:cs typeface="Courier New"/>
                <a:sym typeface="Courier New"/>
              </a:rPr>
            </a:br>
            <a:r>
              <a:rPr lang="en-GB" sz="1700">
                <a:solidFill>
                  <a:srgbClr val="FF5600"/>
                </a:solidFill>
                <a:highlight>
                  <a:srgbClr val="FFFFFF"/>
                </a:highlight>
                <a:latin typeface="Courier New"/>
                <a:ea typeface="Courier New"/>
                <a:cs typeface="Courier New"/>
                <a:sym typeface="Courier New"/>
              </a:rPr>
              <a:t>class</a:t>
            </a:r>
            <a:r>
              <a:rPr lang="en-GB" sz="1700">
                <a:solidFill>
                  <a:schemeClr val="dk1"/>
                </a:solidFill>
                <a:highlight>
                  <a:srgbClr val="FFFFFF"/>
                </a:highlight>
                <a:latin typeface="Courier New"/>
                <a:ea typeface="Courier New"/>
                <a:cs typeface="Courier New"/>
                <a:sym typeface="Courier New"/>
              </a:rPr>
              <a:t> </a:t>
            </a:r>
            <a:r>
              <a:rPr lang="en-GB" sz="1700">
                <a:solidFill>
                  <a:srgbClr val="21439C"/>
                </a:solidFill>
                <a:highlight>
                  <a:srgbClr val="FFFFFF"/>
                </a:highlight>
                <a:latin typeface="Courier New"/>
                <a:ea typeface="Courier New"/>
                <a:cs typeface="Courier New"/>
                <a:sym typeface="Courier New"/>
              </a:rPr>
              <a:t>B</a:t>
            </a:r>
            <a:r>
              <a:rPr lang="en-GB" sz="1700">
                <a:solidFill>
                  <a:schemeClr val="dk1"/>
                </a:solidFill>
                <a:highlight>
                  <a:srgbClr val="FFFFFF"/>
                </a:highlight>
                <a:latin typeface="Courier New"/>
                <a:ea typeface="Courier New"/>
                <a:cs typeface="Courier New"/>
                <a:sym typeface="Courier New"/>
              </a:rPr>
              <a:t>(A):  </a:t>
            </a:r>
            <a:br>
              <a:rPr lang="en-GB" sz="1700">
                <a:solidFill>
                  <a:schemeClr val="dk1"/>
                </a:solidFill>
                <a:highlight>
                  <a:srgbClr val="FFFFFF"/>
                </a:highlight>
                <a:latin typeface="Courier New"/>
                <a:ea typeface="Courier New"/>
                <a:cs typeface="Courier New"/>
                <a:sym typeface="Courier New"/>
              </a:rPr>
            </a:br>
            <a:r>
              <a:rPr lang="en-GB" sz="1700">
                <a:solidFill>
                  <a:schemeClr val="dk1"/>
                </a:solidFill>
                <a:highlight>
                  <a:srgbClr val="FFFFFF"/>
                </a:highlight>
                <a:latin typeface="Courier New"/>
                <a:ea typeface="Courier New"/>
                <a:cs typeface="Courier New"/>
                <a:sym typeface="Courier New"/>
              </a:rPr>
              <a:t>    </a:t>
            </a:r>
            <a:r>
              <a:rPr lang="en-GB" sz="1700">
                <a:solidFill>
                  <a:srgbClr val="FF5600"/>
                </a:solidFill>
                <a:highlight>
                  <a:srgbClr val="FFFFFF"/>
                </a:highlight>
                <a:latin typeface="Courier New"/>
                <a:ea typeface="Courier New"/>
                <a:cs typeface="Courier New"/>
                <a:sym typeface="Courier New"/>
              </a:rPr>
              <a:t>def</a:t>
            </a:r>
            <a:r>
              <a:rPr lang="en-GB" sz="1700">
                <a:solidFill>
                  <a:schemeClr val="dk1"/>
                </a:solidFill>
                <a:highlight>
                  <a:srgbClr val="FFFFFF"/>
                </a:highlight>
                <a:latin typeface="Courier New"/>
                <a:ea typeface="Courier New"/>
                <a:cs typeface="Courier New"/>
                <a:sym typeface="Courier New"/>
              </a:rPr>
              <a:t> </a:t>
            </a:r>
            <a:r>
              <a:rPr lang="en-GB" sz="1700">
                <a:solidFill>
                  <a:srgbClr val="21439C"/>
                </a:solidFill>
                <a:highlight>
                  <a:srgbClr val="FFFFFF"/>
                </a:highlight>
                <a:latin typeface="Courier New"/>
                <a:ea typeface="Courier New"/>
                <a:cs typeface="Courier New"/>
                <a:sym typeface="Courier New"/>
              </a:rPr>
              <a:t>method</a:t>
            </a:r>
            <a:r>
              <a:rPr lang="en-GB" sz="1700">
                <a:solidFill>
                  <a:schemeClr val="dk1"/>
                </a:solidFill>
                <a:highlight>
                  <a:srgbClr val="FFFFFF"/>
                </a:highlight>
                <a:latin typeface="Courier New"/>
                <a:ea typeface="Courier New"/>
                <a:cs typeface="Courier New"/>
                <a:sym typeface="Courier New"/>
              </a:rPr>
              <a:t>(self, arg):  </a:t>
            </a:r>
            <a:br>
              <a:rPr lang="en-GB" sz="1700">
                <a:solidFill>
                  <a:schemeClr val="dk1"/>
                </a:solidFill>
                <a:highlight>
                  <a:srgbClr val="FFFFFF"/>
                </a:highlight>
                <a:latin typeface="Courier New"/>
                <a:ea typeface="Courier New"/>
                <a:cs typeface="Courier New"/>
                <a:sym typeface="Courier New"/>
              </a:rPr>
            </a:br>
            <a:r>
              <a:rPr lang="en-GB" sz="1700">
                <a:solidFill>
                  <a:schemeClr val="dk1"/>
                </a:solidFill>
                <a:highlight>
                  <a:srgbClr val="FFFFFF"/>
                </a:highlight>
                <a:latin typeface="Courier New"/>
                <a:ea typeface="Courier New"/>
                <a:cs typeface="Courier New"/>
                <a:sym typeface="Courier New"/>
              </a:rPr>
              <a:t>        A.method(arg)</a:t>
            </a:r>
            <a:endParaRPr lang="en-GB" sz="1700">
              <a:solidFill>
                <a:schemeClr val="dk1"/>
              </a:solidFill>
              <a:highlight>
                <a:srgbClr val="FFFFFF"/>
              </a:highlight>
              <a:latin typeface="Courier New"/>
              <a:ea typeface="Courier New"/>
              <a:cs typeface="Courier New"/>
              <a:sym typeface="Courier New"/>
            </a:endParaRPr>
          </a:p>
          <a:p>
            <a:pPr lvl="0" rtl="0">
              <a:spcBef>
                <a:spcPts val="0"/>
              </a:spcBef>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Shape 113"/>
          <p:cNvSpPr txBox="1"/>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200" b="0" i="0" u="none" strike="noStrike" cap="none">
                <a:solidFill>
                  <a:srgbClr val="C9394A"/>
                </a:solidFill>
                <a:latin typeface="微软雅黑" charset="0"/>
                <a:ea typeface="微软雅黑" charset="0"/>
                <a:cs typeface="Arial"/>
                <a:sym typeface="Arial"/>
              </a:rPr>
              <a:t>子类的类型判断</a:t>
            </a:r>
            <a:endParaRPr lang="en-GB" sz="2200" b="0" i="0" u="none" strike="noStrike" cap="none">
              <a:solidFill>
                <a:srgbClr val="C9394A"/>
              </a:solidFill>
              <a:latin typeface="微软雅黑" charset="0"/>
              <a:ea typeface="微软雅黑" charset="0"/>
              <a:cs typeface="Arial"/>
              <a:sym typeface="Arial"/>
            </a:endParaRPr>
          </a:p>
        </p:txBody>
      </p:sp>
      <p:sp>
        <p:nvSpPr>
          <p:cNvPr id="114" name="Shape 114"/>
          <p:cNvSpPr txBox="1"/>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85750" marR="0" lvl="0" indent="-285750" algn="l" rtl="0">
              <a:lnSpc>
                <a:spcPct val="90000"/>
              </a:lnSpc>
              <a:spcBef>
                <a:spcPts val="0"/>
              </a:spcBef>
              <a:spcAft>
                <a:spcPts val="0"/>
              </a:spcAft>
              <a:buClr>
                <a:schemeClr val="dk1"/>
              </a:buClr>
              <a:buSzPct val="100000"/>
              <a:buFont typeface="Arial"/>
              <a:buChar char="•"/>
            </a:pPr>
            <a:r>
              <a:rPr lang="en-GB" sz="1800" b="0" i="0" u="none" strike="noStrike" cap="none">
                <a:solidFill>
                  <a:schemeClr val="dk1"/>
                </a:solidFill>
                <a:latin typeface="Calibri"/>
                <a:ea typeface="Calibri"/>
                <a:cs typeface="Calibri"/>
                <a:sym typeface="Calibri"/>
              </a:rPr>
              <a:t>isinstance</a:t>
            </a:r>
            <a:endParaRPr lang="en-GB" sz="1800" b="0" i="0" u="none" strike="noStrike" cap="none">
              <a:solidFill>
                <a:schemeClr val="dk1"/>
              </a:solidFill>
              <a:latin typeface="Calibri"/>
              <a:ea typeface="Calibri"/>
              <a:cs typeface="Calibri"/>
              <a:sym typeface="Calibri"/>
            </a:endParaRPr>
          </a:p>
          <a:p>
            <a:pPr marL="285750" marR="0" lvl="0" indent="-285750" algn="l" rtl="0">
              <a:lnSpc>
                <a:spcPct val="90000"/>
              </a:lnSpc>
              <a:spcBef>
                <a:spcPts val="1000"/>
              </a:spcBef>
              <a:buClr>
                <a:schemeClr val="dk1"/>
              </a:buClr>
              <a:buSzPct val="100000"/>
              <a:buFont typeface="Arial"/>
              <a:buChar char="•"/>
            </a:pPr>
            <a:r>
              <a:rPr lang="en-GB" sz="1800" b="0" i="0" u="none" strike="noStrike" cap="none">
                <a:solidFill>
                  <a:schemeClr val="dk1"/>
                </a:solidFill>
                <a:latin typeface="Calibri"/>
                <a:ea typeface="Calibri"/>
                <a:cs typeface="Calibri"/>
                <a:sym typeface="Calibri"/>
              </a:rPr>
              <a:t>issubclass</a:t>
            </a:r>
            <a:endParaRPr lang="en-GB" sz="1800" b="0" i="0" u="none" strike="noStrike" cap="none">
              <a:solidFill>
                <a:schemeClr val="dk1"/>
              </a:solidFill>
              <a:latin typeface="Calibri"/>
              <a:ea typeface="Calibri"/>
              <a:cs typeface="Calibri"/>
              <a:sym typeface="Calibri"/>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Shape 119"/>
          <p:cNvSpPr txBox="1"/>
          <p:nvPr>
            <p:ph type="title"/>
          </p:nvPr>
        </p:nvSpPr>
        <p:spPr>
          <a:xfrm>
            <a:off x="838200" y="365125"/>
            <a:ext cx="10515599" cy="1325562"/>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GB" sz="2200" b="0" i="0" u="none" strike="noStrike" cap="none">
                <a:solidFill>
                  <a:srgbClr val="C9394A"/>
                </a:solidFill>
                <a:latin typeface="微软雅黑" charset="0"/>
                <a:ea typeface="微软雅黑" charset="0"/>
                <a:cs typeface="Arial"/>
                <a:sym typeface="Arial"/>
              </a:rPr>
              <a:t>多继承</a:t>
            </a:r>
            <a:endParaRPr lang="en-GB" sz="2200" b="0" i="0" u="none" strike="noStrike" cap="none">
              <a:solidFill>
                <a:srgbClr val="C9394A"/>
              </a:solidFill>
              <a:latin typeface="微软雅黑" charset="0"/>
              <a:ea typeface="微软雅黑" charset="0"/>
              <a:cs typeface="Arial"/>
              <a:sym typeface="Arial"/>
            </a:endParaRPr>
          </a:p>
        </p:txBody>
      </p:sp>
      <p:sp>
        <p:nvSpPr>
          <p:cNvPr id="120" name="Shape 120"/>
          <p:cNvSpPr txBox="1"/>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0" lvl="0" indent="-69850" rtl="0">
              <a:lnSpc>
                <a:spcPct val="150000"/>
              </a:lnSpc>
              <a:spcBef>
                <a:spcPts val="0"/>
              </a:spcBef>
              <a:buClr>
                <a:schemeClr val="dk1"/>
              </a:buClr>
              <a:buSzPct val="73000"/>
              <a:buFont typeface="Arial"/>
              <a:buNone/>
            </a:pPr>
            <a:r>
              <a:rPr lang="en-GB" sz="1500">
                <a:solidFill>
                  <a:srgbClr val="FF5600"/>
                </a:solidFill>
                <a:highlight>
                  <a:srgbClr val="FFFFFF"/>
                </a:highlight>
                <a:latin typeface="Courier New"/>
                <a:ea typeface="Courier New"/>
                <a:cs typeface="Courier New"/>
                <a:sym typeface="Courier New"/>
              </a:rPr>
              <a:t>class</a:t>
            </a:r>
            <a:r>
              <a:rPr lang="en-GB" sz="1500">
                <a:highlight>
                  <a:srgbClr val="FFFFFF"/>
                </a:highlight>
                <a:latin typeface="Courier New"/>
                <a:ea typeface="Courier New"/>
                <a:cs typeface="Courier New"/>
                <a:sym typeface="Courier New"/>
              </a:rPr>
              <a:t> </a:t>
            </a:r>
            <a:r>
              <a:rPr lang="en-GB" sz="1500">
                <a:solidFill>
                  <a:srgbClr val="21439C"/>
                </a:solidFill>
                <a:highlight>
                  <a:srgbClr val="FFFFFF"/>
                </a:highlight>
                <a:latin typeface="Courier New"/>
                <a:ea typeface="Courier New"/>
                <a:cs typeface="Courier New"/>
                <a:sym typeface="Courier New"/>
              </a:rPr>
              <a:t>DerivedClassName</a:t>
            </a:r>
            <a:r>
              <a:rPr lang="en-GB" sz="1500">
                <a:highlight>
                  <a:srgbClr val="FFFFFF"/>
                </a:highlight>
                <a:latin typeface="Courier New"/>
                <a:ea typeface="Courier New"/>
                <a:cs typeface="Courier New"/>
                <a:sym typeface="Courier New"/>
              </a:rPr>
              <a:t>(Base1, Base2, Base3):</a:t>
            </a:r>
            <a:br>
              <a:rPr lang="en-GB" sz="1500">
                <a:highlight>
                  <a:srgbClr val="FFFFFF"/>
                </a:highlight>
                <a:latin typeface="Courier New"/>
                <a:ea typeface="Courier New"/>
                <a:cs typeface="Courier New"/>
                <a:sym typeface="Courier New"/>
              </a:rPr>
            </a:br>
            <a:r>
              <a:rPr lang="en-GB" sz="1500">
                <a:highlight>
                  <a:srgbClr val="FFFFFF"/>
                </a:highlight>
                <a:latin typeface="Courier New"/>
                <a:ea typeface="Courier New"/>
                <a:cs typeface="Courier New"/>
                <a:sym typeface="Courier New"/>
              </a:rPr>
              <a:t>    </a:t>
            </a:r>
            <a:r>
              <a:rPr lang="en-GB" sz="1500">
                <a:solidFill>
                  <a:srgbClr val="FF5600"/>
                </a:solidFill>
                <a:highlight>
                  <a:srgbClr val="FFFFFF"/>
                </a:highlight>
                <a:latin typeface="Courier New"/>
                <a:ea typeface="Courier New"/>
                <a:cs typeface="Courier New"/>
                <a:sym typeface="Courier New"/>
              </a:rPr>
              <a:t>&lt;</a:t>
            </a:r>
            <a:r>
              <a:rPr lang="en-GB" sz="1500">
                <a:highlight>
                  <a:srgbClr val="FFFFFF"/>
                </a:highlight>
                <a:latin typeface="Courier New"/>
                <a:ea typeface="Courier New"/>
                <a:cs typeface="Courier New"/>
                <a:sym typeface="Courier New"/>
              </a:rPr>
              <a:t>statement</a:t>
            </a:r>
            <a:r>
              <a:rPr lang="en-GB" sz="1500">
                <a:solidFill>
                  <a:srgbClr val="FF5600"/>
                </a:solidFill>
                <a:highlight>
                  <a:srgbClr val="FFFFFF"/>
                </a:highlight>
                <a:latin typeface="Courier New"/>
                <a:ea typeface="Courier New"/>
                <a:cs typeface="Courier New"/>
                <a:sym typeface="Courier New"/>
              </a:rPr>
              <a:t>-</a:t>
            </a:r>
            <a:r>
              <a:rPr lang="en-GB" sz="1500">
                <a:highlight>
                  <a:srgbClr val="FFFFFF"/>
                </a:highlight>
                <a:latin typeface="Courier New"/>
                <a:ea typeface="Courier New"/>
                <a:cs typeface="Courier New"/>
                <a:sym typeface="Courier New"/>
              </a:rPr>
              <a:t>1</a:t>
            </a:r>
            <a:r>
              <a:rPr lang="en-GB" sz="1500">
                <a:solidFill>
                  <a:srgbClr val="FF5600"/>
                </a:solidFill>
                <a:highlight>
                  <a:srgbClr val="FFFFFF"/>
                </a:highlight>
                <a:latin typeface="Courier New"/>
                <a:ea typeface="Courier New"/>
                <a:cs typeface="Courier New"/>
                <a:sym typeface="Courier New"/>
              </a:rPr>
              <a:t>&gt;</a:t>
            </a:r>
            <a:br>
              <a:rPr lang="en-GB" sz="1500">
                <a:highlight>
                  <a:srgbClr val="FFFFFF"/>
                </a:highlight>
                <a:latin typeface="Courier New"/>
                <a:ea typeface="Courier New"/>
                <a:cs typeface="Courier New"/>
                <a:sym typeface="Courier New"/>
              </a:rPr>
            </a:br>
            <a:r>
              <a:rPr lang="en-GB" sz="1500">
                <a:highlight>
                  <a:srgbClr val="FFFFFF"/>
                </a:highlight>
                <a:latin typeface="Courier New"/>
                <a:ea typeface="Courier New"/>
                <a:cs typeface="Courier New"/>
                <a:sym typeface="Courier New"/>
              </a:rPr>
              <a:t>    .</a:t>
            </a:r>
            <a:br>
              <a:rPr lang="en-GB" sz="1500">
                <a:highlight>
                  <a:srgbClr val="FFFFFF"/>
                </a:highlight>
                <a:latin typeface="Courier New"/>
                <a:ea typeface="Courier New"/>
                <a:cs typeface="Courier New"/>
                <a:sym typeface="Courier New"/>
              </a:rPr>
            </a:br>
            <a:r>
              <a:rPr lang="en-GB" sz="1500">
                <a:highlight>
                  <a:srgbClr val="FFFFFF"/>
                </a:highlight>
                <a:latin typeface="Courier New"/>
                <a:ea typeface="Courier New"/>
                <a:cs typeface="Courier New"/>
                <a:sym typeface="Courier New"/>
              </a:rPr>
              <a:t>    .</a:t>
            </a:r>
            <a:br>
              <a:rPr lang="en-GB" sz="1500">
                <a:highlight>
                  <a:srgbClr val="FFFFFF"/>
                </a:highlight>
                <a:latin typeface="Courier New"/>
                <a:ea typeface="Courier New"/>
                <a:cs typeface="Courier New"/>
                <a:sym typeface="Courier New"/>
              </a:rPr>
            </a:br>
            <a:r>
              <a:rPr lang="en-GB" sz="1500">
                <a:highlight>
                  <a:srgbClr val="FFFFFF"/>
                </a:highlight>
                <a:latin typeface="Courier New"/>
                <a:ea typeface="Courier New"/>
                <a:cs typeface="Courier New"/>
                <a:sym typeface="Courier New"/>
              </a:rPr>
              <a:t>    .</a:t>
            </a:r>
            <a:br>
              <a:rPr lang="en-GB" sz="1500">
                <a:highlight>
                  <a:srgbClr val="FFFFFF"/>
                </a:highlight>
                <a:latin typeface="Courier New"/>
                <a:ea typeface="Courier New"/>
                <a:cs typeface="Courier New"/>
                <a:sym typeface="Courier New"/>
              </a:rPr>
            </a:br>
            <a:r>
              <a:rPr lang="en-GB" sz="1500">
                <a:highlight>
                  <a:srgbClr val="FFFFFF"/>
                </a:highlight>
                <a:latin typeface="Courier New"/>
                <a:ea typeface="Courier New"/>
                <a:cs typeface="Courier New"/>
                <a:sym typeface="Courier New"/>
              </a:rPr>
              <a:t>    </a:t>
            </a:r>
            <a:r>
              <a:rPr lang="en-GB" sz="1500">
                <a:solidFill>
                  <a:srgbClr val="FF5600"/>
                </a:solidFill>
                <a:highlight>
                  <a:srgbClr val="FFFFFF"/>
                </a:highlight>
                <a:latin typeface="Courier New"/>
                <a:ea typeface="Courier New"/>
                <a:cs typeface="Courier New"/>
                <a:sym typeface="Courier New"/>
              </a:rPr>
              <a:t>&lt;</a:t>
            </a:r>
            <a:r>
              <a:rPr lang="en-GB" sz="1500">
                <a:highlight>
                  <a:srgbClr val="FFFFFF"/>
                </a:highlight>
                <a:latin typeface="Courier New"/>
                <a:ea typeface="Courier New"/>
                <a:cs typeface="Courier New"/>
                <a:sym typeface="Courier New"/>
              </a:rPr>
              <a:t>statement</a:t>
            </a:r>
            <a:r>
              <a:rPr lang="en-GB" sz="1500">
                <a:solidFill>
                  <a:srgbClr val="FF5600"/>
                </a:solidFill>
                <a:highlight>
                  <a:srgbClr val="FFFFFF"/>
                </a:highlight>
                <a:latin typeface="Courier New"/>
                <a:ea typeface="Courier New"/>
                <a:cs typeface="Courier New"/>
                <a:sym typeface="Courier New"/>
              </a:rPr>
              <a:t>-</a:t>
            </a:r>
            <a:r>
              <a:rPr lang="en-GB" sz="1500">
                <a:highlight>
                  <a:srgbClr val="FFFFFF"/>
                </a:highlight>
                <a:latin typeface="Courier New"/>
                <a:ea typeface="Courier New"/>
                <a:cs typeface="Courier New"/>
                <a:sym typeface="Courier New"/>
              </a:rPr>
              <a:t>N</a:t>
            </a:r>
            <a:r>
              <a:rPr lang="en-GB" sz="1500">
                <a:solidFill>
                  <a:srgbClr val="FF5600"/>
                </a:solidFill>
                <a:highlight>
                  <a:srgbClr val="FFFFFF"/>
                </a:highlight>
                <a:latin typeface="Courier New"/>
                <a:ea typeface="Courier New"/>
                <a:cs typeface="Courier New"/>
                <a:sym typeface="Courier New"/>
              </a:rPr>
              <a:t>&gt;</a:t>
            </a:r>
            <a:endParaRPr lang="en-GB" sz="1500">
              <a:solidFill>
                <a:srgbClr val="FF5600"/>
              </a:solidFill>
              <a:highlight>
                <a:srgbClr val="FFFFFF"/>
              </a:highlight>
              <a:latin typeface="Courier New"/>
              <a:ea typeface="Courier New"/>
              <a:cs typeface="Courier New"/>
              <a:sym typeface="Courier New"/>
            </a:endParaRPr>
          </a:p>
          <a:p>
            <a:pPr marL="0" marR="0" lvl="0" indent="0" algn="l" rtl="0">
              <a:lnSpc>
                <a:spcPct val="90000"/>
              </a:lnSpc>
              <a:spcBef>
                <a:spcPts val="1000"/>
              </a:spcBef>
              <a:buClr>
                <a:schemeClr val="dk1"/>
              </a:buClr>
              <a:buSzPct val="25000"/>
              <a:buFont typeface="Arial"/>
              <a:buNone/>
            </a:pPr>
            <a:endParaRPr sz="1800"/>
          </a:p>
        </p:txBody>
      </p:sp>
    </p:spTree>
  </p:cSld>
  <p:clrMapOvr>
    <a:masterClrMapping/>
  </p:clrMapOvr>
  <p:transition>
    <p:fade/>
  </p:transition>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566</Words>
  <Application>WPS 演示</Application>
  <PresentationFormat/>
  <Paragraphs>32</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类的继承</vt:lpstr>
      <vt:lpstr>定义类的继承</vt:lpstr>
      <vt:lpstr>继承的子类</vt:lpstr>
      <vt:lpstr>用super()调用父类的方法</vt:lpstr>
      <vt:lpstr>用类名调用父类的方法</vt:lpstr>
      <vt:lpstr>子类的类型判断</vt:lpstr>
      <vt:lpstr>多继承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类的继承</dc:title>
  <dc:creator/>
  <cp:lastModifiedBy>Administrator</cp:lastModifiedBy>
  <cp:revision>1</cp:revision>
  <dcterms:created xsi:type="dcterms:W3CDTF">2016-06-07T15:58:43Z</dcterms:created>
  <dcterms:modified xsi:type="dcterms:W3CDTF">2016-06-07T15:58:43Z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2052-10.1.0.5740</vt:lpwstr>
  </property>
</Properties>
</file>