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939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4881462"/>
      </p:ext>
    </p:extLst>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这一节，我们来谈谈类的继承</a:t>
            </a:r>
          </a:p>
        </p:txBody>
      </p:sp>
      <p:sp>
        <p:nvSpPr>
          <p:cNvPr id="79" name="Shape 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099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下面来看看定义继承的语法</a:t>
            </a:r>
          </a:p>
        </p:txBody>
      </p:sp>
      <p:sp>
        <p:nvSpPr>
          <p:cNvPr id="86" name="Shape 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945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继承后的子类会继承父类里面的属性和方法，同时也可以在子类自己定义，覆盖父类里的属性和方法</a:t>
            </a:r>
          </a:p>
        </p:txBody>
      </p:sp>
      <p:sp>
        <p:nvSpPr>
          <p:cNvPr id="93" name="Shape 9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6365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304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24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GB"/>
              <a:t>一个子类的对象在判断类型的时候除了会被认为是自己实例化的那个类，还会被认为是它的父类</a:t>
            </a:r>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3246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GB"/>
              <a:t>之前说的是单继承，这里来谈谈多继承。Python的语法里是原生支持多继承的。跟单继承类似，多继承后的子类会继承来自多个父类里的属性和方法。</a:t>
            </a:r>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34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838200" y="365125"/>
            <a:ext cx="10515599" cy="58118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1186774" y="1778438"/>
            <a:ext cx="4873574" cy="823912"/>
          </a:xfrm>
          <a:prstGeom prst="rect">
            <a:avLst/>
          </a:prstGeom>
          <a:noFill/>
          <a:ln>
            <a:noFill/>
          </a:ln>
        </p:spPr>
        <p:txBody>
          <a:bodyPr lIns="91425" tIns="91425" rIns="91425" bIns="91425" anchor="ctr"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186774" y="2665378"/>
            <a:ext cx="4873574" cy="3524283"/>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256937" y="1778438"/>
            <a:ext cx="4897575" cy="823912"/>
          </a:xfrm>
          <a:prstGeom prst="rect">
            <a:avLst/>
          </a:prstGeom>
          <a:noFill/>
          <a:ln>
            <a:noFill/>
          </a:ln>
        </p:spPr>
        <p:txBody>
          <a:bodyPr lIns="91425" tIns="91425" rIns="91425" bIns="91425" anchor="ctr"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256937" y="2665378"/>
            <a:ext cx="4897575" cy="3524283"/>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4165349"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a:spLocks noGrp="1"/>
          </p:cNvSpPr>
          <p:nvPr>
            <p:ph type="pic" idx="2"/>
          </p:nvPr>
        </p:nvSpPr>
        <p:spPr>
          <a:xfrm>
            <a:off x="5183187" y="457200"/>
            <a:ext cx="6172199" cy="540385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1"/>
          </p:nvPr>
        </p:nvSpPr>
        <p:spPr>
          <a:xfrm>
            <a:off x="839787" y="2057400"/>
            <a:ext cx="4165349"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竖版">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C9394A"/>
              </a:buClr>
              <a:buSzPct val="25000"/>
              <a:buFont typeface="Arial"/>
              <a:buNone/>
            </a:pPr>
            <a:r>
              <a:rPr lang="en-GB" sz="3000" b="1" i="0" u="none" strike="noStrike" cap="none" dirty="0" err="1">
                <a:solidFill>
                  <a:srgbClr val="C9394A"/>
                </a:solidFill>
                <a:latin typeface="微软雅黑" charset="0"/>
                <a:ea typeface="微软雅黑" charset="0"/>
                <a:cs typeface="Arial"/>
                <a:sym typeface="Arial"/>
              </a:rPr>
              <a:t>类的继承</a:t>
            </a:r>
            <a:endParaRPr lang="en-GB" sz="3000" b="1" i="0" u="none" strike="noStrike" cap="none" dirty="0">
              <a:solidFill>
                <a:srgbClr val="C9394A"/>
              </a:solidFill>
              <a:latin typeface="微软雅黑" charset="0"/>
              <a:ea typeface="微软雅黑" charset="0"/>
              <a:cs typeface="Arial"/>
              <a:sym typeface="Arial"/>
            </a:endParaRPr>
          </a:p>
        </p:txBody>
      </p:sp>
      <p:sp>
        <p:nvSpPr>
          <p:cNvPr id="82" name="Shape 82"/>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968303" y="1626366"/>
            <a:ext cx="6090745" cy="718251"/>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dirty="0" err="1">
                <a:solidFill>
                  <a:srgbClr val="C9394A"/>
                </a:solidFill>
                <a:latin typeface="微软雅黑" charset="0"/>
                <a:ea typeface="微软雅黑" charset="0"/>
                <a:cs typeface="Arial"/>
                <a:sym typeface="Arial"/>
              </a:rPr>
              <a:t>定义类的继承</a:t>
            </a:r>
            <a:endParaRPr lang="en-GB" sz="2200" b="0" i="0" u="none" strike="noStrike" cap="none" dirty="0">
              <a:solidFill>
                <a:srgbClr val="C9394A"/>
              </a:solidFill>
              <a:latin typeface="微软雅黑" charset="0"/>
              <a:ea typeface="微软雅黑" charset="0"/>
              <a:cs typeface="Arial"/>
              <a:sym typeface="Arial"/>
            </a:endParaRPr>
          </a:p>
        </p:txBody>
      </p:sp>
      <p:sp>
        <p:nvSpPr>
          <p:cNvPr id="89" name="Shape 89"/>
          <p:cNvSpPr txBox="1">
            <a:spLocks noGrp="1"/>
          </p:cNvSpPr>
          <p:nvPr>
            <p:ph type="body" idx="1"/>
          </p:nvPr>
        </p:nvSpPr>
        <p:spPr>
          <a:xfrm>
            <a:off x="1968303" y="2555595"/>
            <a:ext cx="6663318" cy="3299438"/>
          </a:xfrm>
          <a:prstGeom prst="rect">
            <a:avLst/>
          </a:prstGeom>
          <a:noFill/>
          <a:ln>
            <a:noFill/>
          </a:ln>
        </p:spPr>
        <p:txBody>
          <a:bodyPr lIns="91425" tIns="45700" rIns="91425" bIns="45700" anchor="t" anchorCtr="0">
            <a:noAutofit/>
          </a:bodyPr>
          <a:lstStyle/>
          <a:p>
            <a:pPr marL="0" lvl="0" indent="-69850" rtl="0">
              <a:lnSpc>
                <a:spcPct val="150000"/>
              </a:lnSpc>
              <a:spcBef>
                <a:spcPts val="0"/>
              </a:spcBef>
              <a:buClr>
                <a:schemeClr val="dk1"/>
              </a:buClr>
              <a:buSzPct val="73000"/>
              <a:buFont typeface="Arial"/>
              <a:buNone/>
            </a:pPr>
            <a:r>
              <a:rPr lang="en-GB" sz="1500" dirty="0">
                <a:solidFill>
                  <a:srgbClr val="FF5600"/>
                </a:solidFill>
                <a:highlight>
                  <a:srgbClr val="FFFFFF"/>
                </a:highlight>
                <a:latin typeface="Courier New"/>
                <a:ea typeface="Courier New"/>
                <a:cs typeface="Courier New"/>
                <a:sym typeface="Courier New"/>
              </a:rPr>
              <a:t>class</a:t>
            </a:r>
            <a:r>
              <a:rPr lang="en-GB" sz="1500" dirty="0">
                <a:highlight>
                  <a:srgbClr val="FFFFFF"/>
                </a:highlight>
                <a:latin typeface="Courier New"/>
                <a:ea typeface="Courier New"/>
                <a:cs typeface="Courier New"/>
                <a:sym typeface="Courier New"/>
              </a:rPr>
              <a:t> </a:t>
            </a:r>
            <a:r>
              <a:rPr lang="en-GB" sz="1500" dirty="0" err="1">
                <a:solidFill>
                  <a:srgbClr val="21439C"/>
                </a:solidFill>
                <a:highlight>
                  <a:srgbClr val="FFFFFF"/>
                </a:highlight>
                <a:latin typeface="Courier New"/>
                <a:ea typeface="Courier New"/>
                <a:cs typeface="Courier New"/>
                <a:sym typeface="Courier New"/>
              </a:rPr>
              <a:t>DerivedClassName</a:t>
            </a:r>
            <a:r>
              <a:rPr lang="en-GB" sz="1500" dirty="0">
                <a:highlight>
                  <a:srgbClr val="FFFFFF"/>
                </a:highlight>
                <a:latin typeface="Courier New"/>
                <a:ea typeface="Courier New"/>
                <a:cs typeface="Courier New"/>
                <a:sym typeface="Courier New"/>
              </a:rPr>
              <a:t>(</a:t>
            </a:r>
            <a:r>
              <a:rPr lang="en-GB" sz="1500" dirty="0" err="1">
                <a:highlight>
                  <a:srgbClr val="FFFFFF"/>
                </a:highlight>
                <a:latin typeface="Courier New"/>
                <a:ea typeface="Courier New"/>
                <a:cs typeface="Courier New"/>
                <a:sym typeface="Courier New"/>
              </a:rPr>
              <a:t>BaseClassName</a:t>
            </a:r>
            <a:r>
              <a:rPr lang="en-GB" sz="1500" dirty="0">
                <a:highlight>
                  <a:srgbClr val="FFFFFF"/>
                </a:highlight>
                <a:latin typeface="Courier New"/>
                <a:ea typeface="Courier New"/>
                <a:cs typeface="Courier New"/>
                <a:sym typeface="Courier New"/>
              </a:rPr>
              <a:t>):</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r>
              <a:rPr lang="en-GB" sz="1500" dirty="0">
                <a:solidFill>
                  <a:srgbClr val="FF5600"/>
                </a:solidFill>
                <a:highlight>
                  <a:srgbClr val="FFFFFF"/>
                </a:highlight>
                <a:latin typeface="Courier New"/>
                <a:ea typeface="Courier New"/>
                <a:cs typeface="Courier New"/>
                <a:sym typeface="Courier New"/>
              </a:rPr>
              <a:t>&lt;</a:t>
            </a:r>
            <a:r>
              <a:rPr lang="en-GB" sz="1500" dirty="0">
                <a:highlight>
                  <a:srgbClr val="FFFFFF"/>
                </a:highlight>
                <a:latin typeface="Courier New"/>
                <a:ea typeface="Courier New"/>
                <a:cs typeface="Courier New"/>
                <a:sym typeface="Courier New"/>
              </a:rPr>
              <a:t>statement</a:t>
            </a:r>
            <a:r>
              <a:rPr lang="en-GB" sz="1500" dirty="0">
                <a:solidFill>
                  <a:srgbClr val="FF5600"/>
                </a:solidFill>
                <a:highlight>
                  <a:srgbClr val="FFFFFF"/>
                </a:highlight>
                <a:latin typeface="Courier New"/>
                <a:ea typeface="Courier New"/>
                <a:cs typeface="Courier New"/>
                <a:sym typeface="Courier New"/>
              </a:rPr>
              <a:t>-</a:t>
            </a:r>
            <a:r>
              <a:rPr lang="en-GB" sz="1500" dirty="0">
                <a:highlight>
                  <a:srgbClr val="FFFFFF"/>
                </a:highlight>
                <a:latin typeface="Courier New"/>
                <a:ea typeface="Courier New"/>
                <a:cs typeface="Courier New"/>
                <a:sym typeface="Courier New"/>
              </a:rPr>
              <a:t>1</a:t>
            </a:r>
            <a:r>
              <a:rPr lang="en-GB" sz="1500" dirty="0">
                <a:solidFill>
                  <a:srgbClr val="FF5600"/>
                </a:solidFill>
                <a:highlight>
                  <a:srgbClr val="FFFFFF"/>
                </a:highlight>
                <a:latin typeface="Courier New"/>
                <a:ea typeface="Courier New"/>
                <a:cs typeface="Courier New"/>
                <a:sym typeface="Courier New"/>
              </a:rPr>
              <a:t>&gt;</a:t>
            </a:r>
            <a:r>
              <a:rPr lang="en-GB" sz="1500" dirty="0">
                <a:highlight>
                  <a:srgbClr val="FFFFFF"/>
                </a:highlight>
                <a:latin typeface="Courier New"/>
                <a:ea typeface="Courier New"/>
                <a:cs typeface="Courier New"/>
                <a:sym typeface="Courier New"/>
              </a:rPr>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r>
              <a:rPr lang="en-GB" sz="1500" dirty="0">
                <a:solidFill>
                  <a:srgbClr val="FF5600"/>
                </a:solidFill>
                <a:highlight>
                  <a:srgbClr val="FFFFFF"/>
                </a:highlight>
                <a:latin typeface="Courier New"/>
                <a:ea typeface="Courier New"/>
                <a:cs typeface="Courier New"/>
                <a:sym typeface="Courier New"/>
              </a:rPr>
              <a:t>&lt;</a:t>
            </a:r>
            <a:r>
              <a:rPr lang="en-GB" sz="1500" dirty="0">
                <a:highlight>
                  <a:srgbClr val="FFFFFF"/>
                </a:highlight>
                <a:latin typeface="Courier New"/>
                <a:ea typeface="Courier New"/>
                <a:cs typeface="Courier New"/>
                <a:sym typeface="Courier New"/>
              </a:rPr>
              <a:t>statement</a:t>
            </a:r>
            <a:r>
              <a:rPr lang="en-GB" sz="1500" dirty="0">
                <a:solidFill>
                  <a:srgbClr val="FF5600"/>
                </a:solidFill>
                <a:highlight>
                  <a:srgbClr val="FFFFFF"/>
                </a:highlight>
                <a:latin typeface="Courier New"/>
                <a:ea typeface="Courier New"/>
                <a:cs typeface="Courier New"/>
                <a:sym typeface="Courier New"/>
              </a:rPr>
              <a:t>-</a:t>
            </a:r>
            <a:r>
              <a:rPr lang="en-GB" sz="1500" dirty="0">
                <a:highlight>
                  <a:srgbClr val="FFFFFF"/>
                </a:highlight>
                <a:latin typeface="Courier New"/>
                <a:ea typeface="Courier New"/>
                <a:cs typeface="Courier New"/>
                <a:sym typeface="Courier New"/>
              </a:rPr>
              <a:t>N</a:t>
            </a:r>
            <a:r>
              <a:rPr lang="en-GB" sz="1500" dirty="0">
                <a:solidFill>
                  <a:srgbClr val="FF5600"/>
                </a:solidFill>
                <a:highlight>
                  <a:srgbClr val="FFFFFF"/>
                </a:highlight>
                <a:latin typeface="Courier New"/>
                <a:ea typeface="Courier New"/>
                <a:cs typeface="Courier New"/>
                <a:sym typeface="Courier New"/>
              </a:rPr>
              <a:t>&gt;</a:t>
            </a:r>
          </a:p>
          <a:p>
            <a:pPr marL="0" marR="0" lvl="0" indent="0" algn="l" rtl="0">
              <a:lnSpc>
                <a:spcPct val="90000"/>
              </a:lnSpc>
              <a:spcBef>
                <a:spcPts val="1000"/>
              </a:spcBef>
              <a:buClr>
                <a:schemeClr val="dk1"/>
              </a:buClr>
              <a:buSzPct val="25000"/>
              <a:buFont typeface="Arial"/>
              <a:buNone/>
            </a:pPr>
            <a:endParaRPr sz="1800" dirty="0"/>
          </a:p>
        </p:txBody>
      </p:sp>
      <p:sp>
        <p:nvSpPr>
          <p:cNvPr id="3" name="文本框 2"/>
          <p:cNvSpPr txBox="1"/>
          <p:nvPr/>
        </p:nvSpPr>
        <p:spPr>
          <a:xfrm>
            <a:off x="1513490" y="861390"/>
            <a:ext cx="9498724" cy="553998"/>
          </a:xfrm>
          <a:prstGeom prst="rect">
            <a:avLst/>
          </a:prstGeom>
          <a:noFill/>
        </p:spPr>
        <p:txBody>
          <a:bodyPr wrap="square" rtlCol="0">
            <a:spAutoFit/>
          </a:bodyPr>
          <a:lstStyle/>
          <a:p>
            <a:pPr algn="ctr"/>
            <a:r>
              <a:rPr lang="zh-CN" altLang="en-US" sz="3000" b="1" dirty="0" smtClean="0">
                <a:solidFill>
                  <a:srgbClr val="C00000"/>
                </a:solidFill>
                <a:latin typeface="微软雅黑" panose="020B0503020204020204" pitchFamily="34" charset="-122"/>
                <a:ea typeface="微软雅黑" panose="020B0503020204020204" pitchFamily="34" charset="-122"/>
              </a:rPr>
              <a:t>类的继承</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933904" y="1823436"/>
            <a:ext cx="6403426" cy="95129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dirty="0" err="1">
                <a:solidFill>
                  <a:srgbClr val="C9394A"/>
                </a:solidFill>
                <a:latin typeface="微软雅黑" charset="0"/>
                <a:ea typeface="微软雅黑" charset="0"/>
                <a:cs typeface="Arial"/>
                <a:sym typeface="Arial"/>
              </a:rPr>
              <a:t>继承的子类</a:t>
            </a:r>
            <a:endParaRPr lang="en-GB" sz="2200" b="0" i="0" u="none" strike="noStrike" cap="none" dirty="0">
              <a:solidFill>
                <a:srgbClr val="C9394A"/>
              </a:solidFill>
              <a:latin typeface="微软雅黑" charset="0"/>
              <a:ea typeface="微软雅黑" charset="0"/>
              <a:cs typeface="Arial"/>
              <a:sym typeface="Arial"/>
            </a:endParaRPr>
          </a:p>
        </p:txBody>
      </p:sp>
      <p:sp>
        <p:nvSpPr>
          <p:cNvPr id="96" name="Shape 96"/>
          <p:cNvSpPr txBox="1">
            <a:spLocks noGrp="1"/>
          </p:cNvSpPr>
          <p:nvPr>
            <p:ph type="body" idx="1"/>
          </p:nvPr>
        </p:nvSpPr>
        <p:spPr>
          <a:xfrm>
            <a:off x="1933904" y="3000158"/>
            <a:ext cx="6248400" cy="1516664"/>
          </a:xfrm>
          <a:prstGeom prst="rect">
            <a:avLst/>
          </a:prstGeom>
          <a:noFill/>
          <a:ln>
            <a:noFill/>
          </a:ln>
        </p:spPr>
        <p:txBody>
          <a:bodyPr lIns="91425" tIns="45700" rIns="91425" bIns="45700" anchor="t" anchorCtr="0">
            <a:noAutofit/>
          </a:bodyPr>
          <a:lstStyle/>
          <a:p>
            <a:pPr marL="285750" marR="0" lvl="0" indent="-285750" algn="l" rtl="0">
              <a:lnSpc>
                <a:spcPct val="90000"/>
              </a:lnSpc>
              <a:spcBef>
                <a:spcPts val="0"/>
              </a:spcBef>
              <a:spcAft>
                <a:spcPts val="0"/>
              </a:spcAft>
              <a:buClr>
                <a:schemeClr val="dk1"/>
              </a:buClr>
              <a:buSzPct val="100000"/>
              <a:buFont typeface="Arial"/>
              <a:buChar char="•"/>
            </a:pPr>
            <a:r>
              <a:rPr lang="en-GB" sz="1800" b="1" i="0" u="none" strike="noStrike" cap="none" dirty="0" err="1">
                <a:solidFill>
                  <a:schemeClr val="dk1"/>
                </a:solidFill>
                <a:latin typeface="微软雅黑" panose="020B0503020204020204" pitchFamily="34" charset="-122"/>
                <a:ea typeface="微软雅黑" panose="020B0503020204020204" pitchFamily="34" charset="-122"/>
                <a:sym typeface="Calibri"/>
              </a:rPr>
              <a:t>会继承父类的属性和方法</a:t>
            </a:r>
            <a:endParaRPr lang="en-GB" sz="1800" b="1" i="0" u="none" strike="noStrike" cap="none" dirty="0">
              <a:solidFill>
                <a:schemeClr val="dk1"/>
              </a:solidFill>
              <a:latin typeface="微软雅黑" panose="020B0503020204020204" pitchFamily="34" charset="-122"/>
              <a:ea typeface="微软雅黑" panose="020B0503020204020204" pitchFamily="34" charset="-122"/>
              <a:sym typeface="Calibri"/>
            </a:endParaRPr>
          </a:p>
          <a:p>
            <a:pPr marL="285750" marR="0" lvl="0" indent="-285750" algn="l" rtl="0">
              <a:lnSpc>
                <a:spcPct val="90000"/>
              </a:lnSpc>
              <a:spcBef>
                <a:spcPts val="1000"/>
              </a:spcBef>
              <a:buClr>
                <a:schemeClr val="dk1"/>
              </a:buClr>
              <a:buSzPct val="100000"/>
              <a:buFont typeface="Arial"/>
              <a:buChar char="•"/>
            </a:pPr>
            <a:r>
              <a:rPr lang="en-GB" sz="1800" b="1" i="0" u="none" strike="noStrike" cap="none" dirty="0" err="1">
                <a:solidFill>
                  <a:schemeClr val="dk1"/>
                </a:solidFill>
                <a:latin typeface="微软雅黑" panose="020B0503020204020204" pitchFamily="34" charset="-122"/>
                <a:ea typeface="微软雅黑" panose="020B0503020204020204" pitchFamily="34" charset="-122"/>
                <a:sym typeface="Calibri"/>
              </a:rPr>
              <a:t>也可以自己定义，覆盖父类的属性和方法</a:t>
            </a:r>
            <a:endParaRPr lang="en-GB" sz="1800" b="1" i="0" u="none" strike="noStrike" cap="none" dirty="0">
              <a:solidFill>
                <a:schemeClr val="dk1"/>
              </a:solidFill>
              <a:latin typeface="微软雅黑" panose="020B0503020204020204" pitchFamily="34" charset="-122"/>
              <a:ea typeface="微软雅黑" panose="020B0503020204020204" pitchFamily="34" charset="-122"/>
              <a:sym typeface="Calibri"/>
            </a:endParaRPr>
          </a:p>
        </p:txBody>
      </p:sp>
      <p:sp>
        <p:nvSpPr>
          <p:cNvPr id="2" name="文本框 1"/>
          <p:cNvSpPr txBox="1"/>
          <p:nvPr/>
        </p:nvSpPr>
        <p:spPr>
          <a:xfrm>
            <a:off x="1" y="790957"/>
            <a:ext cx="12191999" cy="549277"/>
          </a:xfrm>
          <a:prstGeom prst="rect">
            <a:avLst/>
          </a:prstGeom>
          <a:noFill/>
        </p:spPr>
        <p:txBody>
          <a:bodyPr wrap="square" rtlCol="0">
            <a:spAutoFit/>
          </a:bodyPr>
          <a:lstStyle/>
          <a:p>
            <a:pPr algn="ctr"/>
            <a:r>
              <a:rPr lang="zh-CN" altLang="en-US" sz="3000" b="1" dirty="0" smtClean="0">
                <a:solidFill>
                  <a:srgbClr val="C00000"/>
                </a:solidFill>
                <a:latin typeface="微软雅黑" panose="020B0503020204020204" pitchFamily="34" charset="-122"/>
                <a:ea typeface="微软雅黑" panose="020B0503020204020204" pitchFamily="34" charset="-122"/>
              </a:rPr>
              <a:t>类的继承</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744717" y="1636783"/>
            <a:ext cx="6216869" cy="1172138"/>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GB" sz="2200" dirty="0" err="1">
                <a:solidFill>
                  <a:srgbClr val="C9394A"/>
                </a:solidFill>
                <a:latin typeface="微软雅黑" charset="0"/>
                <a:ea typeface="微软雅黑" charset="0"/>
                <a:cs typeface="Arial"/>
                <a:sym typeface="Arial"/>
              </a:rPr>
              <a:t>用super</a:t>
            </a:r>
            <a:r>
              <a:rPr lang="en-GB" sz="2200" dirty="0">
                <a:solidFill>
                  <a:srgbClr val="C9394A"/>
                </a:solidFill>
                <a:latin typeface="微软雅黑" charset="0"/>
                <a:ea typeface="微软雅黑" charset="0"/>
                <a:cs typeface="Arial"/>
                <a:sym typeface="Arial"/>
              </a:rPr>
              <a:t>()</a:t>
            </a:r>
            <a:r>
              <a:rPr lang="en-GB" sz="2200" dirty="0" err="1">
                <a:solidFill>
                  <a:srgbClr val="C9394A"/>
                </a:solidFill>
                <a:latin typeface="微软雅黑" charset="0"/>
                <a:ea typeface="微软雅黑" charset="0"/>
                <a:cs typeface="Arial"/>
                <a:sym typeface="Arial"/>
              </a:rPr>
              <a:t>调用父类的方法</a:t>
            </a:r>
            <a:endParaRPr lang="en-GB" sz="2200" dirty="0">
              <a:solidFill>
                <a:srgbClr val="C9394A"/>
              </a:solidFill>
              <a:latin typeface="微软雅黑" charset="0"/>
              <a:ea typeface="微软雅黑" charset="0"/>
              <a:cs typeface="Arial"/>
              <a:sym typeface="Arial"/>
            </a:endParaRPr>
          </a:p>
        </p:txBody>
      </p:sp>
      <p:sp>
        <p:nvSpPr>
          <p:cNvPr id="102" name="Shape 102"/>
          <p:cNvSpPr txBox="1"/>
          <p:nvPr/>
        </p:nvSpPr>
        <p:spPr>
          <a:xfrm>
            <a:off x="1744717" y="2974458"/>
            <a:ext cx="6374524" cy="2843018"/>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65000"/>
              <a:buFont typeface="Arial"/>
              <a:buNone/>
            </a:pPr>
            <a:r>
              <a:rPr lang="en-GB" sz="1700" dirty="0">
                <a:solidFill>
                  <a:srgbClr val="FF5600"/>
                </a:solidFill>
                <a:highlight>
                  <a:srgbClr val="FFFFFF"/>
                </a:highlight>
                <a:latin typeface="Courier New"/>
                <a:ea typeface="Courier New"/>
                <a:cs typeface="Courier New"/>
                <a:sym typeface="Courier New"/>
              </a:rPr>
              <a:t>class</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A</a:t>
            </a:r>
            <a:r>
              <a:rPr lang="en-GB" sz="1700" dirty="0">
                <a:solidFill>
                  <a:schemeClr val="dk1"/>
                </a:solidFill>
                <a:highlight>
                  <a:srgbClr val="FFFFFF"/>
                </a:highlight>
                <a:latin typeface="Courier New"/>
                <a:ea typeface="Courier New"/>
                <a:cs typeface="Courier New"/>
                <a:sym typeface="Courier New"/>
              </a:rPr>
              <a:t>(</a:t>
            </a:r>
            <a:r>
              <a:rPr lang="en-GB" sz="1700" dirty="0">
                <a:solidFill>
                  <a:srgbClr val="A535AE"/>
                </a:solidFill>
                <a:highlight>
                  <a:srgbClr val="FFFFFF"/>
                </a:highlight>
                <a:latin typeface="Courier New"/>
                <a:ea typeface="Courier New"/>
                <a:cs typeface="Courier New"/>
                <a:sym typeface="Courier New"/>
              </a:rPr>
              <a:t>object</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rgbClr val="FF5600"/>
                </a:solidFill>
                <a:highlight>
                  <a:srgbClr val="FFFFFF"/>
                </a:highlight>
                <a:latin typeface="Courier New"/>
                <a:ea typeface="Courier New"/>
                <a:cs typeface="Courier New"/>
                <a:sym typeface="Courier New"/>
              </a:rPr>
              <a:t>def</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method</a:t>
            </a:r>
            <a:r>
              <a:rPr lang="en-GB" sz="1700" dirty="0">
                <a:solidFill>
                  <a:schemeClr val="dk1"/>
                </a:solidFill>
                <a:highlight>
                  <a:srgbClr val="FFFFFF"/>
                </a:highlight>
                <a:latin typeface="Courier New"/>
                <a:ea typeface="Courier New"/>
                <a:cs typeface="Courier New"/>
                <a:sym typeface="Courier New"/>
              </a:rPr>
              <a:t>(self, </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FF5600"/>
                </a:solidFill>
                <a:highlight>
                  <a:srgbClr val="FFFFFF"/>
                </a:highlight>
                <a:latin typeface="Courier New"/>
                <a:ea typeface="Courier New"/>
                <a:cs typeface="Courier New"/>
                <a:sym typeface="Courier New"/>
              </a:rPr>
              <a:t>pass</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rgbClr val="FF5600"/>
                </a:solidFill>
                <a:highlight>
                  <a:srgbClr val="FFFFFF"/>
                </a:highlight>
                <a:latin typeface="Courier New"/>
                <a:ea typeface="Courier New"/>
                <a:cs typeface="Courier New"/>
                <a:sym typeface="Courier New"/>
              </a:rPr>
              <a:t>class</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B</a:t>
            </a:r>
            <a:r>
              <a:rPr lang="en-GB" sz="1700" dirty="0">
                <a:solidFill>
                  <a:schemeClr val="dk1"/>
                </a:solidFill>
                <a:highlight>
                  <a:srgbClr val="FFFFFF"/>
                </a:highlight>
                <a:latin typeface="Courier New"/>
                <a:ea typeface="Courier New"/>
                <a:cs typeface="Courier New"/>
                <a:sym typeface="Courier New"/>
              </a:rPr>
              <a:t>(A):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rgbClr val="FF5600"/>
                </a:solidFill>
                <a:highlight>
                  <a:srgbClr val="FFFFFF"/>
                </a:highlight>
                <a:latin typeface="Courier New"/>
                <a:ea typeface="Courier New"/>
                <a:cs typeface="Courier New"/>
                <a:sym typeface="Courier New"/>
              </a:rPr>
              <a:t>def</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method</a:t>
            </a:r>
            <a:r>
              <a:rPr lang="en-GB" sz="1700" dirty="0">
                <a:solidFill>
                  <a:schemeClr val="dk1"/>
                </a:solidFill>
                <a:highlight>
                  <a:srgbClr val="FFFFFF"/>
                </a:highlight>
                <a:latin typeface="Courier New"/>
                <a:ea typeface="Courier New"/>
                <a:cs typeface="Courier New"/>
                <a:sym typeface="Courier New"/>
              </a:rPr>
              <a:t>(self, </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A535AE"/>
                </a:solidFill>
                <a:highlight>
                  <a:srgbClr val="FFFFFF"/>
                </a:highlight>
                <a:latin typeface="Courier New"/>
                <a:ea typeface="Courier New"/>
                <a:cs typeface="Courier New"/>
                <a:sym typeface="Courier New"/>
              </a:rPr>
              <a:t>super</a:t>
            </a:r>
            <a:r>
              <a:rPr lang="en-GB" sz="1700" dirty="0">
                <a:solidFill>
                  <a:schemeClr val="dk1"/>
                </a:solidFill>
                <a:highlight>
                  <a:srgbClr val="FFFFFF"/>
                </a:highlight>
                <a:latin typeface="Courier New"/>
                <a:ea typeface="Courier New"/>
                <a:cs typeface="Courier New"/>
                <a:sym typeface="Courier New"/>
              </a:rPr>
              <a:t>(B, self).method(</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a:t>
            </a:r>
          </a:p>
          <a:p>
            <a:pPr lvl="0">
              <a:spcBef>
                <a:spcPts val="0"/>
              </a:spcBef>
              <a:buNone/>
            </a:pPr>
            <a:endParaRPr lang="en-GB" sz="1700" dirty="0">
              <a:solidFill>
                <a:schemeClr val="dk1"/>
              </a:solidFill>
              <a:highlight>
                <a:srgbClr val="FFFFFF"/>
              </a:highlight>
              <a:latin typeface="Courier New"/>
              <a:ea typeface="Courier New"/>
              <a:cs typeface="Courier New"/>
              <a:sym typeface="Courier New"/>
            </a:endParaRPr>
          </a:p>
        </p:txBody>
      </p:sp>
      <p:sp>
        <p:nvSpPr>
          <p:cNvPr id="2" name="矩形 1"/>
          <p:cNvSpPr/>
          <p:nvPr/>
        </p:nvSpPr>
        <p:spPr>
          <a:xfrm>
            <a:off x="3461955" y="917248"/>
            <a:ext cx="4729116" cy="553998"/>
          </a:xfrm>
          <a:prstGeom prst="rect">
            <a:avLst/>
          </a:prstGeom>
        </p:spPr>
        <p:txBody>
          <a:bodyPr wrap="square">
            <a:spAutoFit/>
          </a:bodyPr>
          <a:lstStyle/>
          <a:p>
            <a:pPr algn="ctr"/>
            <a:r>
              <a:rPr lang="zh-CN" altLang="en-US" sz="3000" b="1" dirty="0">
                <a:solidFill>
                  <a:srgbClr val="C00000"/>
                </a:solidFill>
                <a:latin typeface="微软雅黑" panose="020B0503020204020204" pitchFamily="34" charset="-122"/>
                <a:ea typeface="微软雅黑" panose="020B0503020204020204" pitchFamily="34" charset="-122"/>
              </a:rPr>
              <a:t>类的继承</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76249" y="1310741"/>
            <a:ext cx="6248400" cy="113291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GB" sz="2200" dirty="0" err="1">
                <a:solidFill>
                  <a:srgbClr val="C9394A"/>
                </a:solidFill>
                <a:latin typeface="微软雅黑" charset="0"/>
                <a:ea typeface="微软雅黑" charset="0"/>
                <a:cs typeface="Arial"/>
                <a:sym typeface="Arial"/>
              </a:rPr>
              <a:t>用类名调用父类的方法</a:t>
            </a:r>
            <a:endParaRPr lang="en-GB" sz="2200" dirty="0">
              <a:solidFill>
                <a:srgbClr val="C9394A"/>
              </a:solidFill>
              <a:latin typeface="微软雅黑" charset="0"/>
              <a:ea typeface="微软雅黑" charset="0"/>
              <a:cs typeface="Arial"/>
              <a:sym typeface="Arial"/>
            </a:endParaRPr>
          </a:p>
        </p:txBody>
      </p:sp>
      <p:sp>
        <p:nvSpPr>
          <p:cNvPr id="108" name="Shape 108"/>
          <p:cNvSpPr txBox="1"/>
          <p:nvPr/>
        </p:nvSpPr>
        <p:spPr>
          <a:xfrm>
            <a:off x="1776249" y="2533964"/>
            <a:ext cx="7627882" cy="3062795"/>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700" dirty="0">
                <a:solidFill>
                  <a:srgbClr val="FF5600"/>
                </a:solidFill>
                <a:highlight>
                  <a:srgbClr val="FFFFFF"/>
                </a:highlight>
                <a:latin typeface="Courier New"/>
                <a:ea typeface="Courier New"/>
                <a:cs typeface="Courier New"/>
                <a:sym typeface="Courier New"/>
              </a:rPr>
              <a:t>class</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A</a:t>
            </a:r>
            <a:r>
              <a:rPr lang="en-GB" sz="1700" dirty="0">
                <a:solidFill>
                  <a:schemeClr val="dk1"/>
                </a:solidFill>
                <a:highlight>
                  <a:srgbClr val="FFFFFF"/>
                </a:highlight>
                <a:latin typeface="Courier New"/>
                <a:ea typeface="Courier New"/>
                <a:cs typeface="Courier New"/>
                <a:sym typeface="Courier New"/>
              </a:rPr>
              <a:t>(</a:t>
            </a:r>
            <a:r>
              <a:rPr lang="en-GB" sz="1700" dirty="0">
                <a:solidFill>
                  <a:srgbClr val="A535AE"/>
                </a:solidFill>
                <a:highlight>
                  <a:srgbClr val="FFFFFF"/>
                </a:highlight>
                <a:latin typeface="Courier New"/>
                <a:ea typeface="Courier New"/>
                <a:cs typeface="Courier New"/>
                <a:sym typeface="Courier New"/>
              </a:rPr>
              <a:t>object</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rgbClr val="FF5600"/>
                </a:solidFill>
                <a:highlight>
                  <a:srgbClr val="FFFFFF"/>
                </a:highlight>
                <a:latin typeface="Courier New"/>
                <a:ea typeface="Courier New"/>
                <a:cs typeface="Courier New"/>
                <a:sym typeface="Courier New"/>
              </a:rPr>
              <a:t>def</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method</a:t>
            </a:r>
            <a:r>
              <a:rPr lang="en-GB" sz="1700" dirty="0">
                <a:solidFill>
                  <a:schemeClr val="dk1"/>
                </a:solidFill>
                <a:highlight>
                  <a:srgbClr val="FFFFFF"/>
                </a:highlight>
                <a:latin typeface="Courier New"/>
                <a:ea typeface="Courier New"/>
                <a:cs typeface="Courier New"/>
                <a:sym typeface="Courier New"/>
              </a:rPr>
              <a:t>(self, </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FF5600"/>
                </a:solidFill>
                <a:highlight>
                  <a:srgbClr val="FFFFFF"/>
                </a:highlight>
                <a:latin typeface="Courier New"/>
                <a:ea typeface="Courier New"/>
                <a:cs typeface="Courier New"/>
                <a:sym typeface="Courier New"/>
              </a:rPr>
              <a:t>pass</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rgbClr val="FF5600"/>
                </a:solidFill>
                <a:highlight>
                  <a:srgbClr val="FFFFFF"/>
                </a:highlight>
                <a:latin typeface="Courier New"/>
                <a:ea typeface="Courier New"/>
                <a:cs typeface="Courier New"/>
                <a:sym typeface="Courier New"/>
              </a:rPr>
              <a:t>class</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B</a:t>
            </a:r>
            <a:r>
              <a:rPr lang="en-GB" sz="1700" dirty="0">
                <a:solidFill>
                  <a:schemeClr val="dk1"/>
                </a:solidFill>
                <a:highlight>
                  <a:srgbClr val="FFFFFF"/>
                </a:highlight>
                <a:latin typeface="Courier New"/>
                <a:ea typeface="Courier New"/>
                <a:cs typeface="Courier New"/>
                <a:sym typeface="Courier New"/>
              </a:rPr>
              <a:t>(A):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rgbClr val="FF5600"/>
                </a:solidFill>
                <a:highlight>
                  <a:srgbClr val="FFFFFF"/>
                </a:highlight>
                <a:latin typeface="Courier New"/>
                <a:ea typeface="Courier New"/>
                <a:cs typeface="Courier New"/>
                <a:sym typeface="Courier New"/>
              </a:rPr>
              <a:t>def</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method</a:t>
            </a:r>
            <a:r>
              <a:rPr lang="en-GB" sz="1700" dirty="0">
                <a:solidFill>
                  <a:schemeClr val="dk1"/>
                </a:solidFill>
                <a:highlight>
                  <a:srgbClr val="FFFFFF"/>
                </a:highlight>
                <a:latin typeface="Courier New"/>
                <a:ea typeface="Courier New"/>
                <a:cs typeface="Courier New"/>
                <a:sym typeface="Courier New"/>
              </a:rPr>
              <a:t>(self, </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chemeClr val="dk1"/>
                </a:solidFill>
                <a:highlight>
                  <a:srgbClr val="FFFFFF"/>
                </a:highlight>
                <a:latin typeface="Courier New"/>
                <a:ea typeface="Courier New"/>
                <a:cs typeface="Courier New"/>
                <a:sym typeface="Courier New"/>
              </a:rPr>
              <a:t>A.method</a:t>
            </a:r>
            <a:r>
              <a:rPr lang="en-GB" sz="1700" dirty="0">
                <a:solidFill>
                  <a:schemeClr val="dk1"/>
                </a:solidFill>
                <a:highlight>
                  <a:srgbClr val="FFFFFF"/>
                </a:highlight>
                <a:latin typeface="Courier New"/>
                <a:ea typeface="Courier New"/>
                <a:cs typeface="Courier New"/>
                <a:sym typeface="Courier New"/>
              </a:rPr>
              <a:t>(</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a:t>
            </a:r>
          </a:p>
          <a:p>
            <a:pPr lvl="0" rtl="0">
              <a:spcBef>
                <a:spcPts val="0"/>
              </a:spcBef>
              <a:buNone/>
            </a:pPr>
            <a:endParaRPr lang="en-GB" sz="1700" dirty="0">
              <a:solidFill>
                <a:schemeClr val="dk1"/>
              </a:solidFill>
              <a:highlight>
                <a:srgbClr val="FFFFFF"/>
              </a:highlight>
              <a:latin typeface="Courier New"/>
              <a:ea typeface="Courier New"/>
              <a:cs typeface="Courier New"/>
              <a:sym typeface="Courier New"/>
            </a:endParaRPr>
          </a:p>
        </p:txBody>
      </p:sp>
      <p:sp>
        <p:nvSpPr>
          <p:cNvPr id="2" name="矩形 1"/>
          <p:cNvSpPr/>
          <p:nvPr/>
        </p:nvSpPr>
        <p:spPr>
          <a:xfrm>
            <a:off x="5179821" y="803922"/>
            <a:ext cx="1723550" cy="553998"/>
          </a:xfrm>
          <a:prstGeom prst="rect">
            <a:avLst/>
          </a:prstGeom>
        </p:spPr>
        <p:txBody>
          <a:bodyPr wrap="none">
            <a:spAutoFit/>
          </a:bodyPr>
          <a:lstStyle/>
          <a:p>
            <a:pPr algn="ctr"/>
            <a:r>
              <a:rPr lang="zh-CN" altLang="en-US" sz="3000" b="1" dirty="0">
                <a:solidFill>
                  <a:srgbClr val="C00000"/>
                </a:solidFill>
                <a:latin typeface="微软雅黑" panose="020B0503020204020204" pitchFamily="34" charset="-122"/>
                <a:ea typeface="微软雅黑" panose="020B0503020204020204" pitchFamily="34" charset="-122"/>
              </a:rPr>
              <a:t>类的继承</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130973" y="1657898"/>
            <a:ext cx="5412828" cy="126660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dirty="0" err="1">
                <a:solidFill>
                  <a:srgbClr val="C9394A"/>
                </a:solidFill>
                <a:latin typeface="微软雅黑" charset="0"/>
                <a:ea typeface="微软雅黑" charset="0"/>
                <a:cs typeface="Arial"/>
                <a:sym typeface="Arial"/>
              </a:rPr>
              <a:t>子类的类型判断</a:t>
            </a:r>
            <a:endParaRPr lang="en-GB" sz="2200" b="0" i="0" u="none" strike="noStrike" cap="none" dirty="0">
              <a:solidFill>
                <a:srgbClr val="C9394A"/>
              </a:solidFill>
              <a:latin typeface="微软雅黑" charset="0"/>
              <a:ea typeface="微软雅黑" charset="0"/>
              <a:cs typeface="Arial"/>
              <a:sym typeface="Arial"/>
            </a:endParaRPr>
          </a:p>
        </p:txBody>
      </p:sp>
      <p:sp>
        <p:nvSpPr>
          <p:cNvPr id="114" name="Shape 114"/>
          <p:cNvSpPr txBox="1">
            <a:spLocks noGrp="1"/>
          </p:cNvSpPr>
          <p:nvPr>
            <p:ph type="body" idx="1"/>
          </p:nvPr>
        </p:nvSpPr>
        <p:spPr>
          <a:xfrm>
            <a:off x="2130973" y="2924504"/>
            <a:ext cx="6886903" cy="1359009"/>
          </a:xfrm>
          <a:prstGeom prst="rect">
            <a:avLst/>
          </a:prstGeom>
          <a:noFill/>
          <a:ln>
            <a:noFill/>
          </a:ln>
        </p:spPr>
        <p:txBody>
          <a:bodyPr lIns="91425" tIns="45700" rIns="91425" bIns="45700" anchor="t" anchorCtr="0">
            <a:noAutofit/>
          </a:bodyPr>
          <a:lstStyle/>
          <a:p>
            <a:pPr marL="285750" marR="0" lvl="0" indent="-285750" algn="l" rtl="0">
              <a:lnSpc>
                <a:spcPct val="90000"/>
              </a:lnSpc>
              <a:spcBef>
                <a:spcPts val="0"/>
              </a:spcBef>
              <a:spcAft>
                <a:spcPts val="0"/>
              </a:spcAft>
              <a:buClr>
                <a:schemeClr val="dk1"/>
              </a:buClr>
              <a:buSzPct val="100000"/>
              <a:buFont typeface="Arial"/>
              <a:buChar char="•"/>
            </a:pPr>
            <a:r>
              <a:rPr lang="en-GB" sz="1800" b="0" i="0" u="none" strike="noStrike" cap="none" dirty="0" err="1">
                <a:solidFill>
                  <a:schemeClr val="dk1"/>
                </a:solidFill>
                <a:latin typeface="Calibri"/>
                <a:ea typeface="Calibri"/>
                <a:cs typeface="Calibri"/>
                <a:sym typeface="Calibri"/>
              </a:rPr>
              <a:t>isinstance</a:t>
            </a:r>
            <a:endParaRPr lang="en-GB" sz="1800" b="0" i="0" u="none" strike="noStrike" cap="none" dirty="0">
              <a:solidFill>
                <a:schemeClr val="dk1"/>
              </a:solidFill>
              <a:latin typeface="Calibri"/>
              <a:ea typeface="Calibri"/>
              <a:cs typeface="Calibri"/>
              <a:sym typeface="Calibri"/>
            </a:endParaRPr>
          </a:p>
          <a:p>
            <a:pPr marL="285750" marR="0" lvl="0" indent="-285750" algn="l" rtl="0">
              <a:lnSpc>
                <a:spcPct val="90000"/>
              </a:lnSpc>
              <a:spcBef>
                <a:spcPts val="1000"/>
              </a:spcBef>
              <a:buClr>
                <a:schemeClr val="dk1"/>
              </a:buClr>
              <a:buSzPct val="100000"/>
              <a:buFont typeface="Arial"/>
              <a:buChar char="•"/>
            </a:pPr>
            <a:r>
              <a:rPr lang="en-GB" sz="1800" b="0" i="0" u="none" strike="noStrike" cap="none" dirty="0" err="1">
                <a:solidFill>
                  <a:schemeClr val="dk1"/>
                </a:solidFill>
                <a:latin typeface="Calibri"/>
                <a:ea typeface="Calibri"/>
                <a:cs typeface="Calibri"/>
                <a:sym typeface="Calibri"/>
              </a:rPr>
              <a:t>issubclass</a:t>
            </a:r>
            <a:endParaRPr lang="en-GB" sz="1800" b="0" i="0" u="none" strike="noStrike" cap="none" dirty="0">
              <a:solidFill>
                <a:schemeClr val="dk1"/>
              </a:solidFill>
              <a:latin typeface="Calibri"/>
              <a:ea typeface="Calibri"/>
              <a:cs typeface="Calibri"/>
              <a:sym typeface="Calibri"/>
            </a:endParaRPr>
          </a:p>
        </p:txBody>
      </p:sp>
      <p:sp>
        <p:nvSpPr>
          <p:cNvPr id="2" name="矩形 1"/>
          <p:cNvSpPr/>
          <p:nvPr/>
        </p:nvSpPr>
        <p:spPr>
          <a:xfrm>
            <a:off x="4209933" y="965463"/>
            <a:ext cx="3333868" cy="553998"/>
          </a:xfrm>
          <a:prstGeom prst="rect">
            <a:avLst/>
          </a:prstGeom>
        </p:spPr>
        <p:txBody>
          <a:bodyPr wrap="square">
            <a:spAutoFit/>
          </a:bodyPr>
          <a:lstStyle/>
          <a:p>
            <a:pPr algn="ctr"/>
            <a:r>
              <a:rPr lang="zh-CN" altLang="en-US" sz="3000" b="1" dirty="0">
                <a:solidFill>
                  <a:srgbClr val="C00000"/>
                </a:solidFill>
                <a:latin typeface="微软雅黑" panose="020B0503020204020204" pitchFamily="34" charset="-122"/>
                <a:ea typeface="微软雅黑" panose="020B0503020204020204" pitchFamily="34" charset="-122"/>
              </a:rPr>
              <a:t>类的继承</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981200" y="1736726"/>
            <a:ext cx="5136931" cy="1203543"/>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dirty="0" err="1">
                <a:solidFill>
                  <a:srgbClr val="C9394A"/>
                </a:solidFill>
                <a:latin typeface="微软雅黑" charset="0"/>
                <a:ea typeface="微软雅黑" charset="0"/>
                <a:cs typeface="Arial"/>
                <a:sym typeface="Arial"/>
              </a:rPr>
              <a:t>多继承</a:t>
            </a:r>
            <a:endParaRPr lang="en-GB" sz="2200" b="0" i="0" u="none" strike="noStrike" cap="none" dirty="0">
              <a:solidFill>
                <a:srgbClr val="C9394A"/>
              </a:solidFill>
              <a:latin typeface="微软雅黑" charset="0"/>
              <a:ea typeface="微软雅黑" charset="0"/>
              <a:cs typeface="Arial"/>
              <a:sym typeface="Arial"/>
            </a:endParaRPr>
          </a:p>
        </p:txBody>
      </p:sp>
      <p:sp>
        <p:nvSpPr>
          <p:cNvPr id="120" name="Shape 120"/>
          <p:cNvSpPr txBox="1">
            <a:spLocks noGrp="1"/>
          </p:cNvSpPr>
          <p:nvPr>
            <p:ph type="body" idx="1"/>
          </p:nvPr>
        </p:nvSpPr>
        <p:spPr>
          <a:xfrm>
            <a:off x="1981200" y="3063217"/>
            <a:ext cx="6611007" cy="2399534"/>
          </a:xfrm>
          <a:prstGeom prst="rect">
            <a:avLst/>
          </a:prstGeom>
          <a:noFill/>
          <a:ln>
            <a:noFill/>
          </a:ln>
        </p:spPr>
        <p:txBody>
          <a:bodyPr lIns="91425" tIns="45700" rIns="91425" bIns="45700" anchor="t" anchorCtr="0">
            <a:noAutofit/>
          </a:bodyPr>
          <a:lstStyle/>
          <a:p>
            <a:pPr marL="0" lvl="0" indent="-69850" rtl="0">
              <a:lnSpc>
                <a:spcPct val="150000"/>
              </a:lnSpc>
              <a:spcBef>
                <a:spcPts val="0"/>
              </a:spcBef>
              <a:buClr>
                <a:schemeClr val="dk1"/>
              </a:buClr>
              <a:buSzPct val="73000"/>
              <a:buFont typeface="Arial"/>
              <a:buNone/>
            </a:pPr>
            <a:r>
              <a:rPr lang="en-GB" sz="1500" dirty="0">
                <a:solidFill>
                  <a:srgbClr val="FF5600"/>
                </a:solidFill>
                <a:highlight>
                  <a:srgbClr val="FFFFFF"/>
                </a:highlight>
                <a:latin typeface="Courier New"/>
                <a:ea typeface="Courier New"/>
                <a:cs typeface="Courier New"/>
                <a:sym typeface="Courier New"/>
              </a:rPr>
              <a:t>class</a:t>
            </a:r>
            <a:r>
              <a:rPr lang="en-GB" sz="1500" dirty="0">
                <a:highlight>
                  <a:srgbClr val="FFFFFF"/>
                </a:highlight>
                <a:latin typeface="Courier New"/>
                <a:ea typeface="Courier New"/>
                <a:cs typeface="Courier New"/>
                <a:sym typeface="Courier New"/>
              </a:rPr>
              <a:t> </a:t>
            </a:r>
            <a:r>
              <a:rPr lang="en-GB" sz="1500" dirty="0" err="1">
                <a:solidFill>
                  <a:srgbClr val="21439C"/>
                </a:solidFill>
                <a:highlight>
                  <a:srgbClr val="FFFFFF"/>
                </a:highlight>
                <a:latin typeface="Courier New"/>
                <a:ea typeface="Courier New"/>
                <a:cs typeface="Courier New"/>
                <a:sym typeface="Courier New"/>
              </a:rPr>
              <a:t>DerivedClassName</a:t>
            </a:r>
            <a:r>
              <a:rPr lang="en-GB" sz="1500" dirty="0">
                <a:highlight>
                  <a:srgbClr val="FFFFFF"/>
                </a:highlight>
                <a:latin typeface="Courier New"/>
                <a:ea typeface="Courier New"/>
                <a:cs typeface="Courier New"/>
                <a:sym typeface="Courier New"/>
              </a:rPr>
              <a:t>(Base1, Base2, Base3):</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r>
              <a:rPr lang="en-GB" sz="1500" dirty="0">
                <a:solidFill>
                  <a:srgbClr val="FF5600"/>
                </a:solidFill>
                <a:highlight>
                  <a:srgbClr val="FFFFFF"/>
                </a:highlight>
                <a:latin typeface="Courier New"/>
                <a:ea typeface="Courier New"/>
                <a:cs typeface="Courier New"/>
                <a:sym typeface="Courier New"/>
              </a:rPr>
              <a:t>&lt;</a:t>
            </a:r>
            <a:r>
              <a:rPr lang="en-GB" sz="1500" dirty="0">
                <a:highlight>
                  <a:srgbClr val="FFFFFF"/>
                </a:highlight>
                <a:latin typeface="Courier New"/>
                <a:ea typeface="Courier New"/>
                <a:cs typeface="Courier New"/>
                <a:sym typeface="Courier New"/>
              </a:rPr>
              <a:t>statement</a:t>
            </a:r>
            <a:r>
              <a:rPr lang="en-GB" sz="1500" dirty="0">
                <a:solidFill>
                  <a:srgbClr val="FF5600"/>
                </a:solidFill>
                <a:highlight>
                  <a:srgbClr val="FFFFFF"/>
                </a:highlight>
                <a:latin typeface="Courier New"/>
                <a:ea typeface="Courier New"/>
                <a:cs typeface="Courier New"/>
                <a:sym typeface="Courier New"/>
              </a:rPr>
              <a:t>-</a:t>
            </a:r>
            <a:r>
              <a:rPr lang="en-GB" sz="1500" dirty="0">
                <a:highlight>
                  <a:srgbClr val="FFFFFF"/>
                </a:highlight>
                <a:latin typeface="Courier New"/>
                <a:ea typeface="Courier New"/>
                <a:cs typeface="Courier New"/>
                <a:sym typeface="Courier New"/>
              </a:rPr>
              <a:t>1</a:t>
            </a:r>
            <a:r>
              <a:rPr lang="en-GB" sz="1500" dirty="0">
                <a:solidFill>
                  <a:srgbClr val="FF5600"/>
                </a:solidFill>
                <a:highlight>
                  <a:srgbClr val="FFFFFF"/>
                </a:highlight>
                <a:latin typeface="Courier New"/>
                <a:ea typeface="Courier New"/>
                <a:cs typeface="Courier New"/>
                <a:sym typeface="Courier New"/>
              </a:rPr>
              <a:t>&gt;</a:t>
            </a:r>
            <a:r>
              <a:rPr lang="en-GB" sz="1500" dirty="0">
                <a:highlight>
                  <a:srgbClr val="FFFFFF"/>
                </a:highlight>
                <a:latin typeface="Courier New"/>
                <a:ea typeface="Courier New"/>
                <a:cs typeface="Courier New"/>
                <a:sym typeface="Courier New"/>
              </a:rPr>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r>
              <a:rPr lang="en-GB" sz="1500" dirty="0">
                <a:solidFill>
                  <a:srgbClr val="FF5600"/>
                </a:solidFill>
                <a:highlight>
                  <a:srgbClr val="FFFFFF"/>
                </a:highlight>
                <a:latin typeface="Courier New"/>
                <a:ea typeface="Courier New"/>
                <a:cs typeface="Courier New"/>
                <a:sym typeface="Courier New"/>
              </a:rPr>
              <a:t>&lt;</a:t>
            </a:r>
            <a:r>
              <a:rPr lang="en-GB" sz="1500" dirty="0">
                <a:highlight>
                  <a:srgbClr val="FFFFFF"/>
                </a:highlight>
                <a:latin typeface="Courier New"/>
                <a:ea typeface="Courier New"/>
                <a:cs typeface="Courier New"/>
                <a:sym typeface="Courier New"/>
              </a:rPr>
              <a:t>statement</a:t>
            </a:r>
            <a:r>
              <a:rPr lang="en-GB" sz="1500" dirty="0">
                <a:solidFill>
                  <a:srgbClr val="FF5600"/>
                </a:solidFill>
                <a:highlight>
                  <a:srgbClr val="FFFFFF"/>
                </a:highlight>
                <a:latin typeface="Courier New"/>
                <a:ea typeface="Courier New"/>
                <a:cs typeface="Courier New"/>
                <a:sym typeface="Courier New"/>
              </a:rPr>
              <a:t>-</a:t>
            </a:r>
            <a:r>
              <a:rPr lang="en-GB" sz="1500" dirty="0">
                <a:highlight>
                  <a:srgbClr val="FFFFFF"/>
                </a:highlight>
                <a:latin typeface="Courier New"/>
                <a:ea typeface="Courier New"/>
                <a:cs typeface="Courier New"/>
                <a:sym typeface="Courier New"/>
              </a:rPr>
              <a:t>N</a:t>
            </a:r>
            <a:r>
              <a:rPr lang="en-GB" sz="1500" dirty="0">
                <a:solidFill>
                  <a:srgbClr val="FF5600"/>
                </a:solidFill>
                <a:highlight>
                  <a:srgbClr val="FFFFFF"/>
                </a:highlight>
                <a:latin typeface="Courier New"/>
                <a:ea typeface="Courier New"/>
                <a:cs typeface="Courier New"/>
                <a:sym typeface="Courier New"/>
              </a:rPr>
              <a:t>&gt;</a:t>
            </a:r>
          </a:p>
          <a:p>
            <a:pPr marL="0" marR="0" lvl="0" indent="0" algn="l" rtl="0">
              <a:lnSpc>
                <a:spcPct val="90000"/>
              </a:lnSpc>
              <a:spcBef>
                <a:spcPts val="1000"/>
              </a:spcBef>
              <a:buClr>
                <a:schemeClr val="dk1"/>
              </a:buClr>
              <a:buSzPct val="25000"/>
              <a:buFont typeface="Arial"/>
              <a:buNone/>
            </a:pPr>
            <a:endParaRPr sz="1800" dirty="0"/>
          </a:p>
        </p:txBody>
      </p:sp>
      <p:sp>
        <p:nvSpPr>
          <p:cNvPr id="2" name="矩形 1"/>
          <p:cNvSpPr/>
          <p:nvPr/>
        </p:nvSpPr>
        <p:spPr>
          <a:xfrm>
            <a:off x="4549665" y="1059780"/>
            <a:ext cx="2885089" cy="553998"/>
          </a:xfrm>
          <a:prstGeom prst="rect">
            <a:avLst/>
          </a:prstGeom>
        </p:spPr>
        <p:txBody>
          <a:bodyPr wrap="square">
            <a:spAutoFit/>
          </a:bodyPr>
          <a:lstStyle/>
          <a:p>
            <a:pPr algn="ctr"/>
            <a:r>
              <a:rPr lang="zh-CN" altLang="en-US" sz="3000" b="1" dirty="0">
                <a:solidFill>
                  <a:srgbClr val="C00000"/>
                </a:solidFill>
                <a:latin typeface="微软雅黑" panose="020B0503020204020204" pitchFamily="34" charset="-122"/>
                <a:ea typeface="微软雅黑" panose="020B0503020204020204" pitchFamily="34" charset="-122"/>
              </a:rPr>
              <a:t>类的继承</a:t>
            </a:r>
            <a:endParaRPr lang="zh-CN" altLang="en-US" sz="3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76</Words>
  <Application>Microsoft Office PowerPoint</Application>
  <PresentationFormat>宽屏</PresentationFormat>
  <Paragraphs>29</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微软雅黑</vt:lpstr>
      <vt:lpstr>Arial</vt:lpstr>
      <vt:lpstr>Calibri</vt:lpstr>
      <vt:lpstr>Courier New</vt:lpstr>
      <vt:lpstr>Office 主题</vt:lpstr>
      <vt:lpstr>类的继承</vt:lpstr>
      <vt:lpstr>定义类的继承</vt:lpstr>
      <vt:lpstr>继承的子类</vt:lpstr>
      <vt:lpstr>用super()调用父类的方法</vt:lpstr>
      <vt:lpstr>用类名调用父类的方法</vt:lpstr>
      <vt:lpstr>子类的类型判断</vt:lpstr>
      <vt:lpstr>多继承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类的继承</dc:title>
  <dc:creator/>
  <cp:lastModifiedBy>imooc</cp:lastModifiedBy>
  <cp:revision>8</cp:revision>
  <dcterms:created xsi:type="dcterms:W3CDTF">2016-06-07T15:58:43Z</dcterms:created>
  <dcterms:modified xsi:type="dcterms:W3CDTF">2016-06-08T02:13:27Z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