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借着刚才的例子，实际上介绍出了类的三个特性，封装性，继承和多态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在这一节里通过一个例子介绍了面向对象的基本概念，下面我们就将真正进入实操阶段，来学习Python中的面向对象。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面向对象是一种用抽象的方法来看待世界的一种方法。所谓的抽象，就是将世界的东西用分类的眼光来看待的方法。在对一些事物进行总结的时候我们需要去分析它们的共性，。利用抽象能够大大的简化我们在实际中解决问题的难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面向对象里面包含了两个基本的概念，类和对象。类是定义了一件事物的抽象特点，而对象是类的一个实例。这个定义听起来可能不是那么容易明白，下面我用一个例子来说明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举个例子，在屏幕前观看这个视频的小伙伴，包括我自己，大部分都是程序猿。在这里，程序猿就是一个类，它把现实生活里的一个群体进行了总结和抽象。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而在这张图片里的这位帅哥，包括我和屏幕前看视频的小伙伴，都是属于程序猿这个类的一个对象。对象指的是一个个的个体而不是一类人。那么通过这个简单的例子，大家应该对类和对象有一个基本的概念了。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接下来谈谈面向对象的基本要素，就是关于类的属性和方法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还是用刚才程序猿的例子，那么一个程序猿的类，会存储一些相应的信息，这些信息就是属性，比如年龄，性别，身高。除了这些属性意外，还有一些功能，比如写代码，修电脑。属性和功能组成了一个类。在这里还需要提到一个面向对象的概念，就是封装性。在这里，一个程序猿的功能，比如写代码和修电脑，作为外人只知道它有这个功能，但是不知道它具体是怎样实现的。这就是封装性，一个类对外只暴露了功能，但是隐藏了实现的细节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下面来谈谈类的继承，还是用程序员的例子。在程序员这个类里面，我们发现其实还可以有更为细分的分类。比如常见的，前端程序员和后端程序员。那么这两个类就是从程序员这个类继承的类。那么这个两个类就继承了来自父类的属性和方法。这里在后端程序员又继承出来三个类，分别 是使用不同语言的三类。继承的类有一个特性，就是它在判断类型的时候除了它自己所在的类，也会被认为是父类。在这个例子看很好理解，一个Python程序猿（比如我），既是一名后端程序员，也是一名程序猿，更细的分类是从属于它的父类的。在这里还要提到一个继承的概念，就是多重继承。还是用这个例子来解比如我，除了属于程序猿这个分类，还可以从属于别的分类，比如足球迷，那么就可以有这样一个类，继承了Python程序猿和足球迷这两个类。这与现实中的分类是类似的，一样事物在不同的维度下是可以分别从属于不同的分类的。然而多继承在一些编程语言里面并没有得到支持 ，如Java，但在Python里是支持的。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最后来谈谈面向对象的一个特性，多态。它指的是用一个类而继承的几个不同的类，在调用同一个方法的时候会有不同的响应。套用之前的例子，比如后端程序猿这个类里面有一个方法——bestLanguage()，那么会返回这个类认为的最好的语言。从这个类继承的3各类那么也有这个方法，但是它们在调用bestLanguage()这个方法的时候却会返回不同的结果。那么这就是多态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86202" y="57280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GB" sz="3000" u="none" cap="none" strike="noStrik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面向对象概念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08500" y="624318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GB" sz="3000" u="none" cap="none" strike="noStrik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类的特性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123576" y="1565834"/>
            <a:ext cx="6849035" cy="2408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GB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封装性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GB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继承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GB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多态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81816" y="638802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GB" sz="3000" u="none" cap="none" strike="noStrik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总结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62288" y="1036317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GB" sz="3000" u="none" cap="none" strike="noStrik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面向对象是一种抽象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245959" y="52869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GB" sz="3000" u="none" cap="none" strike="noStrik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面向对象的两个基本概念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245959" y="1606687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1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类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对象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5075" y="509575"/>
            <a:ext cx="4133849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010" y="606337"/>
            <a:ext cx="5489974" cy="393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GB" sz="3000" u="none" cap="none" strike="noStrik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面向对象的基本要素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519952" y="1482163"/>
            <a:ext cx="7989618" cy="3026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属性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方法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6328800" y="663325"/>
            <a:ext cx="11091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年龄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328800" y="1250700"/>
            <a:ext cx="11091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性别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328800" y="1838075"/>
            <a:ext cx="11091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身高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6405100" y="3012825"/>
            <a:ext cx="11091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写代码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459625" y="3704175"/>
            <a:ext cx="11091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修电脑</a:t>
            </a:r>
          </a:p>
        </p:txBody>
      </p:sp>
      <p:cxnSp>
        <p:nvCxnSpPr>
          <p:cNvPr id="91" name="Shape 91"/>
          <p:cNvCxnSpPr>
            <a:stCxn id="86" idx="1"/>
          </p:cNvCxnSpPr>
          <p:nvPr/>
        </p:nvCxnSpPr>
        <p:spPr>
          <a:xfrm flipH="1">
            <a:off x="5469900" y="831925"/>
            <a:ext cx="858900" cy="6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Shape 92"/>
          <p:cNvCxnSpPr>
            <a:stCxn id="87" idx="1"/>
          </p:cNvCxnSpPr>
          <p:nvPr/>
        </p:nvCxnSpPr>
        <p:spPr>
          <a:xfrm flipH="1">
            <a:off x="5491500" y="1419300"/>
            <a:ext cx="837300" cy="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Shape 93"/>
          <p:cNvCxnSpPr>
            <a:stCxn id="88" idx="1"/>
          </p:cNvCxnSpPr>
          <p:nvPr/>
        </p:nvCxnSpPr>
        <p:spPr>
          <a:xfrm rot="10800000">
            <a:off x="5513100" y="1522475"/>
            <a:ext cx="815700" cy="4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Shape 94"/>
          <p:cNvCxnSpPr>
            <a:stCxn id="89" idx="1"/>
          </p:cNvCxnSpPr>
          <p:nvPr/>
        </p:nvCxnSpPr>
        <p:spPr>
          <a:xfrm flipH="1">
            <a:off x="5502400" y="3181425"/>
            <a:ext cx="902700" cy="4070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Shape 95"/>
          <p:cNvCxnSpPr>
            <a:stCxn id="90" idx="1"/>
          </p:cNvCxnSpPr>
          <p:nvPr/>
        </p:nvCxnSpPr>
        <p:spPr>
          <a:xfrm rot="10800000">
            <a:off x="5491525" y="3610275"/>
            <a:ext cx="968100" cy="2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6050" y="596575"/>
            <a:ext cx="4133849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7949575" y="3410750"/>
            <a:ext cx="11091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封装性</a:t>
            </a:r>
          </a:p>
        </p:txBody>
      </p:sp>
      <p:cxnSp>
        <p:nvCxnSpPr>
          <p:cNvPr id="98" name="Shape 98"/>
          <p:cNvCxnSpPr>
            <a:stCxn id="89" idx="3"/>
            <a:endCxn id="97" idx="1"/>
          </p:cNvCxnSpPr>
          <p:nvPr/>
        </p:nvCxnSpPr>
        <p:spPr>
          <a:xfrm>
            <a:off x="7514200" y="3181425"/>
            <a:ext cx="4353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Shape 99"/>
          <p:cNvCxnSpPr>
            <a:stCxn id="90" idx="3"/>
            <a:endCxn id="97" idx="1"/>
          </p:cNvCxnSpPr>
          <p:nvPr/>
        </p:nvCxnSpPr>
        <p:spPr>
          <a:xfrm flipH="1" rot="10800000">
            <a:off x="7568725" y="3579375"/>
            <a:ext cx="380700" cy="2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1444725" y="1986500"/>
            <a:ext cx="742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程序员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035175" y="1424675"/>
            <a:ext cx="1125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前端程序员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035175" y="2394500"/>
            <a:ext cx="1125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后端程序员</a:t>
            </a:r>
          </a:p>
        </p:txBody>
      </p:sp>
      <p:cxnSp>
        <p:nvCxnSpPr>
          <p:cNvPr id="107" name="Shape 107"/>
          <p:cNvCxnSpPr>
            <a:stCxn id="104" idx="3"/>
            <a:endCxn id="105" idx="1"/>
          </p:cNvCxnSpPr>
          <p:nvPr/>
        </p:nvCxnSpPr>
        <p:spPr>
          <a:xfrm flipH="1" rot="10800000">
            <a:off x="2187225" y="1628600"/>
            <a:ext cx="847800" cy="5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08" name="Shape 108"/>
          <p:cNvCxnSpPr>
            <a:stCxn id="104" idx="3"/>
            <a:endCxn id="106" idx="1"/>
          </p:cNvCxnSpPr>
          <p:nvPr/>
        </p:nvCxnSpPr>
        <p:spPr>
          <a:xfrm>
            <a:off x="2187225" y="2190500"/>
            <a:ext cx="847800" cy="4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9" name="Shape 109"/>
          <p:cNvSpPr txBox="1"/>
          <p:nvPr/>
        </p:nvSpPr>
        <p:spPr>
          <a:xfrm>
            <a:off x="4616075" y="2802500"/>
            <a:ext cx="1286999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Python程序员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616075" y="1986500"/>
            <a:ext cx="1125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PHP程序员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616075" y="2367750"/>
            <a:ext cx="1125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Java程序员</a:t>
            </a:r>
          </a:p>
        </p:txBody>
      </p:sp>
      <p:cxnSp>
        <p:nvCxnSpPr>
          <p:cNvPr id="112" name="Shape 112"/>
          <p:cNvCxnSpPr>
            <a:stCxn id="106" idx="3"/>
            <a:endCxn id="109" idx="1"/>
          </p:cNvCxnSpPr>
          <p:nvPr/>
        </p:nvCxnSpPr>
        <p:spPr>
          <a:xfrm>
            <a:off x="4160175" y="2598500"/>
            <a:ext cx="456000" cy="4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3" name="Shape 113"/>
          <p:cNvCxnSpPr>
            <a:stCxn id="106" idx="3"/>
            <a:endCxn id="111" idx="1"/>
          </p:cNvCxnSpPr>
          <p:nvPr/>
        </p:nvCxnSpPr>
        <p:spPr>
          <a:xfrm flipH="1" rot="10800000">
            <a:off x="4160175" y="2571800"/>
            <a:ext cx="4560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4" name="Shape 114"/>
          <p:cNvCxnSpPr>
            <a:stCxn id="106" idx="3"/>
            <a:endCxn id="110" idx="1"/>
          </p:cNvCxnSpPr>
          <p:nvPr/>
        </p:nvCxnSpPr>
        <p:spPr>
          <a:xfrm flipH="1" rot="10800000">
            <a:off x="4160175" y="2190500"/>
            <a:ext cx="456000" cy="4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5" name="Shape 115"/>
          <p:cNvSpPr txBox="1"/>
          <p:nvPr/>
        </p:nvSpPr>
        <p:spPr>
          <a:xfrm>
            <a:off x="4888325" y="3531525"/>
            <a:ext cx="742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足球迷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584450" y="3210500"/>
            <a:ext cx="1647299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Python球迷程序员</a:t>
            </a:r>
          </a:p>
        </p:txBody>
      </p:sp>
      <p:cxnSp>
        <p:nvCxnSpPr>
          <p:cNvPr id="117" name="Shape 117"/>
          <p:cNvCxnSpPr>
            <a:stCxn id="109" idx="3"/>
            <a:endCxn id="116" idx="1"/>
          </p:cNvCxnSpPr>
          <p:nvPr/>
        </p:nvCxnSpPr>
        <p:spPr>
          <a:xfrm>
            <a:off x="5903074" y="3006500"/>
            <a:ext cx="681300" cy="4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8" name="Shape 118"/>
          <p:cNvCxnSpPr>
            <a:stCxn id="115" idx="3"/>
            <a:endCxn id="116" idx="1"/>
          </p:cNvCxnSpPr>
          <p:nvPr/>
        </p:nvCxnSpPr>
        <p:spPr>
          <a:xfrm flipH="1" rot="10800000">
            <a:off x="5630825" y="3414525"/>
            <a:ext cx="953700" cy="3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792275" y="1959750"/>
            <a:ext cx="742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程序员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382725" y="1397925"/>
            <a:ext cx="1125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前端程序员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382725" y="2367750"/>
            <a:ext cx="1125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后端程序员</a:t>
            </a:r>
          </a:p>
        </p:txBody>
      </p:sp>
      <p:cxnSp>
        <p:nvCxnSpPr>
          <p:cNvPr id="126" name="Shape 126"/>
          <p:cNvCxnSpPr>
            <a:stCxn id="123" idx="3"/>
            <a:endCxn id="124" idx="1"/>
          </p:cNvCxnSpPr>
          <p:nvPr/>
        </p:nvCxnSpPr>
        <p:spPr>
          <a:xfrm flipH="1" rot="10800000">
            <a:off x="1534775" y="1601850"/>
            <a:ext cx="847800" cy="5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7" name="Shape 127"/>
          <p:cNvCxnSpPr>
            <a:stCxn id="123" idx="3"/>
            <a:endCxn id="125" idx="1"/>
          </p:cNvCxnSpPr>
          <p:nvPr/>
        </p:nvCxnSpPr>
        <p:spPr>
          <a:xfrm>
            <a:off x="1534775" y="2163750"/>
            <a:ext cx="847800" cy="4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8" name="Shape 128"/>
          <p:cNvSpPr txBox="1"/>
          <p:nvPr/>
        </p:nvSpPr>
        <p:spPr>
          <a:xfrm>
            <a:off x="3963625" y="2775750"/>
            <a:ext cx="137934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Python程序员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963625" y="1959750"/>
            <a:ext cx="1125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PHP程序员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990014" y="2351910"/>
            <a:ext cx="1125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Java程序员</a:t>
            </a:r>
          </a:p>
        </p:txBody>
      </p:sp>
      <p:cxnSp>
        <p:nvCxnSpPr>
          <p:cNvPr id="131" name="Shape 131"/>
          <p:cNvCxnSpPr>
            <a:stCxn id="125" idx="3"/>
            <a:endCxn id="128" idx="1"/>
          </p:cNvCxnSpPr>
          <p:nvPr/>
        </p:nvCxnSpPr>
        <p:spPr>
          <a:xfrm>
            <a:off x="3507725" y="2571750"/>
            <a:ext cx="456000" cy="4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2" name="Shape 132"/>
          <p:cNvCxnSpPr>
            <a:stCxn id="125" idx="3"/>
            <a:endCxn id="130" idx="1"/>
          </p:cNvCxnSpPr>
          <p:nvPr/>
        </p:nvCxnSpPr>
        <p:spPr>
          <a:xfrm flipH="1" rot="10800000">
            <a:off x="3507725" y="2555850"/>
            <a:ext cx="4824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3" name="Shape 133"/>
          <p:cNvCxnSpPr>
            <a:stCxn id="125" idx="3"/>
            <a:endCxn id="129" idx="1"/>
          </p:cNvCxnSpPr>
          <p:nvPr/>
        </p:nvCxnSpPr>
        <p:spPr>
          <a:xfrm flipH="1" rot="10800000">
            <a:off x="3507725" y="2163750"/>
            <a:ext cx="456000" cy="4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4" name="Shape 134"/>
          <p:cNvSpPr txBox="1"/>
          <p:nvPr/>
        </p:nvSpPr>
        <p:spPr>
          <a:xfrm>
            <a:off x="2524250" y="3337575"/>
            <a:ext cx="1125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2149283" y="3395667"/>
            <a:ext cx="1591884" cy="4770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bestLanguage()</a:t>
            </a:r>
          </a:p>
        </p:txBody>
      </p:sp>
      <p:cxnSp>
        <p:nvCxnSpPr>
          <p:cNvPr id="136" name="Shape 136"/>
          <p:cNvCxnSpPr>
            <a:stCxn id="125" idx="2"/>
            <a:endCxn id="135" idx="0"/>
          </p:cNvCxnSpPr>
          <p:nvPr/>
        </p:nvCxnSpPr>
        <p:spPr>
          <a:xfrm>
            <a:off x="2945225" y="2775750"/>
            <a:ext cx="0" cy="619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Shape 137"/>
          <p:cNvSpPr txBox="1"/>
          <p:nvPr/>
        </p:nvSpPr>
        <p:spPr>
          <a:xfrm>
            <a:off x="5544523" y="1959750"/>
            <a:ext cx="1561498" cy="4178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bestLanguage()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547389" y="2329750"/>
            <a:ext cx="1561498" cy="4298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bestLanguage()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592821" y="2769761"/>
            <a:ext cx="1561498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bestLanguage()</a:t>
            </a:r>
          </a:p>
        </p:txBody>
      </p:sp>
      <p:cxnSp>
        <p:nvCxnSpPr>
          <p:cNvPr id="140" name="Shape 140"/>
          <p:cNvCxnSpPr>
            <a:stCxn id="129" idx="3"/>
            <a:endCxn id="137" idx="1"/>
          </p:cNvCxnSpPr>
          <p:nvPr/>
        </p:nvCxnSpPr>
        <p:spPr>
          <a:xfrm>
            <a:off x="5088625" y="2163750"/>
            <a:ext cx="4560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Shape 141"/>
          <p:cNvCxnSpPr/>
          <p:nvPr/>
        </p:nvCxnSpPr>
        <p:spPr>
          <a:xfrm>
            <a:off x="5068644" y="2545443"/>
            <a:ext cx="455899" cy="1091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Shape 142"/>
          <p:cNvCxnSpPr>
            <a:stCxn id="139" idx="1"/>
            <a:endCxn id="128" idx="3"/>
          </p:cNvCxnSpPr>
          <p:nvPr/>
        </p:nvCxnSpPr>
        <p:spPr>
          <a:xfrm flipH="1">
            <a:off x="5342921" y="2973761"/>
            <a:ext cx="2499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Shape 143"/>
          <p:cNvSpPr txBox="1"/>
          <p:nvPr/>
        </p:nvSpPr>
        <p:spPr>
          <a:xfrm>
            <a:off x="7404225" y="1996350"/>
            <a:ext cx="577499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7404175" y="2377600"/>
            <a:ext cx="577499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7404175" y="2812350"/>
            <a:ext cx="848100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</a:p>
        </p:txBody>
      </p:sp>
      <p:cxnSp>
        <p:nvCxnSpPr>
          <p:cNvPr id="146" name="Shape 146"/>
          <p:cNvCxnSpPr>
            <a:stCxn id="137" idx="3"/>
            <a:endCxn id="143" idx="1"/>
          </p:cNvCxnSpPr>
          <p:nvPr/>
        </p:nvCxnSpPr>
        <p:spPr>
          <a:xfrm flipH="1" rot="10800000">
            <a:off x="7106022" y="2163874"/>
            <a:ext cx="2982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Shape 147"/>
          <p:cNvCxnSpPr>
            <a:stCxn id="138" idx="3"/>
            <a:endCxn id="144" idx="1"/>
          </p:cNvCxnSpPr>
          <p:nvPr/>
        </p:nvCxnSpPr>
        <p:spPr>
          <a:xfrm>
            <a:off x="7108887" y="2544663"/>
            <a:ext cx="295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Shape 148"/>
          <p:cNvCxnSpPr>
            <a:stCxn id="139" idx="3"/>
            <a:endCxn id="145" idx="1"/>
          </p:cNvCxnSpPr>
          <p:nvPr/>
        </p:nvCxnSpPr>
        <p:spPr>
          <a:xfrm>
            <a:off x="7154319" y="2973761"/>
            <a:ext cx="2499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