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0" r:id="rId4"/>
    <p:sldId id="267" r:id="rId5"/>
    <p:sldId id="270" r:id="rId6"/>
    <p:sldId id="263" r:id="rId7"/>
    <p:sldId id="266" r:id="rId8"/>
    <p:sldId id="269" r:id="rId9"/>
    <p:sldId id="272" r:id="rId10"/>
    <p:sldId id="273" r:id="rId11"/>
    <p:sldId id="258" r:id="rId12"/>
    <p:sldId id="259" r:id="rId13"/>
    <p:sldId id="264" r:id="rId14"/>
    <p:sldId id="265" r:id="rId15"/>
    <p:sldId id="268" r:id="rId16"/>
    <p:sldId id="271" r:id="rId17"/>
    <p:sldId id="261" r:id="rId18"/>
    <p:sldId id="274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2880">
          <p15:clr>
            <a:srgbClr val="A4A3A4"/>
          </p15:clr>
        </p15:guide>
        <p15:guide id="5" pos="249">
          <p15:clr>
            <a:srgbClr val="A4A3A4"/>
          </p15:clr>
        </p15:guide>
        <p15:guide id="6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677"/>
    <a:srgbClr val="F1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větlý styl 2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větlý styl 2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707" autoAdjust="0"/>
  </p:normalViewPr>
  <p:slideViewPr>
    <p:cSldViewPr>
      <p:cViewPr varScale="1">
        <p:scale>
          <a:sx n="74" d="100"/>
          <a:sy n="74" d="100"/>
        </p:scale>
        <p:origin x="1122" y="72"/>
      </p:cViewPr>
      <p:guideLst>
        <p:guide orient="horz" pos="2160"/>
        <p:guide orient="horz" pos="3884"/>
        <p:guide orient="horz" pos="935"/>
        <p:guide pos="2880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77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E802-7D74-4C9D-B385-CC81184A7432}" type="datetimeFigureOut">
              <a:rPr lang="cs-CZ" smtClean="0"/>
              <a:pPr/>
              <a:t>26. 3. 2014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1D773-6FF2-440A-A368-2FDFC7FBC0E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729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Etnetera s r o\366_Logo a vizuální styl\05_REALIZACE\02_DOKUMENTY\03_realizace\img\etn_cerna_12103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92696"/>
            <a:ext cx="1224000" cy="49041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80000" y="3068960"/>
            <a:ext cx="5976912" cy="1470025"/>
          </a:xfrm>
          <a:prstGeom prst="rect">
            <a:avLst/>
          </a:prstGeom>
        </p:spPr>
        <p:txBody>
          <a:bodyPr anchor="b"/>
          <a:lstStyle>
            <a:lvl1pPr>
              <a:lnSpc>
                <a:spcPts val="5000"/>
              </a:lnSpc>
              <a:defRPr sz="440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80000" y="4560808"/>
            <a:ext cx="5976912" cy="7622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pic>
        <p:nvPicPr>
          <p:cNvPr id="2052" name="Picture 4" descr="S:\Etnetera s r o\366_Logo a vizuální styl\05_REALIZACE\02_DOKUMENTY\03_realizace\img\etn_ppt_titulka.png"/>
          <p:cNvPicPr>
            <a:picLocks noChangeAspect="1" noChangeArrowheads="1"/>
          </p:cNvPicPr>
          <p:nvPr userDrawn="1"/>
        </p:nvPicPr>
        <p:blipFill>
          <a:blip r:embed="rId3" cstate="print"/>
          <a:srcRect l="31888" b="48950"/>
          <a:stretch>
            <a:fillRect/>
          </a:stretch>
        </p:blipFill>
        <p:spPr bwMode="auto">
          <a:xfrm>
            <a:off x="2915816" y="0"/>
            <a:ext cx="6228184" cy="3501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202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287" y="274638"/>
            <a:ext cx="8353425" cy="7060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287" y="1484313"/>
            <a:ext cx="8353425" cy="4681537"/>
          </a:xfrm>
        </p:spPr>
        <p:txBody>
          <a:bodyPr/>
          <a:lstStyle>
            <a:lvl1pPr>
              <a:spcAft>
                <a:spcPts val="600"/>
              </a:spcAft>
              <a:buClr>
                <a:srgbClr val="F15A22"/>
              </a:buClr>
              <a:defRPr/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smtClean="0"/>
              <a:t> </a:t>
            </a:r>
            <a:r>
              <a:rPr lang="cs-CZ" b="0" dirty="0" smtClean="0"/>
              <a:t>| Název prezentace | Jméno Příjmení</a:t>
            </a:r>
            <a:endParaRPr lang="cs-CZ" dirty="0" smtClean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text 10"/>
          <p:cNvSpPr>
            <a:spLocks noGrp="1"/>
          </p:cNvSpPr>
          <p:nvPr>
            <p:ph type="body" sz="quarter" idx="13"/>
          </p:nvPr>
        </p:nvSpPr>
        <p:spPr>
          <a:xfrm>
            <a:off x="395288" y="980728"/>
            <a:ext cx="8353425" cy="360114"/>
          </a:xfrm>
        </p:spPr>
        <p:txBody>
          <a:bodyPr tIns="0">
            <a:normAutofit/>
          </a:bodyPr>
          <a:lstStyle>
            <a:lvl1pPr>
              <a:buFontTx/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38600" cy="4681537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10113" y="1484313"/>
            <a:ext cx="4038600" cy="4681537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C80-714E-4700-80BE-F17A18FF5CBB}" type="datetime1">
              <a:rPr lang="cs-CZ" smtClean="0"/>
              <a:pPr/>
              <a:t>26. 3. 2014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EC48-03FC-426E-BCBE-77D3531F799C}" type="datetime1">
              <a:rPr lang="cs-CZ" smtClean="0"/>
              <a:pPr/>
              <a:t>26. 3. 2014</a:t>
            </a:fld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5480-FB20-4E05-A691-9DF4601A3BDF}" type="datetime1">
              <a:rPr lang="cs-CZ" smtClean="0"/>
              <a:pPr/>
              <a:t>26. 3. 2014</a:t>
            </a:fld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395287" y="274638"/>
            <a:ext cx="8353425" cy="7060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5287" y="1484314"/>
            <a:ext cx="8353425" cy="468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Klepnutím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403648" y="6356350"/>
            <a:ext cx="3538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5A65-6DA9-4CE5-BE55-20BD058B7FA2}" type="datetime1">
              <a:rPr lang="cs-CZ" smtClean="0"/>
              <a:pPr/>
              <a:t>26. 3. 2014</a:t>
            </a:fld>
            <a:r>
              <a:rPr lang="cs-CZ" smtClean="0"/>
              <a:t> </a:t>
            </a:r>
            <a:r>
              <a:rPr lang="cs-CZ" b="0" smtClean="0"/>
              <a:t>| Název prezentace | Jméno Příjmení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615113" y="6356350"/>
            <a:ext cx="21336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D528-E80F-4022-9785-65328182265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395536" y="6273320"/>
            <a:ext cx="8352928" cy="36000"/>
          </a:xfrm>
          <a:prstGeom prst="rect">
            <a:avLst/>
          </a:prstGeom>
          <a:gradFill flip="none" rotWithShape="1">
            <a:gsLst>
              <a:gs pos="100000">
                <a:srgbClr val="4D2677"/>
              </a:gs>
              <a:gs pos="30000">
                <a:srgbClr val="F15A22"/>
              </a:gs>
              <a:gs pos="100000">
                <a:srgbClr val="D1C39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098" name="Picture 2" descr="S:\Etnetera s r o\366_Logo a vizuální styl\05_REALIZACE\02_DOKUMENTY\03_realizace\img\etn_cern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578" y="6430600"/>
            <a:ext cx="862012" cy="2159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15A22"/>
        </a:buClr>
        <a:buFont typeface="Wingdings 3" pitchFamily="18" charset="2"/>
        <a:buChar char="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55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anradek/formio-demo" TargetMode="External"/><Relationship Id="rId2" Type="http://schemas.openxmlformats.org/officeDocument/2006/relationships/hyperlink" Target="http://formio-demo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Formio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80000" y="4560808"/>
            <a:ext cx="5976912" cy="1676504"/>
          </a:xfrm>
        </p:spPr>
        <p:txBody>
          <a:bodyPr/>
          <a:lstStyle/>
          <a:p>
            <a:r>
              <a:rPr lang="cs-CZ" dirty="0" err="1" smtClean="0"/>
              <a:t>Need</a:t>
            </a:r>
            <a:r>
              <a:rPr lang="cs-CZ" dirty="0" smtClean="0"/>
              <a:t> a</a:t>
            </a:r>
            <a:r>
              <a:rPr lang="cs-CZ" dirty="0"/>
              <a:t> </a:t>
            </a:r>
            <a:r>
              <a:rPr lang="cs-CZ" dirty="0" err="1" smtClean="0"/>
              <a:t>form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7056912" y="5805264"/>
            <a:ext cx="1531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Radek Beran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cs-CZ" sz="800" dirty="0" smtClean="0"/>
              <a:t> </a:t>
            </a:r>
            <a:r>
              <a:rPr lang="cs-CZ" dirty="0"/>
              <a:t/>
            </a:r>
            <a:br>
              <a:rPr lang="cs-CZ" dirty="0"/>
            </a:br>
            <a:r>
              <a:rPr lang="en-US" sz="1100" dirty="0" smtClean="0"/>
              <a:t>27.3.2014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21567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definition (2)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/>
              <a:pPr/>
              <a:t>26. 3. 2014</a:t>
            </a:fld>
            <a:r>
              <a:rPr lang="cs-CZ" dirty="0"/>
              <a:t> </a:t>
            </a:r>
            <a:r>
              <a:rPr lang="cs-CZ" b="0" dirty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</a:t>
            </a:r>
            <a:r>
              <a:rPr lang="en-US" b="0" dirty="0" smtClean="0"/>
              <a:t>Beran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10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Or equivalent automatic one</a:t>
            </a:r>
            <a:endParaRPr lang="cs-CZ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5287" y="1556792"/>
            <a:ext cx="802303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FormMapping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registrationForm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nested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contactAddress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Zástupný symbol pro obsah 2"/>
          <p:cNvSpPr txBox="1">
            <a:spLocks/>
          </p:cNvSpPr>
          <p:nvPr/>
        </p:nvSpPr>
        <p:spPr>
          <a:xfrm>
            <a:off x="391084" y="3211959"/>
            <a:ext cx="8353425" cy="27842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15A22"/>
              </a:buClr>
              <a:buFont typeface="Wingdings 3" pitchFamily="18" charset="2"/>
              <a:buChar char="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5560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Automatic </a:t>
            </a:r>
            <a:r>
              <a:rPr lang="cs-CZ" sz="2800" dirty="0" err="1"/>
              <a:t>mapping</a:t>
            </a:r>
            <a:endParaRPr lang="cs-CZ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Introspects readable (and settable – via setters/</a:t>
            </a:r>
            <a:r>
              <a:rPr lang="en-US" sz="2000" dirty="0" err="1"/>
              <a:t>instantiators</a:t>
            </a:r>
            <a:r>
              <a:rPr lang="en-US" sz="2000" dirty="0"/>
              <a:t>) </a:t>
            </a:r>
            <a:r>
              <a:rPr lang="en-US" sz="2000" dirty="0" smtClean="0"/>
              <a:t>properties (incl. nested objects, list of nested objects)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@</a:t>
            </a:r>
            <a:r>
              <a:rPr lang="cs-CZ" sz="2000" dirty="0" err="1" smtClean="0"/>
              <a:t>Ignored</a:t>
            </a:r>
            <a:r>
              <a:rPr lang="en-US" sz="2000" dirty="0" smtClean="0"/>
              <a:t> on getters can be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Custom </a:t>
            </a:r>
            <a:r>
              <a:rPr lang="en-US" sz="2000" dirty="0"/>
              <a:t>field </a:t>
            </a:r>
            <a:r>
              <a:rPr lang="en-US" sz="2000" dirty="0" smtClean="0"/>
              <a:t>definitions have </a:t>
            </a:r>
            <a:r>
              <a:rPr lang="cs-CZ" sz="2000" dirty="0" smtClean="0"/>
              <a:t>precedence</a:t>
            </a:r>
            <a:endParaRPr lang="cs-CZ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 err="1"/>
              <a:t>Custom</a:t>
            </a:r>
            <a:r>
              <a:rPr lang="cs-CZ" sz="2800" dirty="0"/>
              <a:t> </a:t>
            </a:r>
            <a:r>
              <a:rPr lang="cs-CZ" sz="2800" dirty="0" err="1"/>
              <a:t>field</a:t>
            </a:r>
            <a:r>
              <a:rPr lang="cs-CZ" sz="2800" dirty="0"/>
              <a:t> </a:t>
            </a:r>
            <a:r>
              <a:rPr lang="cs-CZ" sz="2800" dirty="0" err="1"/>
              <a:t>definition</a:t>
            </a:r>
            <a:endParaRPr lang="cs-CZ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000" dirty="0" err="1"/>
              <a:t>new</a:t>
            </a:r>
            <a:r>
              <a:rPr lang="cs-CZ" sz="2000" dirty="0"/>
              <a:t> </a:t>
            </a:r>
            <a:r>
              <a:rPr lang="cs-CZ" sz="2000" dirty="0" err="1"/>
              <a:t>FieldProps</a:t>
            </a:r>
            <a:r>
              <a:rPr lang="cs-CZ" sz="2000" dirty="0"/>
              <a:t>(</a:t>
            </a:r>
            <a:r>
              <a:rPr lang="cs-CZ" sz="2000" dirty="0" err="1"/>
              <a:t>propertyName</a:t>
            </a:r>
            <a:r>
              <a:rPr lang="cs-CZ" sz="2000" dirty="0"/>
              <a:t>, </a:t>
            </a:r>
            <a:r>
              <a:rPr lang="cs-CZ" sz="2000" dirty="0" err="1"/>
              <a:t>pattern</a:t>
            </a:r>
            <a:r>
              <a:rPr lang="cs-CZ" sz="2000" dirty="0"/>
              <a:t>, </a:t>
            </a:r>
            <a:r>
              <a:rPr lang="cs-CZ" sz="2000" dirty="0" err="1"/>
              <a:t>formatter</a:t>
            </a:r>
            <a:r>
              <a:rPr lang="cs-CZ" sz="2000" dirty="0"/>
              <a:t>)</a:t>
            </a:r>
            <a:endParaRPr lang="en-US" sz="2000" dirty="0"/>
          </a:p>
          <a:p>
            <a:pPr lvl="1"/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86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Validation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Using</a:t>
            </a:r>
            <a:r>
              <a:rPr lang="cs-CZ" dirty="0" smtClean="0"/>
              <a:t> </a:t>
            </a:r>
            <a:r>
              <a:rPr lang="cs-CZ" dirty="0" err="1" smtClean="0"/>
              <a:t>bean</a:t>
            </a:r>
            <a:r>
              <a:rPr lang="cs-CZ" dirty="0" smtClean="0"/>
              <a:t> </a:t>
            </a:r>
            <a:r>
              <a:rPr lang="cs-CZ" dirty="0" err="1" smtClean="0"/>
              <a:t>validation</a:t>
            </a:r>
            <a:r>
              <a:rPr lang="cs-CZ" dirty="0" smtClean="0"/>
              <a:t> API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cs-CZ" b="0" dirty="0"/>
              <a:t>JSR-303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ValidationResult</a:t>
            </a:r>
            <a:endParaRPr lang="en-US" dirty="0" smtClean="0"/>
          </a:p>
          <a:p>
            <a:pPr lvl="1"/>
            <a:r>
              <a:rPr lang="cs-CZ" dirty="0" err="1" smtClean="0"/>
              <a:t>ConstraintViolationMessage</a:t>
            </a:r>
            <a:r>
              <a:rPr lang="en-US" dirty="0" smtClean="0"/>
              <a:t>(s) for global and field constraints</a:t>
            </a:r>
          </a:p>
          <a:p>
            <a:pPr lvl="1"/>
            <a:r>
              <a:rPr lang="en-US" dirty="0" smtClean="0"/>
              <a:t>Fields (properties) and also mappings (whole complex objects) are validated</a:t>
            </a:r>
            <a:endParaRPr lang="cs-CZ" dirty="0" smtClean="0"/>
          </a:p>
          <a:p>
            <a:pPr lvl="1"/>
            <a:r>
              <a:rPr lang="cs-CZ" dirty="0" err="1" smtClean="0"/>
              <a:t>Binding</a:t>
            </a:r>
            <a:r>
              <a:rPr lang="cs-CZ" dirty="0" smtClean="0"/>
              <a:t> and </a:t>
            </a:r>
            <a:r>
              <a:rPr lang="cs-CZ" dirty="0" err="1" smtClean="0"/>
              <a:t>validation</a:t>
            </a:r>
            <a:r>
              <a:rPr lang="cs-CZ" dirty="0" smtClean="0"/>
              <a:t> </a:t>
            </a:r>
            <a:r>
              <a:rPr lang="cs-CZ" dirty="0" err="1" smtClean="0"/>
              <a:t>errors</a:t>
            </a:r>
            <a:endParaRPr lang="en-US" dirty="0" smtClean="0"/>
          </a:p>
          <a:p>
            <a:r>
              <a:rPr lang="cs-CZ" dirty="0" err="1" smtClean="0"/>
              <a:t>Custom</a:t>
            </a:r>
            <a:r>
              <a:rPr lang="cs-CZ" dirty="0" smtClean="0"/>
              <a:t> </a:t>
            </a:r>
            <a:r>
              <a:rPr lang="cs-CZ" dirty="0" err="1" smtClean="0"/>
              <a:t>message</a:t>
            </a:r>
            <a:r>
              <a:rPr lang="cs-CZ" dirty="0" smtClean="0"/>
              <a:t> </a:t>
            </a:r>
            <a:r>
              <a:rPr lang="cs-CZ" dirty="0" err="1" smtClean="0"/>
              <a:t>bundle</a:t>
            </a:r>
            <a:r>
              <a:rPr lang="cs-CZ" dirty="0" smtClean="0"/>
              <a:t> </a:t>
            </a:r>
            <a:r>
              <a:rPr lang="cs-CZ" dirty="0" err="1" smtClean="0"/>
              <a:t>can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configured</a:t>
            </a:r>
            <a:endParaRPr lang="cs-CZ" dirty="0" smtClean="0"/>
          </a:p>
          <a:p>
            <a:pPr lvl="1"/>
            <a:r>
              <a:rPr lang="cs-CZ" dirty="0" smtClean="0"/>
              <a:t>Default are </a:t>
            </a:r>
            <a:r>
              <a:rPr lang="cs-CZ" dirty="0" err="1" smtClean="0"/>
              <a:t>properties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form</a:t>
            </a:r>
            <a:r>
              <a:rPr lang="cs-CZ" dirty="0" smtClean="0"/>
              <a:t> data</a:t>
            </a:r>
            <a:endParaRPr lang="cs-CZ" dirty="0"/>
          </a:p>
          <a:p>
            <a:r>
              <a:rPr lang="cs-CZ" dirty="0" err="1" smtClean="0"/>
              <a:t>Fallback</a:t>
            </a:r>
            <a:r>
              <a:rPr lang="cs-CZ" dirty="0" smtClean="0"/>
              <a:t>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 err="1" smtClean="0"/>
              <a:t>ValidationMessages.properties</a:t>
            </a:r>
            <a:r>
              <a:rPr lang="en-US" dirty="0" smtClean="0"/>
              <a:t> with default messages</a:t>
            </a:r>
            <a:endParaRPr lang="cs-CZ" dirty="0" smtClean="0"/>
          </a:p>
          <a:p>
            <a:r>
              <a:rPr lang="cs-CZ" dirty="0" err="1" smtClean="0"/>
              <a:t>Message</a:t>
            </a:r>
            <a:r>
              <a:rPr lang="cs-CZ" dirty="0" smtClean="0"/>
              <a:t> </a:t>
            </a:r>
            <a:r>
              <a:rPr lang="cs-CZ" dirty="0" err="1" smtClean="0"/>
              <a:t>bundle</a:t>
            </a:r>
            <a:r>
              <a:rPr lang="en-US" dirty="0" smtClean="0"/>
              <a:t> need not to be used</a:t>
            </a:r>
            <a:endParaRPr lang="cs-CZ" dirty="0" smtClean="0"/>
          </a:p>
          <a:p>
            <a:pPr lvl="1"/>
            <a:r>
              <a:rPr lang="cs-CZ" dirty="0" err="1" smtClean="0"/>
              <a:t>Error</a:t>
            </a:r>
            <a:r>
              <a:rPr lang="cs-CZ" dirty="0" smtClean="0"/>
              <a:t> </a:t>
            </a:r>
            <a:r>
              <a:rPr lang="cs-CZ" dirty="0" err="1" smtClean="0"/>
              <a:t>messages</a:t>
            </a:r>
            <a:r>
              <a:rPr lang="cs-CZ" dirty="0" smtClean="0"/>
              <a:t> </a:t>
            </a:r>
            <a:r>
              <a:rPr lang="cs-CZ" dirty="0" err="1" smtClean="0"/>
              <a:t>carry</a:t>
            </a:r>
            <a:r>
              <a:rPr lang="cs-CZ" dirty="0" smtClean="0"/>
              <a:t> </a:t>
            </a:r>
            <a:r>
              <a:rPr lang="cs-CZ" dirty="0" err="1" smtClean="0"/>
              <a:t>possible</a:t>
            </a:r>
            <a:r>
              <a:rPr lang="cs-CZ" dirty="0" smtClean="0"/>
              <a:t> </a:t>
            </a:r>
            <a:r>
              <a:rPr lang="cs-CZ" dirty="0" err="1" smtClean="0"/>
              <a:t>translation</a:t>
            </a:r>
            <a:r>
              <a:rPr lang="cs-CZ" dirty="0" smtClean="0"/>
              <a:t> and </a:t>
            </a:r>
            <a:r>
              <a:rPr lang="cs-CZ" dirty="0" err="1" smtClean="0"/>
              <a:t>also</a:t>
            </a:r>
            <a:r>
              <a:rPr lang="cs-CZ" dirty="0" smtClean="0"/>
              <a:t> </a:t>
            </a:r>
            <a:r>
              <a:rPr lang="cs-CZ" dirty="0" err="1" smtClean="0"/>
              <a:t>unresolved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arguments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77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validation features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validation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b</a:t>
            </a:r>
            <a:r>
              <a:rPr lang="cs-CZ" dirty="0" err="1" smtClean="0"/>
              <a:t>ean</a:t>
            </a:r>
            <a:r>
              <a:rPr lang="cs-CZ" dirty="0" smtClean="0"/>
              <a:t> </a:t>
            </a:r>
            <a:r>
              <a:rPr lang="cs-CZ" dirty="0" err="1" smtClean="0"/>
              <a:t>validation</a:t>
            </a:r>
            <a:r>
              <a:rPr lang="cs-CZ" dirty="0" smtClean="0"/>
              <a:t> </a:t>
            </a:r>
            <a:r>
              <a:rPr lang="cs-CZ" dirty="0" err="1" smtClean="0"/>
              <a:t>groups</a:t>
            </a:r>
            <a:endParaRPr lang="en-US" dirty="0" smtClean="0"/>
          </a:p>
          <a:p>
            <a:r>
              <a:rPr lang="en-US" dirty="0" smtClean="0"/>
              <a:t>Custom validators can be written</a:t>
            </a:r>
          </a:p>
          <a:p>
            <a:pPr lvl="1"/>
            <a:r>
              <a:rPr lang="en-US" dirty="0" err="1" smtClean="0"/>
              <a:t>NotEmpty</a:t>
            </a:r>
            <a:endParaRPr lang="en-US" dirty="0" smtClean="0"/>
          </a:p>
          <a:p>
            <a:pPr lvl="1"/>
            <a:r>
              <a:rPr lang="en-US" dirty="0" err="1" smtClean="0"/>
              <a:t>RodneCislo</a:t>
            </a:r>
            <a:endParaRPr lang="en-US" dirty="0" smtClean="0"/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cs-CZ" dirty="0" err="1" smtClean="0"/>
              <a:t>CustomMultiFieldValidator</a:t>
            </a:r>
            <a:r>
              <a:rPr lang="cs-CZ" dirty="0" smtClean="0"/>
              <a:t>, …</a:t>
            </a:r>
            <a:endParaRPr lang="en-US" dirty="0" smtClean="0"/>
          </a:p>
          <a:p>
            <a:r>
              <a:rPr lang="en-US" dirty="0" smtClean="0"/>
              <a:t>Error, warning, info severity supported and recognized from payload of annotations</a:t>
            </a:r>
          </a:p>
          <a:p>
            <a:r>
              <a:rPr lang="en-US" dirty="0" smtClean="0"/>
              <a:t>Required flag automatically filled from </a:t>
            </a:r>
            <a:r>
              <a:rPr lang="cs-CZ" dirty="0" err="1" smtClean="0"/>
              <a:t>Size</a:t>
            </a:r>
            <a:r>
              <a:rPr lang="en-US" dirty="0" smtClean="0"/>
              <a:t>, </a:t>
            </a:r>
            <a:r>
              <a:rPr lang="en-US" dirty="0" err="1" smtClean="0"/>
              <a:t>NotNull</a:t>
            </a:r>
            <a:r>
              <a:rPr lang="en-US" dirty="0" smtClean="0"/>
              <a:t> and derived </a:t>
            </a:r>
            <a:r>
              <a:rPr lang="en-US" dirty="0" err="1" smtClean="0"/>
              <a:t>constaints</a:t>
            </a:r>
            <a:r>
              <a:rPr lang="en-US" dirty="0" smtClean="0"/>
              <a:t> in default validator implementation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FormFields</a:t>
            </a:r>
            <a:endParaRPr lang="en-US" dirty="0" smtClean="0"/>
          </a:p>
          <a:p>
            <a:pPr lvl="1"/>
            <a:r>
              <a:rPr lang="en-US" dirty="0" smtClean="0"/>
              <a:t>For mappings of complex objects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12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896" y="1484313"/>
            <a:ext cx="2811816" cy="21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Configuration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Config</a:t>
            </a:r>
            <a:r>
              <a:rPr lang="en-US" dirty="0" smtClean="0"/>
              <a:t> object (Created using Forms.</a:t>
            </a:r>
            <a:r>
              <a:rPr lang="cs-CZ" dirty="0" err="1" smtClean="0"/>
              <a:t>config</a:t>
            </a:r>
            <a:r>
              <a:rPr lang="cs-CZ" dirty="0" smtClean="0"/>
              <a:t>()</a:t>
            </a:r>
            <a:r>
              <a:rPr lang="en-US" dirty="0" smtClean="0"/>
              <a:t>…build())</a:t>
            </a:r>
          </a:p>
          <a:p>
            <a:r>
              <a:rPr lang="cs-CZ" dirty="0" smtClean="0"/>
              <a:t>Immutable</a:t>
            </a:r>
          </a:p>
          <a:p>
            <a:r>
              <a:rPr lang="cs-CZ" dirty="0" smtClean="0"/>
              <a:t>Default </a:t>
            </a:r>
            <a:r>
              <a:rPr lang="cs-CZ" dirty="0" err="1" smtClean="0"/>
              <a:t>configuration</a:t>
            </a:r>
            <a:r>
              <a:rPr lang="cs-CZ" dirty="0" smtClean="0"/>
              <a:t> </a:t>
            </a:r>
            <a:r>
              <a:rPr lang="cs-CZ" dirty="0" err="1" smtClean="0"/>
              <a:t>available</a:t>
            </a:r>
            <a:endParaRPr lang="cs-CZ" dirty="0" smtClean="0"/>
          </a:p>
          <a:p>
            <a:r>
              <a:rPr lang="cs-CZ" dirty="0" err="1" smtClean="0"/>
              <a:t>Custom</a:t>
            </a:r>
            <a:r>
              <a:rPr lang="cs-CZ" dirty="0" smtClean="0"/>
              <a:t> </a:t>
            </a:r>
            <a:r>
              <a:rPr lang="cs-CZ" dirty="0" err="1" smtClean="0"/>
              <a:t>configuration</a:t>
            </a:r>
            <a:r>
              <a:rPr lang="cs-CZ" dirty="0" smtClean="0"/>
              <a:t> </a:t>
            </a:r>
            <a:r>
              <a:rPr lang="cs-CZ" dirty="0" err="1" smtClean="0"/>
              <a:t>can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supplied</a:t>
            </a:r>
            <a:endParaRPr lang="en-US" dirty="0" smtClean="0"/>
          </a:p>
          <a:p>
            <a:r>
              <a:rPr lang="en-US" dirty="0" smtClean="0"/>
              <a:t>Automatically propagated to nested mappings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13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2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File</a:t>
            </a:r>
            <a:r>
              <a:rPr lang="cs-CZ" dirty="0" smtClean="0"/>
              <a:t> </a:t>
            </a:r>
            <a:r>
              <a:rPr lang="cs-CZ" dirty="0" err="1" smtClean="0"/>
              <a:t>uploads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Apache </a:t>
            </a:r>
            <a:r>
              <a:rPr lang="en-US" dirty="0" err="1" smtClean="0"/>
              <a:t>FileUpload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Max. request size, size of one uploaded file, threshold for storing data in memory can be set via </a:t>
            </a:r>
            <a:r>
              <a:rPr lang="en-US" dirty="0" err="1" smtClean="0"/>
              <a:t>Formio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Global</a:t>
            </a:r>
            <a:r>
              <a:rPr lang="cs-CZ" dirty="0" smtClean="0"/>
              <a:t>/</a:t>
            </a:r>
            <a:r>
              <a:rPr lang="cs-CZ" dirty="0" err="1" smtClean="0"/>
              <a:t>field</a:t>
            </a:r>
            <a:r>
              <a:rPr lang="cs-CZ" dirty="0" smtClean="0"/>
              <a:t> </a:t>
            </a:r>
            <a:r>
              <a:rPr lang="cs-CZ" dirty="0" err="1" smtClean="0"/>
              <a:t>ConstraintViolationMessage</a:t>
            </a:r>
            <a:r>
              <a:rPr lang="en-US" dirty="0" smtClean="0"/>
              <a:t>s </a:t>
            </a:r>
            <a:r>
              <a:rPr lang="cs-CZ" dirty="0" err="1" smtClean="0"/>
              <a:t>created</a:t>
            </a:r>
            <a:r>
              <a:rPr lang="cs-CZ" dirty="0" smtClean="0"/>
              <a:t> </a:t>
            </a:r>
            <a:r>
              <a:rPr lang="cs-CZ" dirty="0" err="1" smtClean="0"/>
              <a:t>when</a:t>
            </a:r>
            <a:r>
              <a:rPr lang="cs-CZ" dirty="0" smtClean="0"/>
              <a:t> </a:t>
            </a:r>
            <a:r>
              <a:rPr lang="cs-CZ" dirty="0" err="1" smtClean="0"/>
              <a:t>limits</a:t>
            </a:r>
            <a:r>
              <a:rPr lang="cs-CZ" dirty="0" smtClean="0"/>
              <a:t> are </a:t>
            </a:r>
            <a:r>
              <a:rPr lang="cs-CZ" dirty="0" err="1" smtClean="0"/>
              <a:t>exceeded</a:t>
            </a:r>
            <a:endParaRPr lang="cs-CZ" dirty="0" smtClean="0"/>
          </a:p>
          <a:p>
            <a:r>
              <a:rPr lang="cs-CZ" dirty="0" err="1" smtClean="0"/>
              <a:t>Automatic</a:t>
            </a:r>
            <a:r>
              <a:rPr lang="cs-CZ" dirty="0"/>
              <a:t> </a:t>
            </a:r>
            <a:r>
              <a:rPr lang="cs-CZ" dirty="0" err="1" smtClean="0"/>
              <a:t>binding</a:t>
            </a:r>
            <a:r>
              <a:rPr lang="cs-CZ" dirty="0" smtClean="0"/>
              <a:t> to </a:t>
            </a:r>
            <a:r>
              <a:rPr lang="cs-CZ" dirty="0" err="1" smtClean="0"/>
              <a:t>UploadedFile</a:t>
            </a:r>
            <a:r>
              <a:rPr lang="cs-CZ" dirty="0" smtClean="0"/>
              <a:t>, </a:t>
            </a:r>
            <a:r>
              <a:rPr lang="en-US" dirty="0" smtClean="0"/>
              <a:t>collections/arrays of </a:t>
            </a:r>
            <a:r>
              <a:rPr lang="en-US" dirty="0" err="1" smtClean="0"/>
              <a:t>UploadedFile</a:t>
            </a:r>
            <a:r>
              <a:rPr lang="en-US" dirty="0" smtClean="0"/>
              <a:t>(s)</a:t>
            </a:r>
            <a:endParaRPr lang="cs-CZ" dirty="0" smtClean="0"/>
          </a:p>
          <a:p>
            <a:r>
              <a:rPr lang="cs-CZ" dirty="0" err="1" smtClean="0"/>
              <a:t>UploadedFileWrapper</a:t>
            </a:r>
            <a:r>
              <a:rPr lang="cs-CZ" dirty="0" smtClean="0"/>
              <a:t> as a </a:t>
            </a:r>
            <a:r>
              <a:rPr lang="cs-CZ" dirty="0" err="1" smtClean="0"/>
              <a:t>complex</a:t>
            </a:r>
            <a:r>
              <a:rPr lang="cs-CZ" dirty="0" smtClean="0"/>
              <a:t> </a:t>
            </a:r>
            <a:r>
              <a:rPr lang="cs-CZ" dirty="0" err="1" smtClean="0"/>
              <a:t>object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indexed</a:t>
            </a:r>
            <a:r>
              <a:rPr lang="cs-CZ" dirty="0" smtClean="0"/>
              <a:t> </a:t>
            </a:r>
            <a:r>
              <a:rPr lang="cs-CZ" dirty="0" err="1" smtClean="0"/>
              <a:t>lists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uploaded</a:t>
            </a:r>
            <a:r>
              <a:rPr lang="cs-CZ" dirty="0" smtClean="0"/>
              <a:t> </a:t>
            </a:r>
            <a:r>
              <a:rPr lang="cs-CZ" dirty="0" err="1" smtClean="0"/>
              <a:t>files</a:t>
            </a:r>
            <a:r>
              <a:rPr lang="en-US" dirty="0"/>
              <a:t> </a:t>
            </a:r>
            <a:r>
              <a:rPr lang="en-US" dirty="0" smtClean="0"/>
              <a:t>(nested </a:t>
            </a:r>
            <a:r>
              <a:rPr lang="cs-CZ" dirty="0" smtClean="0"/>
              <a:t>list</a:t>
            </a:r>
            <a:r>
              <a:rPr lang="en-US" dirty="0" smtClean="0"/>
              <a:t> mappings)</a:t>
            </a:r>
            <a:endParaRPr lang="cs-CZ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14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73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What</a:t>
            </a:r>
            <a:r>
              <a:rPr lang="cs-CZ" dirty="0" smtClean="0"/>
              <a:t> </a:t>
            </a:r>
            <a:r>
              <a:rPr lang="cs-CZ" dirty="0" err="1" smtClean="0"/>
              <a:t>about</a:t>
            </a:r>
            <a:r>
              <a:rPr lang="cs-CZ" dirty="0" smtClean="0"/>
              <a:t> AJAX?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AJAX </a:t>
            </a:r>
            <a:r>
              <a:rPr lang="cs-CZ" dirty="0" err="1"/>
              <a:t>c</a:t>
            </a:r>
            <a:r>
              <a:rPr lang="cs-CZ" dirty="0" err="1" smtClean="0"/>
              <a:t>ompatible</a:t>
            </a:r>
            <a:endParaRPr lang="cs-CZ" dirty="0"/>
          </a:p>
          <a:p>
            <a:pPr lvl="1"/>
            <a:r>
              <a:rPr lang="cs-CZ" dirty="0" err="1" smtClean="0"/>
              <a:t>You</a:t>
            </a:r>
            <a:r>
              <a:rPr lang="cs-CZ" dirty="0" smtClean="0"/>
              <a:t> </a:t>
            </a:r>
            <a:r>
              <a:rPr lang="cs-CZ" dirty="0" err="1" smtClean="0"/>
              <a:t>can</a:t>
            </a:r>
            <a:r>
              <a:rPr lang="cs-CZ" dirty="0" smtClean="0"/>
              <a:t> </a:t>
            </a:r>
            <a:r>
              <a:rPr lang="cs-CZ" dirty="0" err="1" smtClean="0"/>
              <a:t>expose</a:t>
            </a:r>
            <a:r>
              <a:rPr lang="cs-CZ" dirty="0" smtClean="0"/>
              <a:t> server </a:t>
            </a:r>
            <a:r>
              <a:rPr lang="cs-CZ" dirty="0" err="1" smtClean="0"/>
              <a:t>methods</a:t>
            </a:r>
            <a:r>
              <a:rPr lang="cs-CZ" dirty="0" smtClean="0"/>
              <a:t>/API</a:t>
            </a:r>
            <a:r>
              <a:rPr lang="en-US" dirty="0" smtClean="0"/>
              <a:t> for update of state</a:t>
            </a:r>
            <a:r>
              <a:rPr lang="cs-CZ" dirty="0" smtClean="0"/>
              <a:t> </a:t>
            </a:r>
            <a:r>
              <a:rPr lang="cs-CZ" dirty="0" err="1" smtClean="0"/>
              <a:t>called</a:t>
            </a:r>
            <a:r>
              <a:rPr lang="cs-CZ" dirty="0" smtClean="0"/>
              <a:t>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endParaRPr lang="cs-CZ" dirty="0"/>
          </a:p>
          <a:p>
            <a:pPr lvl="1"/>
            <a:r>
              <a:rPr lang="en-US" dirty="0" smtClean="0"/>
              <a:t>On the server</a:t>
            </a:r>
            <a:r>
              <a:rPr lang="cs-CZ" dirty="0" smtClean="0"/>
              <a:t>: </a:t>
            </a:r>
            <a:r>
              <a:rPr lang="cs-CZ" dirty="0" err="1" smtClean="0"/>
              <a:t>Form</a:t>
            </a:r>
            <a:r>
              <a:rPr lang="cs-CZ" dirty="0" smtClean="0"/>
              <a:t> </a:t>
            </a:r>
            <a:r>
              <a:rPr lang="cs-CZ" dirty="0" err="1" smtClean="0"/>
              <a:t>definition</a:t>
            </a:r>
            <a:r>
              <a:rPr lang="cs-CZ" dirty="0" smtClean="0"/>
              <a:t> </a:t>
            </a:r>
            <a:r>
              <a:rPr lang="cs-CZ" dirty="0" err="1" smtClean="0"/>
              <a:t>can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filled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current</a:t>
            </a:r>
            <a:r>
              <a:rPr lang="cs-CZ" dirty="0" smtClean="0"/>
              <a:t> data </a:t>
            </a:r>
            <a:r>
              <a:rPr lang="cs-CZ" dirty="0" err="1" smtClean="0"/>
              <a:t>updated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sent</a:t>
            </a:r>
            <a:r>
              <a:rPr lang="cs-CZ" dirty="0" smtClean="0"/>
              <a:t> data</a:t>
            </a:r>
            <a:endParaRPr lang="en-US" dirty="0" smtClean="0"/>
          </a:p>
          <a:p>
            <a:pPr lvl="1"/>
            <a:r>
              <a:rPr lang="cs-CZ" dirty="0" err="1" smtClean="0"/>
              <a:t>Filled</a:t>
            </a:r>
            <a:r>
              <a:rPr lang="cs-CZ" dirty="0" smtClean="0"/>
              <a:t> </a:t>
            </a:r>
            <a:r>
              <a:rPr lang="cs-CZ" dirty="0"/>
              <a:t>n</a:t>
            </a:r>
            <a:r>
              <a:rPr lang="en-US" dirty="0" err="1" smtClean="0"/>
              <a:t>ested</a:t>
            </a:r>
            <a:r>
              <a:rPr lang="en-US" dirty="0" smtClean="0"/>
              <a:t> mapping (</a:t>
            </a:r>
            <a:r>
              <a:rPr lang="en-US" dirty="0" err="1" smtClean="0"/>
              <a:t>inc.</a:t>
            </a:r>
            <a:r>
              <a:rPr lang="en-US" dirty="0" smtClean="0"/>
              <a:t> its validation result) can be sent back to client</a:t>
            </a:r>
          </a:p>
          <a:p>
            <a:r>
              <a:rPr lang="en-US" dirty="0" smtClean="0"/>
              <a:t>Cooperating AJAX framework can be used</a:t>
            </a:r>
          </a:p>
          <a:p>
            <a:pPr lvl="1"/>
            <a:r>
              <a:rPr lang="en-US" dirty="0" err="1" smtClean="0"/>
              <a:t>Twinstone</a:t>
            </a:r>
            <a:r>
              <a:rPr lang="en-US" dirty="0" smtClean="0"/>
              <a:t> TDI, jQuery</a:t>
            </a:r>
            <a:r>
              <a:rPr lang="cs-CZ" dirty="0" smtClean="0"/>
              <a:t>, …</a:t>
            </a:r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15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2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Formio</a:t>
            </a:r>
            <a:r>
              <a:rPr lang="en-US" dirty="0" smtClean="0"/>
              <a:t> vs. Spring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Formio</a:t>
            </a:r>
            <a:r>
              <a:rPr lang="en-US" dirty="0" smtClean="0"/>
              <a:t> Pros: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easier to learn and </a:t>
            </a:r>
            <a:r>
              <a:rPr lang="en-US" dirty="0" smtClean="0"/>
              <a:t>use than Spring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form processing, </a:t>
            </a:r>
            <a:r>
              <a:rPr lang="en-US" dirty="0" smtClean="0"/>
              <a:t>immutable/composable/reusable </a:t>
            </a:r>
            <a:r>
              <a:rPr lang="en-US" dirty="0"/>
              <a:t>form </a:t>
            </a:r>
            <a:r>
              <a:rPr lang="en-US" dirty="0" smtClean="0"/>
              <a:t>definition</a:t>
            </a:r>
            <a:endParaRPr lang="en-US" dirty="0"/>
          </a:p>
          <a:p>
            <a:pPr lvl="1"/>
            <a:r>
              <a:rPr lang="en-US" dirty="0" smtClean="0"/>
              <a:t>Immutable </a:t>
            </a:r>
            <a:r>
              <a:rPr lang="en-US" dirty="0"/>
              <a:t>view/domain objects can be used (via constructors, static factory methods), </a:t>
            </a:r>
            <a:r>
              <a:rPr lang="en-US" dirty="0" smtClean="0"/>
              <a:t>arbitrarily</a:t>
            </a:r>
            <a:r>
              <a:rPr lang="cs-CZ" dirty="0" smtClean="0"/>
              <a:t> </a:t>
            </a:r>
            <a:r>
              <a:rPr lang="cs-CZ" dirty="0" err="1" smtClean="0"/>
              <a:t>nested</a:t>
            </a:r>
            <a:r>
              <a:rPr lang="en-US" dirty="0" smtClean="0"/>
              <a:t> – no need for custom</a:t>
            </a:r>
            <a:r>
              <a:rPr lang="cs-CZ" dirty="0" smtClean="0"/>
              <a:t> </a:t>
            </a:r>
            <a:r>
              <a:rPr lang="cs-CZ" dirty="0" err="1" smtClean="0"/>
              <a:t>Spring</a:t>
            </a:r>
            <a:r>
              <a:rPr lang="cs-CZ" dirty="0" smtClean="0"/>
              <a:t> MVC</a:t>
            </a:r>
            <a:r>
              <a:rPr lang="en-US" dirty="0" smtClean="0"/>
              <a:t> </a:t>
            </a:r>
            <a:r>
              <a:rPr lang="cs-CZ" dirty="0" err="1" smtClean="0"/>
              <a:t>WebArgumentResolver</a:t>
            </a:r>
            <a:r>
              <a:rPr lang="en-US" dirty="0" smtClean="0"/>
              <a:t>(s) or </a:t>
            </a:r>
            <a:r>
              <a:rPr lang="cs-CZ" dirty="0" err="1" smtClean="0"/>
              <a:t>HttpMessageConverter</a:t>
            </a:r>
            <a:r>
              <a:rPr lang="en-US" dirty="0" smtClean="0"/>
              <a:t>(s)</a:t>
            </a:r>
            <a:endParaRPr lang="en-US" dirty="0"/>
          </a:p>
          <a:p>
            <a:pPr lvl="1"/>
            <a:r>
              <a:rPr lang="cs-CZ" dirty="0" smtClean="0"/>
              <a:t>Minimum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 smtClean="0"/>
              <a:t>dependencies</a:t>
            </a:r>
            <a:r>
              <a:rPr lang="en-US" dirty="0" smtClean="0"/>
              <a:t> (bean validation, </a:t>
            </a:r>
            <a:r>
              <a:rPr lang="en-US" dirty="0" err="1" smtClean="0"/>
              <a:t>fileupload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en-US" dirty="0" smtClean="0"/>
              <a:t>Message bundle for form data class </a:t>
            </a:r>
            <a:r>
              <a:rPr lang="en-US" i="1" dirty="0" smtClean="0"/>
              <a:t>with fallback</a:t>
            </a:r>
            <a:r>
              <a:rPr lang="en-US" dirty="0" smtClean="0"/>
              <a:t> to common </a:t>
            </a:r>
            <a:r>
              <a:rPr lang="en-US" dirty="0" err="1" smtClean="0"/>
              <a:t>ValidationMessages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bound to any particular UI </a:t>
            </a:r>
            <a:r>
              <a:rPr lang="cs-CZ" dirty="0" err="1" smtClean="0"/>
              <a:t>architecture</a:t>
            </a:r>
            <a:r>
              <a:rPr lang="en-US" dirty="0" smtClean="0"/>
              <a:t> </a:t>
            </a:r>
            <a:r>
              <a:rPr lang="en-US" dirty="0"/>
              <a:t>like </a:t>
            </a:r>
            <a:r>
              <a:rPr lang="en-US" dirty="0" smtClean="0"/>
              <a:t>MVC, </a:t>
            </a:r>
            <a:r>
              <a:rPr lang="en-US" dirty="0"/>
              <a:t>but fully usable </a:t>
            </a:r>
            <a:r>
              <a:rPr lang="en-US" dirty="0" smtClean="0"/>
              <a:t>in Spring MVC </a:t>
            </a:r>
            <a:r>
              <a:rPr lang="en-US" dirty="0"/>
              <a:t>or other </a:t>
            </a:r>
            <a:r>
              <a:rPr lang="en-US" dirty="0" smtClean="0"/>
              <a:t>frameworks</a:t>
            </a:r>
            <a:endParaRPr lang="en-US" dirty="0"/>
          </a:p>
          <a:p>
            <a:pPr lvl="1"/>
            <a:r>
              <a:rPr lang="en-US" dirty="0" smtClean="0"/>
              <a:t>Automatic </a:t>
            </a:r>
            <a:r>
              <a:rPr lang="en-US" dirty="0"/>
              <a:t>construction of form field </a:t>
            </a:r>
            <a:r>
              <a:rPr lang="en-US" dirty="0" smtClean="0"/>
              <a:t>names/paths</a:t>
            </a:r>
            <a:r>
              <a:rPr lang="cs-CZ" dirty="0" smtClean="0"/>
              <a:t>, </a:t>
            </a:r>
            <a:r>
              <a:rPr lang="cs-CZ" dirty="0" err="1" smtClean="0"/>
              <a:t>also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nested</a:t>
            </a:r>
            <a:r>
              <a:rPr lang="cs-CZ" dirty="0" smtClean="0"/>
              <a:t> </a:t>
            </a:r>
            <a:r>
              <a:rPr lang="cs-CZ" dirty="0" err="1" smtClean="0"/>
              <a:t>objects</a:t>
            </a:r>
            <a:r>
              <a:rPr lang="en-US" dirty="0" smtClean="0"/>
              <a:t>/lists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Spring is widely used and offers </a:t>
            </a:r>
            <a:r>
              <a:rPr lang="cs-CZ" dirty="0" err="1" smtClean="0"/>
              <a:t>usable</a:t>
            </a:r>
            <a:r>
              <a:rPr lang="en-US" dirty="0" smtClean="0"/>
              <a:t> solution in Spring MVC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16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79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Further</a:t>
            </a:r>
            <a:r>
              <a:rPr lang="cs-CZ" dirty="0" smtClean="0"/>
              <a:t> </a:t>
            </a:r>
            <a:r>
              <a:rPr lang="cs-CZ" dirty="0" err="1" smtClean="0"/>
              <a:t>development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Available</a:t>
            </a:r>
            <a:r>
              <a:rPr lang="cs-CZ" dirty="0" smtClean="0"/>
              <a:t> in </a:t>
            </a:r>
            <a:r>
              <a:rPr lang="en-US" dirty="0" smtClean="0"/>
              <a:t>Maven central</a:t>
            </a:r>
          </a:p>
          <a:p>
            <a:r>
              <a:rPr lang="cs-CZ" dirty="0" err="1" smtClean="0"/>
              <a:t>Intensive</a:t>
            </a:r>
            <a:r>
              <a:rPr lang="cs-CZ" dirty="0" smtClean="0"/>
              <a:t> </a:t>
            </a:r>
            <a:r>
              <a:rPr lang="cs-CZ" dirty="0" err="1"/>
              <a:t>coverage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unit </a:t>
            </a:r>
            <a:r>
              <a:rPr lang="cs-CZ" dirty="0" err="1" smtClean="0"/>
              <a:t>tests</a:t>
            </a:r>
            <a:endParaRPr lang="cs-CZ" dirty="0" smtClean="0"/>
          </a:p>
          <a:p>
            <a:r>
              <a:rPr lang="cs-CZ" dirty="0" err="1" smtClean="0"/>
              <a:t>Getting</a:t>
            </a:r>
            <a:r>
              <a:rPr lang="cs-CZ" dirty="0" smtClean="0"/>
              <a:t> </a:t>
            </a:r>
            <a:r>
              <a:rPr lang="cs-CZ" dirty="0" err="1" smtClean="0"/>
              <a:t>started</a:t>
            </a:r>
            <a:r>
              <a:rPr lang="cs-CZ" dirty="0" smtClean="0"/>
              <a:t> </a:t>
            </a:r>
            <a:r>
              <a:rPr lang="cs-CZ" dirty="0" err="1" smtClean="0"/>
              <a:t>documentation</a:t>
            </a:r>
            <a:endParaRPr lang="cs-CZ" dirty="0" smtClean="0"/>
          </a:p>
          <a:p>
            <a:r>
              <a:rPr lang="en-US" dirty="0" smtClean="0"/>
              <a:t>Static</a:t>
            </a:r>
            <a:r>
              <a:rPr lang="cs-CZ" dirty="0" smtClean="0"/>
              <a:t>/</a:t>
            </a:r>
            <a:r>
              <a:rPr lang="cs-CZ" dirty="0" err="1" smtClean="0"/>
              <a:t>dynamic</a:t>
            </a:r>
            <a:r>
              <a:rPr lang="en-US" dirty="0" smtClean="0"/>
              <a:t> definition of flags</a:t>
            </a:r>
          </a:p>
          <a:p>
            <a:pPr lvl="1"/>
            <a:r>
              <a:rPr lang="en-US" dirty="0" err="1" smtClean="0"/>
              <a:t>Readonly</a:t>
            </a:r>
            <a:r>
              <a:rPr lang="en-US" dirty="0" smtClean="0"/>
              <a:t>, disabled, …</a:t>
            </a:r>
          </a:p>
          <a:p>
            <a:r>
              <a:rPr lang="cs-CZ" dirty="0" err="1" smtClean="0"/>
              <a:t>ArgumentProvider</a:t>
            </a:r>
            <a:r>
              <a:rPr lang="cs-CZ" dirty="0"/>
              <a:t> </a:t>
            </a:r>
            <a:r>
              <a:rPr lang="cs-CZ" dirty="0" smtClean="0"/>
              <a:t>(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ArgumentSource</a:t>
            </a:r>
            <a:r>
              <a:rPr lang="cs-CZ" dirty="0" smtClean="0"/>
              <a:t>), </a:t>
            </a:r>
          </a:p>
          <a:p>
            <a:r>
              <a:rPr lang="cs-CZ" dirty="0" err="1"/>
              <a:t>E</a:t>
            </a:r>
            <a:r>
              <a:rPr lang="cs-CZ" dirty="0" err="1" smtClean="0"/>
              <a:t>xample</a:t>
            </a:r>
            <a:r>
              <a:rPr lang="cs-CZ" dirty="0" smtClean="0"/>
              <a:t> TFS </a:t>
            </a:r>
            <a:r>
              <a:rPr lang="cs-CZ" dirty="0" err="1" smtClean="0"/>
              <a:t>parts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form</a:t>
            </a:r>
            <a:r>
              <a:rPr lang="cs-CZ" dirty="0" smtClean="0"/>
              <a:t> </a:t>
            </a:r>
            <a:r>
              <a:rPr lang="cs-CZ" dirty="0" err="1" smtClean="0"/>
              <a:t>fields</a:t>
            </a:r>
            <a:endParaRPr lang="cs-CZ" dirty="0" smtClean="0"/>
          </a:p>
          <a:p>
            <a:r>
              <a:rPr lang="en-US" dirty="0" smtClean="0"/>
              <a:t>Filter </a:t>
            </a:r>
            <a:r>
              <a:rPr lang="en-US" dirty="0"/>
              <a:t>of suspicious user </a:t>
            </a:r>
            <a:r>
              <a:rPr lang="en-US" dirty="0" smtClean="0"/>
              <a:t>input for </a:t>
            </a:r>
            <a:r>
              <a:rPr lang="cs-CZ" dirty="0" err="1"/>
              <a:t>ParamsProvider</a:t>
            </a:r>
            <a:endParaRPr lang="en-US" dirty="0" smtClean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17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19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Q &amp; A</a:t>
            </a:r>
            <a:r>
              <a:rPr lang="cs-CZ" sz="5400" dirty="0" smtClean="0"/>
              <a:t>?</a:t>
            </a:r>
            <a:endParaRPr lang="cs-CZ" sz="5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18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TextovéPole 6"/>
          <p:cNvSpPr txBox="1"/>
          <p:nvPr/>
        </p:nvSpPr>
        <p:spPr>
          <a:xfrm>
            <a:off x="467544" y="5352631"/>
            <a:ext cx="792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Demo:</a:t>
            </a:r>
            <a:r>
              <a:rPr lang="cs-CZ" dirty="0" smtClean="0"/>
              <a:t>	</a:t>
            </a:r>
            <a:r>
              <a:rPr lang="cs-CZ" dirty="0" smtClean="0">
                <a:hlinkClick r:id="rId2"/>
              </a:rPr>
              <a:t>http</a:t>
            </a:r>
            <a:r>
              <a:rPr lang="cs-CZ" dirty="0">
                <a:hlinkClick r:id="rId2"/>
              </a:rPr>
              <a:t>://formio-demo.herokuapp.com</a:t>
            </a:r>
            <a:r>
              <a:rPr lang="cs-CZ" dirty="0" smtClean="0">
                <a:hlinkClick r:id="rId2"/>
              </a:rPr>
              <a:t>/</a:t>
            </a:r>
            <a:r>
              <a:rPr lang="cs-CZ" dirty="0"/>
              <a:t>,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	</a:t>
            </a:r>
            <a:r>
              <a:rPr lang="cs-CZ" dirty="0" smtClean="0">
                <a:hlinkClick r:id="rId3"/>
              </a:rPr>
              <a:t>https</a:t>
            </a:r>
            <a:r>
              <a:rPr lang="cs-CZ" dirty="0">
                <a:hlinkClick r:id="rId3"/>
              </a:rPr>
              <a:t>://</a:t>
            </a:r>
            <a:r>
              <a:rPr lang="cs-CZ" dirty="0" smtClean="0">
                <a:hlinkClick r:id="rId3"/>
              </a:rPr>
              <a:t>github.com/beranradek/formio-demo</a:t>
            </a:r>
            <a:r>
              <a:rPr lang="cs-CZ" dirty="0" smtClean="0"/>
              <a:t> </a:t>
            </a:r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22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</a:t>
            </a:r>
            <a:r>
              <a:rPr lang="en-US" sz="2400" dirty="0"/>
              <a:t>hate solving of repetitive problems where it is not </a:t>
            </a:r>
            <a:r>
              <a:rPr lang="en-US" sz="2400" dirty="0" smtClean="0"/>
              <a:t>necessary</a:t>
            </a:r>
          </a:p>
          <a:p>
            <a:r>
              <a:rPr lang="en-US" sz="2400" dirty="0" smtClean="0"/>
              <a:t>I want to solve them in a simple way</a:t>
            </a:r>
          </a:p>
          <a:p>
            <a:r>
              <a:rPr lang="cs-CZ" sz="2400" dirty="0"/>
              <a:t>I </a:t>
            </a:r>
            <a:r>
              <a:rPr lang="cs-CZ" sz="2400" dirty="0" err="1"/>
              <a:t>want</a:t>
            </a:r>
            <a:r>
              <a:rPr lang="cs-CZ" sz="2400" dirty="0"/>
              <a:t> to </a:t>
            </a:r>
            <a:r>
              <a:rPr lang="cs-CZ" sz="2400" dirty="0" err="1"/>
              <a:t>have</a:t>
            </a:r>
            <a:r>
              <a:rPr lang="cs-CZ" sz="2400" dirty="0"/>
              <a:t> </a:t>
            </a:r>
            <a:r>
              <a:rPr lang="cs-CZ" sz="2400" dirty="0" err="1"/>
              <a:t>an</a:t>
            </a:r>
            <a:r>
              <a:rPr lang="cs-CZ" sz="2400" dirty="0"/>
              <a:t> </a:t>
            </a:r>
            <a:r>
              <a:rPr lang="cs-CZ" sz="2400" dirty="0" err="1"/>
              <a:t>easy</a:t>
            </a:r>
            <a:r>
              <a:rPr lang="cs-CZ" sz="2400" dirty="0"/>
              <a:t> to use </a:t>
            </a:r>
            <a:r>
              <a:rPr lang="cs-CZ" sz="2400" dirty="0" err="1" smtClean="0"/>
              <a:t>tool</a:t>
            </a:r>
            <a:r>
              <a:rPr lang="cs-CZ" sz="2400" dirty="0" smtClean="0"/>
              <a:t> </a:t>
            </a:r>
            <a:r>
              <a:rPr lang="cs-CZ" sz="2400" dirty="0" err="1"/>
              <a:t>that</a:t>
            </a:r>
            <a:r>
              <a:rPr lang="cs-CZ" sz="2400" dirty="0"/>
              <a:t> i </a:t>
            </a:r>
            <a:r>
              <a:rPr lang="cs-CZ" sz="2400" dirty="0" err="1"/>
              <a:t>can</a:t>
            </a:r>
            <a:r>
              <a:rPr lang="cs-CZ" sz="2400" dirty="0"/>
              <a:t> use </a:t>
            </a:r>
            <a:r>
              <a:rPr lang="cs-CZ" sz="2400" dirty="0" err="1" smtClean="0"/>
              <a:t>anywhere</a:t>
            </a:r>
            <a:r>
              <a:rPr lang="en-US" sz="2400" dirty="0" smtClean="0"/>
              <a:t>…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 smtClean="0"/>
              <a:t>Formio</a:t>
            </a:r>
            <a:r>
              <a:rPr lang="cs-CZ" b="0" dirty="0" smtClean="0"/>
              <a:t> | </a:t>
            </a:r>
            <a:r>
              <a:rPr lang="en-US" b="0" dirty="0" smtClean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2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86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Formio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</a:t>
            </a:r>
            <a:r>
              <a:rPr lang="en-US" dirty="0"/>
              <a:t>definition &amp;</a:t>
            </a:r>
            <a:r>
              <a:rPr lang="en-US" dirty="0" smtClean="0"/>
              <a:t> </a:t>
            </a:r>
            <a:r>
              <a:rPr lang="en-US" dirty="0"/>
              <a:t>binding f</a:t>
            </a:r>
            <a:r>
              <a:rPr lang="en-US" dirty="0" smtClean="0"/>
              <a:t>ramework</a:t>
            </a:r>
            <a:endParaRPr lang="cs-CZ" dirty="0"/>
          </a:p>
          <a:p>
            <a:r>
              <a:rPr lang="en-US" dirty="0" smtClean="0"/>
              <a:t>Easy-to-use </a:t>
            </a:r>
            <a:r>
              <a:rPr lang="en-US" dirty="0"/>
              <a:t>configurable handy </a:t>
            </a:r>
            <a:r>
              <a:rPr lang="en-US" dirty="0" smtClean="0"/>
              <a:t>tool</a:t>
            </a:r>
            <a:endParaRPr lang="en-US" dirty="0"/>
          </a:p>
          <a:p>
            <a:r>
              <a:rPr lang="en-US" dirty="0" smtClean="0"/>
              <a:t>Validation </a:t>
            </a:r>
            <a:r>
              <a:rPr lang="en-US" dirty="0"/>
              <a:t>of form data (using </a:t>
            </a:r>
            <a:r>
              <a:rPr lang="en-US" dirty="0" smtClean="0"/>
              <a:t>bean</a:t>
            </a:r>
            <a:r>
              <a:rPr lang="cs-CZ" dirty="0" smtClean="0"/>
              <a:t> </a:t>
            </a:r>
            <a:r>
              <a:rPr lang="en-US" dirty="0" smtClean="0"/>
              <a:t>validation</a:t>
            </a:r>
            <a:r>
              <a:rPr lang="cs-CZ" dirty="0" smtClean="0"/>
              <a:t>)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for file </a:t>
            </a:r>
            <a:r>
              <a:rPr lang="en-US" dirty="0" smtClean="0"/>
              <a:t>uploads</a:t>
            </a:r>
            <a:r>
              <a:rPr lang="cs-CZ" dirty="0" smtClean="0"/>
              <a:t>, </a:t>
            </a:r>
            <a:r>
              <a:rPr lang="en-US" dirty="0" smtClean="0"/>
              <a:t>configurable </a:t>
            </a:r>
            <a:r>
              <a:rPr lang="en-US" dirty="0"/>
              <a:t>max. request/file </a:t>
            </a:r>
            <a:r>
              <a:rPr lang="en-US" dirty="0" smtClean="0"/>
              <a:t>size</a:t>
            </a:r>
            <a:endParaRPr lang="en-US" dirty="0"/>
          </a:p>
          <a:p>
            <a:r>
              <a:rPr lang="cs-CZ" dirty="0" smtClean="0"/>
              <a:t>Immutable, composable </a:t>
            </a:r>
            <a:r>
              <a:rPr lang="cs-CZ" dirty="0" err="1" smtClean="0"/>
              <a:t>form</a:t>
            </a:r>
            <a:r>
              <a:rPr lang="cs-CZ" dirty="0" smtClean="0"/>
              <a:t> </a:t>
            </a:r>
            <a:r>
              <a:rPr lang="cs-CZ" dirty="0" err="1" smtClean="0"/>
              <a:t>definitions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simple entry point to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 smtClean="0"/>
              <a:t>Easy </a:t>
            </a:r>
            <a:r>
              <a:rPr lang="en-US" dirty="0"/>
              <a:t>integration to existing </a:t>
            </a:r>
            <a:r>
              <a:rPr lang="en-US" dirty="0" smtClean="0"/>
              <a:t>frameworks</a:t>
            </a:r>
            <a:endParaRPr lang="en-US" dirty="0"/>
          </a:p>
          <a:p>
            <a:r>
              <a:rPr lang="cs-CZ" dirty="0" err="1" smtClean="0"/>
              <a:t>For</a:t>
            </a:r>
            <a:r>
              <a:rPr lang="en-US" dirty="0" smtClean="0"/>
              <a:t> </a:t>
            </a:r>
            <a:r>
              <a:rPr lang="en-US" dirty="0"/>
              <a:t>environments with or without </a:t>
            </a:r>
            <a:r>
              <a:rPr lang="en-US" dirty="0" err="1" smtClean="0"/>
              <a:t>HttpServletRequest</a:t>
            </a:r>
            <a:endParaRPr lang="en-US" dirty="0"/>
          </a:p>
          <a:p>
            <a:r>
              <a:rPr lang="en-US" dirty="0" smtClean="0"/>
              <a:t>Simply </a:t>
            </a:r>
            <a:r>
              <a:rPr lang="en-US" dirty="0"/>
              <a:t>unit testable </a:t>
            </a:r>
            <a:r>
              <a:rPr lang="en-US" dirty="0" smtClean="0"/>
              <a:t>forms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3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88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form example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95287" y="1445289"/>
            <a:ext cx="8353425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FormMapping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cs-CZ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personForm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"person</a:t>
            </a:r>
            <a:r>
              <a:rPr lang="cs-CZ" altLang="cs-CZ" sz="1600" b="0" dirty="0" smtClean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cs-CZ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Opt. </a:t>
            </a:r>
            <a:r>
              <a:rPr kumimoji="0" lang="en-US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cs-CZ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A6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cs-CZ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cs-CZ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FormMapping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filledForm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personForm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filledForm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A6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cs-CZ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cs-CZ" sz="1600" b="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personForm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HttpServletRequestParams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-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formData.getData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…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2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Formio</a:t>
            </a:r>
            <a:r>
              <a:rPr lang="cs-CZ" dirty="0" smtClean="0"/>
              <a:t> API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 smtClean="0"/>
              <a:t>Forms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cs-CZ" dirty="0" err="1" smtClean="0"/>
              <a:t>entry</a:t>
            </a:r>
            <a:r>
              <a:rPr lang="cs-CZ" dirty="0" smtClean="0"/>
              <a:t> point</a:t>
            </a:r>
          </a:p>
          <a:p>
            <a:pPr lvl="1"/>
            <a:r>
              <a:rPr lang="cs-CZ" dirty="0" err="1" smtClean="0"/>
              <a:t>FormMapping</a:t>
            </a:r>
            <a:r>
              <a:rPr lang="cs-CZ" dirty="0" smtClean="0"/>
              <a:t>, </a:t>
            </a:r>
            <a:r>
              <a:rPr lang="cs-CZ" dirty="0" err="1" smtClean="0"/>
              <a:t>BasicFormMappingBuilder</a:t>
            </a:r>
            <a:endParaRPr lang="cs-CZ" dirty="0" smtClean="0"/>
          </a:p>
          <a:p>
            <a:pPr lvl="1"/>
            <a:r>
              <a:rPr lang="cs-CZ" dirty="0" err="1" smtClean="0"/>
              <a:t>FormField</a:t>
            </a:r>
            <a:r>
              <a:rPr lang="cs-CZ" dirty="0" smtClean="0"/>
              <a:t>, </a:t>
            </a:r>
            <a:r>
              <a:rPr lang="cs-CZ" dirty="0" err="1" smtClean="0"/>
              <a:t>FieldProps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field</a:t>
            </a:r>
            <a:r>
              <a:rPr lang="cs-CZ" dirty="0" smtClean="0"/>
              <a:t> </a:t>
            </a:r>
            <a:r>
              <a:rPr lang="cs-CZ" dirty="0" err="1" smtClean="0"/>
              <a:t>definition</a:t>
            </a:r>
            <a:endParaRPr lang="cs-CZ" dirty="0" smtClean="0"/>
          </a:p>
          <a:p>
            <a:r>
              <a:rPr lang="cs-CZ" dirty="0" err="1" smtClean="0"/>
              <a:t>ParamsProvider</a:t>
            </a:r>
            <a:endParaRPr lang="en-US" dirty="0" smtClean="0"/>
          </a:p>
          <a:p>
            <a:r>
              <a:rPr lang="en-US" dirty="0" err="1" smtClean="0"/>
              <a:t>ValidationResult</a:t>
            </a:r>
            <a:endParaRPr lang="en-US" dirty="0"/>
          </a:p>
          <a:p>
            <a:pPr lvl="1"/>
            <a:r>
              <a:rPr lang="cs-CZ" dirty="0" err="1" smtClean="0"/>
              <a:t>ConstraintViolationMessage</a:t>
            </a:r>
            <a:endParaRPr lang="cs-CZ" dirty="0" smtClean="0"/>
          </a:p>
          <a:p>
            <a:r>
              <a:rPr lang="cs-CZ" dirty="0" err="1" smtClean="0"/>
              <a:t>Config</a:t>
            </a:r>
            <a:endParaRPr lang="cs-CZ" dirty="0" smtClean="0"/>
          </a:p>
          <a:p>
            <a:pPr lvl="1"/>
            <a:r>
              <a:rPr lang="cs-CZ" dirty="0" err="1" smtClean="0"/>
              <a:t>Formatters</a:t>
            </a:r>
            <a:r>
              <a:rPr lang="cs-CZ" dirty="0" smtClean="0"/>
              <a:t>, </a:t>
            </a:r>
            <a:r>
              <a:rPr lang="cs-CZ" dirty="0" err="1" smtClean="0"/>
              <a:t>Formatter</a:t>
            </a:r>
            <a:endParaRPr lang="cs-CZ" dirty="0" smtClean="0"/>
          </a:p>
          <a:p>
            <a:pPr lvl="1"/>
            <a:r>
              <a:rPr lang="cs-CZ" dirty="0" err="1" smtClean="0"/>
              <a:t>CollectionBuilders</a:t>
            </a:r>
            <a:r>
              <a:rPr lang="cs-CZ" dirty="0" smtClean="0"/>
              <a:t>, </a:t>
            </a:r>
            <a:r>
              <a:rPr lang="cs-CZ" dirty="0" err="1" smtClean="0"/>
              <a:t>CollectionBuilder</a:t>
            </a:r>
            <a:r>
              <a:rPr lang="cs-CZ" dirty="0" smtClean="0"/>
              <a:t>,</a:t>
            </a:r>
          </a:p>
          <a:p>
            <a:pPr lvl="1"/>
            <a:r>
              <a:rPr lang="cs-CZ" dirty="0" err="1" smtClean="0"/>
              <a:t>BeanExtractor</a:t>
            </a:r>
            <a:endParaRPr lang="cs-CZ" dirty="0" smtClean="0"/>
          </a:p>
          <a:p>
            <a:pPr lvl="1"/>
            <a:r>
              <a:rPr lang="cs-CZ" dirty="0" smtClean="0"/>
              <a:t>Binder, </a:t>
            </a:r>
            <a:r>
              <a:rPr lang="cs-CZ" dirty="0" err="1" smtClean="0"/>
              <a:t>Instantiator</a:t>
            </a:r>
            <a:r>
              <a:rPr lang="cs-CZ" dirty="0" smtClean="0"/>
              <a:t>, </a:t>
            </a:r>
            <a:r>
              <a:rPr lang="cs-CZ" dirty="0" err="1" smtClean="0"/>
              <a:t>ArgumentNameResolver</a:t>
            </a:r>
            <a:endParaRPr lang="cs-CZ" dirty="0" smtClean="0"/>
          </a:p>
          <a:p>
            <a:pPr lvl="1"/>
            <a:r>
              <a:rPr lang="cs-CZ" dirty="0" err="1" smtClean="0"/>
              <a:t>BeanValidator</a:t>
            </a:r>
            <a:endParaRPr lang="cs-CZ" dirty="0" smtClean="0"/>
          </a:p>
          <a:p>
            <a:pPr lvl="1"/>
            <a:r>
              <a:rPr lang="cs-CZ" dirty="0" err="1" smtClean="0"/>
              <a:t>PropertyMethodRegex</a:t>
            </a:r>
            <a:endParaRPr lang="en-US" dirty="0" smtClean="0"/>
          </a:p>
          <a:p>
            <a:r>
              <a:rPr lang="cs-CZ" dirty="0" err="1"/>
              <a:t>UploadedFile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5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6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Setter and construction method binding</a:t>
            </a:r>
          </a:p>
          <a:p>
            <a:r>
              <a:rPr lang="en-US" dirty="0"/>
              <a:t>I</a:t>
            </a:r>
            <a:r>
              <a:rPr lang="en-US" dirty="0" smtClean="0"/>
              <a:t>mmutable objects supported (</a:t>
            </a:r>
            <a:r>
              <a:rPr lang="en-US" dirty="0" err="1" smtClean="0"/>
              <a:t>Instantiator</a:t>
            </a:r>
            <a:r>
              <a:rPr lang="en-US" dirty="0" smtClean="0"/>
              <a:t> abstraction)</a:t>
            </a:r>
          </a:p>
          <a:p>
            <a:pPr lvl="1"/>
            <a:r>
              <a:rPr lang="cs-CZ" dirty="0" smtClean="0"/>
              <a:t>Default </a:t>
            </a:r>
            <a:r>
              <a:rPr lang="cs-CZ" dirty="0" err="1" smtClean="0"/>
              <a:t>or</a:t>
            </a:r>
            <a:r>
              <a:rPr lang="cs-CZ" dirty="0" smtClean="0"/>
              <a:t> non-default </a:t>
            </a:r>
            <a:r>
              <a:rPr lang="cs-CZ" dirty="0" err="1" smtClean="0"/>
              <a:t>constructors</a:t>
            </a:r>
            <a:endParaRPr lang="en-US" dirty="0" smtClean="0"/>
          </a:p>
          <a:p>
            <a:pPr lvl="1"/>
            <a:r>
              <a:rPr lang="en-US" dirty="0" smtClean="0"/>
              <a:t>Static factory methods</a:t>
            </a:r>
          </a:p>
          <a:p>
            <a:r>
              <a:rPr lang="en-US" dirty="0" smtClean="0"/>
              <a:t>Collections </a:t>
            </a:r>
            <a:r>
              <a:rPr lang="en-US" dirty="0"/>
              <a:t>and </a:t>
            </a:r>
            <a:r>
              <a:rPr lang="en-US" dirty="0" smtClean="0"/>
              <a:t>arrays</a:t>
            </a:r>
          </a:p>
          <a:p>
            <a:r>
              <a:rPr lang="en-US" dirty="0"/>
              <a:t>C</a:t>
            </a:r>
            <a:r>
              <a:rPr lang="en-US" dirty="0" smtClean="0"/>
              <a:t>omplex </a:t>
            </a:r>
            <a:r>
              <a:rPr lang="en-US" dirty="0"/>
              <a:t>nested objects and lists of complex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And arbitrary combination </a:t>
            </a:r>
            <a:r>
              <a:rPr lang="cs-CZ" dirty="0" err="1" smtClean="0"/>
              <a:t>recursively</a:t>
            </a:r>
            <a:endParaRPr lang="en-US" dirty="0" smtClean="0"/>
          </a:p>
          <a:p>
            <a:r>
              <a:rPr lang="en-US" dirty="0" smtClean="0"/>
              <a:t>Primitives</a:t>
            </a:r>
            <a:r>
              <a:rPr lang="cs-CZ" dirty="0" smtClean="0"/>
              <a:t> (and </a:t>
            </a:r>
            <a:r>
              <a:rPr lang="cs-CZ" dirty="0" err="1" smtClean="0"/>
              <a:t>their</a:t>
            </a:r>
            <a:r>
              <a:rPr lang="cs-CZ" dirty="0" smtClean="0"/>
              <a:t> </a:t>
            </a:r>
            <a:r>
              <a:rPr lang="cs-CZ" dirty="0" err="1" smtClean="0"/>
              <a:t>wrapper</a:t>
            </a:r>
            <a:r>
              <a:rPr lang="cs-CZ" dirty="0" smtClean="0"/>
              <a:t> </a:t>
            </a:r>
            <a:r>
              <a:rPr lang="cs-CZ" dirty="0" err="1" smtClean="0"/>
              <a:t>classes</a:t>
            </a:r>
            <a:r>
              <a:rPr lang="cs-CZ" dirty="0" smtClean="0"/>
              <a:t>)</a:t>
            </a:r>
            <a:r>
              <a:rPr lang="en-US" dirty="0" smtClean="0"/>
              <a:t> supported everywhere</a:t>
            </a:r>
          </a:p>
          <a:p>
            <a:r>
              <a:rPr lang="cs-CZ" dirty="0" err="1" smtClean="0"/>
              <a:t>String</a:t>
            </a:r>
            <a:r>
              <a:rPr lang="cs-CZ" dirty="0" smtClean="0"/>
              <a:t>, </a:t>
            </a:r>
            <a:r>
              <a:rPr lang="en-US" dirty="0" err="1" smtClean="0"/>
              <a:t>Enums</a:t>
            </a:r>
            <a:r>
              <a:rPr lang="en-US" dirty="0" smtClean="0"/>
              <a:t>, </a:t>
            </a:r>
            <a:r>
              <a:rPr lang="en-US" dirty="0" err="1" smtClean="0"/>
              <a:t>BigDecimal</a:t>
            </a:r>
            <a:r>
              <a:rPr lang="en-US" dirty="0" smtClean="0"/>
              <a:t>, </a:t>
            </a:r>
            <a:r>
              <a:rPr lang="en-US" dirty="0" err="1" smtClean="0"/>
              <a:t>BigInteger</a:t>
            </a:r>
            <a:r>
              <a:rPr lang="en-US" dirty="0" smtClean="0"/>
              <a:t>, Date supported by default</a:t>
            </a:r>
            <a:r>
              <a:rPr lang="cs-CZ" dirty="0" smtClean="0"/>
              <a:t> </a:t>
            </a:r>
            <a:r>
              <a:rPr lang="cs-CZ" dirty="0" err="1" smtClean="0"/>
              <a:t>formatters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6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01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templates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Just </a:t>
            </a:r>
            <a:r>
              <a:rPr lang="cs-CZ" dirty="0" err="1" smtClean="0"/>
              <a:t>push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filled</a:t>
            </a:r>
            <a:r>
              <a:rPr lang="cs-CZ" dirty="0" smtClean="0"/>
              <a:t> </a:t>
            </a:r>
            <a:r>
              <a:rPr lang="cs-CZ" dirty="0" err="1" smtClean="0"/>
              <a:t>form</a:t>
            </a:r>
            <a:r>
              <a:rPr lang="cs-CZ" dirty="0" smtClean="0"/>
              <a:t> to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template</a:t>
            </a:r>
            <a:endParaRPr lang="cs-CZ" dirty="0" smtClean="0"/>
          </a:p>
          <a:p>
            <a:r>
              <a:rPr lang="cs-CZ" dirty="0" smtClean="0"/>
              <a:t>Use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cs-CZ" dirty="0" err="1" smtClean="0"/>
              <a:t>properties</a:t>
            </a:r>
            <a:endParaRPr lang="cs-CZ" dirty="0"/>
          </a:p>
          <a:p>
            <a:pPr lvl="1"/>
            <a:r>
              <a:rPr lang="cs-CZ" b="1" dirty="0" err="1" smtClean="0"/>
              <a:t>validationResult</a:t>
            </a:r>
            <a:endParaRPr lang="cs-CZ" b="1" dirty="0" smtClean="0"/>
          </a:p>
          <a:p>
            <a:pPr lvl="2"/>
            <a:r>
              <a:rPr lang="cs-CZ" dirty="0" err="1" smtClean="0"/>
              <a:t>success</a:t>
            </a:r>
            <a:endParaRPr lang="cs-CZ" dirty="0" smtClean="0"/>
          </a:p>
          <a:p>
            <a:pPr lvl="2"/>
            <a:r>
              <a:rPr lang="cs-CZ" dirty="0" err="1" smtClean="0"/>
              <a:t>fieldMessages</a:t>
            </a:r>
            <a:endParaRPr lang="cs-CZ" dirty="0" smtClean="0"/>
          </a:p>
          <a:p>
            <a:pPr lvl="2"/>
            <a:r>
              <a:rPr lang="cs-CZ" dirty="0" err="1" smtClean="0"/>
              <a:t>globalMessages</a:t>
            </a:r>
            <a:endParaRPr lang="cs-CZ" dirty="0" smtClean="0"/>
          </a:p>
          <a:p>
            <a:pPr lvl="1"/>
            <a:r>
              <a:rPr lang="cs-CZ" b="1" dirty="0" err="1" smtClean="0"/>
              <a:t>fields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cs-CZ" dirty="0"/>
              <a:t>Map&lt;</a:t>
            </a:r>
            <a:r>
              <a:rPr lang="cs-CZ" dirty="0" err="1"/>
              <a:t>String</a:t>
            </a:r>
            <a:r>
              <a:rPr lang="cs-CZ" dirty="0"/>
              <a:t>, </a:t>
            </a:r>
            <a:r>
              <a:rPr lang="cs-CZ" dirty="0" err="1"/>
              <a:t>FormField</a:t>
            </a:r>
            <a:r>
              <a:rPr lang="cs-CZ" dirty="0"/>
              <a:t>&gt;</a:t>
            </a:r>
            <a:endParaRPr lang="cs-CZ" dirty="0" smtClean="0"/>
          </a:p>
          <a:p>
            <a:pPr lvl="1"/>
            <a:r>
              <a:rPr lang="cs-CZ" b="1" dirty="0" err="1"/>
              <a:t>n</a:t>
            </a:r>
            <a:r>
              <a:rPr lang="cs-CZ" b="1" dirty="0" err="1" smtClean="0"/>
              <a:t>ame</a:t>
            </a:r>
            <a:r>
              <a:rPr lang="cs-CZ" dirty="0" smtClean="0"/>
              <a:t> – </a:t>
            </a:r>
            <a:r>
              <a:rPr lang="cs-CZ" dirty="0" err="1" smtClean="0"/>
              <a:t>unique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/</a:t>
            </a:r>
            <a:r>
              <a:rPr lang="cs-CZ" dirty="0" err="1" smtClean="0"/>
              <a:t>path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mapping</a:t>
            </a:r>
            <a:endParaRPr lang="cs-CZ" dirty="0" smtClean="0"/>
          </a:p>
          <a:p>
            <a:pPr lvl="1"/>
            <a:r>
              <a:rPr lang="cs-CZ" b="1" dirty="0" err="1" smtClean="0"/>
              <a:t>labelKey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cs-CZ" dirty="0" err="1" smtClean="0"/>
              <a:t>key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caption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nested</a:t>
            </a:r>
            <a:r>
              <a:rPr lang="cs-CZ" dirty="0" smtClean="0"/>
              <a:t> </a:t>
            </a:r>
            <a:r>
              <a:rPr lang="cs-CZ" dirty="0" err="1" smtClean="0"/>
              <a:t>complex</a:t>
            </a:r>
            <a:r>
              <a:rPr lang="cs-CZ" dirty="0" smtClean="0"/>
              <a:t> </a:t>
            </a:r>
            <a:r>
              <a:rPr lang="cs-CZ" dirty="0" err="1" smtClean="0"/>
              <a:t>object</a:t>
            </a:r>
            <a:r>
              <a:rPr lang="cs-CZ" dirty="0" smtClean="0"/>
              <a:t> </a:t>
            </a:r>
            <a:r>
              <a:rPr lang="cs-CZ" dirty="0" err="1" smtClean="0"/>
              <a:t>carried</a:t>
            </a:r>
            <a:r>
              <a:rPr lang="cs-CZ" dirty="0" smtClean="0"/>
              <a:t> by </a:t>
            </a:r>
            <a:r>
              <a:rPr lang="cs-CZ" dirty="0" err="1" smtClean="0"/>
              <a:t>mapping</a:t>
            </a:r>
            <a:endParaRPr lang="cs-CZ" dirty="0" smtClean="0"/>
          </a:p>
          <a:p>
            <a:pPr lvl="1"/>
            <a:r>
              <a:rPr lang="cs-CZ" b="1" dirty="0" err="1" smtClean="0"/>
              <a:t>filledObject</a:t>
            </a:r>
            <a:endParaRPr lang="cs-CZ" b="1" dirty="0"/>
          </a:p>
          <a:p>
            <a:pPr lvl="1"/>
            <a:r>
              <a:rPr lang="cs-CZ" b="1" dirty="0" err="1"/>
              <a:t>r</a:t>
            </a:r>
            <a:r>
              <a:rPr lang="cs-CZ" b="1" dirty="0" err="1" smtClean="0"/>
              <a:t>equired</a:t>
            </a:r>
            <a:endParaRPr lang="cs-CZ" b="1" dirty="0" smtClean="0"/>
          </a:p>
          <a:p>
            <a:pPr lvl="1"/>
            <a:r>
              <a:rPr lang="cs-CZ" b="1" dirty="0" err="1" smtClean="0"/>
              <a:t>nested</a:t>
            </a:r>
            <a:r>
              <a:rPr lang="cs-CZ" dirty="0" smtClean="0"/>
              <a:t> – map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nested</a:t>
            </a:r>
            <a:r>
              <a:rPr lang="cs-CZ" dirty="0" smtClean="0"/>
              <a:t> </a:t>
            </a:r>
            <a:r>
              <a:rPr lang="cs-CZ" dirty="0" err="1" smtClean="0"/>
              <a:t>mappings</a:t>
            </a:r>
            <a:endParaRPr lang="cs-CZ" dirty="0" smtClean="0"/>
          </a:p>
          <a:p>
            <a:pPr lvl="1"/>
            <a:r>
              <a:rPr lang="cs-CZ" b="1" dirty="0" smtClean="0"/>
              <a:t>list</a:t>
            </a:r>
            <a:r>
              <a:rPr lang="cs-CZ" dirty="0" smtClean="0"/>
              <a:t> – list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nested</a:t>
            </a:r>
            <a:r>
              <a:rPr lang="cs-CZ" dirty="0" smtClean="0"/>
              <a:t> </a:t>
            </a:r>
            <a:r>
              <a:rPr lang="cs-CZ" dirty="0" err="1" smtClean="0"/>
              <a:t>mappings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complex</a:t>
            </a:r>
            <a:r>
              <a:rPr lang="cs-CZ" dirty="0" smtClean="0"/>
              <a:t> </a:t>
            </a:r>
            <a:r>
              <a:rPr lang="cs-CZ" dirty="0" err="1" smtClean="0"/>
              <a:t>objects</a:t>
            </a:r>
            <a:r>
              <a:rPr lang="cs-CZ" dirty="0" smtClean="0"/>
              <a:t> </a:t>
            </a:r>
            <a:r>
              <a:rPr lang="cs-CZ" dirty="0" err="1" smtClean="0"/>
              <a:t>if</a:t>
            </a:r>
            <a:r>
              <a:rPr lang="cs-CZ" dirty="0" smtClean="0"/>
              <a:t>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MappingType.LIST</a:t>
            </a:r>
            <a:r>
              <a:rPr lang="cs-CZ" dirty="0" smtClean="0"/>
              <a:t> </a:t>
            </a:r>
            <a:r>
              <a:rPr lang="cs-CZ" dirty="0" err="1" smtClean="0"/>
              <a:t>mapping</a:t>
            </a:r>
            <a:endParaRPr lang="cs-CZ" dirty="0" smtClean="0"/>
          </a:p>
          <a:p>
            <a:pPr lvl="1"/>
            <a:endParaRPr lang="cs-CZ" dirty="0" smtClean="0"/>
          </a:p>
          <a:p>
            <a:endParaRPr lang="cs-CZ" dirty="0" smtClean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7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83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 smtClean="0"/>
              <a:t>templates</a:t>
            </a:r>
            <a:r>
              <a:rPr lang="cs-CZ" dirty="0"/>
              <a:t> </a:t>
            </a:r>
            <a:r>
              <a:rPr lang="cs-CZ" dirty="0" smtClean="0"/>
              <a:t>(2)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Properties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FormField</a:t>
            </a:r>
            <a:endParaRPr lang="cs-CZ" dirty="0"/>
          </a:p>
          <a:p>
            <a:pPr lvl="1"/>
            <a:r>
              <a:rPr lang="cs-CZ" b="1" dirty="0" err="1" smtClean="0"/>
              <a:t>name</a:t>
            </a:r>
            <a:r>
              <a:rPr lang="cs-CZ" dirty="0" smtClean="0"/>
              <a:t> </a:t>
            </a:r>
            <a:r>
              <a:rPr lang="cs-CZ" dirty="0"/>
              <a:t>– </a:t>
            </a:r>
            <a:r>
              <a:rPr lang="cs-CZ" dirty="0" err="1"/>
              <a:t>unique</a:t>
            </a:r>
            <a:r>
              <a:rPr lang="cs-CZ" dirty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/</a:t>
            </a:r>
            <a:r>
              <a:rPr lang="cs-CZ" dirty="0" err="1" smtClean="0"/>
              <a:t>path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form</a:t>
            </a:r>
            <a:r>
              <a:rPr lang="cs-CZ" dirty="0" smtClean="0"/>
              <a:t> </a:t>
            </a:r>
            <a:r>
              <a:rPr lang="cs-CZ" dirty="0" err="1" smtClean="0"/>
              <a:t>field</a:t>
            </a:r>
            <a:endParaRPr lang="cs-CZ" dirty="0" smtClean="0"/>
          </a:p>
          <a:p>
            <a:pPr lvl="1"/>
            <a:r>
              <a:rPr lang="cs-CZ" b="1" dirty="0" err="1" smtClean="0"/>
              <a:t>labelKey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cs-CZ" dirty="0" err="1" smtClean="0"/>
              <a:t>key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localization</a:t>
            </a:r>
            <a:r>
              <a:rPr lang="cs-CZ" dirty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label </a:t>
            </a:r>
            <a:r>
              <a:rPr lang="en-US" dirty="0" smtClean="0"/>
              <a:t>(name without brackets)</a:t>
            </a:r>
          </a:p>
          <a:p>
            <a:pPr lvl="1"/>
            <a:r>
              <a:rPr lang="en-US" b="1" dirty="0" err="1" smtClean="0"/>
              <a:t>filledObject</a:t>
            </a:r>
            <a:r>
              <a:rPr lang="en-US" dirty="0" smtClean="0"/>
              <a:t>, </a:t>
            </a:r>
            <a:r>
              <a:rPr lang="en-US" b="1" dirty="0" err="1" smtClean="0"/>
              <a:t>filledObjects</a:t>
            </a:r>
            <a:r>
              <a:rPr lang="en-US" dirty="0"/>
              <a:t> </a:t>
            </a:r>
            <a:r>
              <a:rPr lang="en-US" dirty="0" smtClean="0"/>
              <a:t>(for group of checkboxes, </a:t>
            </a:r>
            <a:r>
              <a:rPr lang="en-US" dirty="0" err="1" smtClean="0"/>
              <a:t>multiselect</a:t>
            </a:r>
            <a:r>
              <a:rPr lang="en-US" dirty="0" smtClean="0"/>
              <a:t>)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equired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 smtClean="0"/>
              <a:pPr/>
              <a:t>26. 3. 2014</a:t>
            </a:fld>
            <a:r>
              <a:rPr lang="cs-CZ" dirty="0" smtClean="0"/>
              <a:t> </a:t>
            </a:r>
            <a:r>
              <a:rPr lang="cs-CZ" b="0" dirty="0" smtClean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 smtClean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13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definition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EF9C-031F-4BCF-BFA7-37F9E9B0793E}" type="datetime1">
              <a:rPr lang="cs-CZ"/>
              <a:pPr/>
              <a:t>26. 3. 2014</a:t>
            </a:fld>
            <a:r>
              <a:rPr lang="cs-CZ" dirty="0"/>
              <a:t> </a:t>
            </a:r>
            <a:r>
              <a:rPr lang="cs-CZ" b="0" dirty="0"/>
              <a:t>| </a:t>
            </a:r>
            <a:r>
              <a:rPr lang="en-US" b="0" dirty="0" err="1"/>
              <a:t>Formio</a:t>
            </a:r>
            <a:r>
              <a:rPr lang="cs-CZ" b="0" dirty="0"/>
              <a:t> | </a:t>
            </a:r>
            <a:r>
              <a:rPr lang="en-US" b="0" dirty="0"/>
              <a:t>Radek Beran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8E1C-EBE2-4C8A-8288-44014AF6E25C}" type="slidenum">
              <a:rPr lang="cs-CZ" smtClean="0"/>
              <a:pPr/>
              <a:t>9</a:t>
            </a:fld>
            <a:endParaRPr lang="cs-CZ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0484" y="1532139"/>
            <a:ext cx="8023030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FormMapping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RegDate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regDateMapping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RegDate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regDate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cs-C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cs-CZ" altLang="cs-CZ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cs-CZ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FormMapping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registrationForm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kumimoji="0" lang="cs-CZ" altLang="cs-CZ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cs-CZ" altLang="cs-CZ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cs-CZ" altLang="cs-CZ" sz="160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whitelist</a:t>
            </a:r>
            <a:r>
              <a:rPr kumimoji="0" lang="cs-CZ" altLang="cs-CZ" sz="160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cs-CZ" altLang="cs-CZ" sz="160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cs-CZ" altLang="cs-CZ" sz="160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cs-CZ" altLang="cs-CZ" sz="160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endParaRPr kumimoji="0" lang="cs-CZ" altLang="cs-CZ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attendanceReasons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interests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nested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contactAddress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cs-CZ" altLang="cs-CZ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"street"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cs-C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nested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Collegue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collegues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MappingType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cs-CZ" altLang="cs-CZ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cs-CZ" altLang="cs-CZ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nested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regDateMapping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cs-CZ" altLang="cs-CZ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cs-CZ" altLang="cs-CZ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cs-CZ" altLang="cs-C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998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n_PPT_Simple_1210">
  <a:themeElements>
    <a:clrScheme name="etnetera MSW">
      <a:dk1>
        <a:srgbClr val="000000"/>
      </a:dk1>
      <a:lt1>
        <a:sysClr val="window" lastClr="FFFFFF"/>
      </a:lt1>
      <a:dk2>
        <a:srgbClr val="F15A22"/>
      </a:dk2>
      <a:lt2>
        <a:srgbClr val="FFFFFF"/>
      </a:lt2>
      <a:accent1>
        <a:srgbClr val="F15A22"/>
      </a:accent1>
      <a:accent2>
        <a:srgbClr val="4D2677"/>
      </a:accent2>
      <a:accent3>
        <a:srgbClr val="7F7F7F"/>
      </a:accent3>
      <a:accent4>
        <a:srgbClr val="B2B2B2"/>
      </a:accent4>
      <a:accent5>
        <a:srgbClr val="262626"/>
      </a:accent5>
      <a:accent6>
        <a:srgbClr val="FFFFFF"/>
      </a:accent6>
      <a:hlink>
        <a:srgbClr val="F15A22"/>
      </a:hlink>
      <a:folHlink>
        <a:srgbClr val="4D2677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Formio</Template>
  <TotalTime>961</TotalTime>
  <Words>1163</Words>
  <Application>Microsoft Office PowerPoint</Application>
  <PresentationFormat>Předvádění na obrazovce (4:3)</PresentationFormat>
  <Paragraphs>214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 3</vt:lpstr>
      <vt:lpstr>Etn_PPT_Simple_1210</vt:lpstr>
      <vt:lpstr>Formio</vt:lpstr>
      <vt:lpstr>Motivation</vt:lpstr>
      <vt:lpstr>Formio</vt:lpstr>
      <vt:lpstr>Simple form example</vt:lpstr>
      <vt:lpstr>Formio API</vt:lpstr>
      <vt:lpstr>Data binding</vt:lpstr>
      <vt:lpstr>Data for templates</vt:lpstr>
      <vt:lpstr>Data for templates (2)</vt:lpstr>
      <vt:lpstr>Form definition</vt:lpstr>
      <vt:lpstr>Form definition (2)</vt:lpstr>
      <vt:lpstr>Validation</vt:lpstr>
      <vt:lpstr>Other validation features</vt:lpstr>
      <vt:lpstr>Configuration</vt:lpstr>
      <vt:lpstr>File uploads</vt:lpstr>
      <vt:lpstr>What about AJAX?</vt:lpstr>
      <vt:lpstr>Formio vs. Spring</vt:lpstr>
      <vt:lpstr>Further development</vt:lpstr>
      <vt:lpstr>Prezentace aplikace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Formio</dc:title>
  <dc:creator>Radek Beran</dc:creator>
  <cp:lastModifiedBy>Radek Beran</cp:lastModifiedBy>
  <cp:revision>340</cp:revision>
  <dcterms:created xsi:type="dcterms:W3CDTF">2014-03-22T09:34:38Z</dcterms:created>
  <dcterms:modified xsi:type="dcterms:W3CDTF">2014-03-26T22:04:34Z</dcterms:modified>
</cp:coreProperties>
</file>