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51" r:id="rId2"/>
    <p:sldId id="439" r:id="rId3"/>
    <p:sldId id="444" r:id="rId4"/>
    <p:sldId id="445" r:id="rId5"/>
    <p:sldId id="446" r:id="rId6"/>
    <p:sldId id="447" r:id="rId7"/>
    <p:sldId id="449" r:id="rId8"/>
    <p:sldId id="448" r:id="rId9"/>
    <p:sldId id="440" r:id="rId10"/>
    <p:sldId id="442" r:id="rId11"/>
    <p:sldId id="443" r:id="rId12"/>
    <p:sldId id="441" r:id="rId13"/>
    <p:sldId id="34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99"/>
    <a:srgbClr val="000066"/>
    <a:srgbClr val="000099"/>
    <a:srgbClr val="958A37"/>
    <a:srgbClr val="A28B2A"/>
    <a:srgbClr val="AB8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4670" autoAdjust="0"/>
  </p:normalViewPr>
  <p:slideViewPr>
    <p:cSldViewPr>
      <p:cViewPr varScale="1">
        <p:scale>
          <a:sx n="80" d="100"/>
          <a:sy n="80" d="100"/>
        </p:scale>
        <p:origin x="12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B3AF1F1-9C1D-4CEB-84D4-3C1A2D2E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3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08267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BE"/>
              <a:t>Klik om het opmaakprofiel te bewerken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429000"/>
            <a:ext cx="7088187" cy="72072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7C92"/>
                </a:solidFill>
                <a:latin typeface="Verdana" pitchFamily="34" charset="0"/>
              </a:defRPr>
            </a:lvl1pPr>
          </a:lstStyle>
          <a:p>
            <a:r>
              <a:rPr lang="nl-BE"/>
              <a:t>KLIK OM HET OPMAAKPROFIEL VAN DE MODELONDERTITEL TE BEWERKEN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035478C-8CCF-4552-8544-FF438961A15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6983" name="Picture 7" descr="L-logo INAMI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60350"/>
            <a:ext cx="1514475" cy="13430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182E0-61A7-4AC0-94BE-9C7B39467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047B0-AB30-4BB2-BF24-EEF7AB4D0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150" y="274638"/>
            <a:ext cx="6851650" cy="7778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F8DC49F-39AC-4B55-95A1-3862495738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150" y="274638"/>
            <a:ext cx="6851650" cy="7778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75648D-0B09-49ED-80CC-CDB91038E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E08F9-0F3C-4A6A-B6B2-A5B149BB2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481D9-4C96-438A-AD71-1A4465A02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A124-473B-468C-BA28-C446B67066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54A0-3DF8-4FD8-B858-0BFDF849A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69449-4E95-49D3-8431-5ED47776C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09385-49C5-48DB-AC18-8EF87C304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63EE-5C72-4299-BCBD-5F2E42711C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6ABE-CA36-4B1C-8AC9-8C373B7E7A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UCL - CUGH - 01.02.2013</a:t>
            </a:r>
            <a:endParaRPr lang="en-US"/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5BA1E6-8798-4A22-BF7B-5C5E095A4B3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5959" name="Picture 7" descr="electrogra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3850" y="836613"/>
            <a:ext cx="8820150" cy="714375"/>
          </a:xfrm>
          <a:prstGeom prst="rect">
            <a:avLst/>
          </a:prstGeom>
          <a:noFill/>
        </p:spPr>
      </p:pic>
      <p:pic>
        <p:nvPicPr>
          <p:cNvPr id="125960" name="Picture 8" descr="L-logo INAMI 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5288" y="38100"/>
            <a:ext cx="1514475" cy="1343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 spd="med">
    <p:wipe dir="d"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7C9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3016478-F8DB-461A-A5F4-EB9256875B1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/>
          <a:lstStyle/>
          <a:p>
            <a:pPr algn="ctr"/>
            <a:r>
              <a:rPr lang="fr-BE" sz="3600" dirty="0" err="1"/>
              <a:t>Hackathon</a:t>
            </a:r>
            <a:r>
              <a:rPr lang="fr-BE" sz="3600" dirty="0"/>
              <a:t> – </a:t>
            </a:r>
            <a:r>
              <a:rPr lang="fr-BE" sz="3600" dirty="0" smtClean="0"/>
              <a:t>Présentation de la base de données</a:t>
            </a:r>
            <a:br>
              <a:rPr lang="fr-BE" sz="3600" dirty="0" smtClean="0"/>
            </a:br>
            <a:r>
              <a:rPr lang="fr-BE" sz="3600" dirty="0" smtClean="0"/>
              <a:t> « DOC PH »</a:t>
            </a:r>
            <a:endParaRPr lang="nl-NL" sz="3600" dirty="0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221088"/>
            <a:ext cx="7632848" cy="720725"/>
          </a:xfrm>
        </p:spPr>
        <p:txBody>
          <a:bodyPr/>
          <a:lstStyle/>
          <a:p>
            <a:pPr algn="ctr"/>
            <a:r>
              <a:rPr lang="fr-BE" b="0" dirty="0"/>
              <a:t>Chiffres et généralités relatifs aux bases de données qui seront utilisées pour le </a:t>
            </a:r>
            <a:r>
              <a:rPr lang="fr-BE" b="0" dirty="0" err="1"/>
              <a:t>hackathon</a:t>
            </a:r>
            <a:r>
              <a:rPr lang="fr-BE" b="0" dirty="0"/>
              <a:t> #</a:t>
            </a:r>
            <a:r>
              <a:rPr lang="fr-BE" b="0" dirty="0" err="1"/>
              <a:t>dataforbetterhealth</a:t>
            </a:r>
            <a:r>
              <a:rPr lang="fr-BE" b="0" dirty="0"/>
              <a:t> </a:t>
            </a:r>
          </a:p>
          <a:p>
            <a:pPr algn="ctr"/>
            <a:r>
              <a:rPr lang="fr-BE" b="0" dirty="0" smtClean="0"/>
              <a:t>10/01/2019</a:t>
            </a:r>
            <a:endParaRPr lang="fr-BE" b="0" dirty="0"/>
          </a:p>
          <a:p>
            <a:pPr algn="ctr"/>
            <a:endParaRPr lang="nl-NL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DOC PH – </a:t>
            </a:r>
            <a:r>
              <a:rPr lang="fr-BE" dirty="0" err="1"/>
              <a:t>Hackathon</a:t>
            </a:r>
            <a:r>
              <a:rPr lang="fr-BE" dirty="0"/>
              <a:t> (suite)</a:t>
            </a:r>
            <a:endParaRPr lang="fr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err="1"/>
              <a:t>drug_code</a:t>
            </a:r>
            <a:r>
              <a:rPr lang="fr-BE" dirty="0"/>
              <a:t> : Identifiant du produit </a:t>
            </a:r>
            <a:r>
              <a:rPr lang="fr-BE" dirty="0" smtClean="0"/>
              <a:t>administré 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 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lien vers Table de référence</a:t>
            </a:r>
            <a:r>
              <a:rPr lang="fr-BE" dirty="0" smtClean="0"/>
              <a:t>).</a:t>
            </a:r>
            <a:endParaRPr lang="fr-BE" dirty="0"/>
          </a:p>
          <a:p>
            <a:pPr algn="just"/>
            <a:r>
              <a:rPr lang="fr-BE" dirty="0" err="1"/>
              <a:t>realization_date</a:t>
            </a:r>
            <a:r>
              <a:rPr lang="fr-BE" dirty="0"/>
              <a:t> : Date d’utilisation du produit</a:t>
            </a:r>
          </a:p>
          <a:p>
            <a:pPr algn="just"/>
            <a:r>
              <a:rPr lang="fr-BE" dirty="0" err="1"/>
              <a:t>Quantity</a:t>
            </a:r>
            <a:r>
              <a:rPr lang="fr-BE" dirty="0"/>
              <a:t> : Nombre de fois où le produit a été administré</a:t>
            </a:r>
          </a:p>
          <a:p>
            <a:pPr algn="just"/>
            <a:r>
              <a:rPr lang="fr-BE" dirty="0" err="1"/>
              <a:t>amount_reimb</a:t>
            </a:r>
            <a:r>
              <a:rPr lang="fr-BE" dirty="0"/>
              <a:t> : Montant pris en charge par </a:t>
            </a:r>
            <a:r>
              <a:rPr lang="fr-BE" dirty="0" smtClean="0"/>
              <a:t>l’AMI</a:t>
            </a:r>
            <a:endParaRPr lang="fr-BE" dirty="0"/>
          </a:p>
          <a:p>
            <a:pPr algn="just"/>
            <a:r>
              <a:rPr lang="fr-BE" dirty="0" err="1"/>
              <a:t>amount_not_reimb</a:t>
            </a:r>
            <a:r>
              <a:rPr lang="fr-BE" dirty="0"/>
              <a:t> : Montant </a:t>
            </a:r>
            <a:r>
              <a:rPr lang="fr-BE" u="sng" dirty="0"/>
              <a:t>non</a:t>
            </a:r>
            <a:r>
              <a:rPr lang="fr-BE" dirty="0"/>
              <a:t> pris en charge par </a:t>
            </a:r>
            <a:r>
              <a:rPr lang="fr-BE" dirty="0" smtClean="0"/>
              <a:t>l’AMI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2B85-DD3E-4FB7-A596-DA9B17A19542}" type="slidenum">
              <a:rPr lang="fr-BE" smtClean="0">
                <a:solidFill>
                  <a:srgbClr val="000000"/>
                </a:solidFill>
              </a:rPr>
              <a:pPr/>
              <a:t>10</a:t>
            </a:fld>
            <a:endParaRPr lang="fr-B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847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Aperçu DB</a:t>
            </a:r>
            <a:endParaRPr lang="fr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2B85-DD3E-4FB7-A596-DA9B17A19542}" type="slidenum">
              <a:rPr lang="fr-BE" smtClean="0">
                <a:solidFill>
                  <a:srgbClr val="000000"/>
                </a:solidFill>
              </a:rPr>
              <a:pPr/>
              <a:t>11</a:t>
            </a:fld>
            <a:endParaRPr lang="fr-BE">
              <a:solidFill>
                <a:srgbClr val="000000"/>
              </a:solidFill>
            </a:endParaRPr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229600" cy="329032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360414"/>
            <a:ext cx="77768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685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Contenu DOC PH - </a:t>
            </a:r>
            <a:r>
              <a:rPr lang="fr-BE" dirty="0" err="1"/>
              <a:t>Hackathon</a:t>
            </a:r>
            <a:r>
              <a:rPr lang="fr-BE" dirty="0"/>
              <a:t> </a:t>
            </a:r>
            <a:endParaRPr lang="fr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 algn="just"/>
            <a:r>
              <a:rPr lang="fr-BE" dirty="0"/>
              <a:t>De l’ordre de 1,5 million </a:t>
            </a:r>
            <a:r>
              <a:rPr lang="fr-BE" dirty="0" smtClean="0"/>
              <a:t>d’enregistrements (=</a:t>
            </a:r>
            <a:r>
              <a:rPr lang="fr-BE" dirty="0"/>
              <a:t>lignes</a:t>
            </a:r>
            <a:r>
              <a:rPr lang="fr-BE" dirty="0" smtClean="0"/>
              <a:t>) /an</a:t>
            </a:r>
            <a:endParaRPr lang="fr-BE" dirty="0"/>
          </a:p>
          <a:p>
            <a:pPr algn="just"/>
            <a:endParaRPr lang="fr-BE" dirty="0"/>
          </a:p>
          <a:p>
            <a:pPr algn="just"/>
            <a:r>
              <a:rPr lang="fr-BE" dirty="0"/>
              <a:t>16 années (2002 à 2017) : total de 24.839.535 enregistrements pour la période</a:t>
            </a:r>
          </a:p>
          <a:p>
            <a:pPr algn="just"/>
            <a:endParaRPr lang="fr-BE" dirty="0"/>
          </a:p>
          <a:p>
            <a:pPr algn="just"/>
            <a:r>
              <a:rPr lang="fr-BE" dirty="0"/>
              <a:t>Représentant une dépense pour les OA de 497.902.884,56 € en </a:t>
            </a:r>
            <a:r>
              <a:rPr lang="fr-BE" dirty="0" smtClean="0"/>
              <a:t>2017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2B85-DD3E-4FB7-A596-DA9B17A19542}" type="slidenum">
              <a:rPr lang="fr-BE" smtClean="0">
                <a:solidFill>
                  <a:srgbClr val="000000"/>
                </a:solidFill>
              </a:rPr>
              <a:pPr/>
              <a:t>12</a:t>
            </a:fld>
            <a:endParaRPr lang="fr-B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166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BE90647-8D77-48FE-90C3-1E30BC830854}" type="slidenum">
              <a:rPr lang="en-US"/>
              <a:pPr/>
              <a:t>13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700213"/>
            <a:ext cx="7772400" cy="1143000"/>
          </a:xfrm>
        </p:spPr>
        <p:txBody>
          <a:bodyPr/>
          <a:lstStyle/>
          <a:p>
            <a:pPr algn="ctr"/>
            <a:r>
              <a:rPr lang="fr-BE"/>
              <a:t> 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8064500" cy="720725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fr-BE" dirty="0"/>
          </a:p>
          <a:p>
            <a:pPr algn="ctr">
              <a:lnSpc>
                <a:spcPct val="80000"/>
              </a:lnSpc>
            </a:pPr>
            <a:r>
              <a:rPr lang="fr-BE" sz="500" dirty="0"/>
              <a:t> </a:t>
            </a:r>
            <a:endParaRPr lang="en-US" sz="500" dirty="0"/>
          </a:p>
        </p:txBody>
      </p:sp>
      <p:sp>
        <p:nvSpPr>
          <p:cNvPr id="2" name="ZoneTexte 1"/>
          <p:cNvSpPr txBox="1"/>
          <p:nvPr/>
        </p:nvSpPr>
        <p:spPr>
          <a:xfrm>
            <a:off x="755576" y="2553205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b="1" dirty="0">
                <a:latin typeface="+mj-lt"/>
              </a:rPr>
              <a:t>Merci pour votre attention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15616" y="515719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i="1" kern="0" dirty="0" smtClean="0">
                <a:solidFill>
                  <a:srgbClr val="007C92"/>
                </a:solidFill>
                <a:latin typeface="Verdana" pitchFamily="34" charset="0"/>
              </a:rPr>
              <a:t>Document </a:t>
            </a:r>
            <a:r>
              <a:rPr lang="fr-BE" sz="1400" i="1" kern="0" dirty="0">
                <a:solidFill>
                  <a:srgbClr val="007C92"/>
                </a:solidFill>
                <a:latin typeface="Verdana" pitchFamily="34" charset="0"/>
              </a:rPr>
              <a:t>réalisé par la </a:t>
            </a:r>
            <a:r>
              <a:rPr lang="fr-BE" sz="1400" i="1" kern="0" dirty="0" smtClean="0">
                <a:solidFill>
                  <a:srgbClr val="007C92"/>
                </a:solidFill>
                <a:latin typeface="Verdana" pitchFamily="34" charset="0"/>
              </a:rPr>
              <a:t>Direction RDQ </a:t>
            </a:r>
            <a:r>
              <a:rPr lang="fr-BE" sz="1400" i="1" kern="0" dirty="0">
                <a:solidFill>
                  <a:srgbClr val="007C92"/>
                </a:solidFill>
                <a:latin typeface="Verdana" pitchFamily="34" charset="0"/>
              </a:rPr>
              <a:t>du Service des Soins de Santé (INAMI)</a:t>
            </a:r>
          </a:p>
          <a:p>
            <a:pPr algn="ctr"/>
            <a:r>
              <a:rPr lang="fr-BE" sz="1400" i="1" kern="0" dirty="0">
                <a:solidFill>
                  <a:srgbClr val="007C92"/>
                </a:solidFill>
                <a:latin typeface="Verdana" pitchFamily="34" charset="0"/>
              </a:rPr>
              <a:t>Contacts : </a:t>
            </a:r>
            <a:r>
              <a:rPr lang="fr-BE" sz="1400" i="1" kern="0" dirty="0" err="1" smtClean="0">
                <a:solidFill>
                  <a:srgbClr val="007C92"/>
                </a:solidFill>
                <a:latin typeface="Verdana" pitchFamily="34" charset="0"/>
              </a:rPr>
              <a:t>mickael.daubie@riziv-inami.fgov</a:t>
            </a:r>
            <a:r>
              <a:rPr lang="fr-BE" sz="1400" i="1" kern="0" dirty="0" smtClean="0">
                <a:solidFill>
                  <a:srgbClr val="007C92"/>
                </a:solidFill>
                <a:latin typeface="Verdana" pitchFamily="34" charset="0"/>
              </a:rPr>
              <a:t> </a:t>
            </a:r>
            <a:r>
              <a:rPr lang="fr-BE" sz="1400" i="1" kern="0" dirty="0" err="1">
                <a:solidFill>
                  <a:srgbClr val="007C92"/>
                </a:solidFill>
                <a:latin typeface="Verdana" pitchFamily="34" charset="0"/>
              </a:rPr>
              <a:t>be</a:t>
            </a:r>
            <a:r>
              <a:rPr lang="fr-BE" sz="1400" i="1" kern="0" dirty="0">
                <a:solidFill>
                  <a:srgbClr val="007C92"/>
                </a:solidFill>
                <a:latin typeface="Verdana" pitchFamily="34" charset="0"/>
              </a:rPr>
              <a:t> </a:t>
            </a:r>
            <a:r>
              <a:rPr lang="fr-BE" sz="1400" i="1" kern="0" dirty="0" smtClean="0">
                <a:solidFill>
                  <a:srgbClr val="007C92"/>
                </a:solidFill>
                <a:latin typeface="Verdana" pitchFamily="34" charset="0"/>
              </a:rPr>
              <a:t/>
            </a:r>
            <a:br>
              <a:rPr lang="fr-BE" sz="1400" i="1" kern="0" dirty="0" smtClean="0">
                <a:solidFill>
                  <a:srgbClr val="007C92"/>
                </a:solidFill>
                <a:latin typeface="Verdana" pitchFamily="34" charset="0"/>
              </a:rPr>
            </a:br>
            <a:r>
              <a:rPr lang="fr-BE" sz="1400" i="1" kern="0" dirty="0" err="1" smtClean="0">
                <a:solidFill>
                  <a:srgbClr val="007C92"/>
                </a:solidFill>
                <a:latin typeface="Verdana" pitchFamily="34" charset="0"/>
              </a:rPr>
              <a:t>aurelien.pavlou@riziv-inami.fgov</a:t>
            </a:r>
            <a:r>
              <a:rPr lang="fr-BE" sz="1400" i="1" kern="0" dirty="0" smtClean="0">
                <a:solidFill>
                  <a:srgbClr val="007C92"/>
                </a:solidFill>
                <a:latin typeface="Verdana" pitchFamily="34" charset="0"/>
              </a:rPr>
              <a:t> </a:t>
            </a:r>
            <a:r>
              <a:rPr lang="fr-BE" sz="1400" i="1" kern="0" dirty="0" err="1">
                <a:solidFill>
                  <a:srgbClr val="007C92"/>
                </a:solidFill>
                <a:latin typeface="Verdana" pitchFamily="34" charset="0"/>
              </a:rPr>
              <a:t>be</a:t>
            </a:r>
            <a:r>
              <a:rPr lang="fr-BE" sz="1400" i="1" kern="0" dirty="0">
                <a:solidFill>
                  <a:srgbClr val="007C92"/>
                </a:solidFill>
                <a:latin typeface="Verdana" pitchFamily="34" charset="0"/>
              </a:rPr>
              <a:t> </a:t>
            </a:r>
          </a:p>
          <a:p>
            <a:endParaRPr lang="fr-BE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</a:t>
            </a:r>
            <a:r>
              <a:rPr lang="fr-BE" dirty="0" smtClean="0"/>
              <a:t>de la base </a:t>
            </a:r>
            <a:r>
              <a:rPr lang="fr-BE" dirty="0"/>
              <a:t>de données</a:t>
            </a:r>
            <a:endParaRPr lang="fr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smtClean="0"/>
              <a:t>Comptabilisation </a:t>
            </a:r>
            <a:r>
              <a:rPr lang="fr-BE" dirty="0"/>
              <a:t>des </a:t>
            </a:r>
            <a:r>
              <a:rPr lang="fr-BE" u="sng" dirty="0"/>
              <a:t>produits pharmaceutiques</a:t>
            </a:r>
            <a:r>
              <a:rPr lang="fr-BE" dirty="0"/>
              <a:t> délivrés </a:t>
            </a:r>
            <a:r>
              <a:rPr lang="fr-BE" dirty="0" smtClean="0"/>
              <a:t>par les officines hospitalières:</a:t>
            </a:r>
          </a:p>
          <a:p>
            <a:pPr lvl="1" algn="just"/>
            <a:r>
              <a:rPr lang="fr-BE" dirty="0" smtClean="0"/>
              <a:t>Aux patients hospitalisés (hospitalisation classique et hôpital de jour)</a:t>
            </a:r>
          </a:p>
          <a:p>
            <a:pPr lvl="1" algn="just"/>
            <a:r>
              <a:rPr lang="fr-BE" dirty="0" smtClean="0"/>
              <a:t>Aux patients ambulatoires traités dans l’hôpital</a:t>
            </a:r>
          </a:p>
          <a:p>
            <a:pPr lvl="1" algn="just"/>
            <a:r>
              <a:rPr lang="fr-BE" dirty="0" smtClean="0"/>
              <a:t>Aux patients ambulants traités hors de l’hôpital (</a:t>
            </a:r>
            <a:r>
              <a:rPr lang="fr-BE" dirty="0" err="1" smtClean="0"/>
              <a:t>ex.MRS</a:t>
            </a:r>
            <a:r>
              <a:rPr lang="fr-BE" dirty="0" smtClean="0"/>
              <a:t>)</a:t>
            </a:r>
            <a:endParaRPr lang="fr-BE" dirty="0"/>
          </a:p>
          <a:p>
            <a:pPr algn="just"/>
            <a:r>
              <a:rPr lang="fr-BE" dirty="0" smtClean="0"/>
              <a:t>Livraison des données par période </a:t>
            </a:r>
            <a:r>
              <a:rPr lang="fr-BE" dirty="0"/>
              <a:t>comptable de 6 mois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2B85-DD3E-4FB7-A596-DA9B17A1954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01195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Transmission des données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Les données des hôpitaux sont transmises par les Organismes assureurs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8F9-0F3C-4A6A-B6B2-A5B149BB29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94519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393551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Transmission des données – suite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smtClean="0"/>
              <a:t>L’INAMI effectue </a:t>
            </a:r>
            <a:r>
              <a:rPr lang="fr-BE" dirty="0"/>
              <a:t>trois types de contrôles sur ces données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BE" dirty="0"/>
              <a:t>Qualité des enregistrements </a:t>
            </a:r>
            <a:r>
              <a:rPr lang="fr-BE" dirty="0" smtClean="0"/>
              <a:t>individuels:</a:t>
            </a:r>
            <a:endParaRPr lang="fr-BE" dirty="0"/>
          </a:p>
          <a:p>
            <a:pPr lvl="1" algn="just"/>
            <a:r>
              <a:rPr lang="fr-BE" dirty="0"/>
              <a:t>Contrôles de la syntaxe, du contenu et de la combinaison des zones</a:t>
            </a:r>
          </a:p>
          <a:p>
            <a:pPr lvl="1" algn="just"/>
            <a:r>
              <a:rPr lang="fr-BE" dirty="0" smtClean="0"/>
              <a:t>Sur </a:t>
            </a:r>
            <a:r>
              <a:rPr lang="fr-BE" dirty="0"/>
              <a:t>base d’une 50aine de règles et d’une 20aine de </a:t>
            </a:r>
            <a:r>
              <a:rPr lang="fr-BE" dirty="0" smtClean="0"/>
              <a:t>références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fr-BE" dirty="0" smtClean="0"/>
              <a:t>Exhaustivité:</a:t>
            </a:r>
          </a:p>
          <a:p>
            <a:pPr lvl="1" algn="just"/>
            <a:r>
              <a:rPr lang="fr-BE" dirty="0" smtClean="0"/>
              <a:t>Comparaison avec d’autres sources de données de l’INAMI</a:t>
            </a:r>
            <a:endParaRPr lang="fr-BE" dirty="0"/>
          </a:p>
          <a:p>
            <a:pPr marL="457200" lvl="1" indent="0">
              <a:buNone/>
            </a:pPr>
            <a:endParaRPr lang="fr-BE" dirty="0" smtClean="0"/>
          </a:p>
          <a:p>
            <a:pPr marL="0" indent="0">
              <a:buNone/>
            </a:pPr>
            <a:endParaRPr lang="fr-BE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8F9-0F3C-4A6A-B6B2-A5B149BB29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2957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Transmission des données – suite </a:t>
            </a:r>
            <a:r>
              <a:rPr lang="fr-BE" dirty="0" smtClean="0"/>
              <a:t>(2)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fr-BE" dirty="0" smtClean="0"/>
              <a:t>Fiabilité</a:t>
            </a:r>
            <a:endParaRPr lang="fr-BE" dirty="0"/>
          </a:p>
          <a:p>
            <a:pPr lvl="1" algn="just"/>
            <a:r>
              <a:rPr lang="fr-BE" dirty="0"/>
              <a:t>Vérification de(s) évolution(s) sur base d’un ou plusieurs paramètres</a:t>
            </a:r>
          </a:p>
          <a:p>
            <a:pPr lvl="1" algn="just"/>
            <a:r>
              <a:rPr lang="fr-BE" dirty="0"/>
              <a:t>Enquête </a:t>
            </a:r>
            <a:r>
              <a:rPr lang="fr-BE" i="1" dirty="0"/>
              <a:t>ad hoc</a:t>
            </a:r>
            <a:r>
              <a:rPr lang="fr-BE" dirty="0"/>
              <a:t> lors de l’exploitation des données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BE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BE" dirty="0" smtClean="0"/>
              <a:t>Données </a:t>
            </a:r>
            <a:r>
              <a:rPr lang="fr-BE" dirty="0"/>
              <a:t>de haute qualité</a:t>
            </a:r>
          </a:p>
          <a:p>
            <a:pPr marL="0" indent="0" algn="just">
              <a:buNone/>
            </a:pPr>
            <a:endParaRPr lang="fr-BE" b="1" dirty="0" smtClean="0"/>
          </a:p>
          <a:p>
            <a:pPr marL="0" indent="0" algn="just">
              <a:buNone/>
            </a:pPr>
            <a:r>
              <a:rPr lang="fr-BE" b="1" dirty="0" smtClean="0"/>
              <a:t>En </a:t>
            </a:r>
            <a:r>
              <a:rPr lang="fr-BE" b="1" dirty="0"/>
              <a:t>cas de non-acceptabilité → Demande de données </a:t>
            </a:r>
            <a:r>
              <a:rPr lang="fr-BE" b="1" dirty="0" smtClean="0"/>
              <a:t>nouvelles et corrigées</a:t>
            </a:r>
            <a:endParaRPr lang="fr-BE" b="1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8F9-0F3C-4A6A-B6B2-A5B149BB29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3788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Utilisation des données – Publication de rapports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BE" dirty="0"/>
              <a:t>Sur le site de l'INAMI, des publications relatives aux </a:t>
            </a:r>
            <a:r>
              <a:rPr lang="fr-BE" dirty="0" smtClean="0"/>
              <a:t>soins de santé </a:t>
            </a:r>
            <a:r>
              <a:rPr lang="fr-BE" dirty="0"/>
              <a:t>sont régulièrement </a:t>
            </a:r>
            <a:r>
              <a:rPr lang="fr-BE" dirty="0" smtClean="0"/>
              <a:t>publiées. </a:t>
            </a:r>
            <a:r>
              <a:rPr lang="fr-BE" sz="1800" i="1" dirty="0">
                <a:solidFill>
                  <a:schemeClr val="bg1">
                    <a:lumMod val="50000"/>
                  </a:schemeClr>
                </a:solidFill>
              </a:rPr>
              <a:t>(https://</a:t>
            </a:r>
            <a:r>
              <a:rPr lang="fr-BE" sz="1800" i="1" dirty="0" smtClean="0">
                <a:solidFill>
                  <a:schemeClr val="bg1">
                    <a:lumMod val="50000"/>
                  </a:schemeClr>
                </a:solidFill>
              </a:rPr>
              <a:t>www.riziv.fgov.be/nl/publicaties/Paginas/default.aspx)</a:t>
            </a:r>
          </a:p>
          <a:p>
            <a:pPr marL="0" indent="0" algn="just">
              <a:buNone/>
            </a:pPr>
            <a:endParaRPr lang="fr-BE" dirty="0" smtClean="0"/>
          </a:p>
          <a:p>
            <a:pPr marL="0" indent="0" algn="just">
              <a:buNone/>
            </a:pPr>
            <a:r>
              <a:rPr lang="fr-BE" dirty="0" smtClean="0"/>
              <a:t>Parmi celles-ci :</a:t>
            </a:r>
            <a:endParaRPr lang="fr-BE" dirty="0"/>
          </a:p>
          <a:p>
            <a:pPr algn="just"/>
            <a:r>
              <a:rPr lang="fr-B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Infospot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smtClean="0"/>
              <a:t>: Publications trimestrielles présentant des sujets d’actualité sur les </a:t>
            </a:r>
            <a:r>
              <a:rPr lang="fr-BE" dirty="0"/>
              <a:t>médicaments. </a:t>
            </a:r>
            <a:r>
              <a:rPr lang="fr-BE" sz="1800" i="1" dirty="0" smtClean="0">
                <a:solidFill>
                  <a:schemeClr val="bg1">
                    <a:lumMod val="50000"/>
                  </a:schemeClr>
                </a:solidFill>
              </a:rPr>
              <a:t>(https</a:t>
            </a:r>
            <a:r>
              <a:rPr lang="fr-BE" sz="1800" i="1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fr-BE" sz="1800" i="1" dirty="0" smtClean="0">
                <a:solidFill>
                  <a:schemeClr val="bg1">
                    <a:lumMod val="50000"/>
                  </a:schemeClr>
                </a:solidFill>
              </a:rPr>
              <a:t>www.riziv.fgov.be/nl/publicaties/Paginas/reeks-infospot-publicaties-geneesmiddelen.aspx)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8F9-0F3C-4A6A-B6B2-A5B149BB29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3515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 des données – Publication de rapports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smtClean="0"/>
              <a:t>Le rapport </a:t>
            </a:r>
            <a:r>
              <a:rPr lang="fr-BE" b="1" u="sng" dirty="0" smtClean="0"/>
              <a:t>MORSE</a:t>
            </a:r>
            <a:r>
              <a:rPr lang="fr-BE" dirty="0" smtClean="0"/>
              <a:t>: </a:t>
            </a:r>
            <a:r>
              <a:rPr lang="fr-BE" dirty="0"/>
              <a:t>Le rapport de surveillance des dépenses importantes liées aux remboursements </a:t>
            </a:r>
            <a:r>
              <a:rPr lang="fr-BE" dirty="0" smtClean="0"/>
              <a:t>analyse </a:t>
            </a:r>
            <a:r>
              <a:rPr lang="fr-BE" dirty="0"/>
              <a:t>et surveille les </a:t>
            </a:r>
            <a:r>
              <a:rPr lang="fr-BE" dirty="0" smtClean="0"/>
              <a:t>dépenses des :</a:t>
            </a:r>
            <a:endParaRPr lang="fr-BE" dirty="0"/>
          </a:p>
          <a:p>
            <a:pPr lvl="1" algn="just"/>
            <a:r>
              <a:rPr lang="fr-BE" dirty="0" smtClean="0"/>
              <a:t>Pharmacies publiques,</a:t>
            </a:r>
            <a:endParaRPr lang="fr-BE" dirty="0"/>
          </a:p>
          <a:p>
            <a:pPr lvl="1" algn="just"/>
            <a:r>
              <a:rPr lang="fr-BE" dirty="0" smtClean="0"/>
              <a:t>Pharmacies hospitalières.</a:t>
            </a:r>
            <a:endParaRPr lang="fr-BE" dirty="0"/>
          </a:p>
          <a:p>
            <a:pPr marL="457200" lvl="1" indent="0" algn="just">
              <a:buNone/>
            </a:pPr>
            <a:r>
              <a:rPr lang="fr-BE" sz="1800" i="1" dirty="0" smtClean="0">
                <a:solidFill>
                  <a:schemeClr val="bg1">
                    <a:lumMod val="50000"/>
                  </a:schemeClr>
                </a:solidFill>
              </a:rPr>
              <a:t>(https</a:t>
            </a:r>
            <a:r>
              <a:rPr lang="fr-BE" sz="1800" i="1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fr-BE" sz="1800" i="1" dirty="0" smtClean="0">
                <a:solidFill>
                  <a:schemeClr val="bg1">
                    <a:lumMod val="50000"/>
                  </a:schemeClr>
                </a:solidFill>
              </a:rPr>
              <a:t>www.riziv.fgov.be/nl/publicaties/Paginas/morse-rapport.aspx)</a:t>
            </a:r>
            <a:endParaRPr lang="fr-BE" sz="1800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fr-BE" dirty="0" smtClean="0"/>
          </a:p>
          <a:p>
            <a:pPr algn="just"/>
            <a:r>
              <a:rPr lang="fr-BE" dirty="0" smtClean="0"/>
              <a:t>Dans les </a:t>
            </a:r>
            <a:r>
              <a:rPr lang="fr-BE" dirty="0" err="1" smtClean="0"/>
              <a:t>comptes-rendus</a:t>
            </a:r>
            <a:r>
              <a:rPr lang="fr-BE" dirty="0"/>
              <a:t> </a:t>
            </a:r>
            <a:r>
              <a:rPr lang="fr-BE" dirty="0" smtClean="0"/>
              <a:t>de réunions </a:t>
            </a:r>
            <a:r>
              <a:rPr lang="fr-BE" dirty="0"/>
              <a:t>par </a:t>
            </a:r>
            <a:r>
              <a:rPr lang="fr-BE" dirty="0" smtClean="0"/>
              <a:t>ex: le </a:t>
            </a:r>
            <a:r>
              <a:rPr lang="fr-BE" dirty="0"/>
              <a:t>Comité d'évaluation des pratiques médicales </a:t>
            </a:r>
            <a:r>
              <a:rPr lang="fr-BE" sz="1800" i="1" dirty="0">
                <a:solidFill>
                  <a:schemeClr val="bg1">
                    <a:lumMod val="50000"/>
                  </a:schemeClr>
                </a:solidFill>
              </a:rPr>
              <a:t>(https://</a:t>
            </a:r>
            <a:r>
              <a:rPr lang="fr-BE" sz="1800" i="1" dirty="0" smtClean="0">
                <a:solidFill>
                  <a:schemeClr val="bg1">
                    <a:lumMod val="50000"/>
                  </a:schemeClr>
                </a:solidFill>
              </a:rPr>
              <a:t>www.riziv.fgov.be/nl/publicaties/Paginas/consensusvergaderingen-juryrapport.aspx)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8F9-0F3C-4A6A-B6B2-A5B149BB29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921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 des données - </a:t>
            </a:r>
            <a:r>
              <a:rPr lang="fr-BE" dirty="0" smtClean="0"/>
              <a:t>Livraisons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BE" dirty="0" smtClean="0"/>
              <a:t>Nos données sont livrées à d’autres partenaires:</a:t>
            </a:r>
          </a:p>
          <a:p>
            <a:pPr algn="just"/>
            <a:r>
              <a:rPr lang="fr-BE" dirty="0" smtClean="0"/>
              <a:t>BAPCOC (</a:t>
            </a:r>
            <a:r>
              <a:rPr lang="fr-BE" dirty="0"/>
              <a:t>Commission belge de coordination de la politique </a:t>
            </a:r>
            <a:r>
              <a:rPr lang="fr-BE" dirty="0" smtClean="0"/>
              <a:t>antibiotique)</a:t>
            </a:r>
          </a:p>
          <a:p>
            <a:pPr lvl="1" algn="just"/>
            <a:r>
              <a:rPr lang="fr-BE" dirty="0" smtClean="0"/>
              <a:t>Collecte de données relatives à l’utilisation des antibiotiques harmonisées à l’échelle de l’UE</a:t>
            </a:r>
          </a:p>
          <a:p>
            <a:pPr lvl="1" algn="just"/>
            <a:r>
              <a:rPr lang="fr-BE" dirty="0"/>
              <a:t>Calcul </a:t>
            </a:r>
            <a:r>
              <a:rPr lang="fr-BE" dirty="0" smtClean="0"/>
              <a:t>du nombre de </a:t>
            </a:r>
            <a:r>
              <a:rPr lang="fr-BE" dirty="0"/>
              <a:t>doses quotidiennes déterminées (</a:t>
            </a:r>
            <a:r>
              <a:rPr lang="fr-BE" dirty="0" smtClean="0"/>
              <a:t>DDD</a:t>
            </a:r>
            <a:r>
              <a:rPr lang="fr-BE" dirty="0"/>
              <a:t>) pour 1000 habitants par </a:t>
            </a:r>
            <a:r>
              <a:rPr lang="fr-BE" dirty="0" smtClean="0"/>
              <a:t>jour + comparaison</a:t>
            </a:r>
          </a:p>
          <a:p>
            <a:pPr marL="457200" lvl="1" indent="0" algn="just">
              <a:buNone/>
            </a:pPr>
            <a:endParaRPr lang="fr-BE" dirty="0"/>
          </a:p>
          <a:p>
            <a:pPr algn="just"/>
            <a:r>
              <a:rPr lang="fr-BE" dirty="0" smtClean="0"/>
              <a:t>ESAC (</a:t>
            </a:r>
            <a:r>
              <a:rPr lang="fr-BE" dirty="0" err="1" smtClean="0"/>
              <a:t>European</a:t>
            </a:r>
            <a:r>
              <a:rPr lang="fr-BE" dirty="0" smtClean="0"/>
              <a:t> </a:t>
            </a:r>
            <a:r>
              <a:rPr lang="fr-BE" dirty="0"/>
              <a:t>Surveillance of </a:t>
            </a:r>
            <a:r>
              <a:rPr lang="fr-BE" dirty="0" err="1"/>
              <a:t>Antimicrobial</a:t>
            </a:r>
            <a:r>
              <a:rPr lang="fr-BE" dirty="0"/>
              <a:t> </a:t>
            </a:r>
            <a:r>
              <a:rPr lang="fr-BE" dirty="0" smtClean="0"/>
              <a:t>Surveillance)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8F9-0F3C-4A6A-B6B2-A5B149BB29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6528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DOC PH – </a:t>
            </a:r>
            <a:r>
              <a:rPr lang="fr-BE" dirty="0" err="1"/>
              <a:t>Hackathon</a:t>
            </a:r>
            <a:r>
              <a:rPr lang="fr-BE" dirty="0"/>
              <a:t> </a:t>
            </a:r>
            <a:endParaRPr lang="fr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dirty="0" err="1" smtClean="0"/>
              <a:t>Year</a:t>
            </a:r>
            <a:r>
              <a:rPr lang="fr-BE" dirty="0" smtClean="0"/>
              <a:t> &amp; </a:t>
            </a:r>
            <a:r>
              <a:rPr lang="fr-BE" dirty="0" err="1" smtClean="0"/>
              <a:t>account_yy_ss</a:t>
            </a:r>
            <a:r>
              <a:rPr lang="fr-BE" dirty="0" smtClean="0"/>
              <a:t> </a:t>
            </a:r>
            <a:r>
              <a:rPr lang="fr-BE" dirty="0"/>
              <a:t>: </a:t>
            </a:r>
            <a:r>
              <a:rPr lang="fr-BE" dirty="0" smtClean="0"/>
              <a:t>Année et Semestre </a:t>
            </a:r>
            <a:r>
              <a:rPr lang="fr-BE" dirty="0"/>
              <a:t>comptable</a:t>
            </a:r>
          </a:p>
          <a:p>
            <a:pPr algn="just"/>
            <a:r>
              <a:rPr lang="fr-BE" dirty="0"/>
              <a:t>Province : Province (ou Région Bruxelles Capitale) dans laquelle se situe l’institution </a:t>
            </a:r>
          </a:p>
          <a:p>
            <a:pPr algn="just"/>
            <a:r>
              <a:rPr lang="fr-BE" dirty="0"/>
              <a:t>Type : Type de l’institution hospitalière </a:t>
            </a:r>
            <a:r>
              <a:rPr lang="fr-BE" dirty="0" smtClean="0"/>
              <a:t>(hôpital général </a:t>
            </a:r>
            <a:r>
              <a:rPr lang="fr-BE" dirty="0"/>
              <a:t>ou psychiatrique)</a:t>
            </a:r>
          </a:p>
          <a:p>
            <a:pPr algn="just"/>
            <a:r>
              <a:rPr lang="fr-BE" dirty="0" err="1"/>
              <a:t>hosp_serv_id</a:t>
            </a:r>
            <a:r>
              <a:rPr lang="fr-BE" dirty="0"/>
              <a:t> : Identifiant du service </a:t>
            </a:r>
            <a:r>
              <a:rPr lang="fr-BE" dirty="0" smtClean="0"/>
              <a:t>hospitalier 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 lien vers Table de référence</a:t>
            </a:r>
            <a:r>
              <a:rPr lang="fr-BE" dirty="0" smtClean="0"/>
              <a:t>)</a:t>
            </a:r>
            <a:endParaRPr lang="fr-BE" dirty="0"/>
          </a:p>
          <a:p>
            <a:pPr algn="just"/>
            <a:r>
              <a:rPr lang="fr-BE" dirty="0" err="1"/>
              <a:t>reimbt_cat_id</a:t>
            </a:r>
            <a:r>
              <a:rPr lang="fr-BE" dirty="0"/>
              <a:t> : Catégorie de remboursement du </a:t>
            </a:r>
            <a:r>
              <a:rPr lang="fr-BE" dirty="0" smtClean="0"/>
              <a:t>médicament 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 lien vers Table de référence</a:t>
            </a:r>
            <a:r>
              <a:rPr lang="fr-BE" dirty="0"/>
              <a:t>)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2B85-DD3E-4FB7-A596-DA9B17A19542}" type="slidenum">
              <a:rPr lang="fr-BE" smtClean="0">
                <a:solidFill>
                  <a:srgbClr val="000000"/>
                </a:solidFill>
              </a:rPr>
              <a:pPr/>
              <a:t>9</a:t>
            </a:fld>
            <a:endParaRPr lang="fr-B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178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AMI_a">
  <a:themeElements>
    <a:clrScheme name="PPT_INAMI_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INAMI_a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INAMI_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INAMI_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INAMI_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INAMI_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INAMI_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INAMI_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INAMI_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INAMI_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INAMI_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INAMI_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INAMI_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INAMI_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Verdana</vt:lpstr>
      <vt:lpstr>Wingdings</vt:lpstr>
      <vt:lpstr>PPT_INAMI_a</vt:lpstr>
      <vt:lpstr>Hackathon – Présentation de la base de données  « DOC PH »</vt:lpstr>
      <vt:lpstr>Présentation de la base de données</vt:lpstr>
      <vt:lpstr>Transmission des données</vt:lpstr>
      <vt:lpstr>Transmission des données – suite (1)</vt:lpstr>
      <vt:lpstr>Transmission des données – suite (2)</vt:lpstr>
      <vt:lpstr>Utilisation des données – Publication de rapports</vt:lpstr>
      <vt:lpstr>Utilisation des données – Publication de rapports</vt:lpstr>
      <vt:lpstr>Utilisation des données - Livraisons</vt:lpstr>
      <vt:lpstr>Composition DOC PH – Hackathon </vt:lpstr>
      <vt:lpstr>Composition DOC PH – Hackathon (suite)</vt:lpstr>
      <vt:lpstr>Aperçu DB</vt:lpstr>
      <vt:lpstr>Contenu DOC PH - Hackathon </vt:lpstr>
      <vt:lpstr> </vt:lpstr>
    </vt:vector>
  </TitlesOfParts>
  <Company>R.I.Z.I.V. - I.N.A.M.I.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Benoit Collin</dc:creator>
  <cp:lastModifiedBy>Van Bussel, Johan</cp:lastModifiedBy>
  <cp:revision>75</cp:revision>
  <dcterms:created xsi:type="dcterms:W3CDTF">2007-04-11T14:36:19Z</dcterms:created>
  <dcterms:modified xsi:type="dcterms:W3CDTF">2019-01-11T04:51:36Z</dcterms:modified>
</cp:coreProperties>
</file>