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sldIdLst>
    <p:sldId id="262" r:id="rId5"/>
    <p:sldId id="263" r:id="rId6"/>
    <p:sldId id="256" r:id="rId7"/>
    <p:sldId id="257" r:id="rId8"/>
    <p:sldId id="264" r:id="rId9"/>
    <p:sldId id="270" r:id="rId10"/>
    <p:sldId id="271" r:id="rId11"/>
    <p:sldId id="272" r:id="rId12"/>
    <p:sldId id="273" r:id="rId13"/>
    <p:sldId id="261" r:id="rId14"/>
  </p:sldIdLst>
  <p:sldSz cx="12192000" cy="6858000"/>
  <p:notesSz cx="6858000" cy="9144000"/>
  <p:custDataLst>
    <p:tags r:id="rId16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070"/>
    <a:srgbClr val="8FD3F7"/>
    <a:srgbClr val="B667DE"/>
    <a:srgbClr val="CA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83FB5-17DE-B44B-AF91-A4042888F68B}" type="datetimeFigureOut">
              <a:rPr lang="da-DK" smtClean="0"/>
              <a:t>27.11.2020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A7FC-4A16-DA4B-B186-D5141A25EE6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1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f3a6a3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f3a6a3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93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f3a6a3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f3a6a3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20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f3a6a3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f3a6a3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15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f3a6a3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f3a6a3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28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EA7FC-4A16-DA4B-B186-D5141A25EE6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032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3099F8-842A-B54D-8D92-EAD534068F5A}"/>
              </a:ext>
            </a:extLst>
          </p:cNvPr>
          <p:cNvGrpSpPr/>
          <p:nvPr userDrawn="1"/>
        </p:nvGrpSpPr>
        <p:grpSpPr>
          <a:xfrm>
            <a:off x="-3249625" y="-844902"/>
            <a:ext cx="17221200" cy="7702902"/>
            <a:chOff x="-3171825" y="-808594"/>
            <a:chExt cx="17221200" cy="77029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B096B5-81F8-9145-BD6C-0D298CDC5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12256547" cy="68943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A6079D-F5A7-E746-A31E-3CBF0A65F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1825" y="-808594"/>
              <a:ext cx="17221200" cy="42040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4E05D8-8C8E-8947-8D7B-6D4536C981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328" y="1975246"/>
            <a:ext cx="7179722" cy="2387600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52E04-0843-0846-8F9D-C42BBC53B3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0328" y="4500004"/>
            <a:ext cx="5867400" cy="10537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z="2400" b="1" dirty="0">
                <a:solidFill>
                  <a:schemeClr val="bg1"/>
                </a:solidFill>
              </a:rPr>
              <a:t>CHALLENGES</a:t>
            </a:r>
            <a:endParaRPr lang="da-DK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9FEC2D-E413-704D-A3A8-30C9B9724F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52481" y="5773772"/>
            <a:ext cx="2107461" cy="83492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9182748-C5F6-5E41-A226-BB8B5A4E2C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328" y="5958076"/>
            <a:ext cx="1916590" cy="5552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5A7CFB-E3E6-EE41-8A45-2DAB3DD3AD8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212898" y="5958076"/>
            <a:ext cx="1045014" cy="5248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459C16-0729-554B-8683-DEA8F193D61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9206" y="5773772"/>
            <a:ext cx="683142" cy="75208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018C118-6CB4-1246-BCE8-106606DD212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0739" y="6019270"/>
            <a:ext cx="1054704" cy="343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A007B9-C2F4-564F-A105-FB681A8F810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453924" y="5807491"/>
            <a:ext cx="1814101" cy="6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0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6857-0E17-F544-B424-2A3871CB37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7874" y="269875"/>
            <a:ext cx="9645926" cy="1325563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E4E0-81C9-B245-9B25-B7C9BEA9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Noto Sans Armenian" panose="020B0502040504020204" pitchFamily="34" charset="0"/>
              </a:defRPr>
            </a:lvl1pPr>
            <a:lvl2pPr>
              <a:defRPr b="0" i="0">
                <a:latin typeface="Noto Sans Armenian" panose="020B0502040504020204" pitchFamily="34" charset="0"/>
              </a:defRPr>
            </a:lvl2pPr>
            <a:lvl3pPr>
              <a:defRPr b="0" i="0">
                <a:latin typeface="Noto Sans Armenian" panose="020B0502040504020204" pitchFamily="34" charset="0"/>
              </a:defRPr>
            </a:lvl3pPr>
            <a:lvl4pPr>
              <a:defRPr b="0" i="0">
                <a:latin typeface="Noto Sans Armenian" panose="020B0502040504020204" pitchFamily="34" charset="0"/>
              </a:defRPr>
            </a:lvl4pPr>
            <a:lvl5pPr>
              <a:defRPr b="0" i="0">
                <a:latin typeface="Noto Sans Armenian" panose="020B05020405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79EAC-26CD-CA41-902A-6F042057AF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3432063" y="3095833"/>
            <a:ext cx="16434079" cy="4011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55825-2606-7B46-952C-C27075592D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98570" y="482302"/>
            <a:ext cx="1786404" cy="7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3099F8-842A-B54D-8D92-EAD534068F5A}"/>
              </a:ext>
            </a:extLst>
          </p:cNvPr>
          <p:cNvGrpSpPr/>
          <p:nvPr userDrawn="1"/>
        </p:nvGrpSpPr>
        <p:grpSpPr>
          <a:xfrm>
            <a:off x="5165061" y="-161632"/>
            <a:ext cx="17221200" cy="7019632"/>
            <a:chOff x="5190107" y="-125324"/>
            <a:chExt cx="17221200" cy="70196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B096B5-81F8-9145-BD6C-0D298CDC5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6277" y="0"/>
              <a:ext cx="4090270" cy="68943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A6079D-F5A7-E746-A31E-3CBF0A65F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96408">
              <a:off x="5190107" y="-125324"/>
              <a:ext cx="17221200" cy="42040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4E05D8-8C8E-8947-8D7B-6D4536C981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328" y="1975246"/>
            <a:ext cx="7179722" cy="1584933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a-D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9FEC2D-E413-704D-A3A8-30C9B9724F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52481" y="5773772"/>
            <a:ext cx="2107461" cy="83492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9182748-C5F6-5E41-A226-BB8B5A4E2C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3475" y="2558244"/>
            <a:ext cx="2552736" cy="7395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5A7CFB-E3E6-EE41-8A45-2DAB3DD3AD8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431649" y="3712553"/>
            <a:ext cx="1045014" cy="5248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459C16-0729-554B-8683-DEA8F193D61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111982" y="4529854"/>
            <a:ext cx="683142" cy="75208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018C118-6CB4-1246-BCE8-106606DD212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47344" y="4729459"/>
            <a:ext cx="1054704" cy="343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A007B9-C2F4-564F-A105-FB681A8F810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46502" y="3560179"/>
            <a:ext cx="1814101" cy="671889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045120-72AC-444F-8827-010715A7DA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0328" y="4232068"/>
            <a:ext cx="6978849" cy="49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 sz="2400" b="0" i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defRPr>
            </a:lvl1pPr>
            <a:lvl2pPr>
              <a:defRPr b="1" i="0">
                <a:latin typeface="Noto Sans SemBd" panose="020B0502040504020204" pitchFamily="34" charset="0"/>
                <a:ea typeface="Noto Sans SemBd" panose="020B0502040504020204" pitchFamily="34" charset="0"/>
                <a:cs typeface="Noto Sans SemBd" panose="020B0502040504020204" pitchFamily="34" charset="0"/>
              </a:defRPr>
            </a:lvl2pPr>
            <a:lvl3pPr>
              <a:defRPr b="1" i="0">
                <a:latin typeface="Noto Sans SemBd" panose="020B0502040504020204" pitchFamily="34" charset="0"/>
                <a:ea typeface="Noto Sans SemBd" panose="020B0502040504020204" pitchFamily="34" charset="0"/>
                <a:cs typeface="Noto Sans SemBd" panose="020B0502040504020204" pitchFamily="34" charset="0"/>
              </a:defRPr>
            </a:lvl3pPr>
            <a:lvl4pPr>
              <a:defRPr b="1" i="0">
                <a:latin typeface="Noto Sans SemBd" panose="020B0502040504020204" pitchFamily="34" charset="0"/>
                <a:ea typeface="Noto Sans SemBd" panose="020B0502040504020204" pitchFamily="34" charset="0"/>
                <a:cs typeface="Noto Sans SemBd" panose="020B0502040504020204" pitchFamily="34" charset="0"/>
              </a:defRPr>
            </a:lvl4pPr>
            <a:lvl5pPr>
              <a:defRPr b="1" i="0">
                <a:latin typeface="Noto Sans SemBd" panose="020B0502040504020204" pitchFamily="34" charset="0"/>
                <a:ea typeface="Noto Sans SemBd" panose="020B0502040504020204" pitchFamily="34" charset="0"/>
                <a:cs typeface="Noto Sans SemBd" panose="020B0502040504020204" pitchFamily="34" charset="0"/>
              </a:defRPr>
            </a:lvl5pPr>
          </a:lstStyle>
          <a:p>
            <a:pPr lvl="0"/>
            <a:r>
              <a:rPr lang="en-GB" dirty="0"/>
              <a:t>Next Session: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0A142E4-47A9-9242-B56C-69767402E1F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40328" y="4733032"/>
            <a:ext cx="6978849" cy="606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None/>
              <a:defRPr sz="3200" b="1" i="0">
                <a:latin typeface="Noto Sans SemBd" panose="020B0502040504020204" pitchFamily="34" charset="0"/>
                <a:ea typeface="Noto Sans SemBd" panose="020B0502040504020204" pitchFamily="34" charset="0"/>
                <a:cs typeface="Noto Sans SemBd" panose="020B0502040504020204" pitchFamily="34" charset="0"/>
              </a:defRPr>
            </a:lvl1pPr>
            <a:lvl2pPr>
              <a:defRPr b="1" i="0">
                <a:latin typeface="Noto Sans SemBd" panose="020B0502040504020204" pitchFamily="34" charset="0"/>
                <a:ea typeface="Noto Sans SemBd" panose="020B0502040504020204" pitchFamily="34" charset="0"/>
                <a:cs typeface="Noto Sans SemBd" panose="020B0502040504020204" pitchFamily="34" charset="0"/>
              </a:defRPr>
            </a:lvl2pPr>
            <a:lvl3pPr>
              <a:defRPr b="1" i="0">
                <a:latin typeface="Noto Sans SemBd" panose="020B0502040504020204" pitchFamily="34" charset="0"/>
                <a:ea typeface="Noto Sans SemBd" panose="020B0502040504020204" pitchFamily="34" charset="0"/>
                <a:cs typeface="Noto Sans SemBd" panose="020B0502040504020204" pitchFamily="34" charset="0"/>
              </a:defRPr>
            </a:lvl3pPr>
            <a:lvl4pPr>
              <a:defRPr b="1" i="0">
                <a:latin typeface="Noto Sans SemBd" panose="020B0502040504020204" pitchFamily="34" charset="0"/>
                <a:ea typeface="Noto Sans SemBd" panose="020B0502040504020204" pitchFamily="34" charset="0"/>
                <a:cs typeface="Noto Sans SemBd" panose="020B0502040504020204" pitchFamily="34" charset="0"/>
              </a:defRPr>
            </a:lvl4pPr>
            <a:lvl5pPr>
              <a:defRPr b="1" i="0">
                <a:latin typeface="Noto Sans SemBd" panose="020B0502040504020204" pitchFamily="34" charset="0"/>
                <a:ea typeface="Noto Sans SemBd" panose="020B0502040504020204" pitchFamily="34" charset="0"/>
                <a:cs typeface="Noto Sans SemBd" panose="020B0502040504020204" pitchFamily="34" charset="0"/>
              </a:defRPr>
            </a:lvl5pPr>
          </a:lstStyle>
          <a:p>
            <a:pPr lvl="0"/>
            <a:r>
              <a:rPr lang="en-GB" dirty="0"/>
              <a:t>Introduction to Challenges </a:t>
            </a:r>
          </a:p>
        </p:txBody>
      </p:sp>
    </p:spTree>
    <p:extLst>
      <p:ext uri="{BB962C8B-B14F-4D97-AF65-F5344CB8AC3E}">
        <p14:creationId xmlns:p14="http://schemas.microsoft.com/office/powerpoint/2010/main" val="15172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2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F8709ED-3D61-7B4A-A374-E7E0CEDBF3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0377565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Slide" r:id="rId8" imgW="7772400" imgH="10058400" progId="TCLayout.ActiveDocument.1">
                  <p:embed/>
                </p:oleObj>
              </mc:Choice>
              <mc:Fallback>
                <p:oleObj name="think-cell Slide" r:id="rId8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396E4-781C-6A49-A466-CA1C392F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F1046-DD66-6F45-AFEB-7EF26A20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A405-DAAA-E245-8B8E-4697C2A5E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A2E4-A19A-6F47-A5E3-DF4ABCF183E3}" type="datetime1">
              <a:rPr lang="da-DK" smtClean="0"/>
              <a:t>27.11.2020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B00E-EE81-5645-9106-5D1EE8110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0790-A47D-F847-8132-B13A40422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ABC4-9473-8E4F-A9AF-800FB02788E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78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75000"/>
            </a:schemeClr>
          </a:solidFill>
          <a:latin typeface="Noto Sans Armenian SemBd" panose="020B05020405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oto Sans Armenian" panose="020B05020405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oto Sans Armenian" panose="020B050204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oto Sans Armenian" panose="020B050204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oto Sans Armenian" panose="020B050204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oto Sans Armenian" panose="020B050204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009.12478.pdf" TargetMode="External"/><Relationship Id="rId13" Type="http://schemas.openxmlformats.org/officeDocument/2006/relationships/image" Target="../media/image17.tiff"/><Relationship Id="rId18" Type="http://schemas.openxmlformats.org/officeDocument/2006/relationships/image" Target="../media/image22.tiff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arxiv.org/pdf/1904.08688.pdf" TargetMode="External"/><Relationship Id="rId12" Type="http://schemas.openxmlformats.org/officeDocument/2006/relationships/image" Target="../media/image16.tiff"/><Relationship Id="rId17" Type="http://schemas.openxmlformats.org/officeDocument/2006/relationships/image" Target="../media/image21.tiff"/><Relationship Id="rId2" Type="http://schemas.openxmlformats.org/officeDocument/2006/relationships/tags" Target="../tags/tag3.xml"/><Relationship Id="rId16" Type="http://schemas.openxmlformats.org/officeDocument/2006/relationships/image" Target="../media/image20.tif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image" Target="../media/image15.tif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9.tiff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3.xml"/><Relationship Id="rId9" Type="http://schemas.openxmlformats.org/officeDocument/2006/relationships/hyperlink" Target="https://www.researchgate.net/publication/328945795_Synthesizing_Chest_X-Ray_Pathology_for_Training_Deep_Convolutional_Neural_Networks" TargetMode="External"/><Relationship Id="rId14" Type="http://schemas.openxmlformats.org/officeDocument/2006/relationships/image" Target="../media/image18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75A80-4A5D-9E42-A43E-F783BE11A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Synthetic Health Data Hackathon 2020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B44A80-F6E1-DC4E-906A-EBACC82A4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challenges</a:t>
            </a:r>
          </a:p>
        </p:txBody>
      </p:sp>
    </p:spTree>
    <p:extLst>
      <p:ext uri="{BB962C8B-B14F-4D97-AF65-F5344CB8AC3E}">
        <p14:creationId xmlns:p14="http://schemas.microsoft.com/office/powerpoint/2010/main" val="151420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36D-E3B8-FB47-9CB1-39588E9D5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30 minute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E842-3265-DD4E-B1E7-01D4B84E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Next</a:t>
            </a:r>
            <a:r>
              <a:rPr lang="da-DK" dirty="0"/>
              <a:t> session: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D4506-9EFC-8846-BCF2-3C09908CDE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da-DK" dirty="0"/>
              <a:t>18:30 - Q&amp;A </a:t>
            </a:r>
            <a:r>
              <a:rPr lang="da-DK" sz="2400" b="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with </a:t>
            </a:r>
            <a:r>
              <a:rPr lang="da-DK" sz="2400" b="0" dirty="0" err="1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organisers</a:t>
            </a:r>
            <a:r>
              <a:rPr lang="da-DK" sz="2400" b="0" dirty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and data </a:t>
            </a:r>
            <a:r>
              <a:rPr lang="da-DK" sz="2400" b="0" dirty="0" err="1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providers</a:t>
            </a:r>
            <a:endParaRPr lang="da-DK" b="0" dirty="0"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7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0878-7AB7-EF46-A71E-286C97B7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691EF-7C86-EC40-9A91-7A436C67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>
                <a:solidFill>
                  <a:schemeClr val="accent5">
                    <a:lumMod val="50000"/>
                  </a:schemeClr>
                </a:solidFill>
              </a:rPr>
              <a:t>Diabetes</a:t>
            </a:r>
          </a:p>
          <a:p>
            <a:pPr lvl="1"/>
            <a:r>
              <a:rPr lang="da-DK" sz="2800" dirty="0">
                <a:solidFill>
                  <a:schemeClr val="accent5">
                    <a:lumMod val="50000"/>
                  </a:schemeClr>
                </a:solidFill>
              </a:rPr>
              <a:t>Data Set </a:t>
            </a:r>
            <a:r>
              <a:rPr lang="da-DK" sz="2800" dirty="0" err="1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da-DK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da-DK" sz="2800" dirty="0" err="1">
                <a:solidFill>
                  <a:schemeClr val="accent5">
                    <a:lumMod val="50000"/>
                  </a:schemeClr>
                </a:solidFill>
              </a:rPr>
              <a:t>Bioinformatics</a:t>
            </a:r>
            <a:r>
              <a:rPr lang="da-DK" sz="2800" dirty="0">
                <a:solidFill>
                  <a:schemeClr val="accent5">
                    <a:lumMod val="50000"/>
                  </a:schemeClr>
                </a:solidFill>
              </a:rPr>
              <a:t> Challenge</a:t>
            </a:r>
          </a:p>
          <a:p>
            <a:pPr lvl="1"/>
            <a:r>
              <a:rPr lang="da-DK" sz="2800" dirty="0">
                <a:solidFill>
                  <a:schemeClr val="accent5">
                    <a:lumMod val="50000"/>
                  </a:schemeClr>
                </a:solidFill>
              </a:rPr>
              <a:t>Machine Learning Challenge</a:t>
            </a:r>
          </a:p>
          <a:p>
            <a:r>
              <a:rPr lang="da-DK" sz="3200" dirty="0" err="1">
                <a:solidFill>
                  <a:schemeClr val="accent5">
                    <a:lumMod val="50000"/>
                  </a:schemeClr>
                </a:solidFill>
              </a:rPr>
              <a:t>Alzheimer’s</a:t>
            </a:r>
            <a:r>
              <a:rPr lang="da-DK" sz="3200" dirty="0">
                <a:solidFill>
                  <a:schemeClr val="accent5">
                    <a:lumMod val="50000"/>
                  </a:schemeClr>
                </a:solidFill>
              </a:rPr>
              <a:t> – MRI Analysis</a:t>
            </a:r>
          </a:p>
          <a:p>
            <a:pPr lvl="1"/>
            <a:r>
              <a:rPr lang="da-DK" sz="2800" dirty="0">
                <a:solidFill>
                  <a:schemeClr val="accent5">
                    <a:lumMod val="50000"/>
                  </a:schemeClr>
                </a:solidFill>
              </a:rPr>
              <a:t>Data Set </a:t>
            </a:r>
            <a:r>
              <a:rPr lang="da-DK" sz="2800" dirty="0" err="1">
                <a:solidFill>
                  <a:schemeClr val="accent5">
                    <a:lumMod val="50000"/>
                  </a:schemeClr>
                </a:solidFill>
              </a:rPr>
              <a:t>Introduction</a:t>
            </a:r>
            <a:endParaRPr lang="da-DK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da-DK" sz="2800" dirty="0">
                <a:solidFill>
                  <a:schemeClr val="accent5">
                    <a:lumMod val="50000"/>
                  </a:schemeClr>
                </a:solidFill>
              </a:rPr>
              <a:t>Image Analysis Challenge</a:t>
            </a:r>
          </a:p>
          <a:p>
            <a:pPr marL="0" indent="0">
              <a:buNone/>
            </a:pPr>
            <a:endParaRPr lang="da-DK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1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3600" b="0" dirty="0"/>
              <a:t>Diabetes Track - Data Set</a:t>
            </a:r>
            <a:br>
              <a:rPr lang="en-GB" sz="3600" dirty="0"/>
            </a:br>
            <a:r>
              <a:rPr lang="en-GB" dirty="0"/>
              <a:t>Deep Learning Generative Models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idx="1"/>
          </p:nvPr>
        </p:nvSpPr>
        <p:spPr>
          <a:xfrm>
            <a:off x="838200" y="1595438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Original data distribution represented by a latent space (LS) of vectors,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learning of LS  (training stage); and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sampling from LS (synthesizing stage).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Typical architectures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GANs (Generative Adversarial Networks)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lvl="2">
              <a:spcBef>
                <a:spcPts val="0"/>
              </a:spcBef>
            </a:pPr>
            <a:r>
              <a:rPr lang="en-GB" sz="1800" dirty="0">
                <a:solidFill>
                  <a:schemeClr val="accent4">
                    <a:lumMod val="50000"/>
                  </a:schemeClr>
                </a:solidFill>
              </a:rPr>
              <a:t>A generator network learns a LS by </a:t>
            </a:r>
            <a:r>
              <a:rPr lang="en-GB" sz="1800" i="1" dirty="0">
                <a:solidFill>
                  <a:schemeClr val="accent4">
                    <a:lumMod val="50000"/>
                  </a:schemeClr>
                </a:solidFill>
              </a:rPr>
              <a:t>fooling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</a:rPr>
              <a:t> a discriminator which eventually cannot distinguish between generated data and original data.</a:t>
            </a:r>
            <a:endParaRPr sz="18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VAEs (Variational Autoencoders)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lvl="2">
              <a:spcBef>
                <a:spcPts val="0"/>
              </a:spcBef>
            </a:pPr>
            <a:r>
              <a:rPr lang="en-GB" sz="1800" dirty="0">
                <a:solidFill>
                  <a:schemeClr val="accent4">
                    <a:lumMod val="50000"/>
                  </a:schemeClr>
                </a:solidFill>
              </a:rPr>
              <a:t>An encoder learns a LS by minimizing the difference between the original data distribution and the distribution encoded in the LS so far (</a:t>
            </a:r>
            <a:r>
              <a:rPr lang="en-GB" sz="1800" dirty="0" err="1">
                <a:solidFill>
                  <a:schemeClr val="accent4">
                    <a:lumMod val="50000"/>
                  </a:schemeClr>
                </a:solidFill>
              </a:rPr>
              <a:t>Kullback-Leibler</a:t>
            </a:r>
            <a:r>
              <a:rPr lang="en-GB" sz="1800" dirty="0">
                <a:solidFill>
                  <a:schemeClr val="accent4">
                    <a:lumMod val="50000"/>
                  </a:schemeClr>
                </a:solidFill>
              </a:rPr>
              <a:t> divergence loss). A decoder synthesizes new data by sampling from the learnt LS.</a:t>
            </a:r>
            <a:endParaRPr sz="1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Book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i="1" dirty="0">
                <a:solidFill>
                  <a:schemeClr val="accent4">
                    <a:lumMod val="50000"/>
                  </a:schemeClr>
                </a:solidFill>
              </a:rPr>
              <a:t>Deep Learning</a:t>
            </a: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, Goodfellow et at., 2016. MIT Press.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https://</a:t>
            </a:r>
            <a:r>
              <a:rPr lang="en-GB" sz="2000" dirty="0" err="1">
                <a:solidFill>
                  <a:schemeClr val="accent4">
                    <a:lumMod val="50000"/>
                  </a:schemeClr>
                </a:solidFill>
              </a:rPr>
              <a:t>www.deeplearningbook.org</a:t>
            </a: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8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3600" b="0" dirty="0"/>
              <a:t>Diabetes Track – Data Set</a:t>
            </a:r>
            <a:br>
              <a:rPr lang="en-GB" sz="3600" dirty="0"/>
            </a:br>
            <a:r>
              <a:rPr lang="en-GB" dirty="0"/>
              <a:t>Patient Hospital Readmission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xfrm>
            <a:off x="838200" y="1595438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Poorly diagnosed and treated diabetes patients may incur in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hospital readmission with a deteriorated health condition; and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additional costs to hospitals and the health system.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Dataset features on diabetes patients,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patient phenotypical information;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hospitalization events including readmission;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diagnoses; and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medications.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Assessment of diabetes diagnosis and patient care,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GB" sz="2000" b="1" u="sng" dirty="0">
                <a:solidFill>
                  <a:schemeClr val="accent4">
                    <a:lumMod val="50000"/>
                  </a:schemeClr>
                </a:solidFill>
              </a:rPr>
              <a:t>predictors for hospital readmission</a:t>
            </a:r>
            <a:r>
              <a:rPr lang="en-GB" sz="20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</a:rPr>
              <a:t>Long story short: what diagnoses and caring can improve patients’ condition well enough to prevent or at least moderate readmission?</a:t>
            </a:r>
            <a:endParaRPr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4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0878-7AB7-EF46-A71E-286C97B7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0" dirty="0"/>
              <a:t>Diabetes Track</a:t>
            </a:r>
            <a:br>
              <a:rPr lang="en-GB" sz="3600" dirty="0"/>
            </a:br>
            <a:r>
              <a:rPr lang="en-GB" dirty="0"/>
              <a:t>Bioinformatics Challenge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CCBA4D6-70DF-BA4B-9912-ED9BA738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da-DK" sz="3200" dirty="0">
                <a:solidFill>
                  <a:schemeClr val="accent5">
                    <a:lumMod val="50000"/>
                  </a:schemeClr>
                </a:solidFill>
              </a:rPr>
              <a:t>Given a </a:t>
            </a:r>
            <a:r>
              <a:rPr lang="da-DK" sz="3200" b="1" dirty="0" err="1">
                <a:solidFill>
                  <a:schemeClr val="accent5">
                    <a:lumMod val="50000"/>
                  </a:schemeClr>
                </a:solidFill>
              </a:rPr>
              <a:t>synthetic</a:t>
            </a:r>
            <a:r>
              <a:rPr lang="da-DK" sz="3200" dirty="0">
                <a:solidFill>
                  <a:schemeClr val="accent5">
                    <a:lumMod val="50000"/>
                  </a:schemeClr>
                </a:solidFill>
              </a:rPr>
              <a:t> data set of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patient phenotypical information;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hospitalization events including readmission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diagnoses; and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medications.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Find interesting biological patterns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Effective treatments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Hospital readmission factors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Prediction of treatment type based in patient features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 err="1">
                <a:solidFill>
                  <a:schemeClr val="accent5">
                    <a:lumMod val="50000"/>
                  </a:schemeClr>
                </a:solidFill>
              </a:rPr>
              <a:t>Aim</a:t>
            </a:r>
            <a:r>
              <a:rPr lang="da-DK" b="1" dirty="0">
                <a:solidFill>
                  <a:schemeClr val="accent5">
                    <a:lumMod val="50000"/>
                  </a:schemeClr>
                </a:solidFill>
              </a:rPr>
              <a:t>: Generate new </a:t>
            </a:r>
            <a:r>
              <a:rPr lang="da-DK" b="1" dirty="0" err="1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da-DK" b="1" dirty="0" err="1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iological</a:t>
            </a:r>
            <a:r>
              <a:rPr lang="da-DK" b="1" dirty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/</a:t>
            </a:r>
            <a:r>
              <a:rPr lang="da-DK" b="1" dirty="0" err="1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medical</a:t>
            </a:r>
            <a:r>
              <a:rPr lang="da-DK" b="1" dirty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da-DK" b="1" dirty="0" err="1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knowledge</a:t>
            </a:r>
            <a:endParaRPr lang="en-GB" b="1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D3D225C-996B-8845-89AE-AF001A22685B}"/>
              </a:ext>
            </a:extLst>
          </p:cNvPr>
          <p:cNvSpPr txBox="1">
            <a:spLocks/>
          </p:cNvSpPr>
          <p:nvPr/>
        </p:nvSpPr>
        <p:spPr>
          <a:xfrm>
            <a:off x="838200" y="5273890"/>
            <a:ext cx="8627076" cy="6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a-DK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4413214-EC3B-0741-A226-DECA74ADFBFF}"/>
              </a:ext>
            </a:extLst>
          </p:cNvPr>
          <p:cNvSpPr txBox="1">
            <a:spLocks/>
          </p:cNvSpPr>
          <p:nvPr/>
        </p:nvSpPr>
        <p:spPr>
          <a:xfrm>
            <a:off x="7872249" y="2867862"/>
            <a:ext cx="3744310" cy="1122276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b="1" dirty="0" err="1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Synthetic</a:t>
            </a:r>
            <a:r>
              <a:rPr lang="da-DK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Data Set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a-DK" sz="1800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78411</a:t>
            </a:r>
            <a:r>
              <a:rPr lang="da-DK" sz="1800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observations x </a:t>
            </a:r>
            <a:r>
              <a:rPr lang="da-DK" sz="1800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42</a:t>
            </a:r>
            <a:r>
              <a:rPr lang="da-DK" sz="1800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3989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0878-7AB7-EF46-A71E-286C97B7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0" dirty="0"/>
              <a:t>Diabetes Track</a:t>
            </a:r>
            <a:br>
              <a:rPr lang="en-GB" sz="3600" dirty="0"/>
            </a:br>
            <a:r>
              <a:rPr lang="en-GB" dirty="0"/>
              <a:t>Machine Learning Challenge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CCBA4D6-70DF-BA4B-9912-ED9BA738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9455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Given a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synthetic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 and a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real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data set of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patient phenotypical information;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hospitalization events including readmission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diagnoses; and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medications.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Investigate the difference between real and synthetics data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Are there differences? How good can we predict on real data if we train on synthetic data? Is there information loss in synthetic data?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machine learning models to compare the data sets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Aim: Investigate how well features, such as hospital re-admission, can be predicted using synthetic data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D3D225C-996B-8845-89AE-AF001A22685B}"/>
              </a:ext>
            </a:extLst>
          </p:cNvPr>
          <p:cNvSpPr txBox="1">
            <a:spLocks/>
          </p:cNvSpPr>
          <p:nvPr/>
        </p:nvSpPr>
        <p:spPr>
          <a:xfrm>
            <a:off x="838200" y="5273890"/>
            <a:ext cx="8627076" cy="6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a-DK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4413214-EC3B-0741-A226-DECA74ADFBFF}"/>
              </a:ext>
            </a:extLst>
          </p:cNvPr>
          <p:cNvSpPr txBox="1">
            <a:spLocks/>
          </p:cNvSpPr>
          <p:nvPr/>
        </p:nvSpPr>
        <p:spPr>
          <a:xfrm>
            <a:off x="7872249" y="2405406"/>
            <a:ext cx="3744310" cy="2175841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b="1" dirty="0" err="1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Synthetic</a:t>
            </a:r>
            <a:r>
              <a:rPr lang="da-DK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Data Set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a-DK" sz="1800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78411</a:t>
            </a:r>
            <a:r>
              <a:rPr lang="da-DK" sz="1800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observations x </a:t>
            </a:r>
            <a:r>
              <a:rPr lang="da-DK" sz="1800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42</a:t>
            </a:r>
            <a:r>
              <a:rPr lang="da-DK" sz="1800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features</a:t>
            </a:r>
          </a:p>
          <a:p>
            <a:pPr marL="0" indent="0" algn="ctr">
              <a:buNone/>
            </a:pPr>
            <a:r>
              <a:rPr lang="da-DK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Real Data Set</a:t>
            </a:r>
          </a:p>
          <a:p>
            <a:pPr marL="0" indent="0" algn="ctr">
              <a:buNone/>
            </a:pPr>
            <a:r>
              <a:rPr lang="da-DK" sz="1800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78411</a:t>
            </a:r>
            <a:r>
              <a:rPr lang="da-DK" sz="1800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observations x </a:t>
            </a:r>
            <a:r>
              <a:rPr lang="da-DK" sz="1800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42</a:t>
            </a:r>
            <a:r>
              <a:rPr lang="da-DK" sz="1800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4773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B24CA3B-6F75-B34F-AB6A-063C2A40F9E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69516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3600" b="0" dirty="0"/>
              <a:t>Alzheimer Track - Data Set</a:t>
            </a:r>
            <a:br>
              <a:rPr lang="en-GB" sz="3600" dirty="0"/>
            </a:br>
            <a:r>
              <a:rPr lang="en-GB" dirty="0"/>
              <a:t>Conditional Generative Models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idx="1"/>
          </p:nvPr>
        </p:nvSpPr>
        <p:spPr>
          <a:xfrm>
            <a:off x="838200" y="1472171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The desired class to generate is provided as input together with the latent space vector </a:t>
            </a:r>
          </a:p>
          <a:p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br>
              <a:rPr lang="en-GB" sz="2400" dirty="0">
                <a:solidFill>
                  <a:schemeClr val="accent4">
                    <a:lumMod val="50000"/>
                  </a:schemeClr>
                </a:solidFill>
              </a:rPr>
            </a:b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sz="1600" dirty="0">
                <a:solidFill>
                  <a:schemeClr val="accent4">
                    <a:lumMod val="50000"/>
                  </a:schemeClr>
                </a:solidFill>
              </a:rPr>
              <a:t>Reading material:</a:t>
            </a:r>
          </a:p>
          <a:p>
            <a:pPr lvl="1"/>
            <a:r>
              <a:rPr lang="en-GB" sz="1400" dirty="0">
                <a:solidFill>
                  <a:schemeClr val="accent4">
                    <a:lumMod val="50000"/>
                  </a:schemeClr>
                </a:solidFill>
                <a:hlinkClick r:id="rId7"/>
              </a:rPr>
              <a:t>Analysis of using GANs to replace real biomedical images in classification</a:t>
            </a:r>
            <a:endParaRPr lang="en-GB" sz="1400" dirty="0">
              <a:solidFill>
                <a:schemeClr val="accent4">
                  <a:lumMod val="50000"/>
                </a:schemeClr>
              </a:solidFill>
              <a:hlinkClick r:id="rId8"/>
            </a:endParaRPr>
          </a:p>
          <a:p>
            <a:pPr lvl="1"/>
            <a:r>
              <a:rPr lang="en-GB" sz="1400" dirty="0">
                <a:solidFill>
                  <a:schemeClr val="accent4">
                    <a:lumMod val="50000"/>
                  </a:schemeClr>
                </a:solidFill>
                <a:hlinkClick r:id="rId8"/>
              </a:rPr>
              <a:t>Synthetic COVID X ray images</a:t>
            </a:r>
            <a:endParaRPr lang="en-GB" sz="1400" dirty="0">
              <a:solidFill>
                <a:schemeClr val="accent4">
                  <a:lumMod val="50000"/>
                </a:schemeClr>
              </a:solidFill>
              <a:hlinkClick r:id="rId9"/>
            </a:endParaRPr>
          </a:p>
          <a:p>
            <a:pPr lvl="1"/>
            <a:r>
              <a:rPr lang="en-GB" sz="1400" dirty="0">
                <a:solidFill>
                  <a:schemeClr val="accent4">
                    <a:lumMod val="50000"/>
                  </a:schemeClr>
                </a:solidFill>
                <a:hlinkClick r:id="rId9"/>
              </a:rPr>
              <a:t>Synthetizing chest X ray images for model development</a:t>
            </a:r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B8D28F-F3CF-3B4D-AB5E-30FF23F8F033}"/>
              </a:ext>
            </a:extLst>
          </p:cNvPr>
          <p:cNvGrpSpPr/>
          <p:nvPr/>
        </p:nvGrpSpPr>
        <p:grpSpPr>
          <a:xfrm>
            <a:off x="838200" y="2804841"/>
            <a:ext cx="6901017" cy="2457721"/>
            <a:chOff x="3124632" y="3463839"/>
            <a:chExt cx="5564118" cy="198159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8E2C652-EBE7-AB40-926F-849F88E968A3}"/>
                </a:ext>
              </a:extLst>
            </p:cNvPr>
            <p:cNvSpPr/>
            <p:nvPr/>
          </p:nvSpPr>
          <p:spPr>
            <a:xfrm>
              <a:off x="4273473" y="3753187"/>
              <a:ext cx="1001156" cy="327429"/>
            </a:xfrm>
            <a:prstGeom prst="roundRect">
              <a:avLst/>
            </a:prstGeom>
            <a:solidFill>
              <a:srgbClr val="00B05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/>
                <a:t>Generator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591FD50-32F6-F745-B6FF-023A57191D5B}"/>
                </a:ext>
              </a:extLst>
            </p:cNvPr>
            <p:cNvSpPr/>
            <p:nvPr/>
          </p:nvSpPr>
          <p:spPr>
            <a:xfrm>
              <a:off x="6670145" y="4338521"/>
              <a:ext cx="1044699" cy="327429"/>
            </a:xfrm>
            <a:prstGeom prst="roundRect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Discriminator</a:t>
              </a:r>
            </a:p>
          </p:txBody>
        </p:sp>
        <p:pic>
          <p:nvPicPr>
            <p:cNvPr id="7" name="Picture 55">
              <a:extLst>
                <a:ext uri="{FF2B5EF4-FFF2-40B4-BE49-F238E27FC236}">
                  <a16:creationId xmlns:a16="http://schemas.microsoft.com/office/drawing/2014/main" id="{7F127A8E-95ED-0549-A355-B4F72C8D3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261" y="4822587"/>
              <a:ext cx="318474" cy="376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A969A7-5359-1447-A1E9-EDF8B1FF7B94}"/>
                </a:ext>
              </a:extLst>
            </p:cNvPr>
            <p:cNvSpPr txBox="1"/>
            <p:nvPr/>
          </p:nvSpPr>
          <p:spPr>
            <a:xfrm>
              <a:off x="5522159" y="5199217"/>
              <a:ext cx="8306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solidFill>
                    <a:schemeClr val="tx2"/>
                  </a:solidFill>
                </a:rPr>
                <a:t>Real patient</a:t>
              </a:r>
            </a:p>
          </p:txBody>
        </p:sp>
        <p:pic>
          <p:nvPicPr>
            <p:cNvPr id="9" name="Picture 55">
              <a:extLst>
                <a:ext uri="{FF2B5EF4-FFF2-40B4-BE49-F238E27FC236}">
                  <a16:creationId xmlns:a16="http://schemas.microsoft.com/office/drawing/2014/main" id="{393F8C31-8417-8D4F-81C5-33B9D4E58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261" y="3647328"/>
              <a:ext cx="318474" cy="376630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C1FD25-8BDF-F149-BE95-F7EBA5A870BB}"/>
                </a:ext>
              </a:extLst>
            </p:cNvPr>
            <p:cNvSpPr txBox="1"/>
            <p:nvPr/>
          </p:nvSpPr>
          <p:spPr>
            <a:xfrm>
              <a:off x="5514145" y="4023958"/>
              <a:ext cx="8467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solidFill>
                    <a:schemeClr val="tx2"/>
                  </a:solidFill>
                </a:rPr>
                <a:t>Fake patient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CA2E2E22-3DF0-1242-BF9D-574BB58C9145}"/>
                </a:ext>
              </a:extLst>
            </p:cNvPr>
            <p:cNvSpPr/>
            <p:nvPr/>
          </p:nvSpPr>
          <p:spPr>
            <a:xfrm rot="1800000">
              <a:off x="6379279" y="4191078"/>
              <a:ext cx="213012" cy="89384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08A59B59-474F-2948-AA43-FB7A19550299}"/>
                </a:ext>
              </a:extLst>
            </p:cNvPr>
            <p:cNvSpPr/>
            <p:nvPr/>
          </p:nvSpPr>
          <p:spPr>
            <a:xfrm rot="19800000">
              <a:off x="6368929" y="4750039"/>
              <a:ext cx="213012" cy="89384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496061-6664-AC4D-ADEE-CFD84C3DF45C}"/>
                </a:ext>
              </a:extLst>
            </p:cNvPr>
            <p:cNvSpPr txBox="1"/>
            <p:nvPr/>
          </p:nvSpPr>
          <p:spPr>
            <a:xfrm>
              <a:off x="8081724" y="3903288"/>
              <a:ext cx="60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Fake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84EBC2-0F49-B44B-A2A0-68431CEA7B88}"/>
                </a:ext>
              </a:extLst>
            </p:cNvPr>
            <p:cNvSpPr txBox="1"/>
            <p:nvPr/>
          </p:nvSpPr>
          <p:spPr>
            <a:xfrm>
              <a:off x="8092945" y="4693675"/>
              <a:ext cx="58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Real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E1B5E40-D271-6D42-8F88-8593AD909CDC}"/>
                </a:ext>
              </a:extLst>
            </p:cNvPr>
            <p:cNvSpPr/>
            <p:nvPr/>
          </p:nvSpPr>
          <p:spPr>
            <a:xfrm rot="19800000">
              <a:off x="7780879" y="4190794"/>
              <a:ext cx="213012" cy="89384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F920890-9AE0-BF44-9F66-33C4F32DD1D4}"/>
                </a:ext>
              </a:extLst>
            </p:cNvPr>
            <p:cNvSpPr/>
            <p:nvPr/>
          </p:nvSpPr>
          <p:spPr>
            <a:xfrm rot="1800000">
              <a:off x="7780880" y="4708320"/>
              <a:ext cx="213012" cy="89384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3924139F-F164-4D4C-A0CB-F664B97AF7BA}"/>
                </a:ext>
              </a:extLst>
            </p:cNvPr>
            <p:cNvSpPr/>
            <p:nvPr/>
          </p:nvSpPr>
          <p:spPr>
            <a:xfrm>
              <a:off x="5376929" y="3877825"/>
              <a:ext cx="213012" cy="89384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716A1285-FA1C-534C-900F-B8BFB675E804}"/>
                </a:ext>
              </a:extLst>
            </p:cNvPr>
            <p:cNvSpPr/>
            <p:nvPr/>
          </p:nvSpPr>
          <p:spPr>
            <a:xfrm>
              <a:off x="3972330" y="3818625"/>
              <a:ext cx="213012" cy="89384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3E4B95-88CB-4D4C-BCA0-E4756E2C8B9E}"/>
                </a:ext>
              </a:extLst>
            </p:cNvPr>
            <p:cNvSpPr txBox="1"/>
            <p:nvPr/>
          </p:nvSpPr>
          <p:spPr>
            <a:xfrm>
              <a:off x="3124632" y="3753187"/>
              <a:ext cx="9605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solidFill>
                    <a:schemeClr val="tx2"/>
                  </a:solidFill>
                </a:rPr>
                <a:t>Random Noise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9EE6A5-FEE8-3D4A-A57E-BD9FB8310EAA}"/>
                </a:ext>
              </a:extLst>
            </p:cNvPr>
            <p:cNvSpPr txBox="1"/>
            <p:nvPr/>
          </p:nvSpPr>
          <p:spPr>
            <a:xfrm>
              <a:off x="3933175" y="3463839"/>
              <a:ext cx="1681750" cy="21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/>
                <a:t>Synthetic Data Generator Model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97DE810D-28B8-0E43-B918-88C001CD0427}"/>
                </a:ext>
              </a:extLst>
            </p:cNvPr>
            <p:cNvSpPr/>
            <p:nvPr/>
          </p:nvSpPr>
          <p:spPr>
            <a:xfrm>
              <a:off x="3978647" y="3971025"/>
              <a:ext cx="213012" cy="89384"/>
            </a:xfrm>
            <a:prstGeom prst="rightArrow">
              <a:avLst/>
            </a:prstGeom>
            <a:solidFill>
              <a:schemeClr val="accent6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906C43-21CE-614A-8313-6057E0EE5DF2}"/>
                </a:ext>
              </a:extLst>
            </p:cNvPr>
            <p:cNvSpPr txBox="1"/>
            <p:nvPr/>
          </p:nvSpPr>
          <p:spPr>
            <a:xfrm>
              <a:off x="3378499" y="3905618"/>
              <a:ext cx="737188" cy="20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>
                  <a:solidFill>
                    <a:schemeClr val="accent6"/>
                  </a:solidFill>
                </a:rPr>
                <a:t>Condition</a:t>
              </a: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275BD294-F6A2-4841-A100-D9458B5175E1}"/>
                </a:ext>
              </a:extLst>
            </p:cNvPr>
            <p:cNvSpPr/>
            <p:nvPr/>
          </p:nvSpPr>
          <p:spPr>
            <a:xfrm>
              <a:off x="6385293" y="4463278"/>
              <a:ext cx="213012" cy="89384"/>
            </a:xfrm>
            <a:prstGeom prst="rightArrow">
              <a:avLst/>
            </a:prstGeom>
            <a:solidFill>
              <a:schemeClr val="accent6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34449D-3463-E948-A723-477F0C1718EB}"/>
                </a:ext>
              </a:extLst>
            </p:cNvPr>
            <p:cNvSpPr txBox="1"/>
            <p:nvPr/>
          </p:nvSpPr>
          <p:spPr>
            <a:xfrm>
              <a:off x="5728140" y="4399003"/>
              <a:ext cx="737188" cy="20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1" dirty="0">
                  <a:solidFill>
                    <a:schemeClr val="accent6"/>
                  </a:solidFill>
                </a:rPr>
                <a:t>Condition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3FE934-5F05-734E-AA49-23099AE071F6}"/>
              </a:ext>
            </a:extLst>
          </p:cNvPr>
          <p:cNvGrpSpPr/>
          <p:nvPr/>
        </p:nvGrpSpPr>
        <p:grpSpPr>
          <a:xfrm>
            <a:off x="7825771" y="2365867"/>
            <a:ext cx="1168289" cy="1153415"/>
            <a:chOff x="7781989" y="2238887"/>
            <a:chExt cx="1734343" cy="17122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92E0E0-ABCD-3F46-AFD2-45B1B88BA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81989" y="2238887"/>
              <a:ext cx="812800" cy="812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81484C-0693-FC46-B51B-DDF32687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703532" y="2243945"/>
              <a:ext cx="812800" cy="8128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E126D76-8955-B54C-93CE-A3D9A7168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1989" y="3138349"/>
              <a:ext cx="812800" cy="812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A4D8063-1F97-4541-A56C-3B4A8D920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03532" y="3138349"/>
              <a:ext cx="812800" cy="8128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FD21C8-969F-254B-A71E-63109A9EA5C5}"/>
              </a:ext>
            </a:extLst>
          </p:cNvPr>
          <p:cNvGrpSpPr/>
          <p:nvPr/>
        </p:nvGrpSpPr>
        <p:grpSpPr>
          <a:xfrm>
            <a:off x="7825771" y="4270183"/>
            <a:ext cx="1168290" cy="1154424"/>
            <a:chOff x="7825771" y="3968686"/>
            <a:chExt cx="1168290" cy="115442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B333A57-254D-7244-8140-533F69C0D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446541" y="4575590"/>
              <a:ext cx="547520" cy="54752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208AB2C-AF0D-854C-8711-CC4111A1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825771" y="4575590"/>
              <a:ext cx="547520" cy="54752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0519B6-4F9A-AD4B-AEBA-111E4A9F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825771" y="3968686"/>
              <a:ext cx="547520" cy="54752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39621A0-84D0-FB49-A567-0748E8704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446541" y="3968686"/>
              <a:ext cx="547520" cy="54752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49EA7EB-83AE-FC45-B5CD-6919C37FADFB}"/>
              </a:ext>
            </a:extLst>
          </p:cNvPr>
          <p:cNvSpPr txBox="1"/>
          <p:nvPr/>
        </p:nvSpPr>
        <p:spPr>
          <a:xfrm>
            <a:off x="7800409" y="2126778"/>
            <a:ext cx="598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Healthy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6BA7DD-D9B0-F54F-83D1-A99768178904}"/>
              </a:ext>
            </a:extLst>
          </p:cNvPr>
          <p:cNvSpPr txBox="1"/>
          <p:nvPr/>
        </p:nvSpPr>
        <p:spPr>
          <a:xfrm>
            <a:off x="8391497" y="2126778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mild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EBE81A-4C27-4448-819F-CC2877BD2BAA}"/>
              </a:ext>
            </a:extLst>
          </p:cNvPr>
          <p:cNvSpPr txBox="1"/>
          <p:nvPr/>
        </p:nvSpPr>
        <p:spPr>
          <a:xfrm>
            <a:off x="7875146" y="3541176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319BB-D973-6E4E-9785-B5853B48B4BE}"/>
              </a:ext>
            </a:extLst>
          </p:cNvPr>
          <p:cNvSpPr txBox="1"/>
          <p:nvPr/>
        </p:nvSpPr>
        <p:spPr>
          <a:xfrm>
            <a:off x="8358243" y="354117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F85149-AB18-7440-9C49-943FE2DAFA32}"/>
              </a:ext>
            </a:extLst>
          </p:cNvPr>
          <p:cNvSpPr txBox="1"/>
          <p:nvPr/>
        </p:nvSpPr>
        <p:spPr>
          <a:xfrm>
            <a:off x="1116221" y="3613004"/>
            <a:ext cx="1295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Healthy, very mild, mild, moderate</a:t>
            </a:r>
          </a:p>
        </p:txBody>
      </p:sp>
    </p:spTree>
    <p:extLst>
      <p:ext uri="{BB962C8B-B14F-4D97-AF65-F5344CB8AC3E}">
        <p14:creationId xmlns:p14="http://schemas.microsoft.com/office/powerpoint/2010/main" val="171002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D6115AA-61C0-2240-A47E-CA7F042D8D5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566430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3600" b="0" dirty="0"/>
              <a:t>Alzheimer’s Track – Data Set</a:t>
            </a:r>
            <a:br>
              <a:rPr lang="en-GB" sz="3600" dirty="0"/>
            </a:br>
            <a:r>
              <a:rPr lang="en-GB" sz="3600" dirty="0"/>
              <a:t>Three stages of Alzheimer's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xfrm>
            <a:off x="838200" y="1595438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Balanced health vs. Alzheimer images</a:t>
            </a:r>
            <a:endParaRPr sz="2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Imbalanced classes of Alzheimer (few moderate)</a:t>
            </a:r>
          </a:p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Assessment of predicting Alzheimer’s from MRI scans</a:t>
            </a:r>
          </a:p>
          <a:p>
            <a:r>
              <a:rPr lang="en-GB" sz="2400" b="1" dirty="0">
                <a:solidFill>
                  <a:schemeClr val="accent4">
                    <a:lumMod val="50000"/>
                  </a:schemeClr>
                </a:solidFill>
              </a:rPr>
              <a:t>Long story short: Can we identify Alzheimer’s patients from MRI scans in order to speed up the process treatment and save hospital resources?</a:t>
            </a:r>
            <a:endParaRPr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6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018FC9-1C7A-0946-A96A-8CBC85FBF6A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798453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7AF0878-7AB7-EF46-A71E-286C97B7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sz="3600" b="0" dirty="0"/>
              <a:t>Alzheimer’s Track</a:t>
            </a:r>
            <a:br>
              <a:rPr lang="en-GB" sz="3600" dirty="0"/>
            </a:br>
            <a:r>
              <a:rPr lang="en-GB" dirty="0"/>
              <a:t>MRI Analysis Challenge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CCBA4D6-70DF-BA4B-9912-ED9BA738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9455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Given a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synthetic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 and a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real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data set of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MRI images with an Alzheimer’s diagnosis attached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Investigate the difference between real and synthetics data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Are there differences? How good can we predict on real data if we train on synthetic data? Is there information loss in synthetic data?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How well can we predict the synthetic data given the real model?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machine learning models to compare the data sets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Explore the data and find differences between classes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Aim: Investigate how well the synthetic data can predict the real MRI data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D3D225C-996B-8845-89AE-AF001A22685B}"/>
              </a:ext>
            </a:extLst>
          </p:cNvPr>
          <p:cNvSpPr txBox="1">
            <a:spLocks/>
          </p:cNvSpPr>
          <p:nvPr/>
        </p:nvSpPr>
        <p:spPr>
          <a:xfrm>
            <a:off x="838200" y="5273890"/>
            <a:ext cx="8627076" cy="6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a-DK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4413214-EC3B-0741-A226-DECA74ADFBFF}"/>
              </a:ext>
            </a:extLst>
          </p:cNvPr>
          <p:cNvSpPr txBox="1">
            <a:spLocks/>
          </p:cNvSpPr>
          <p:nvPr/>
        </p:nvSpPr>
        <p:spPr>
          <a:xfrm>
            <a:off x="7872249" y="2405406"/>
            <a:ext cx="3744310" cy="2175841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Armenian" panose="020B050204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b="1" dirty="0" err="1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Synthetic</a:t>
            </a:r>
            <a:r>
              <a:rPr lang="da-DK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Data Set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a-DK" sz="1800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12000 (~3000 of </a:t>
            </a:r>
            <a:r>
              <a:rPr lang="da-DK" sz="1800" b="1" dirty="0" err="1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each</a:t>
            </a:r>
            <a:r>
              <a:rPr lang="da-DK" sz="1800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 </a:t>
            </a:r>
            <a:r>
              <a:rPr lang="da-DK" sz="1800" b="1" dirty="0" err="1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class</a:t>
            </a:r>
            <a:r>
              <a:rPr lang="da-DK" sz="1800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)</a:t>
            </a:r>
            <a:endParaRPr lang="da-DK" sz="1800" dirty="0">
              <a:solidFill>
                <a:schemeClr val="accent5">
                  <a:lumMod val="50000"/>
                </a:schemeClr>
              </a:solidFill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  <a:p>
            <a:pPr marL="0" indent="0" algn="ctr">
              <a:buNone/>
            </a:pPr>
            <a:r>
              <a:rPr lang="da-DK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Real Data Set</a:t>
            </a:r>
          </a:p>
          <a:p>
            <a:pPr marL="0" indent="0" algn="ctr">
              <a:buNone/>
            </a:pPr>
            <a:r>
              <a:rPr lang="da-DK" sz="1800" b="1" dirty="0">
                <a:solidFill>
                  <a:schemeClr val="accent5">
                    <a:lumMod val="50000"/>
                  </a:schemeClr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5120</a:t>
            </a:r>
            <a:endParaRPr lang="da-DK" sz="1800" dirty="0">
              <a:solidFill>
                <a:schemeClr val="accent5">
                  <a:lumMod val="50000"/>
                </a:schemeClr>
              </a:solidFill>
              <a:latin typeface="Noto Sans Light" panose="020B0402040504020204" pitchFamily="34" charset="0"/>
              <a:ea typeface="Noto Sans Light" panose="020B0402040504020204" pitchFamily="34" charset="0"/>
              <a:cs typeface="Noto Sans Light" panose="020B04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85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20838869CEA947B7ECAEFFACCE43D4" ma:contentTypeVersion="10" ma:contentTypeDescription="Create a new document." ma:contentTypeScope="" ma:versionID="e4f8db511988620f233cafb185679a6a">
  <xsd:schema xmlns:xsd="http://www.w3.org/2001/XMLSchema" xmlns:xs="http://www.w3.org/2001/XMLSchema" xmlns:p="http://schemas.microsoft.com/office/2006/metadata/properties" xmlns:ns2="e717d657-6c85-4a89-9f71-cf0bcbc4b272" targetNamespace="http://schemas.microsoft.com/office/2006/metadata/properties" ma:root="true" ma:fieldsID="d6f641e970236e734b4dc447be5ff830" ns2:_="">
    <xsd:import namespace="e717d657-6c85-4a89-9f71-cf0bcbc4b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7d657-6c85-4a89-9f71-cf0bcbc4b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FE41CF-AAB9-45EC-B99D-758D19BB3B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E18829-A56B-415A-BA73-277E32256370}">
  <ds:schemaRefs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e717d657-6c85-4a89-9f71-cf0bcbc4b272"/>
  </ds:schemaRefs>
</ds:datastoreItem>
</file>

<file path=customXml/itemProps3.xml><?xml version="1.0" encoding="utf-8"?>
<ds:datastoreItem xmlns:ds="http://schemas.openxmlformats.org/officeDocument/2006/customXml" ds:itemID="{A013510A-EE2D-4D3E-8FC3-8F62BFC66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17d657-6c85-4a89-9f71-cf0bcbc4b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686</Words>
  <Application>Microsoft Macintosh PowerPoint</Application>
  <PresentationFormat>Widescreen</PresentationFormat>
  <Paragraphs>110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Noto Sans Armenian</vt:lpstr>
      <vt:lpstr>Noto Sans Armenian SemBd</vt:lpstr>
      <vt:lpstr>Noto Sans Light</vt:lpstr>
      <vt:lpstr>Noto Sans SemBd</vt:lpstr>
      <vt:lpstr>Office Theme</vt:lpstr>
      <vt:lpstr>think-cell Slide</vt:lpstr>
      <vt:lpstr>Synthetic Health Data Hackathon 2020</vt:lpstr>
      <vt:lpstr>OVERVIEW</vt:lpstr>
      <vt:lpstr>Diabetes Track - Data Set Deep Learning Generative Models</vt:lpstr>
      <vt:lpstr>Diabetes Track – Data Set Patient Hospital Readmission</vt:lpstr>
      <vt:lpstr>Diabetes Track Bioinformatics Challenge</vt:lpstr>
      <vt:lpstr>Diabetes Track Machine Learning Challenge</vt:lpstr>
      <vt:lpstr>Alzheimer Track - Data Set Conditional Generative Models</vt:lpstr>
      <vt:lpstr>Alzheimer’s Track – Data Set Three stages of Alzheimer's</vt:lpstr>
      <vt:lpstr>Alzheimer’s Track MRI Analysis Challenge</vt:lpstr>
      <vt:lpstr>30 minute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Sans</dc:creator>
  <cp:lastModifiedBy>Jespersen, Martin Closter</cp:lastModifiedBy>
  <cp:revision>31</cp:revision>
  <dcterms:created xsi:type="dcterms:W3CDTF">2020-11-24T20:16:00Z</dcterms:created>
  <dcterms:modified xsi:type="dcterms:W3CDTF">2020-11-27T13:55:47Z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0x0101000F20838869CEA947B7ECAEFFACCE43D4</vt:lpwstr>
  </property>
</Properties>
</file>