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63" r:id="rId2"/>
    <p:sldId id="276" r:id="rId3"/>
    <p:sldId id="285" r:id="rId4"/>
    <p:sldId id="286" r:id="rId5"/>
    <p:sldId id="291" r:id="rId6"/>
    <p:sldId id="275" r:id="rId7"/>
    <p:sldId id="287" r:id="rId8"/>
    <p:sldId id="265" r:id="rId9"/>
    <p:sldId id="288" r:id="rId10"/>
    <p:sldId id="282" r:id="rId11"/>
    <p:sldId id="290" r:id="rId12"/>
    <p:sldId id="292" r:id="rId13"/>
    <p:sldId id="289" r:id="rId14"/>
  </p:sldIdLst>
  <p:sldSz cx="9144000" cy="5143500" type="screen16x9"/>
  <p:notesSz cx="6735763" cy="986948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9AC"/>
    <a:srgbClr val="004B6F"/>
    <a:srgbClr val="CCCCCC"/>
    <a:srgbClr val="FFFFFF"/>
    <a:srgbClr val="F5F5F5"/>
    <a:srgbClr val="DCDCDC"/>
    <a:srgbClr val="BEBEBE"/>
    <a:srgbClr val="7D7D7D"/>
    <a:srgbClr val="8CA5AC"/>
    <a:srgbClr val="818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9110" autoAdjust="0"/>
  </p:normalViewPr>
  <p:slideViewPr>
    <p:cSldViewPr>
      <p:cViewPr varScale="1">
        <p:scale>
          <a:sx n="153" d="100"/>
          <a:sy n="153" d="100"/>
        </p:scale>
        <p:origin x="450" y="132"/>
      </p:cViewPr>
      <p:guideLst>
        <p:guide orient="horz" pos="20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B3486A-7E71-4060-8C61-54C3575CCDF8}" type="datetime1">
              <a:rPr lang="en-US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F7E4F0-49E4-4B06-8B59-6EDD411A25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9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9775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7888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de opmaakprofielen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AE6603-62D8-4D80-A37C-F377BB87FE48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5632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zeilboot_highres.ti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0538"/>
            <a:ext cx="9144000" cy="331409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539553" y="4525770"/>
            <a:ext cx="7849603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4"/>
          <p:cNvSpPr>
            <a:spLocks noGrp="1"/>
          </p:cNvSpPr>
          <p:nvPr>
            <p:ph type="subTitle" idx="1" hasCustomPrompt="1"/>
          </p:nvPr>
        </p:nvSpPr>
        <p:spPr>
          <a:xfrm>
            <a:off x="456596" y="4102819"/>
            <a:ext cx="5760000" cy="30513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C99AC"/>
              </a:buClr>
              <a:buSzTx/>
              <a:buFont typeface="Wingdings 3" pitchFamily="18" charset="2"/>
              <a:buNone/>
              <a:tabLst/>
              <a:defRPr sz="2000">
                <a:latin typeface="Arial"/>
                <a:cs typeface="Arial"/>
              </a:defRPr>
            </a:lvl1pPr>
          </a:lstStyle>
          <a:p>
            <a:r>
              <a:rPr lang="en-US" noProof="0" dirty="0">
                <a:latin typeface="Helvetica"/>
                <a:ea typeface="ＭＳ Ｐゴシック" charset="0"/>
                <a:cs typeface="Helvetica"/>
              </a:rPr>
              <a:t>Subtitle</a:t>
            </a:r>
          </a:p>
        </p:txBody>
      </p:sp>
      <p:sp>
        <p:nvSpPr>
          <p:cNvPr id="14" name="Rectangle 8"/>
          <p:cNvSpPr/>
          <p:nvPr userDrawn="1"/>
        </p:nvSpPr>
        <p:spPr>
          <a:xfrm>
            <a:off x="0" y="3219822"/>
            <a:ext cx="9144000" cy="270030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9"/>
          <p:cNvSpPr/>
          <p:nvPr userDrawn="1"/>
        </p:nvSpPr>
        <p:spPr>
          <a:xfrm>
            <a:off x="0" y="3440755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456596" y="3759882"/>
            <a:ext cx="7776000" cy="324000"/>
          </a:xfrm>
        </p:spPr>
        <p:txBody>
          <a:bodyPr>
            <a:noAutofit/>
          </a:bodyPr>
          <a:lstStyle>
            <a:lvl1pPr>
              <a:defRPr sz="2600" b="0"/>
            </a:lvl1pPr>
          </a:lstStyle>
          <a:p>
            <a:r>
              <a:rPr lang="en-US" noProof="0"/>
              <a:t>Title</a:t>
            </a:r>
          </a:p>
        </p:txBody>
      </p:sp>
      <p:pic>
        <p:nvPicPr>
          <p:cNvPr id="10" name="Afbeelding 9" descr="Itility_logo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397" y="4071218"/>
            <a:ext cx="1376850" cy="502500"/>
          </a:xfrm>
          <a:prstGeom prst="rect">
            <a:avLst/>
          </a:prstGeom>
        </p:spPr>
      </p:pic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4804122"/>
            <a:ext cx="1943100" cy="180000"/>
          </a:xfrm>
        </p:spPr>
        <p:txBody>
          <a:bodyPr tIns="0" bIns="0" anchor="ctr"/>
          <a:lstStyle>
            <a:lvl1pPr marL="0" indent="0">
              <a:buNone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&lt;Date&gt;</a:t>
            </a: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4615417"/>
            <a:ext cx="1943100" cy="180000"/>
          </a:xfrm>
        </p:spPr>
        <p:txBody>
          <a:bodyPr tIns="0" bIns="0" anchor="ctr"/>
          <a:lstStyle>
            <a:lvl1pPr marL="0" indent="0" algn="l">
              <a:lnSpc>
                <a:spcPct val="90000"/>
              </a:lnSpc>
              <a:buNone/>
              <a:defRPr sz="10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1000" dirty="0">
                <a:solidFill>
                  <a:srgbClr val="818286"/>
                </a:solidFill>
                <a:latin typeface="Helvetica"/>
                <a:ea typeface="ＭＳ Ｐゴシック" charset="0"/>
                <a:cs typeface="Helvetica"/>
              </a:rPr>
              <a:t>Version X.x by 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3"/>
          <p:cNvSpPr/>
          <p:nvPr userDrawn="1"/>
        </p:nvSpPr>
        <p:spPr>
          <a:xfrm>
            <a:off x="0" y="4927476"/>
            <a:ext cx="9144000" cy="216024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9"/>
          <p:cNvSpPr/>
          <p:nvPr userDrawn="1"/>
        </p:nvSpPr>
        <p:spPr>
          <a:xfrm>
            <a:off x="0" y="5094403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1" name="Tijdelijke aanduiding voor datum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11-3-2019</a:t>
            </a:fld>
            <a:endParaRPr lang="en-US" noProof="0" dirty="0"/>
          </a:p>
        </p:txBody>
      </p:sp>
      <p:sp>
        <p:nvSpPr>
          <p:cNvPr id="42" name="Tijdelijke aanduiding voor voettekst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3" name="Tijdelijke aanduiding voor dianumm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ijdelijke aanduiding voor titel 1"/>
          <p:cNvSpPr>
            <a:spLocks noGrp="1"/>
          </p:cNvSpPr>
          <p:nvPr>
            <p:ph type="title"/>
          </p:nvPr>
        </p:nvSpPr>
        <p:spPr>
          <a:xfrm>
            <a:off x="240477" y="70910"/>
            <a:ext cx="6336000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noProof="0">
                <a:ea typeface="ＭＳ Ｐゴシック" charset="0"/>
              </a:rPr>
              <a:t>Click to edit Master title style</a:t>
            </a:r>
            <a:endParaRPr lang="en-US" noProof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3"/>
          </p:nvPr>
        </p:nvSpPr>
        <p:spPr>
          <a:xfrm>
            <a:off x="240477" y="519522"/>
            <a:ext cx="8640960" cy="42664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cxnSp>
        <p:nvCxnSpPr>
          <p:cNvPr id="18" name="Straight Connector 29"/>
          <p:cNvCxnSpPr/>
          <p:nvPr userDrawn="1"/>
        </p:nvCxnSpPr>
        <p:spPr>
          <a:xfrm>
            <a:off x="251520" y="446466"/>
            <a:ext cx="8316000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Afbeelding 18" descr="Itility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6420" y="54645"/>
            <a:ext cx="1179570" cy="4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5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3"/>
          <p:cNvSpPr/>
          <p:nvPr userDrawn="1"/>
        </p:nvSpPr>
        <p:spPr>
          <a:xfrm>
            <a:off x="0" y="4927476"/>
            <a:ext cx="9144000" cy="216024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Rectangle 9"/>
          <p:cNvSpPr/>
          <p:nvPr userDrawn="1"/>
        </p:nvSpPr>
        <p:spPr>
          <a:xfrm>
            <a:off x="0" y="5094403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Tijdelijke aanduiding voor datum 28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DD44860-8F5F-42D3-90A6-7ADDEECEB1EC}" type="datetime1">
              <a:rPr lang="nl-NL" noProof="0" smtClean="0"/>
              <a:t>11-3-2019</a:t>
            </a:fld>
            <a:endParaRPr lang="en-US" noProof="0"/>
          </a:p>
        </p:txBody>
      </p:sp>
      <p:sp>
        <p:nvSpPr>
          <p:cNvPr id="30" name="Tijdelijke aanduiding voor voettekst 2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31" name="Tijdelijke aanduiding voor dianummer 3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jdelijke aanduiding voor titel 1"/>
          <p:cNvSpPr>
            <a:spLocks noGrp="1"/>
          </p:cNvSpPr>
          <p:nvPr>
            <p:ph type="title"/>
          </p:nvPr>
        </p:nvSpPr>
        <p:spPr>
          <a:xfrm>
            <a:off x="240477" y="70910"/>
            <a:ext cx="6336000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noProof="0">
                <a:ea typeface="ＭＳ Ｐゴシック" charset="0"/>
              </a:rPr>
              <a:t>Click to edit Master title style</a:t>
            </a:r>
            <a:endParaRPr lang="en-US" noProof="0" dirty="0"/>
          </a:p>
        </p:txBody>
      </p:sp>
      <p:sp>
        <p:nvSpPr>
          <p:cNvPr id="20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240478" y="519522"/>
            <a:ext cx="4187507" cy="42664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ijdelijke aanduiding voor inhoud 4"/>
          <p:cNvSpPr>
            <a:spLocks noGrp="1"/>
          </p:cNvSpPr>
          <p:nvPr>
            <p:ph sz="quarter" idx="17"/>
          </p:nvPr>
        </p:nvSpPr>
        <p:spPr>
          <a:xfrm>
            <a:off x="4716017" y="519522"/>
            <a:ext cx="4187507" cy="42664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cxnSp>
        <p:nvCxnSpPr>
          <p:cNvPr id="12" name="Straight Connector 29"/>
          <p:cNvCxnSpPr/>
          <p:nvPr userDrawn="1"/>
        </p:nvCxnSpPr>
        <p:spPr>
          <a:xfrm>
            <a:off x="251520" y="446466"/>
            <a:ext cx="8316000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Afbeelding 14" descr="Itility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6420" y="54645"/>
            <a:ext cx="1179570" cy="4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2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twee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zeilboot_highres.ti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0538"/>
            <a:ext cx="9144000" cy="3314095"/>
          </a:xfrm>
          <a:prstGeom prst="rect">
            <a:avLst/>
          </a:prstGeom>
        </p:spPr>
      </p:pic>
      <p:sp>
        <p:nvSpPr>
          <p:cNvPr id="17" name="Subtitle 4"/>
          <p:cNvSpPr>
            <a:spLocks noGrp="1"/>
          </p:cNvSpPr>
          <p:nvPr>
            <p:ph type="subTitle" idx="1" hasCustomPrompt="1"/>
          </p:nvPr>
        </p:nvSpPr>
        <p:spPr>
          <a:xfrm>
            <a:off x="456596" y="4102819"/>
            <a:ext cx="5760000" cy="30513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C99AC"/>
              </a:buClr>
              <a:buSzTx/>
              <a:buFont typeface="Wingdings 3" pitchFamily="18" charset="2"/>
              <a:buNone/>
              <a:tabLst/>
              <a:defRPr sz="2000">
                <a:latin typeface="Arial"/>
                <a:cs typeface="Arial"/>
              </a:defRPr>
            </a:lvl1pPr>
          </a:lstStyle>
          <a:p>
            <a:r>
              <a:rPr lang="en-US" noProof="0" dirty="0">
                <a:latin typeface="Helvetica"/>
                <a:ea typeface="ＭＳ Ｐゴシック" charset="0"/>
                <a:cs typeface="Helvetica"/>
              </a:rPr>
              <a:t>Subtitle</a:t>
            </a:r>
          </a:p>
        </p:txBody>
      </p:sp>
      <p:sp>
        <p:nvSpPr>
          <p:cNvPr id="14" name="Rectangle 8"/>
          <p:cNvSpPr/>
          <p:nvPr userDrawn="1"/>
        </p:nvSpPr>
        <p:spPr>
          <a:xfrm>
            <a:off x="0" y="3219822"/>
            <a:ext cx="9144000" cy="270030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9"/>
          <p:cNvSpPr/>
          <p:nvPr userDrawn="1"/>
        </p:nvSpPr>
        <p:spPr>
          <a:xfrm>
            <a:off x="0" y="3440755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456596" y="3759882"/>
            <a:ext cx="7776000" cy="324000"/>
          </a:xfrm>
        </p:spPr>
        <p:txBody>
          <a:bodyPr>
            <a:noAutofit/>
          </a:bodyPr>
          <a:lstStyle>
            <a:lvl1pPr>
              <a:defRPr sz="2600" b="0"/>
            </a:lvl1pPr>
          </a:lstStyle>
          <a:p>
            <a:r>
              <a:rPr lang="en-US" noProof="0" dirty="0"/>
              <a:t>Title</a:t>
            </a:r>
          </a:p>
        </p:txBody>
      </p:sp>
      <p:cxnSp>
        <p:nvCxnSpPr>
          <p:cNvPr id="9" name="Straight Connector 11"/>
          <p:cNvCxnSpPr/>
          <p:nvPr userDrawn="1"/>
        </p:nvCxnSpPr>
        <p:spPr>
          <a:xfrm>
            <a:off x="539553" y="4525770"/>
            <a:ext cx="7849603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 descr="Itility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397" y="4071218"/>
            <a:ext cx="1376850" cy="5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6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3"/>
          <p:cNvSpPr/>
          <p:nvPr userDrawn="1"/>
        </p:nvSpPr>
        <p:spPr>
          <a:xfrm>
            <a:off x="0" y="4927476"/>
            <a:ext cx="9144000" cy="216024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9"/>
          <p:cNvSpPr/>
          <p:nvPr userDrawn="1"/>
        </p:nvSpPr>
        <p:spPr>
          <a:xfrm>
            <a:off x="0" y="5094403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11C2-5706-4818-8DB7-C2E995CBAD95}" type="datetime1">
              <a:rPr lang="nl-NL" noProof="0" smtClean="0"/>
              <a:t>11-3-2019</a:t>
            </a:fld>
            <a:endParaRPr lang="en-US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2" name="Straight Connector 29"/>
          <p:cNvCxnSpPr/>
          <p:nvPr userDrawn="1"/>
        </p:nvCxnSpPr>
        <p:spPr>
          <a:xfrm>
            <a:off x="251520" y="446466"/>
            <a:ext cx="8316000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12" descr="Itility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6420" y="54645"/>
            <a:ext cx="1179570" cy="4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8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zeilboot_highres.ti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0538"/>
            <a:ext cx="9144000" cy="3314095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0" y="3219822"/>
            <a:ext cx="9144000" cy="270030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9"/>
          <p:cNvSpPr/>
          <p:nvPr userDrawn="1"/>
        </p:nvSpPr>
        <p:spPr>
          <a:xfrm>
            <a:off x="0" y="3440755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Subtitle 4"/>
          <p:cNvSpPr>
            <a:spLocks noGrp="1"/>
          </p:cNvSpPr>
          <p:nvPr>
            <p:ph type="subTitle" idx="1" hasCustomPrompt="1"/>
          </p:nvPr>
        </p:nvSpPr>
        <p:spPr>
          <a:xfrm>
            <a:off x="456596" y="4102819"/>
            <a:ext cx="5760000" cy="30513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C99AC"/>
              </a:buClr>
              <a:buSzTx/>
              <a:buFont typeface="Wingdings 3" pitchFamily="18" charset="2"/>
              <a:buNone/>
              <a:tabLst/>
              <a:defRPr sz="2000" baseline="0">
                <a:latin typeface="Arial"/>
                <a:cs typeface="Arial"/>
              </a:defRPr>
            </a:lvl1pPr>
          </a:lstStyle>
          <a:p>
            <a:r>
              <a:rPr lang="en-US" noProof="0" dirty="0">
                <a:latin typeface="Helvetica"/>
                <a:ea typeface="ＭＳ Ｐゴシック" charset="0"/>
                <a:cs typeface="Helvetica"/>
              </a:rPr>
              <a:t>Contact us at …</a:t>
            </a:r>
          </a:p>
        </p:txBody>
      </p:sp>
      <p:sp>
        <p:nvSpPr>
          <p:cNvPr id="19" name="Titel 2"/>
          <p:cNvSpPr>
            <a:spLocks noGrp="1"/>
          </p:cNvSpPr>
          <p:nvPr>
            <p:ph type="title" hasCustomPrompt="1"/>
          </p:nvPr>
        </p:nvSpPr>
        <p:spPr>
          <a:xfrm>
            <a:off x="456596" y="3759882"/>
            <a:ext cx="7776000" cy="324000"/>
          </a:xfrm>
        </p:spPr>
        <p:txBody>
          <a:bodyPr>
            <a:noAutofit/>
          </a:bodyPr>
          <a:lstStyle>
            <a:lvl1pPr>
              <a:defRPr sz="2600" b="0"/>
            </a:lvl1pPr>
          </a:lstStyle>
          <a:p>
            <a:r>
              <a:rPr lang="en-US" noProof="0" dirty="0"/>
              <a:t>End of …</a:t>
            </a:r>
          </a:p>
        </p:txBody>
      </p:sp>
      <p:cxnSp>
        <p:nvCxnSpPr>
          <p:cNvPr id="9" name="Straight Connector 11"/>
          <p:cNvCxnSpPr/>
          <p:nvPr userDrawn="1"/>
        </p:nvCxnSpPr>
        <p:spPr>
          <a:xfrm>
            <a:off x="539553" y="4525770"/>
            <a:ext cx="7849603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 descr="Itility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397" y="4071218"/>
            <a:ext cx="1376850" cy="5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9"/>
          <p:cNvCxnSpPr/>
          <p:nvPr/>
        </p:nvCxnSpPr>
        <p:spPr>
          <a:xfrm>
            <a:off x="251520" y="446466"/>
            <a:ext cx="8316000" cy="0"/>
          </a:xfrm>
          <a:prstGeom prst="line">
            <a:avLst/>
          </a:prstGeom>
          <a:ln>
            <a:solidFill>
              <a:srgbClr val="81828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3"/>
          <p:cNvSpPr/>
          <p:nvPr/>
        </p:nvSpPr>
        <p:spPr>
          <a:xfrm>
            <a:off x="0" y="4927476"/>
            <a:ext cx="9144000" cy="216024"/>
          </a:xfrm>
          <a:prstGeom prst="rect">
            <a:avLst/>
          </a:prstGeom>
          <a:solidFill>
            <a:srgbClr val="6C9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9"/>
          <p:cNvSpPr/>
          <p:nvPr/>
        </p:nvSpPr>
        <p:spPr>
          <a:xfrm>
            <a:off x="0" y="5094403"/>
            <a:ext cx="9144000" cy="49097"/>
          </a:xfrm>
          <a:prstGeom prst="rect">
            <a:avLst/>
          </a:prstGeom>
          <a:solidFill>
            <a:srgbClr val="8CA5AC"/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51520" y="4942702"/>
            <a:ext cx="2133600" cy="154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4EB69D65-3459-4551-825F-EFBA1301DD23}" type="datetime1">
              <a:rPr lang="nl-NL" smtClean="0"/>
              <a:t>11-3-2019</a:t>
            </a:fld>
            <a:endParaRPr lang="en-US" dirty="0"/>
          </a:p>
        </p:txBody>
      </p:sp>
      <p:sp>
        <p:nvSpPr>
          <p:cNvPr id="1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942702"/>
            <a:ext cx="2895600" cy="154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err="1"/>
              <a:t>www.itility.nl</a:t>
            </a:r>
            <a:endParaRPr lang="en-US" dirty="0"/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884368" y="4942702"/>
            <a:ext cx="1053480" cy="143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7E234946-9E54-9E4A-8E78-92DCDCAA79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40477" y="70910"/>
            <a:ext cx="6336000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noProof="0" dirty="0">
                <a:ea typeface="ＭＳ Ｐゴシック" charset="0"/>
              </a:rPr>
              <a:t>Title</a:t>
            </a:r>
            <a:endParaRPr lang="en-US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240477" y="519521"/>
            <a:ext cx="8640000" cy="426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</a:t>
            </a:r>
            <a:r>
              <a:rPr lang="en-US" noProof="0" dirty="0" err="1"/>
              <a:t>om</a:t>
            </a:r>
            <a:r>
              <a:rPr lang="en-US" noProof="0" dirty="0"/>
              <a:t> de </a:t>
            </a:r>
            <a:r>
              <a:rPr lang="en-US" noProof="0" dirty="0" err="1"/>
              <a:t>tekststijl</a:t>
            </a:r>
            <a:r>
              <a:rPr lang="en-US" noProof="0" dirty="0"/>
              <a:t> van het model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bewerken</a:t>
            </a:r>
            <a:endParaRPr lang="en-US" noProof="0" dirty="0"/>
          </a:p>
          <a:p>
            <a:pPr lvl="1"/>
            <a:r>
              <a:rPr lang="en-US" noProof="0" dirty="0" err="1"/>
              <a:t>Tweede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Derde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Vierde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Vijfde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pic>
        <p:nvPicPr>
          <p:cNvPr id="3" name="Afbeelding 2" descr="Itility_logo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6420" y="54645"/>
            <a:ext cx="1179570" cy="430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8" r:id="rId2"/>
    <p:sldLayoutId id="2147484047" r:id="rId3"/>
    <p:sldLayoutId id="2147484056" r:id="rId4"/>
    <p:sldLayoutId id="2147484053" r:id="rId5"/>
    <p:sldLayoutId id="2147484055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18286"/>
          </a:solidFill>
          <a:latin typeface="Arial"/>
          <a:ea typeface="ＭＳ Ｐゴシック" pitchFamily="-109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09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C99AC"/>
        </a:buClr>
        <a:buSzPct val="75000"/>
        <a:buFont typeface="Wingdings 3" pitchFamily="18" charset="2"/>
        <a:buChar char=""/>
        <a:defRPr sz="2200">
          <a:solidFill>
            <a:srgbClr val="6C99AC"/>
          </a:solidFill>
          <a:latin typeface="Arial"/>
          <a:ea typeface="ＭＳ Ｐゴシック" pitchFamily="-109" charset="-128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charset="0"/>
        <a:buChar char="-"/>
        <a:defRPr sz="2000">
          <a:solidFill>
            <a:srgbClr val="818286"/>
          </a:solidFill>
          <a:latin typeface="Arial"/>
          <a:ea typeface="ＭＳ Ｐゴシック" pitchFamily="-109" charset="-128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charset="0"/>
        <a:buChar char="-"/>
        <a:defRPr>
          <a:solidFill>
            <a:srgbClr val="818286"/>
          </a:solidFill>
          <a:latin typeface="Arial"/>
          <a:ea typeface="ＭＳ Ｐゴシック" pitchFamily="-109" charset="-128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charset="0"/>
        <a:buChar char="-"/>
        <a:defRPr sz="1600">
          <a:solidFill>
            <a:srgbClr val="818286"/>
          </a:solidFill>
          <a:latin typeface="Arial"/>
          <a:ea typeface="ＭＳ Ｐゴシック" pitchFamily="-109" charset="-128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charset="0"/>
        <a:buChar char="-"/>
        <a:defRPr sz="1400">
          <a:solidFill>
            <a:srgbClr val="818286"/>
          </a:solidFill>
          <a:latin typeface="Arial"/>
          <a:ea typeface="ＭＳ Ｐゴシック" pitchFamily="-109" charset="-128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pitchFamily="-109" charset="0"/>
        <a:buChar char="-"/>
        <a:defRPr sz="1400">
          <a:solidFill>
            <a:srgbClr val="818286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pitchFamily="-109" charset="0"/>
        <a:buChar char="-"/>
        <a:defRPr sz="1400">
          <a:solidFill>
            <a:srgbClr val="818286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pitchFamily="-109" charset="0"/>
        <a:buChar char="-"/>
        <a:defRPr sz="1400">
          <a:solidFill>
            <a:srgbClr val="818286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18286"/>
        </a:buClr>
        <a:buFont typeface="Arial" pitchFamily="-109" charset="0"/>
        <a:buChar char="-"/>
        <a:defRPr sz="1400">
          <a:solidFill>
            <a:srgbClr val="818286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daniel.koops@itility.n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el 10"/>
          <p:cNvSpPr>
            <a:spLocks noGrp="1"/>
          </p:cNvSpPr>
          <p:nvPr>
            <p:ph type="subTitle" idx="1"/>
          </p:nvPr>
        </p:nvSpPr>
        <p:spPr>
          <a:xfrm>
            <a:off x="456596" y="4102819"/>
            <a:ext cx="6491668" cy="305135"/>
          </a:xfrm>
        </p:spPr>
        <p:txBody>
          <a:bodyPr/>
          <a:lstStyle/>
          <a:p>
            <a:r>
              <a:rPr lang="en-US" dirty="0"/>
              <a:t>Predicting hub demand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Itility Machine Learning Hackathon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fld id="{A6EB3650-BA18-49E1-AF42-3B331C23C437}" type="datetime4">
              <a:rPr lang="en-US" smtClean="0"/>
              <a:t>March 11, 2019</a:t>
            </a:fld>
            <a:endParaRPr lang="nl-NL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1.0 </a:t>
            </a:r>
            <a:r>
              <a:rPr lang="nl-NL" dirty="0" err="1"/>
              <a:t>by</a:t>
            </a:r>
            <a:r>
              <a:rPr lang="nl-NL"/>
              <a:t> DKOO LGEE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384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11-3-2019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5526"/>
            <a:ext cx="5256584" cy="4248472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endParaRPr lang="en-GB" noProof="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55526"/>
            <a:ext cx="8686328" cy="2400657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Helvetica"/>
                <a:cs typeface="Helvetica"/>
              </a:rPr>
              <a:t>Mail solutions to </a:t>
            </a:r>
            <a:r>
              <a:rPr lang="en-US" sz="1800" dirty="0">
                <a:solidFill>
                  <a:schemeClr val="tx2"/>
                </a:solidFill>
                <a:latin typeface="Helvetica"/>
                <a:cs typeface="Helvetica"/>
                <a:hlinkClick r:id="rId2"/>
              </a:rPr>
              <a:t>daniel.koops@itility.nl</a:t>
            </a:r>
            <a:endParaRPr lang="en-US" sz="1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algn="ctr"/>
            <a:endParaRPr lang="en-US" sz="1800" b="1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algn="ctr"/>
            <a:r>
              <a:rPr lang="en-US" sz="1800" b="1" dirty="0">
                <a:solidFill>
                  <a:schemeClr val="tx2"/>
                </a:solidFill>
                <a:latin typeface="Helvetica"/>
                <a:cs typeface="Helvetica"/>
              </a:rPr>
              <a:t>Please mind the following before sending: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Helvetica"/>
                <a:cs typeface="Helvetica"/>
              </a:rPr>
              <a:t>Only 2 columns needed in solutions csv file: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i="1" dirty="0">
                <a:solidFill>
                  <a:schemeClr val="tx2"/>
                </a:solidFill>
                <a:latin typeface="Helvetica"/>
                <a:cs typeface="Helvetica"/>
              </a:rPr>
              <a:t>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i="1" dirty="0">
                <a:solidFill>
                  <a:schemeClr val="tx2"/>
                </a:solidFill>
                <a:latin typeface="Helvetica"/>
                <a:cs typeface="Helvetica"/>
              </a:rPr>
              <a:t>checkouts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Helvetica"/>
                <a:cs typeface="Helvetica"/>
              </a:rPr>
              <a:t>Submit all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Helvetica"/>
                <a:cs typeface="Helvetica"/>
              </a:rPr>
              <a:t>Submit integers, if not they will be rounded to the nearest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Helvetica"/>
                <a:cs typeface="Helvetica"/>
              </a:rPr>
              <a:t>Use a semicolon (;) as separator and the exact headers (makes my life easier </a:t>
            </a:r>
            <a:r>
              <a:rPr lang="en-US" sz="1600" dirty="0">
                <a:solidFill>
                  <a:schemeClr val="tx2"/>
                </a:solidFill>
                <a:latin typeface="Helvetica"/>
                <a:cs typeface="Helvetica"/>
                <a:sym typeface="Wingdings" panose="05000000000000000000" pitchFamily="2" charset="2"/>
              </a:rPr>
              <a:t></a:t>
            </a:r>
            <a:r>
              <a:rPr lang="en-US" sz="1600" dirty="0">
                <a:solidFill>
                  <a:schemeClr val="tx2"/>
                </a:solidFill>
                <a:latin typeface="Helvetica"/>
                <a:cs typeface="Helvetica"/>
              </a:rPr>
              <a:t>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19718-0EF2-4F58-9C65-F2FF076A9B68}"/>
              </a:ext>
            </a:extLst>
          </p:cNvPr>
          <p:cNvSpPr txBox="1"/>
          <p:nvPr/>
        </p:nvSpPr>
        <p:spPr>
          <a:xfrm>
            <a:off x="3707904" y="3363838"/>
            <a:ext cx="1944216" cy="1446550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r>
              <a:rPr lang="da-DK" sz="1100" b="1" dirty="0">
                <a:solidFill>
                  <a:schemeClr val="accent5"/>
                </a:solidFill>
                <a:latin typeface="Helvetica"/>
                <a:cs typeface="Helvetica"/>
              </a:rPr>
              <a:t>Id;	checkouts</a:t>
            </a:r>
          </a:p>
          <a:p>
            <a:r>
              <a:rPr lang="da-DK" sz="1100" b="1" dirty="0">
                <a:solidFill>
                  <a:schemeClr val="accent5"/>
                </a:solidFill>
                <a:latin typeface="Helvetica"/>
                <a:cs typeface="Helvetica"/>
              </a:rPr>
              <a:t>50997;	1</a:t>
            </a:r>
          </a:p>
          <a:p>
            <a:r>
              <a:rPr lang="da-DK" sz="1100" b="1" dirty="0">
                <a:solidFill>
                  <a:schemeClr val="accent5"/>
                </a:solidFill>
                <a:latin typeface="Helvetica"/>
                <a:cs typeface="Helvetica"/>
              </a:rPr>
              <a:t>50998;	1</a:t>
            </a:r>
          </a:p>
          <a:p>
            <a:r>
              <a:rPr lang="da-DK" sz="1100" b="1" dirty="0">
                <a:solidFill>
                  <a:schemeClr val="accent5"/>
                </a:solidFill>
                <a:latin typeface="Helvetica"/>
                <a:cs typeface="Helvetica"/>
              </a:rPr>
              <a:t>50999;	1</a:t>
            </a:r>
          </a:p>
          <a:p>
            <a:r>
              <a:rPr lang="da-DK" sz="1100" b="1" dirty="0">
                <a:solidFill>
                  <a:schemeClr val="accent5"/>
                </a:solidFill>
                <a:latin typeface="Helvetica"/>
                <a:cs typeface="Helvetica"/>
              </a:rPr>
              <a:t>51000;	1</a:t>
            </a:r>
          </a:p>
          <a:p>
            <a:r>
              <a:rPr lang="da-DK" sz="1100" b="1" dirty="0">
                <a:solidFill>
                  <a:schemeClr val="accent5"/>
                </a:solidFill>
                <a:latin typeface="Helvetica"/>
                <a:cs typeface="Helvetica"/>
              </a:rPr>
              <a:t>51001;	1</a:t>
            </a:r>
          </a:p>
          <a:p>
            <a:r>
              <a:rPr lang="da-DK" sz="1100" b="1" dirty="0">
                <a:solidFill>
                  <a:schemeClr val="accent5"/>
                </a:solidFill>
                <a:latin typeface="Helvetica"/>
                <a:cs typeface="Helvetica"/>
              </a:rPr>
              <a:t>51002;	1</a:t>
            </a:r>
          </a:p>
          <a:p>
            <a:r>
              <a:rPr lang="da-DK" sz="1100" b="1" noProof="0" dirty="0">
                <a:solidFill>
                  <a:schemeClr val="accent5"/>
                </a:solidFill>
                <a:latin typeface="Helvetica"/>
                <a:cs typeface="Helvetica"/>
              </a:rPr>
              <a:t>...</a:t>
            </a:r>
            <a:r>
              <a:rPr lang="da-DK" sz="1100" b="1" dirty="0">
                <a:solidFill>
                  <a:schemeClr val="accent5"/>
                </a:solidFill>
                <a:latin typeface="Helvetica"/>
                <a:cs typeface="Helvetica"/>
              </a:rPr>
              <a:t>	... </a:t>
            </a:r>
            <a:endParaRPr lang="en-US" sz="1100" b="1" noProof="0" dirty="0">
              <a:solidFill>
                <a:schemeClr val="accent5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0017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8D612-C3D2-4B94-9074-FBDE595C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11-3-2019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18195-A3C7-4B69-909C-11AC0630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D6335-9EC9-4738-ACE7-86826BF7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5ADE3C-9129-4B49-B897-72917C83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62A4F-9222-4C10-896D-60B46706E3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Prepare a short presentation (max. 5mins) explaining:</a:t>
            </a:r>
          </a:p>
          <a:p>
            <a:pPr lvl="1"/>
            <a:r>
              <a:rPr lang="en-US" sz="1800" dirty="0"/>
              <a:t>Your approach</a:t>
            </a:r>
          </a:p>
          <a:p>
            <a:pPr lvl="1"/>
            <a:r>
              <a:rPr lang="en-US" sz="1800" dirty="0"/>
              <a:t>Some advice for us on making the model better</a:t>
            </a:r>
          </a:p>
          <a:p>
            <a:pPr lvl="1"/>
            <a:endParaRPr lang="en-US" sz="1800" dirty="0"/>
          </a:p>
          <a:p>
            <a:endParaRPr lang="en-US" sz="2000" dirty="0">
              <a:latin typeface="Helvetica"/>
              <a:cs typeface="Helvetica"/>
            </a:endParaRPr>
          </a:p>
          <a:p>
            <a:r>
              <a:rPr lang="en-US" sz="2000" dirty="0">
                <a:latin typeface="Helvetica"/>
                <a:cs typeface="Helvetica"/>
              </a:rPr>
              <a:t>The team with the lowest RMSE wins (I will round to integers first)</a:t>
            </a:r>
          </a:p>
          <a:p>
            <a:r>
              <a:rPr lang="en-US" sz="2000" dirty="0">
                <a:latin typeface="Helvetica"/>
                <a:cs typeface="Helvetica"/>
              </a:rPr>
              <a:t>Bonus points for the best pitch and advice (Marianne’s applause meter) </a:t>
            </a:r>
          </a:p>
          <a:p>
            <a:endParaRPr lang="en-US" dirty="0">
              <a:latin typeface="Helvetica"/>
              <a:cs typeface="Helvetica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8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0FDE9-7206-4ADB-906C-F847A686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11-3-2019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FA373-83B4-4B76-8113-F8370074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06D50-CE39-42B0-9003-9EC4A258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97B075-1B4B-4E11-80BA-F36D4494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A455-E2AE-493B-819E-BAC914EBDB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Current model performance:</a:t>
            </a:r>
          </a:p>
          <a:p>
            <a:pPr lvl="1"/>
            <a:r>
              <a:rPr lang="en-US" dirty="0"/>
              <a:t>~1,5 RMSE</a:t>
            </a:r>
          </a:p>
          <a:p>
            <a:r>
              <a:rPr lang="en-US" dirty="0"/>
              <a:t>Predict all 1’s</a:t>
            </a:r>
          </a:p>
          <a:p>
            <a:pPr lvl="1"/>
            <a:r>
              <a:rPr lang="en-US" dirty="0"/>
              <a:t>2,25 RMSE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6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67032-FC5A-493C-BE0D-F83507FE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11-3-2019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210FD-B345-4DCE-80E1-D3EDBBAD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E499-0922-402D-8B3C-4D0A1C9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5CE72A-A663-421D-B8A9-8B3F26EE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C471C-66CB-40B1-ACA9-FC92793077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4641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11-3-2019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Case: Amber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88565-A3CC-4364-8A5F-43E03F05CB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0477" y="519522"/>
            <a:ext cx="4301326" cy="4266474"/>
          </a:xfrm>
        </p:spPr>
        <p:txBody>
          <a:bodyPr/>
          <a:lstStyle/>
          <a:p>
            <a:r>
              <a:rPr lang="en-US" sz="1800" dirty="0"/>
              <a:t>Car-sharing company</a:t>
            </a:r>
          </a:p>
          <a:p>
            <a:r>
              <a:rPr lang="en-US" sz="1800" dirty="0"/>
              <a:t>All electric BMW i3’s</a:t>
            </a:r>
          </a:p>
          <a:p>
            <a:r>
              <a:rPr lang="en-US" sz="1800" dirty="0"/>
              <a:t>Founded in Eindhoven by three TU/e students in 2017</a:t>
            </a:r>
          </a:p>
          <a:p>
            <a:r>
              <a:rPr lang="en-US" sz="1800" dirty="0"/>
              <a:t>Focus on business market</a:t>
            </a:r>
          </a:p>
          <a:p>
            <a:r>
              <a:rPr lang="en-US" sz="1800" dirty="0"/>
              <a:t>About ±30 employees</a:t>
            </a:r>
          </a:p>
          <a:p>
            <a:r>
              <a:rPr lang="en-US" sz="1800" dirty="0"/>
              <a:t>USP: guaranteed availability</a:t>
            </a:r>
          </a:p>
          <a:p>
            <a:endParaRPr lang="en-US" sz="1600" dirty="0"/>
          </a:p>
          <a:p>
            <a:r>
              <a:rPr lang="en-US" sz="1600" dirty="0"/>
              <a:t>± 45 hubs nationwide</a:t>
            </a:r>
          </a:p>
          <a:p>
            <a:r>
              <a:rPr lang="en-US" sz="1600" dirty="0"/>
              <a:t>±130 cars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5526"/>
            <a:ext cx="5256584" cy="4248472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endParaRPr lang="en-GB" noProof="0" dirty="0">
              <a:latin typeface="Helvetica"/>
              <a:cs typeface="Helvetica"/>
            </a:endParaRPr>
          </a:p>
        </p:txBody>
      </p:sp>
      <p:pic>
        <p:nvPicPr>
          <p:cNvPr id="1026" name="Picture 2" descr="Afbeeldingsresultaat voor amber mobility">
            <a:extLst>
              <a:ext uri="{FF2B5EF4-FFF2-40B4-BE49-F238E27FC236}">
                <a16:creationId xmlns:a16="http://schemas.microsoft.com/office/drawing/2014/main" id="{6C61FE3E-394C-4476-ABB7-E813FD6FB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03" y="936099"/>
            <a:ext cx="4188445" cy="346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2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11-3-2019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Case: Amber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88565-A3CC-4364-8A5F-43E03F05CB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0477" y="519522"/>
            <a:ext cx="4301326" cy="4266474"/>
          </a:xfrm>
        </p:spPr>
        <p:txBody>
          <a:bodyPr/>
          <a:lstStyle/>
          <a:p>
            <a:r>
              <a:rPr lang="en-US" sz="1600" dirty="0"/>
              <a:t>USP: guaranteed availability</a:t>
            </a:r>
          </a:p>
          <a:p>
            <a:pPr lvl="1"/>
            <a:r>
              <a:rPr lang="en-US" sz="1400" dirty="0"/>
              <a:t>Planners make an estimate per hub, per shift</a:t>
            </a:r>
          </a:p>
          <a:p>
            <a:pPr lvl="1"/>
            <a:r>
              <a:rPr lang="en-US" sz="1400" dirty="0"/>
              <a:t>Students drive around to redistribute cars between low-, and high-demand hubs</a:t>
            </a:r>
          </a:p>
          <a:p>
            <a:pPr lvl="1"/>
            <a:endParaRPr lang="en-US" sz="1400" dirty="0"/>
          </a:p>
          <a:p>
            <a:r>
              <a:rPr lang="en-US" sz="1600" dirty="0"/>
              <a:t>We are helping Amber with a demand prediction model</a:t>
            </a:r>
          </a:p>
          <a:p>
            <a:endParaRPr lang="en-US" sz="1600" dirty="0"/>
          </a:p>
          <a:p>
            <a:r>
              <a:rPr lang="en-US" sz="1600" dirty="0"/>
              <a:t>It runs every 6 hours, predicting demand per hub, per shift, for the shift 12 hours later</a:t>
            </a:r>
          </a:p>
          <a:p>
            <a:endParaRPr lang="en-US" sz="1600" dirty="0"/>
          </a:p>
          <a:p>
            <a:r>
              <a:rPr lang="en-US" sz="1600" dirty="0"/>
              <a:t>The model is live but it’s not good enough (yet)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5526"/>
            <a:ext cx="5256584" cy="4248472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endParaRPr lang="en-GB" noProof="0" dirty="0">
              <a:latin typeface="Helvetica"/>
              <a:cs typeface="Helvetica"/>
            </a:endParaRPr>
          </a:p>
        </p:txBody>
      </p:sp>
      <p:pic>
        <p:nvPicPr>
          <p:cNvPr id="1026" name="Picture 2" descr="Afbeeldingsresultaat voor amber mobility">
            <a:extLst>
              <a:ext uri="{FF2B5EF4-FFF2-40B4-BE49-F238E27FC236}">
                <a16:creationId xmlns:a16="http://schemas.microsoft.com/office/drawing/2014/main" id="{6C61FE3E-394C-4476-ABB7-E813FD6FB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03" y="936099"/>
            <a:ext cx="4188445" cy="346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3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11-3-2019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Goal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955546-3A4B-4139-B4E1-0F0E04F7B8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Based on the following data, make an estimate for the demand per hub, per shift, for the following week (28-feb to 6-march)</a:t>
            </a:r>
          </a:p>
          <a:p>
            <a:pPr lvl="1"/>
            <a:r>
              <a:rPr lang="en-US" dirty="0"/>
              <a:t>Historic demand</a:t>
            </a:r>
          </a:p>
          <a:p>
            <a:pPr lvl="1"/>
            <a:r>
              <a:rPr lang="en-US" dirty="0"/>
              <a:t>Hub ID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Standing reservations (at least 12hours upfront)*</a:t>
            </a:r>
          </a:p>
          <a:p>
            <a:pPr lvl="1"/>
            <a:r>
              <a:rPr lang="en-US" dirty="0"/>
              <a:t>Weather conditions</a:t>
            </a:r>
          </a:p>
          <a:p>
            <a:pPr lvl="1"/>
            <a:r>
              <a:rPr lang="en-US" dirty="0"/>
              <a:t>(School) holidays</a:t>
            </a:r>
          </a:p>
          <a:p>
            <a:pPr lvl="1"/>
            <a:endParaRPr lang="en-US" dirty="0"/>
          </a:p>
          <a:p>
            <a:r>
              <a:rPr lang="en-US" dirty="0"/>
              <a:t>We already did some feature engineering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rgbClr val="FF0000"/>
                </a:solidFill>
              </a:rPr>
              <a:t>checkouts 12 hours*, 24 hours ago*</a:t>
            </a:r>
            <a:r>
              <a:rPr lang="en-US" dirty="0"/>
              <a:t>, 7 days ago, 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5526"/>
            <a:ext cx="5256584" cy="4248472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endParaRPr lang="en-GB" noProof="0" dirty="0">
              <a:latin typeface="Helvetica"/>
              <a:cs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5755A-5822-4B23-AC56-FFAC38210B66}"/>
              </a:ext>
            </a:extLst>
          </p:cNvPr>
          <p:cNvSpPr txBox="1"/>
          <p:nvPr/>
        </p:nvSpPr>
        <p:spPr>
          <a:xfrm>
            <a:off x="6652642" y="4610331"/>
            <a:ext cx="2496888" cy="369332"/>
          </a:xfrm>
          <a:prstGeom prst="rect">
            <a:avLst/>
          </a:prstGeom>
        </p:spPr>
        <p:txBody>
          <a:bodyPr wrap="none" lIns="108000" rtlCol="0">
            <a:spAutoFit/>
          </a:bodyPr>
          <a:lstStyle/>
          <a:p>
            <a:r>
              <a:rPr lang="en-US" sz="1800" i="1" dirty="0">
                <a:solidFill>
                  <a:srgbClr val="FF0000"/>
                </a:solidFill>
                <a:latin typeface="Helvetica"/>
                <a:cs typeface="Helvetica"/>
              </a:rPr>
              <a:t>* Data leaks in test set</a:t>
            </a:r>
            <a:endParaRPr lang="en-US" sz="1800" i="1" noProof="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2714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930DF-A573-415C-BD17-291CC48C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11-3-2019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C8089-875A-4E15-9650-97BD9E63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6A9AF-4D48-4E30-9902-D738F64D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D627CD-A6C3-4001-8183-6B71C164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 leaks…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70EAA-E89E-4A71-9BDF-6E04F83C78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/>
              <a:t>In theory you could use ‘checkouts_12h’ to fill-in the test set and get a good RMSE</a:t>
            </a:r>
          </a:p>
          <a:p>
            <a:r>
              <a:rPr lang="en-US" sz="1800" dirty="0"/>
              <a:t>On the other hand we do not want to keep information from you that we can use in our model (such as standing reservations)</a:t>
            </a:r>
          </a:p>
          <a:p>
            <a:r>
              <a:rPr lang="en-US" sz="1800" dirty="0"/>
              <a:t>Though if we would only let you predict one shift, it would be hard to confirm if you model turned out better</a:t>
            </a:r>
          </a:p>
          <a:p>
            <a:r>
              <a:rPr lang="en-US" sz="1800" dirty="0"/>
              <a:t>We run  the model every six ours, however we ask you to predict  whole week upfront, which will almost always be worse</a:t>
            </a:r>
          </a:p>
          <a:p>
            <a:endParaRPr lang="en-US" sz="1800" dirty="0"/>
          </a:p>
          <a:p>
            <a:r>
              <a:rPr lang="en-US" sz="1800" dirty="0"/>
              <a:t>We will send the test set 30 minutes before the end</a:t>
            </a:r>
          </a:p>
          <a:p>
            <a:r>
              <a:rPr lang="en-US" sz="1800" b="1" dirty="0"/>
              <a:t>Please do </a:t>
            </a:r>
            <a:r>
              <a:rPr lang="en-US" sz="1800" b="1" u="sng" dirty="0"/>
              <a:t>not</a:t>
            </a:r>
            <a:r>
              <a:rPr lang="en-US" sz="1800" b="1" dirty="0"/>
              <a:t> incorporate this data leak in your model! You might win but obviously your work will be of no use in practice!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233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99D958-36D1-40FC-AD5A-6487B7AE4D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0476" y="519522"/>
            <a:ext cx="4043491" cy="4266474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A CSV file containing: </a:t>
            </a:r>
          </a:p>
          <a:p>
            <a:r>
              <a:rPr lang="en-US" sz="1600" dirty="0"/>
              <a:t>id</a:t>
            </a:r>
          </a:p>
          <a:p>
            <a:r>
              <a:rPr lang="en-US" sz="1600" dirty="0"/>
              <a:t>year</a:t>
            </a:r>
          </a:p>
          <a:p>
            <a:r>
              <a:rPr lang="en-US" sz="1600" dirty="0"/>
              <a:t>month</a:t>
            </a:r>
          </a:p>
          <a:p>
            <a:r>
              <a:rPr lang="en-US" sz="1600" dirty="0"/>
              <a:t>day (Sunday = 0)</a:t>
            </a:r>
          </a:p>
          <a:p>
            <a:r>
              <a:rPr lang="en-US" sz="1600" dirty="0" err="1"/>
              <a:t>day_part</a:t>
            </a:r>
            <a:r>
              <a:rPr lang="en-US" sz="1600" dirty="0"/>
              <a:t> (6h shift, 0 = 0-6 hours, etc.)</a:t>
            </a:r>
          </a:p>
          <a:p>
            <a:r>
              <a:rPr lang="en-US" sz="1600" dirty="0" err="1"/>
              <a:t>start_hub_id</a:t>
            </a:r>
            <a:endParaRPr lang="en-US" sz="1600" dirty="0"/>
          </a:p>
          <a:p>
            <a:r>
              <a:rPr lang="en-US" sz="1600" dirty="0"/>
              <a:t>weekday   </a:t>
            </a:r>
          </a:p>
          <a:p>
            <a:r>
              <a:rPr lang="en-US" sz="1600" dirty="0"/>
              <a:t>week             </a:t>
            </a:r>
          </a:p>
          <a:p>
            <a:r>
              <a:rPr lang="en-US" sz="1600" b="1" u="sng" dirty="0">
                <a:solidFill>
                  <a:srgbClr val="00B050"/>
                </a:solidFill>
              </a:rPr>
              <a:t>checkouts</a:t>
            </a:r>
            <a:r>
              <a:rPr lang="en-US" sz="1600" dirty="0"/>
              <a:t>        </a:t>
            </a:r>
          </a:p>
          <a:p>
            <a:r>
              <a:rPr lang="en-US" sz="1600" dirty="0"/>
              <a:t>reservations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11-3-2019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5526"/>
            <a:ext cx="5256584" cy="4248472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endParaRPr lang="en-GB" noProof="0" dirty="0">
              <a:latin typeface="Helvetica"/>
              <a:cs typeface="Helvetica"/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0F1DDFA-7D06-47C2-852C-0DBB0691F0FB}"/>
              </a:ext>
            </a:extLst>
          </p:cNvPr>
          <p:cNvSpPr txBox="1">
            <a:spLocks/>
          </p:cNvSpPr>
          <p:nvPr/>
        </p:nvSpPr>
        <p:spPr>
          <a:xfrm>
            <a:off x="4974321" y="775734"/>
            <a:ext cx="4043491" cy="4266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C99AC"/>
              </a:buClr>
              <a:buSzPct val="75000"/>
              <a:buFont typeface="Wingdings 3" pitchFamily="18" charset="2"/>
              <a:buChar char=""/>
              <a:defRPr sz="2200">
                <a:solidFill>
                  <a:srgbClr val="6C99AC"/>
                </a:solidFill>
                <a:latin typeface="Arial"/>
                <a:ea typeface="ＭＳ Ｐゴシック" pitchFamily="-109" charset="-128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18286"/>
              </a:buClr>
              <a:buFont typeface="Arial" charset="0"/>
              <a:buChar char="-"/>
              <a:defRPr sz="2000">
                <a:solidFill>
                  <a:srgbClr val="818286"/>
                </a:solidFill>
                <a:latin typeface="Arial"/>
                <a:ea typeface="ＭＳ Ｐゴシック" pitchFamily="-109" charset="-128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18286"/>
              </a:buClr>
              <a:buFont typeface="Arial" charset="0"/>
              <a:buChar char="-"/>
              <a:defRPr>
                <a:solidFill>
                  <a:srgbClr val="818286"/>
                </a:solidFill>
                <a:latin typeface="Arial"/>
                <a:ea typeface="ＭＳ Ｐゴシック" pitchFamily="-109" charset="-128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18286"/>
              </a:buClr>
              <a:buFont typeface="Arial" charset="0"/>
              <a:buChar char="-"/>
              <a:defRPr sz="1600">
                <a:solidFill>
                  <a:srgbClr val="818286"/>
                </a:solidFill>
                <a:latin typeface="Arial"/>
                <a:ea typeface="ＭＳ Ｐゴシック" pitchFamily="-109" charset="-128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18286"/>
              </a:buClr>
              <a:buFont typeface="Arial" charset="0"/>
              <a:buChar char="-"/>
              <a:defRPr sz="1400">
                <a:solidFill>
                  <a:srgbClr val="818286"/>
                </a:solidFill>
                <a:latin typeface="Arial"/>
                <a:ea typeface="ＭＳ Ｐゴシック" pitchFamily="-109" charset="-128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18286"/>
              </a:buClr>
              <a:buFont typeface="Arial" pitchFamily="-109" charset="0"/>
              <a:buChar char="-"/>
              <a:defRPr sz="1400">
                <a:solidFill>
                  <a:srgbClr val="818286"/>
                </a:solidFill>
                <a:latin typeface="+mn-lt"/>
                <a:ea typeface="ＭＳ Ｐゴシック" pitchFamily="-109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18286"/>
              </a:buClr>
              <a:buFont typeface="Arial" pitchFamily="-109" charset="0"/>
              <a:buChar char="-"/>
              <a:defRPr sz="1400">
                <a:solidFill>
                  <a:srgbClr val="818286"/>
                </a:solidFill>
                <a:latin typeface="+mn-lt"/>
                <a:ea typeface="ＭＳ Ｐゴシック" pitchFamily="-109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18286"/>
              </a:buClr>
              <a:buFont typeface="Arial" pitchFamily="-109" charset="0"/>
              <a:buChar char="-"/>
              <a:defRPr sz="1400">
                <a:solidFill>
                  <a:srgbClr val="818286"/>
                </a:solidFill>
                <a:latin typeface="+mn-lt"/>
                <a:ea typeface="ＭＳ Ｐゴシック" pitchFamily="-109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18286"/>
              </a:buClr>
              <a:buFont typeface="Arial" pitchFamily="-109" charset="0"/>
              <a:buChar char="-"/>
              <a:defRPr sz="1400">
                <a:solidFill>
                  <a:srgbClr val="818286"/>
                </a:solidFill>
                <a:latin typeface="+mn-lt"/>
                <a:ea typeface="ＭＳ Ｐゴシック" pitchFamily="-109" charset="-128"/>
              </a:defRPr>
            </a:lvl9pPr>
          </a:lstStyle>
          <a:p>
            <a:r>
              <a:rPr lang="en-US" sz="1600" kern="0" dirty="0"/>
              <a:t>checkout_min12h  </a:t>
            </a:r>
          </a:p>
          <a:p>
            <a:r>
              <a:rPr lang="en-US" sz="1600" kern="0" dirty="0"/>
              <a:t>checkout_min24h  </a:t>
            </a:r>
          </a:p>
          <a:p>
            <a:r>
              <a:rPr lang="en-US" sz="1600" kern="0" dirty="0"/>
              <a:t>checkout_min1w   </a:t>
            </a:r>
          </a:p>
          <a:p>
            <a:r>
              <a:rPr lang="en-US" sz="1600" kern="0" dirty="0"/>
              <a:t>checkout_min2w  </a:t>
            </a:r>
          </a:p>
          <a:p>
            <a:r>
              <a:rPr lang="en-US" sz="1600" kern="0" dirty="0"/>
              <a:t>checkout_min3w   </a:t>
            </a:r>
          </a:p>
          <a:p>
            <a:r>
              <a:rPr lang="en-US" sz="1600" kern="0" dirty="0"/>
              <a:t>checkout_min4w   </a:t>
            </a:r>
          </a:p>
          <a:p>
            <a:r>
              <a:rPr lang="en-US" sz="1600" kern="0" dirty="0"/>
              <a:t>temp             </a:t>
            </a:r>
          </a:p>
          <a:p>
            <a:r>
              <a:rPr lang="en-US" sz="1600" kern="0" dirty="0"/>
              <a:t>rain            </a:t>
            </a:r>
          </a:p>
          <a:p>
            <a:r>
              <a:rPr lang="en-US" sz="1600" kern="0" dirty="0" err="1"/>
              <a:t>is_holiday</a:t>
            </a:r>
            <a:r>
              <a:rPr lang="en-US" sz="1600" kern="0" dirty="0"/>
              <a:t> (only national holidays)     </a:t>
            </a:r>
          </a:p>
          <a:p>
            <a:r>
              <a:rPr lang="en-US" sz="1600" kern="0" dirty="0" err="1"/>
              <a:t>holidays_in_week</a:t>
            </a:r>
            <a:r>
              <a:rPr lang="en-US" sz="1600" kern="0" dirty="0"/>
              <a:t> </a:t>
            </a:r>
          </a:p>
          <a:p>
            <a:r>
              <a:rPr lang="en-US" sz="1600" kern="0" dirty="0" err="1"/>
              <a:t>zuid_school</a:t>
            </a:r>
            <a:r>
              <a:rPr lang="en-US" sz="1600" kern="0" dirty="0"/>
              <a:t> (school vacations)    </a:t>
            </a:r>
          </a:p>
          <a:p>
            <a:r>
              <a:rPr lang="en-US" sz="1600" kern="0" dirty="0" err="1"/>
              <a:t>midden_school</a:t>
            </a:r>
            <a:r>
              <a:rPr lang="en-US" sz="1600" kern="0" dirty="0"/>
              <a:t> </a:t>
            </a:r>
          </a:p>
          <a:p>
            <a:r>
              <a:rPr lang="en-US" sz="1600" kern="0" dirty="0" err="1"/>
              <a:t>noord_school</a:t>
            </a:r>
            <a:r>
              <a:rPr lang="en-US" sz="1600" kern="0" dirty="0"/>
              <a:t>    </a:t>
            </a:r>
          </a:p>
          <a:p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0066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37F6A-EFF2-4645-ABFC-B8D545A6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11-3-2019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E565B-D2C3-4D10-BBDF-FDF782F9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1CDB5-DDB6-42FE-970B-26A8D93D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6B7640-47EF-4BDF-94CB-14ECFCFD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F3F20-E0AF-4AD6-BAB5-17C4AEA6A3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They grow pretty fast, making historic data quickly become less relevant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3A0EA-63D8-421D-8B04-1669DEC2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50" y="987574"/>
            <a:ext cx="6958834" cy="388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2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11-3-2019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current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5BC0B-96EE-4128-94F8-780EDA7E95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is our current model approach:</a:t>
            </a:r>
          </a:p>
          <a:p>
            <a:pPr lvl="1"/>
            <a:r>
              <a:rPr lang="en-US" dirty="0"/>
              <a:t>Boosted decision tree (</a:t>
            </a:r>
            <a:r>
              <a:rPr lang="en-US" dirty="0" err="1"/>
              <a:t>XGBoost</a:t>
            </a:r>
            <a:r>
              <a:rPr lang="en-US" dirty="0"/>
              <a:t>) model</a:t>
            </a:r>
          </a:p>
          <a:p>
            <a:pPr lvl="1"/>
            <a:r>
              <a:rPr lang="en-US" dirty="0"/>
              <a:t>Objective function: count </a:t>
            </a:r>
            <a:r>
              <a:rPr lang="en-US" dirty="0" err="1"/>
              <a:t>poisson</a:t>
            </a:r>
            <a:endParaRPr lang="en-US" dirty="0"/>
          </a:p>
          <a:p>
            <a:pPr lvl="1"/>
            <a:r>
              <a:rPr lang="en-US" dirty="0"/>
              <a:t>Eval metric: RMSE</a:t>
            </a:r>
          </a:p>
          <a:p>
            <a:pPr lvl="1"/>
            <a:endParaRPr lang="en-US" sz="1600" i="1" dirty="0"/>
          </a:p>
          <a:p>
            <a:pPr lvl="1"/>
            <a:r>
              <a:rPr lang="en-US" sz="1600" i="1" dirty="0" err="1"/>
              <a:t>Max.depth</a:t>
            </a:r>
            <a:r>
              <a:rPr lang="en-US" sz="1600" i="1" dirty="0"/>
              <a:t>: 5</a:t>
            </a:r>
          </a:p>
          <a:p>
            <a:pPr lvl="1"/>
            <a:r>
              <a:rPr lang="en-US" sz="1600" i="1" dirty="0"/>
              <a:t>Rounds: 200</a:t>
            </a:r>
          </a:p>
          <a:p>
            <a:pPr lvl="1"/>
            <a:r>
              <a:rPr lang="en-US" sz="1600" i="1" dirty="0"/>
              <a:t>Eta / step: 0.3</a:t>
            </a:r>
          </a:p>
          <a:p>
            <a:pPr lvl="1"/>
            <a:r>
              <a:rPr lang="en-US" sz="1600" i="1" dirty="0"/>
              <a:t>Min. child weight: 2</a:t>
            </a:r>
          </a:p>
          <a:p>
            <a:pPr lvl="1"/>
            <a:r>
              <a:rPr lang="en-US" sz="1600" i="1" dirty="0"/>
              <a:t>Subsample: 0.80</a:t>
            </a:r>
          </a:p>
          <a:p>
            <a:pPr lvl="1"/>
            <a:r>
              <a:rPr lang="en-US" sz="1600" i="1" dirty="0" err="1"/>
              <a:t>Colsample</a:t>
            </a:r>
            <a:r>
              <a:rPr lang="en-US" sz="1600" i="1" dirty="0"/>
              <a:t> by tree: 0.75</a:t>
            </a:r>
          </a:p>
          <a:p>
            <a:pPr lvl="1"/>
            <a:r>
              <a:rPr lang="en-US" sz="1600" i="1" dirty="0"/>
              <a:t>Max. step delta: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5526"/>
            <a:ext cx="5256584" cy="4248472"/>
          </a:xfrm>
          <a:prstGeom prst="rect">
            <a:avLst/>
          </a:prstGeom>
        </p:spPr>
        <p:txBody>
          <a:bodyPr wrap="square" lIns="108000" rtlCol="0">
            <a:spAutoFit/>
          </a:bodyPr>
          <a:lstStyle/>
          <a:p>
            <a:endParaRPr lang="en-GB" noProof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4368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EC5B6-3B6A-46D2-85E0-150FD201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E3E9-554B-451C-98D5-08DD8C25C71E}" type="datetime1">
              <a:rPr lang="nl-NL" noProof="0" smtClean="0"/>
              <a:t>11-3-2019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29CD6-B042-4950-B29F-F671112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www.itility.nl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4BC62-B12A-4B39-B9A4-F1D4F735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4946-9E54-9E4A-8E78-92DCDCAA79D4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A474C0-600F-4687-9443-A57C1FC5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our to-do list, for some inspiration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267A5-C8EF-4DC3-B86B-E37C157979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Feature engineer a reservation / checkout ratio</a:t>
            </a:r>
          </a:p>
          <a:p>
            <a:r>
              <a:rPr lang="en-US" dirty="0"/>
              <a:t>Transform data to account for non-linear growth (normalize, z-value, log prediction, assign weights to older / newer data etc.)</a:t>
            </a:r>
          </a:p>
          <a:p>
            <a:r>
              <a:rPr lang="en-US" dirty="0"/>
              <a:t>Add business-rules for cases the model lacks now </a:t>
            </a:r>
            <a:r>
              <a:rPr lang="en-US" sz="1800" i="1" dirty="0"/>
              <a:t>(e.g. predicting less than standing reservations, but then again reservations do get cancelled..)</a:t>
            </a:r>
            <a:endParaRPr lang="en-US" i="1" dirty="0"/>
          </a:p>
          <a:p>
            <a:r>
              <a:rPr lang="en-US" dirty="0"/>
              <a:t>Try other models</a:t>
            </a:r>
          </a:p>
          <a:p>
            <a:r>
              <a:rPr lang="en-US" dirty="0"/>
              <a:t>Try ensembles with other models</a:t>
            </a:r>
          </a:p>
          <a:p>
            <a:r>
              <a:rPr lang="en-US" dirty="0"/>
              <a:t>And of course add more </a:t>
            </a:r>
            <a:r>
              <a:rPr lang="en-US" dirty="0" err="1"/>
              <a:t>datasources</a:t>
            </a:r>
            <a:r>
              <a:rPr lang="en-US" dirty="0"/>
              <a:t>, but that’s out of scope for this hackathon..</a:t>
            </a:r>
          </a:p>
          <a:p>
            <a:endParaRPr lang="en-US" sz="2000" dirty="0"/>
          </a:p>
          <a:p>
            <a:r>
              <a:rPr lang="en-US" sz="2000" dirty="0"/>
              <a:t>.. unless you know of some public available dataset we can easily add, you’re welcome to do so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r>
              <a:rPr lang="en-US" sz="20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4493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Widescreen v4.4 101014">
  <a:themeElements>
    <a:clrScheme name="Custom 2">
      <a:dk1>
        <a:srgbClr val="6C99AC"/>
      </a:dk1>
      <a:lt1>
        <a:srgbClr val="FFFFFF"/>
      </a:lt1>
      <a:dk2>
        <a:srgbClr val="818286"/>
      </a:dk2>
      <a:lt2>
        <a:srgbClr val="004B6F"/>
      </a:lt2>
      <a:accent1>
        <a:srgbClr val="003E67"/>
      </a:accent1>
      <a:accent2>
        <a:srgbClr val="547C96"/>
      </a:accent2>
      <a:accent3>
        <a:srgbClr val="6C99AC"/>
      </a:accent3>
      <a:accent4>
        <a:srgbClr val="8CA5AC"/>
      </a:accent4>
      <a:accent5>
        <a:srgbClr val="000000"/>
      </a:accent5>
      <a:accent6>
        <a:srgbClr val="9C9CDF"/>
      </a:accent6>
      <a:hlink>
        <a:srgbClr val="547C96"/>
      </a:hlink>
      <a:folHlink>
        <a:srgbClr val="547C96"/>
      </a:folHlink>
    </a:clrScheme>
    <a:fontScheme name="Aangepast 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108000"/>
      <a:lstStyle>
        <a:defPPr>
          <a:defRPr noProof="0" dirty="0" smtClean="0">
            <a:latin typeface="Helvetica"/>
            <a:cs typeface="Helvetica"/>
          </a:defRPr>
        </a:defPPr>
      </a:lstStyle>
    </a:txDef>
  </a:objectDefaults>
  <a:extraClrSchemeLst>
    <a:extraClrScheme>
      <a:clrScheme name="Aangepast 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asic Widescreen v4.4.potx" id="{B9D33967-1130-4E61-B4EC-295BCCBE7633}" vid="{E4C6E175-9BB0-418D-9BBA-C5818B76BF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 Widescreen v4.4</Template>
  <TotalTime>1649</TotalTime>
  <Words>815</Words>
  <Application>Microsoft Office PowerPoint</Application>
  <PresentationFormat>On-screen Show (16:9)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Helvetica</vt:lpstr>
      <vt:lpstr>Wingdings</vt:lpstr>
      <vt:lpstr>Wingdings 3</vt:lpstr>
      <vt:lpstr>Basic Widescreen v4.4 101014</vt:lpstr>
      <vt:lpstr>Itility Machine Learning Hackathon</vt:lpstr>
      <vt:lpstr>The Case: Amber</vt:lpstr>
      <vt:lpstr>The Case: Amber</vt:lpstr>
      <vt:lpstr>The Goal</vt:lpstr>
      <vt:lpstr>About data leaks…</vt:lpstr>
      <vt:lpstr>The Data</vt:lpstr>
      <vt:lpstr>Challenges</vt:lpstr>
      <vt:lpstr>Our current approach</vt:lpstr>
      <vt:lpstr>On our to-do list, for some inspiration</vt:lpstr>
      <vt:lpstr>The solutions</vt:lpstr>
      <vt:lpstr>The pitch</vt:lpstr>
      <vt:lpstr>Benchmarks</vt:lpstr>
      <vt:lpstr>The data</vt:lpstr>
    </vt:vector>
  </TitlesOfParts>
  <Manager/>
  <Company>Itility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Splunk deployment on Azure</dc:title>
  <dc:subject/>
  <dc:creator>Daniel Koops</dc:creator>
  <cp:keywords>Itility;Template;</cp:keywords>
  <dc:description/>
  <cp:lastModifiedBy>Daniel Koops</cp:lastModifiedBy>
  <cp:revision>120</cp:revision>
  <cp:lastPrinted>2009-10-05T20:10:32Z</cp:lastPrinted>
  <dcterms:created xsi:type="dcterms:W3CDTF">2015-06-30T12:24:11Z</dcterms:created>
  <dcterms:modified xsi:type="dcterms:W3CDTF">2019-03-11T17:03:07Z</dcterms:modified>
  <cp:category/>
  <cp:contentStatus>&lt;Draft or Final&gt;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tatus">
    <vt:lpwstr>&lt;Final or Draft&gt;</vt:lpwstr>
  </property>
</Properties>
</file>