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27432000"/>
  <p:notesSz cx="9144000" cy="6858000"/>
  <p:defaultTextStyle>
    <a:defPPr>
      <a:defRPr lang="en-US"/>
    </a:defPPr>
    <a:lvl1pPr marL="0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1pPr>
    <a:lvl2pPr marL="1724284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2pPr>
    <a:lvl3pPr marL="3448568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3pPr>
    <a:lvl4pPr marL="5172852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4pPr>
    <a:lvl5pPr marL="6897136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5pPr>
    <a:lvl6pPr marL="8621420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6pPr>
    <a:lvl7pPr marL="10345704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7pPr>
    <a:lvl8pPr marL="12069989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8pPr>
    <a:lvl9pPr marL="13794273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9899" autoAdjust="0"/>
  </p:normalViewPr>
  <p:slideViewPr>
    <p:cSldViewPr>
      <p:cViewPr>
        <p:scale>
          <a:sx n="33" d="100"/>
          <a:sy n="33" d="100"/>
        </p:scale>
        <p:origin x="-2154" y="-12"/>
      </p:cViewPr>
      <p:guideLst>
        <p:guide orient="horz" pos="8640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228600" cy="2286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83E2D-688F-4C78-8A82-0D3B92D958DC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514350"/>
            <a:ext cx="30861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9C18D-306A-41A3-94AB-078A08265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8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48568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1pPr>
    <a:lvl2pPr marL="1724284" algn="l" defTabSz="3448568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2pPr>
    <a:lvl3pPr marL="3448568" algn="l" defTabSz="3448568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3pPr>
    <a:lvl4pPr marL="5172852" algn="l" defTabSz="3448568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4pPr>
    <a:lvl5pPr marL="6897136" algn="l" defTabSz="3448568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5pPr>
    <a:lvl6pPr marL="8621420" algn="l" defTabSz="3448568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6pPr>
    <a:lvl7pPr marL="10345704" algn="l" defTabSz="3448568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7pPr>
    <a:lvl8pPr marL="12069989" algn="l" defTabSz="3448568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8pPr>
    <a:lvl9pPr marL="13794273" algn="l" defTabSz="3448568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28950" y="514350"/>
            <a:ext cx="30861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imes" charset="0"/>
                <a:ea typeface="ＭＳ Ｐゴシック" charset="-128"/>
              </a:rPr>
              <a:t>Please put in notes here to explain poster so that someone else could summarize what your poster is about</a:t>
            </a:r>
          </a:p>
          <a:p>
            <a:endParaRPr lang="en-US" smtClean="0">
              <a:latin typeface="Times" charset="0"/>
              <a:ea typeface="ＭＳ Ｐゴシック" charset="-128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9C18D-306A-41A3-94AB-078A08265D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64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1" y="304800"/>
            <a:ext cx="7384399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80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13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1098554"/>
            <a:ext cx="7406640" cy="23406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1098554"/>
            <a:ext cx="21671280" cy="23406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14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1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7627602"/>
            <a:ext cx="27980640" cy="5448300"/>
          </a:xfrm>
        </p:spPr>
        <p:txBody>
          <a:bodyPr anchor="t"/>
          <a:lstStyle>
            <a:lvl1pPr algn="l">
              <a:defRPr sz="15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11626854"/>
            <a:ext cx="27980640" cy="6000748"/>
          </a:xfrm>
        </p:spPr>
        <p:txBody>
          <a:bodyPr anchor="b"/>
          <a:lstStyle>
            <a:lvl1pPr marL="0" indent="0">
              <a:buNone/>
              <a:defRPr sz="7500">
                <a:solidFill>
                  <a:schemeClr val="tx1">
                    <a:tint val="75000"/>
                  </a:schemeClr>
                </a:solidFill>
              </a:defRPr>
            </a:lvl1pPr>
            <a:lvl2pPr marL="1724284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2pPr>
            <a:lvl3pPr marL="3448568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3pPr>
            <a:lvl4pPr marL="5172852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4pPr>
            <a:lvl5pPr marL="6897136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5pPr>
            <a:lvl6pPr marL="8621420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6pPr>
            <a:lvl7pPr marL="10345704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7pPr>
            <a:lvl8pPr marL="12069989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8pPr>
            <a:lvl9pPr marL="13794273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14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6400802"/>
            <a:ext cx="14538960" cy="18103852"/>
          </a:xfrm>
        </p:spPr>
        <p:txBody>
          <a:bodyPr/>
          <a:lstStyle>
            <a:lvl1pPr>
              <a:defRPr sz="10600"/>
            </a:lvl1pPr>
            <a:lvl2pPr>
              <a:defRPr sz="9100"/>
            </a:lvl2pPr>
            <a:lvl3pPr>
              <a:defRPr sz="75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6400802"/>
            <a:ext cx="14538960" cy="18103852"/>
          </a:xfrm>
        </p:spPr>
        <p:txBody>
          <a:bodyPr/>
          <a:lstStyle>
            <a:lvl1pPr>
              <a:defRPr sz="10600"/>
            </a:lvl1pPr>
            <a:lvl2pPr>
              <a:defRPr sz="9100"/>
            </a:lvl2pPr>
            <a:lvl3pPr>
              <a:defRPr sz="75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73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6140452"/>
            <a:ext cx="14544677" cy="2559048"/>
          </a:xfrm>
        </p:spPr>
        <p:txBody>
          <a:bodyPr anchor="b"/>
          <a:lstStyle>
            <a:lvl1pPr marL="0" indent="0">
              <a:buNone/>
              <a:defRPr sz="9100" b="1"/>
            </a:lvl1pPr>
            <a:lvl2pPr marL="1724284" indent="0">
              <a:buNone/>
              <a:defRPr sz="7500" b="1"/>
            </a:lvl2pPr>
            <a:lvl3pPr marL="3448568" indent="0">
              <a:buNone/>
              <a:defRPr sz="6800" b="1"/>
            </a:lvl3pPr>
            <a:lvl4pPr marL="5172852" indent="0">
              <a:buNone/>
              <a:defRPr sz="6000" b="1"/>
            </a:lvl4pPr>
            <a:lvl5pPr marL="6897136" indent="0">
              <a:buNone/>
              <a:defRPr sz="6000" b="1"/>
            </a:lvl5pPr>
            <a:lvl6pPr marL="8621420" indent="0">
              <a:buNone/>
              <a:defRPr sz="6000" b="1"/>
            </a:lvl6pPr>
            <a:lvl7pPr marL="10345704" indent="0">
              <a:buNone/>
              <a:defRPr sz="6000" b="1"/>
            </a:lvl7pPr>
            <a:lvl8pPr marL="12069989" indent="0">
              <a:buNone/>
              <a:defRPr sz="6000" b="1"/>
            </a:lvl8pPr>
            <a:lvl9pPr marL="13794273" indent="0">
              <a:buNone/>
              <a:defRPr sz="6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8699500"/>
            <a:ext cx="14544677" cy="15805152"/>
          </a:xfrm>
        </p:spPr>
        <p:txBody>
          <a:bodyPr/>
          <a:lstStyle>
            <a:lvl1pPr>
              <a:defRPr sz="9100"/>
            </a:lvl1pPr>
            <a:lvl2pPr>
              <a:defRPr sz="7500"/>
            </a:lvl2pPr>
            <a:lvl3pPr>
              <a:defRPr sz="68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6140452"/>
            <a:ext cx="14550390" cy="2559048"/>
          </a:xfrm>
        </p:spPr>
        <p:txBody>
          <a:bodyPr anchor="b"/>
          <a:lstStyle>
            <a:lvl1pPr marL="0" indent="0">
              <a:buNone/>
              <a:defRPr sz="9100" b="1"/>
            </a:lvl1pPr>
            <a:lvl2pPr marL="1724284" indent="0">
              <a:buNone/>
              <a:defRPr sz="7500" b="1"/>
            </a:lvl2pPr>
            <a:lvl3pPr marL="3448568" indent="0">
              <a:buNone/>
              <a:defRPr sz="6800" b="1"/>
            </a:lvl3pPr>
            <a:lvl4pPr marL="5172852" indent="0">
              <a:buNone/>
              <a:defRPr sz="6000" b="1"/>
            </a:lvl4pPr>
            <a:lvl5pPr marL="6897136" indent="0">
              <a:buNone/>
              <a:defRPr sz="6000" b="1"/>
            </a:lvl5pPr>
            <a:lvl6pPr marL="8621420" indent="0">
              <a:buNone/>
              <a:defRPr sz="6000" b="1"/>
            </a:lvl6pPr>
            <a:lvl7pPr marL="10345704" indent="0">
              <a:buNone/>
              <a:defRPr sz="6000" b="1"/>
            </a:lvl7pPr>
            <a:lvl8pPr marL="12069989" indent="0">
              <a:buNone/>
              <a:defRPr sz="6000" b="1"/>
            </a:lvl8pPr>
            <a:lvl9pPr marL="13794273" indent="0">
              <a:buNone/>
              <a:defRPr sz="6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8699500"/>
            <a:ext cx="14550390" cy="15805152"/>
          </a:xfrm>
        </p:spPr>
        <p:txBody>
          <a:bodyPr/>
          <a:lstStyle>
            <a:lvl1pPr>
              <a:defRPr sz="9100"/>
            </a:lvl1pPr>
            <a:lvl2pPr>
              <a:defRPr sz="7500"/>
            </a:lvl2pPr>
            <a:lvl3pPr>
              <a:defRPr sz="68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2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8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3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1092200"/>
            <a:ext cx="10829927" cy="4648200"/>
          </a:xfrm>
        </p:spPr>
        <p:txBody>
          <a:bodyPr anchor="b"/>
          <a:lstStyle>
            <a:lvl1pPr algn="l">
              <a:defRPr sz="7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092202"/>
            <a:ext cx="18402300" cy="23412452"/>
          </a:xfrm>
        </p:spPr>
        <p:txBody>
          <a:bodyPr/>
          <a:lstStyle>
            <a:lvl1pPr>
              <a:defRPr sz="12100"/>
            </a:lvl1pPr>
            <a:lvl2pPr>
              <a:defRPr sz="10600"/>
            </a:lvl2pPr>
            <a:lvl3pPr>
              <a:defRPr sz="91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5740402"/>
            <a:ext cx="10829927" cy="18764252"/>
          </a:xfrm>
        </p:spPr>
        <p:txBody>
          <a:bodyPr/>
          <a:lstStyle>
            <a:lvl1pPr marL="0" indent="0">
              <a:buNone/>
              <a:defRPr sz="5300"/>
            </a:lvl1pPr>
            <a:lvl2pPr marL="1724284" indent="0">
              <a:buNone/>
              <a:defRPr sz="4500"/>
            </a:lvl2pPr>
            <a:lvl3pPr marL="3448568" indent="0">
              <a:buNone/>
              <a:defRPr sz="3800"/>
            </a:lvl3pPr>
            <a:lvl4pPr marL="5172852" indent="0">
              <a:buNone/>
              <a:defRPr sz="3400"/>
            </a:lvl4pPr>
            <a:lvl5pPr marL="6897136" indent="0">
              <a:buNone/>
              <a:defRPr sz="3400"/>
            </a:lvl5pPr>
            <a:lvl6pPr marL="8621420" indent="0">
              <a:buNone/>
              <a:defRPr sz="3400"/>
            </a:lvl6pPr>
            <a:lvl7pPr marL="10345704" indent="0">
              <a:buNone/>
              <a:defRPr sz="3400"/>
            </a:lvl7pPr>
            <a:lvl8pPr marL="12069989" indent="0">
              <a:buNone/>
              <a:defRPr sz="3400"/>
            </a:lvl8pPr>
            <a:lvl9pPr marL="13794273" indent="0">
              <a:buNone/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07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9202400"/>
            <a:ext cx="19751040" cy="2266952"/>
          </a:xfrm>
        </p:spPr>
        <p:txBody>
          <a:bodyPr anchor="b"/>
          <a:lstStyle>
            <a:lvl1pPr algn="l">
              <a:defRPr sz="7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2451100"/>
            <a:ext cx="19751040" cy="16459200"/>
          </a:xfrm>
        </p:spPr>
        <p:txBody>
          <a:bodyPr/>
          <a:lstStyle>
            <a:lvl1pPr marL="0" indent="0">
              <a:buNone/>
              <a:defRPr sz="12100"/>
            </a:lvl1pPr>
            <a:lvl2pPr marL="1724284" indent="0">
              <a:buNone/>
              <a:defRPr sz="10600"/>
            </a:lvl2pPr>
            <a:lvl3pPr marL="3448568" indent="0">
              <a:buNone/>
              <a:defRPr sz="9100"/>
            </a:lvl3pPr>
            <a:lvl4pPr marL="5172852" indent="0">
              <a:buNone/>
              <a:defRPr sz="7500"/>
            </a:lvl4pPr>
            <a:lvl5pPr marL="6897136" indent="0">
              <a:buNone/>
              <a:defRPr sz="7500"/>
            </a:lvl5pPr>
            <a:lvl6pPr marL="8621420" indent="0">
              <a:buNone/>
              <a:defRPr sz="7500"/>
            </a:lvl6pPr>
            <a:lvl7pPr marL="10345704" indent="0">
              <a:buNone/>
              <a:defRPr sz="7500"/>
            </a:lvl7pPr>
            <a:lvl8pPr marL="12069989" indent="0">
              <a:buNone/>
              <a:defRPr sz="7500"/>
            </a:lvl8pPr>
            <a:lvl9pPr marL="13794273" indent="0">
              <a:buNone/>
              <a:defRPr sz="7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21469352"/>
            <a:ext cx="19751040" cy="3219448"/>
          </a:xfrm>
        </p:spPr>
        <p:txBody>
          <a:bodyPr/>
          <a:lstStyle>
            <a:lvl1pPr marL="0" indent="0">
              <a:buNone/>
              <a:defRPr sz="5300"/>
            </a:lvl1pPr>
            <a:lvl2pPr marL="1724284" indent="0">
              <a:buNone/>
              <a:defRPr sz="4500"/>
            </a:lvl2pPr>
            <a:lvl3pPr marL="3448568" indent="0">
              <a:buNone/>
              <a:defRPr sz="3800"/>
            </a:lvl3pPr>
            <a:lvl4pPr marL="5172852" indent="0">
              <a:buNone/>
              <a:defRPr sz="3400"/>
            </a:lvl4pPr>
            <a:lvl5pPr marL="6897136" indent="0">
              <a:buNone/>
              <a:defRPr sz="3400"/>
            </a:lvl5pPr>
            <a:lvl6pPr marL="8621420" indent="0">
              <a:buNone/>
              <a:defRPr sz="3400"/>
            </a:lvl6pPr>
            <a:lvl7pPr marL="10345704" indent="0">
              <a:buNone/>
              <a:defRPr sz="3400"/>
            </a:lvl7pPr>
            <a:lvl8pPr marL="12069989" indent="0">
              <a:buNone/>
              <a:defRPr sz="3400"/>
            </a:lvl8pPr>
            <a:lvl9pPr marL="13794273" indent="0">
              <a:buNone/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2306-292D-41C8-8AE3-F53CB7571D2B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2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098552"/>
            <a:ext cx="29626560" cy="4572000"/>
          </a:xfrm>
          <a:prstGeom prst="rect">
            <a:avLst/>
          </a:prstGeom>
        </p:spPr>
        <p:txBody>
          <a:bodyPr vert="horz" lIns="344857" tIns="172428" rIns="344857" bIns="17242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6400802"/>
            <a:ext cx="29626560" cy="18103852"/>
          </a:xfrm>
          <a:prstGeom prst="rect">
            <a:avLst/>
          </a:prstGeom>
        </p:spPr>
        <p:txBody>
          <a:bodyPr vert="horz" lIns="344857" tIns="172428" rIns="344857" bIns="17242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25425402"/>
            <a:ext cx="7680960" cy="1460500"/>
          </a:xfrm>
          <a:prstGeom prst="rect">
            <a:avLst/>
          </a:prstGeom>
        </p:spPr>
        <p:txBody>
          <a:bodyPr vert="horz" lIns="344857" tIns="172428" rIns="344857" bIns="172428" rtlCol="0" anchor="ctr"/>
          <a:lstStyle>
            <a:lvl1pPr algn="l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F2306-292D-41C8-8AE3-F53CB7571D2B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25425402"/>
            <a:ext cx="10424160" cy="1460500"/>
          </a:xfrm>
          <a:prstGeom prst="rect">
            <a:avLst/>
          </a:prstGeom>
        </p:spPr>
        <p:txBody>
          <a:bodyPr vert="horz" lIns="344857" tIns="172428" rIns="344857" bIns="172428" rtlCol="0" anchor="ctr"/>
          <a:lstStyle>
            <a:lvl1pPr algn="ct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25425402"/>
            <a:ext cx="7680960" cy="1460500"/>
          </a:xfrm>
          <a:prstGeom prst="rect">
            <a:avLst/>
          </a:prstGeom>
        </p:spPr>
        <p:txBody>
          <a:bodyPr vert="horz" lIns="344857" tIns="172428" rIns="344857" bIns="172428" rtlCol="0" anchor="ctr"/>
          <a:lstStyle>
            <a:lvl1pPr algn="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5C432-2EE4-4D71-94EE-901297D0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9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48568" rtl="0" eaLnBrk="1" latinLnBrk="0" hangingPunct="1">
        <a:spcBef>
          <a:spcPct val="0"/>
        </a:spcBef>
        <a:buNone/>
        <a:defRPr sz="1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93213" indent="-1293213" algn="l" defTabSz="3448568" rtl="0" eaLnBrk="1" latinLnBrk="0" hangingPunct="1">
        <a:spcBef>
          <a:spcPct val="20000"/>
        </a:spcBef>
        <a:buFont typeface="Arial" pitchFamily="34" charset="0"/>
        <a:buChar char="•"/>
        <a:defRPr sz="12100" kern="1200">
          <a:solidFill>
            <a:schemeClr val="tx1"/>
          </a:solidFill>
          <a:latin typeface="+mn-lt"/>
          <a:ea typeface="+mn-ea"/>
          <a:cs typeface="+mn-cs"/>
        </a:defRPr>
      </a:lvl1pPr>
      <a:lvl2pPr marL="2801962" indent="-1077678" algn="l" defTabSz="3448568" rtl="0" eaLnBrk="1" latinLnBrk="0" hangingPunct="1">
        <a:spcBef>
          <a:spcPct val="20000"/>
        </a:spcBef>
        <a:buFont typeface="Arial" pitchFamily="34" charset="0"/>
        <a:buChar char="–"/>
        <a:defRPr sz="10600" kern="1200">
          <a:solidFill>
            <a:schemeClr val="tx1"/>
          </a:solidFill>
          <a:latin typeface="+mn-lt"/>
          <a:ea typeface="+mn-ea"/>
          <a:cs typeface="+mn-cs"/>
        </a:defRPr>
      </a:lvl2pPr>
      <a:lvl3pPr marL="4310710" indent="-862142" algn="l" defTabSz="3448568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3pPr>
      <a:lvl4pPr marL="6034994" indent="-862142" algn="l" defTabSz="3448568" rtl="0" eaLnBrk="1" latinLnBrk="0" hangingPunct="1">
        <a:spcBef>
          <a:spcPct val="20000"/>
        </a:spcBef>
        <a:buFont typeface="Arial" pitchFamily="34" charset="0"/>
        <a:buChar char="–"/>
        <a:defRPr sz="7500" kern="1200">
          <a:solidFill>
            <a:schemeClr val="tx1"/>
          </a:solidFill>
          <a:latin typeface="+mn-lt"/>
          <a:ea typeface="+mn-ea"/>
          <a:cs typeface="+mn-cs"/>
        </a:defRPr>
      </a:lvl4pPr>
      <a:lvl5pPr marL="7759278" indent="-862142" algn="l" defTabSz="3448568" rtl="0" eaLnBrk="1" latinLnBrk="0" hangingPunct="1">
        <a:spcBef>
          <a:spcPct val="20000"/>
        </a:spcBef>
        <a:buFont typeface="Arial" pitchFamily="34" charset="0"/>
        <a:buChar char="»"/>
        <a:defRPr sz="7500" kern="1200">
          <a:solidFill>
            <a:schemeClr val="tx1"/>
          </a:solidFill>
          <a:latin typeface="+mn-lt"/>
          <a:ea typeface="+mn-ea"/>
          <a:cs typeface="+mn-cs"/>
        </a:defRPr>
      </a:lvl5pPr>
      <a:lvl6pPr marL="9483562" indent="-862142" algn="l" defTabSz="3448568" rtl="0" eaLnBrk="1" latinLnBrk="0" hangingPunct="1">
        <a:spcBef>
          <a:spcPct val="20000"/>
        </a:spcBef>
        <a:buFont typeface="Arial" pitchFamily="34" charset="0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6pPr>
      <a:lvl7pPr marL="11207847" indent="-862142" algn="l" defTabSz="3448568" rtl="0" eaLnBrk="1" latinLnBrk="0" hangingPunct="1">
        <a:spcBef>
          <a:spcPct val="20000"/>
        </a:spcBef>
        <a:buFont typeface="Arial" pitchFamily="34" charset="0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7pPr>
      <a:lvl8pPr marL="12932131" indent="-862142" algn="l" defTabSz="3448568" rtl="0" eaLnBrk="1" latinLnBrk="0" hangingPunct="1">
        <a:spcBef>
          <a:spcPct val="20000"/>
        </a:spcBef>
        <a:buFont typeface="Arial" pitchFamily="34" charset="0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8pPr>
      <a:lvl9pPr marL="14656415" indent="-862142" algn="l" defTabSz="3448568" rtl="0" eaLnBrk="1" latinLnBrk="0" hangingPunct="1">
        <a:spcBef>
          <a:spcPct val="20000"/>
        </a:spcBef>
        <a:buFont typeface="Arial" pitchFamily="34" charset="0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1pPr>
      <a:lvl2pPr marL="1724284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2pPr>
      <a:lvl3pPr marL="3448568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852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4pPr>
      <a:lvl5pPr marL="6897136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5pPr>
      <a:lvl6pPr marL="8621420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6pPr>
      <a:lvl7pPr marL="10345704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7pPr>
      <a:lvl8pPr marL="12069989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8pPr>
      <a:lvl9pPr marL="13794273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Ducky\Documents\GitHub\dreamer-talks\poster_preview\chisela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9888200"/>
            <a:ext cx="3657600" cy="279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 Box 1383"/>
          <p:cNvSpPr txBox="1">
            <a:spLocks noChangeArrowheads="1"/>
          </p:cNvSpPr>
          <p:nvPr/>
        </p:nvSpPr>
        <p:spPr bwMode="auto">
          <a:xfrm>
            <a:off x="0" y="18288000"/>
            <a:ext cx="10972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28600" tIns="228600" rIns="228600" bIns="228600">
            <a:no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1092200" indent="-3937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endParaRPr lang="en-US" sz="2000" b="1" dirty="0" smtClean="0">
              <a:latin typeface="Helvetica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b="1" dirty="0" smtClean="0">
                <a:latin typeface="Helvetica" charset="0"/>
              </a:rPr>
              <a:t>DREAMER</a:t>
            </a:r>
            <a:r>
              <a:rPr lang="en-US" sz="3200" dirty="0">
                <a:latin typeface="Helvetica" charset="0"/>
              </a:rPr>
              <a:t>: a </a:t>
            </a:r>
            <a:r>
              <a:rPr lang="en-US" sz="3200" dirty="0" smtClean="0">
                <a:latin typeface="Helvetica" charset="0"/>
              </a:rPr>
              <a:t>new reconfigurable </a:t>
            </a:r>
            <a:r>
              <a:rPr lang="en-US" sz="3200" dirty="0">
                <a:latin typeface="Helvetica" charset="0"/>
              </a:rPr>
              <a:t>logic </a:t>
            </a:r>
            <a:r>
              <a:rPr lang="en-US" sz="3200" dirty="0" smtClean="0">
                <a:latin typeface="Helvetica" charset="0"/>
              </a:rPr>
              <a:t>platform</a:t>
            </a:r>
            <a:endParaRPr lang="en-US" sz="3200" dirty="0"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>
                <a:latin typeface="Helvetica" charset="0"/>
              </a:rPr>
              <a:t>New point in the space between programmability and </a:t>
            </a:r>
            <a:r>
              <a:rPr lang="en-US" sz="2600" dirty="0" smtClean="0">
                <a:latin typeface="Helvetica" charset="0"/>
              </a:rPr>
              <a:t>efficiency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latin typeface="Helvetica" charset="0"/>
              </a:rPr>
              <a:t>Instead of array of bits, use parallel array of simple processors</a:t>
            </a:r>
            <a:endParaRPr lang="en-US" sz="2600" dirty="0">
              <a:latin typeface="Helvetica" charset="0"/>
            </a:endParaRPr>
          </a:p>
          <a:p>
            <a:pPr marL="1371600" lvl="2" indent="-457200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latin typeface="Helvetica" charset="0"/>
              </a:rPr>
              <a:t>Each tile executes a portion of design’s</a:t>
            </a:r>
            <a:br>
              <a:rPr lang="en-US" sz="2600" dirty="0" smtClean="0">
                <a:latin typeface="Helvetica" charset="0"/>
              </a:rPr>
            </a:br>
            <a:r>
              <a:rPr lang="en-US" sz="2600" b="1" dirty="0" smtClean="0">
                <a:latin typeface="Helvetica" charset="0"/>
              </a:rPr>
              <a:t>hardware graph</a:t>
            </a:r>
            <a:r>
              <a:rPr lang="en-US" sz="2600" dirty="0" smtClean="0">
                <a:latin typeface="Helvetica" charset="0"/>
              </a:rPr>
              <a:t> (right)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latin typeface="Helvetica" charset="0"/>
              </a:rPr>
              <a:t>Supporting tools to map RTL to array</a:t>
            </a:r>
          </a:p>
          <a:p>
            <a:pPr marL="1371600" lvl="2" indent="-457200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latin typeface="Helvetica" charset="0"/>
              </a:rPr>
              <a:t>Compiles in seconds, not hours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latin typeface="Helvetica" charset="0"/>
              </a:rPr>
              <a:t>Integrated debugging support</a:t>
            </a:r>
            <a:endParaRPr lang="en-US" sz="2600" dirty="0">
              <a:latin typeface="Helvetica" charset="0"/>
            </a:endParaRPr>
          </a:p>
          <a:p>
            <a:pPr marL="1371600" lvl="2" indent="-457200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latin typeface="Helvetica" charset="0"/>
              </a:rPr>
              <a:t>Probe state without recompiling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latin typeface="Helvetica" charset="0"/>
              </a:rPr>
              <a:t>Overall, </a:t>
            </a:r>
            <a:r>
              <a:rPr lang="en-US" sz="2600" b="1" dirty="0" smtClean="0">
                <a:latin typeface="Helvetica" charset="0"/>
              </a:rPr>
              <a:t>faster design iteration time</a:t>
            </a:r>
            <a:endParaRPr lang="en-US" sz="2600" dirty="0" smtClean="0"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endParaRPr lang="en-US" sz="2600" dirty="0">
              <a:latin typeface="Helvetica" charset="0"/>
            </a:endParaRPr>
          </a:p>
          <a:p>
            <a:pPr marL="698500" lvl="1" indent="0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</a:pPr>
            <a:endParaRPr lang="en-US" sz="2600" dirty="0">
              <a:latin typeface="Helvetica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0" y="4800600"/>
            <a:ext cx="32918400" cy="457200"/>
          </a:xfrm>
          <a:prstGeom prst="rect">
            <a:avLst/>
          </a:prstGeom>
          <a:gradFill>
            <a:gsLst>
              <a:gs pos="50000">
                <a:srgbClr val="95B9E5"/>
              </a:gs>
              <a:gs pos="0">
                <a:schemeClr val="bg1"/>
              </a:gs>
              <a:gs pos="10000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0" y="3429000"/>
            <a:ext cx="32918400" cy="457200"/>
          </a:xfrm>
          <a:prstGeom prst="rect">
            <a:avLst/>
          </a:prstGeom>
          <a:gradFill>
            <a:gsLst>
              <a:gs pos="50000">
                <a:srgbClr val="95B9E5"/>
              </a:gs>
              <a:gs pos="0">
                <a:schemeClr val="bg1"/>
              </a:gs>
              <a:gs pos="10000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Box 1342"/>
          <p:cNvSpPr txBox="1">
            <a:spLocks noChangeArrowheads="1"/>
          </p:cNvSpPr>
          <p:nvPr/>
        </p:nvSpPr>
        <p:spPr bwMode="auto">
          <a:xfrm>
            <a:off x="6400800" y="3657600"/>
            <a:ext cx="17373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9971" tIns="45072" rIns="89971" bIns="45072" anchor="ctr" anchorCtr="0">
            <a:noAutofit/>
          </a:bodyPr>
          <a:lstStyle>
            <a:lvl1pPr defTabSz="915988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 defTabSz="915988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en-US" sz="5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rPr>
              <a:t>Fast reconfigurable logic for emulation</a:t>
            </a:r>
            <a:endParaRPr lang="en-US" sz="560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</a:endParaRPr>
          </a:p>
        </p:txBody>
      </p:sp>
      <p:sp>
        <p:nvSpPr>
          <p:cNvPr id="12" name="Text Box 1343"/>
          <p:cNvSpPr txBox="1">
            <a:spLocks noChangeArrowheads="1"/>
          </p:cNvSpPr>
          <p:nvPr/>
        </p:nvSpPr>
        <p:spPr bwMode="auto">
          <a:xfrm>
            <a:off x="8229600" y="457200"/>
            <a:ext cx="16459199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sz="10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Bold" charset="0"/>
              </a:rPr>
              <a:t>Dreamer</a:t>
            </a:r>
            <a:endParaRPr lang="en-US" sz="10000" b="1" dirty="0">
              <a:effectLst>
                <a:outerShdw blurRad="38100" dist="38100" dir="2700000" algn="tl">
                  <a:srgbClr val="C0C0C0"/>
                </a:outerShdw>
              </a:effectLst>
              <a:latin typeface="Copperplate Gothic Bold" charset="0"/>
            </a:endParaRPr>
          </a:p>
        </p:txBody>
      </p:sp>
      <p:sp>
        <p:nvSpPr>
          <p:cNvPr id="19" name="Text Box 1342"/>
          <p:cNvSpPr txBox="1">
            <a:spLocks noChangeArrowheads="1"/>
          </p:cNvSpPr>
          <p:nvPr/>
        </p:nvSpPr>
        <p:spPr bwMode="auto">
          <a:xfrm>
            <a:off x="8229600" y="2286000"/>
            <a:ext cx="1645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9971" tIns="45072" rIns="89971" bIns="45072">
            <a:noAutofit/>
          </a:bodyPr>
          <a:lstStyle>
            <a:lvl1pPr defTabSz="915988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 defTabSz="915988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sz="45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Light" charset="0"/>
              </a:rPr>
              <a:t>Palmer </a:t>
            </a:r>
            <a:r>
              <a:rPr lang="en-US" sz="45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Light" charset="0"/>
              </a:rPr>
              <a:t>Dabbelt</a:t>
            </a:r>
            <a:r>
              <a:rPr lang="en-US" sz="45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pperplate Gothic Light" charset="0"/>
              </a:rPr>
              <a:t>, Richard Lin, Albert Magyar</a:t>
            </a:r>
            <a:endParaRPr lang="en-US" sz="4500" dirty="0">
              <a:effectLst>
                <a:outerShdw blurRad="38100" dist="38100" dir="2700000" algn="tl">
                  <a:srgbClr val="C0C0C0"/>
                </a:outerShdw>
              </a:effectLst>
              <a:latin typeface="Copperplate Gothic Light" charset="0"/>
            </a:endParaRPr>
          </a:p>
        </p:txBody>
      </p:sp>
      <p:sp>
        <p:nvSpPr>
          <p:cNvPr id="27" name="Text Box 1383"/>
          <p:cNvSpPr txBox="1">
            <a:spLocks noChangeArrowheads="1"/>
          </p:cNvSpPr>
          <p:nvPr/>
        </p:nvSpPr>
        <p:spPr bwMode="auto">
          <a:xfrm>
            <a:off x="21945600" y="21945600"/>
            <a:ext cx="10972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28600" tIns="228600" rIns="228600" bIns="228600">
            <a:no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1092200" indent="-3937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endParaRPr lang="en-US" sz="2000" dirty="0" smtClean="0">
              <a:effectLst/>
              <a:latin typeface="Helvetica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effectLst/>
                <a:latin typeface="Helvetica" charset="0"/>
              </a:rPr>
              <a:t>FPGA area optimization</a:t>
            </a: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latin typeface="Helvetica" charset="0"/>
              </a:rPr>
              <a:t>Pipelining for faster clock speeds and realistic SRAM data memory</a:t>
            </a: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effectLst/>
                <a:latin typeface="Helvetica" charset="0"/>
              </a:rPr>
              <a:t>Automatic instruction set generation and specialization</a:t>
            </a: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latin typeface="Helvetica" charset="0"/>
              </a:rPr>
              <a:t>DSP optimization</a:t>
            </a: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effectLst/>
                <a:latin typeface="Helvetica" charset="0"/>
              </a:rPr>
              <a:t>Efficiently handling fine-grained (bit-width) operations</a:t>
            </a: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endParaRPr lang="en-US" sz="3200" dirty="0">
              <a:effectLst/>
              <a:latin typeface="Helvetica" charset="0"/>
            </a:endParaRPr>
          </a:p>
        </p:txBody>
      </p:sp>
      <p:sp>
        <p:nvSpPr>
          <p:cNvPr id="30" name="AutoShape 1375"/>
          <p:cNvSpPr>
            <a:spLocks noChangeArrowheads="1"/>
          </p:cNvSpPr>
          <p:nvPr/>
        </p:nvSpPr>
        <p:spPr bwMode="auto">
          <a:xfrm>
            <a:off x="914400" y="5486400"/>
            <a:ext cx="9144000" cy="914400"/>
          </a:xfrm>
          <a:prstGeom prst="roundRect">
            <a:avLst>
              <a:gd name="adj" fmla="val 43750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0"/>
          </a:gradFill>
          <a:ln w="762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0" b="1" dirty="0" smtClean="0">
                <a:solidFill>
                  <a:schemeClr val="tx2"/>
                </a:solidFill>
                <a:effectLst/>
              </a:rPr>
              <a:t>Background</a:t>
            </a:r>
            <a:endParaRPr lang="en-US" sz="5000" b="1" dirty="0">
              <a:solidFill>
                <a:schemeClr val="tx2"/>
              </a:solidFill>
              <a:effectLst/>
            </a:endParaRPr>
          </a:p>
        </p:txBody>
      </p:sp>
      <p:sp>
        <p:nvSpPr>
          <p:cNvPr id="31" name="Text Box 1383"/>
          <p:cNvSpPr txBox="1">
            <a:spLocks noChangeArrowheads="1"/>
          </p:cNvSpPr>
          <p:nvPr/>
        </p:nvSpPr>
        <p:spPr bwMode="auto">
          <a:xfrm>
            <a:off x="0" y="6400800"/>
            <a:ext cx="109728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28600" tIns="228600" rIns="228600" bIns="228600">
            <a:no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1092200" indent="-3937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r>
              <a:rPr lang="en-US" sz="4800" b="1" dirty="0" smtClean="0">
                <a:effectLst/>
                <a:latin typeface="Helvetica" charset="0"/>
              </a:rPr>
              <a:t>The Design-Test-Execute Loop</a:t>
            </a:r>
          </a:p>
          <a:p>
            <a:pPr marL="0" indent="0" algn="ctr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endParaRPr lang="en-US" sz="2000" b="1" dirty="0" smtClean="0">
              <a:effectLst/>
              <a:latin typeface="Helvetica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>
                <a:latin typeface="Helvetica" charset="0"/>
              </a:rPr>
              <a:t>D</a:t>
            </a:r>
            <a:r>
              <a:rPr lang="en-US" sz="3200" dirty="0" smtClean="0">
                <a:latin typeface="Helvetica" charset="0"/>
              </a:rPr>
              <a:t>esign – test – execute: current iterative method for hardware design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 Box 1383"/>
              <p:cNvSpPr txBox="1">
                <a:spLocks noChangeArrowheads="1"/>
              </p:cNvSpPr>
              <p:nvPr/>
            </p:nvSpPr>
            <p:spPr bwMode="auto">
              <a:xfrm>
                <a:off x="-19050" y="8686800"/>
                <a:ext cx="10972800" cy="8686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228600" tIns="228600" rIns="228600" bIns="228600">
                <a:noAutofit/>
              </a:bodyPr>
              <a:lstStyle>
                <a:lvl1pPr marL="457200" indent="-457200"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1pPr>
                <a:lvl2pPr marL="1092200" indent="-393700"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2pPr>
                <a:lvl3pPr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3pPr>
                <a:lvl4pPr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4pPr>
                <a:lvl5pPr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9pPr>
              </a:lstStyle>
              <a:p>
                <a:pPr marL="0" indent="0" algn="ctr">
                  <a:lnSpc>
                    <a:spcPct val="8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75000"/>
                </a:pPr>
                <a:r>
                  <a:rPr lang="en-US" sz="4800" b="1" dirty="0" smtClean="0">
                    <a:latin typeface="Helvetica" charset="0"/>
                  </a:rPr>
                  <a:t>Iron Law of Emulation</a:t>
                </a:r>
              </a:p>
              <a:p>
                <a:pPr marL="0" indent="0" algn="ctr">
                  <a:lnSpc>
                    <a:spcPct val="8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75000"/>
                </a:pPr>
                <a:endParaRPr lang="en-US" sz="2000" b="1" dirty="0">
                  <a:latin typeface="Helvetica" charset="0"/>
                </a:endParaRPr>
              </a:p>
              <a:p>
                <a:pPr>
                  <a:lnSpc>
                    <a:spcPct val="8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75000"/>
                  <a:buFont typeface="Wingdings" charset="2"/>
                  <a:buChar char="o"/>
                </a:pPr>
                <a:r>
                  <a:rPr lang="en-US" sz="3200" dirty="0" smtClean="0">
                    <a:latin typeface="Helvetica" charset="0"/>
                  </a:rPr>
                  <a:t>Time to simulate a design depends on tools and cycles</a:t>
                </a:r>
                <a:endParaRPr lang="en-US" sz="3200" dirty="0">
                  <a:latin typeface="Helvetica" charset="0"/>
                </a:endParaRPr>
              </a:p>
              <a:p>
                <a:pPr lvl="1">
                  <a:lnSpc>
                    <a:spcPct val="8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charset="2"/>
                  <a:buChar char="o"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</a:rPr>
                      <m:t>𝑇</m:t>
                    </m:r>
                    <m:r>
                      <a:rPr lang="en-US" sz="26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𝑑𝑒𝑠𝑖𝑔𝑛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𝑐𝑜𝑚𝑝𝑖𝑙𝑒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</a:rPr>
                      <m:t>+</m:t>
                    </m:r>
                    <m:r>
                      <a:rPr lang="en-US" sz="2600" b="0" i="1" smtClean="0">
                        <a:latin typeface="Cambria Math"/>
                      </a:rPr>
                      <m:t>𝑁</m:t>
                    </m:r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𝑐𝑦𝑐𝑙𝑒</m:t>
                        </m:r>
                      </m:sub>
                    </m:sSub>
                  </m:oMath>
                </a14:m>
                <a:endParaRPr lang="en-US" sz="2600" dirty="0" smtClean="0">
                  <a:latin typeface="Helvetica" charset="0"/>
                </a:endParaRPr>
              </a:p>
              <a:p>
                <a:pPr lvl="1">
                  <a:lnSpc>
                    <a:spcPct val="8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charset="2"/>
                  <a:buChar char="o"/>
                </a:pPr>
                <a:r>
                  <a:rPr lang="en-US" sz="2600" dirty="0" smtClean="0">
                    <a:latin typeface="Helvetica" charset="0"/>
                  </a:rPr>
                  <a:t>Software: fast compile times, but</a:t>
                </a:r>
                <a:br>
                  <a:rPr lang="en-US" sz="2600" dirty="0" smtClean="0">
                    <a:latin typeface="Helvetica" charset="0"/>
                  </a:rPr>
                </a:br>
                <a:r>
                  <a:rPr lang="en-US" sz="2600" dirty="0" smtClean="0">
                    <a:latin typeface="Helvetica" charset="0"/>
                  </a:rPr>
                  <a:t>slow emulation for complex</a:t>
                </a:r>
                <a:br>
                  <a:rPr lang="en-US" sz="2600" dirty="0" smtClean="0">
                    <a:latin typeface="Helvetica" charset="0"/>
                  </a:rPr>
                </a:br>
                <a:r>
                  <a:rPr lang="en-US" sz="2600" dirty="0" smtClean="0">
                    <a:latin typeface="Helvetica" charset="0"/>
                  </a:rPr>
                  <a:t>designs or long simulations</a:t>
                </a:r>
              </a:p>
              <a:p>
                <a:pPr lvl="1">
                  <a:lnSpc>
                    <a:spcPct val="8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charset="2"/>
                  <a:buChar char="o"/>
                </a:pPr>
                <a:r>
                  <a:rPr lang="en-US" sz="2600" dirty="0" smtClean="0">
                    <a:latin typeface="Helvetica" charset="0"/>
                  </a:rPr>
                  <a:t>FPGA: high compile overhead,</a:t>
                </a:r>
                <a:br>
                  <a:rPr lang="en-US" sz="2600" dirty="0" smtClean="0">
                    <a:latin typeface="Helvetica" charset="0"/>
                  </a:rPr>
                </a:br>
                <a:r>
                  <a:rPr lang="en-US" sz="2600" dirty="0" smtClean="0">
                    <a:latin typeface="Helvetica" charset="0"/>
                  </a:rPr>
                  <a:t>suitable for complex designs</a:t>
                </a:r>
              </a:p>
              <a:p>
                <a:pPr lvl="1">
                  <a:lnSpc>
                    <a:spcPct val="8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charset="2"/>
                  <a:buChar char="o"/>
                </a:pPr>
                <a:r>
                  <a:rPr lang="en-US" sz="2600" dirty="0" smtClean="0">
                    <a:latin typeface="Helvetica" charset="0"/>
                  </a:rPr>
                  <a:t>ASIC: if you have lots of time</a:t>
                </a:r>
                <a:br>
                  <a:rPr lang="en-US" sz="2600" dirty="0" smtClean="0">
                    <a:latin typeface="Helvetica" charset="0"/>
                  </a:rPr>
                </a:br>
                <a:r>
                  <a:rPr lang="en-US" sz="2600" dirty="0" smtClean="0">
                    <a:latin typeface="Helvetica" charset="0"/>
                  </a:rPr>
                  <a:t>and money to burn…</a:t>
                </a:r>
              </a:p>
              <a:p>
                <a:pPr marL="0" indent="0">
                  <a:lnSpc>
                    <a:spcPct val="8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75000"/>
                </a:pPr>
                <a:endParaRPr lang="en-US" sz="2600" dirty="0" smtClean="0">
                  <a:latin typeface="Helvetica" charset="0"/>
                </a:endParaRPr>
              </a:p>
              <a:p>
                <a:pPr marL="0" indent="0">
                  <a:lnSpc>
                    <a:spcPct val="8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75000"/>
                </a:pPr>
                <a:endParaRPr lang="en-US" sz="2600" dirty="0" smtClean="0">
                  <a:latin typeface="Helvetica" charset="0"/>
                </a:endParaRPr>
              </a:p>
              <a:p>
                <a:pPr marL="0" indent="0">
                  <a:lnSpc>
                    <a:spcPct val="8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75000"/>
                </a:pPr>
                <a:endParaRPr lang="en-US" sz="2600" dirty="0" smtClean="0">
                  <a:latin typeface="Helvetica" charset="0"/>
                </a:endParaRPr>
              </a:p>
              <a:p>
                <a:pPr>
                  <a:lnSpc>
                    <a:spcPct val="8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75000"/>
                  <a:buFont typeface="Wingdings" charset="2"/>
                  <a:buChar char="o"/>
                </a:pPr>
                <a:r>
                  <a:rPr lang="en-US" sz="3200" dirty="0" smtClean="0">
                    <a:latin typeface="Helvetica" charset="0"/>
                  </a:rPr>
                  <a:t>Practically, FPGA </a:t>
                </a:r>
                <a:r>
                  <a:rPr lang="en-US" sz="3200" dirty="0">
                    <a:latin typeface="Helvetica" charset="0"/>
                  </a:rPr>
                  <a:t>emulation is the </a:t>
                </a:r>
                <a:r>
                  <a:rPr lang="en-US" sz="3200" dirty="0" smtClean="0">
                    <a:latin typeface="Helvetica" charset="0"/>
                  </a:rPr>
                  <a:t>fastest tool </a:t>
                </a:r>
                <a:r>
                  <a:rPr lang="en-US" sz="3200" dirty="0">
                    <a:latin typeface="Helvetica" charset="0"/>
                  </a:rPr>
                  <a:t>for </a:t>
                </a:r>
                <a:r>
                  <a:rPr lang="en-US" sz="3200" dirty="0" smtClean="0">
                    <a:latin typeface="Helvetica" charset="0"/>
                  </a:rPr>
                  <a:t>emulation … but still isn’t ideal:</a:t>
                </a:r>
              </a:p>
              <a:p>
                <a:pPr lvl="1">
                  <a:lnSpc>
                    <a:spcPct val="8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charset="2"/>
                  <a:buChar char="o"/>
                </a:pPr>
                <a:r>
                  <a:rPr lang="en-US" sz="2600" dirty="0" smtClean="0">
                    <a:latin typeface="Helvetica" charset="0"/>
                  </a:rPr>
                  <a:t>Inefficient </a:t>
                </a:r>
                <a:r>
                  <a:rPr lang="en-US" sz="2600" dirty="0">
                    <a:latin typeface="Helvetica" charset="0"/>
                  </a:rPr>
                  <a:t>support for word-wide operations (natively bit-wide)</a:t>
                </a:r>
              </a:p>
              <a:p>
                <a:pPr lvl="1">
                  <a:lnSpc>
                    <a:spcPct val="8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charset="2"/>
                  <a:buChar char="o"/>
                </a:pPr>
                <a:r>
                  <a:rPr lang="en-US" sz="2600" dirty="0">
                    <a:latin typeface="Helvetica" charset="0"/>
                  </a:rPr>
                  <a:t>Logic synthesis and mapping takes a long time</a:t>
                </a:r>
              </a:p>
              <a:p>
                <a:pPr lvl="1">
                  <a:lnSpc>
                    <a:spcPct val="8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charset="2"/>
                  <a:buChar char="o"/>
                </a:pPr>
                <a:r>
                  <a:rPr lang="en-US" sz="2600" dirty="0">
                    <a:latin typeface="Helvetica" charset="0"/>
                  </a:rPr>
                  <a:t>… and must be done after </a:t>
                </a:r>
                <a:r>
                  <a:rPr lang="en-US" sz="2600" i="1" dirty="0">
                    <a:latin typeface="Helvetica" charset="0"/>
                  </a:rPr>
                  <a:t>any</a:t>
                </a:r>
                <a:r>
                  <a:rPr lang="en-US" sz="2600" dirty="0">
                    <a:latin typeface="Helvetica" charset="0"/>
                  </a:rPr>
                  <a:t> change in the design</a:t>
                </a:r>
              </a:p>
              <a:p>
                <a:pPr lvl="1">
                  <a:lnSpc>
                    <a:spcPct val="80000"/>
                  </a:lnSpc>
                  <a:spcBef>
                    <a:spcPct val="15000"/>
                  </a:spcBef>
                  <a:buClr>
                    <a:schemeClr val="accent2"/>
                  </a:buClr>
                  <a:buSzPct val="75000"/>
                  <a:buFont typeface="Wingdings" charset="2"/>
                  <a:buChar char="o"/>
                </a:pPr>
                <a:r>
                  <a:rPr lang="en-US" sz="2600" dirty="0">
                    <a:latin typeface="Helvetica" charset="0"/>
                  </a:rPr>
                  <a:t>… even if all you want to do is add a logic probe</a:t>
                </a:r>
              </a:p>
              <a:p>
                <a:pPr>
                  <a:lnSpc>
                    <a:spcPct val="80000"/>
                  </a:lnSpc>
                  <a:spcBef>
                    <a:spcPct val="15000"/>
                  </a:spcBef>
                  <a:buClr>
                    <a:schemeClr val="accent1"/>
                  </a:buClr>
                  <a:buSzPct val="75000"/>
                  <a:buFont typeface="Wingdings" charset="2"/>
                  <a:buChar char="o"/>
                </a:pPr>
                <a:endParaRPr lang="en-US" sz="3200" dirty="0">
                  <a:latin typeface="Helvetica" charset="0"/>
                </a:endParaRPr>
              </a:p>
            </p:txBody>
          </p:sp>
        </mc:Choice>
        <mc:Fallback>
          <p:sp>
            <p:nvSpPr>
              <p:cNvPr id="37" name="Text Box 13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9050" y="8686800"/>
                <a:ext cx="10972800" cy="8686800"/>
              </a:xfrm>
              <a:prstGeom prst="rect">
                <a:avLst/>
              </a:prstGeom>
              <a:blipFill rotWithShape="1">
                <a:blip r:embed="rId4"/>
                <a:stretch>
                  <a:fillRect t="-12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 descr="C:\Users\Ducky\Documents\GitHub\dreamer-talks\poster\ironlaw-simpl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0287000"/>
            <a:ext cx="4800600" cy="341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 Box 1383"/>
          <p:cNvSpPr txBox="1">
            <a:spLocks noChangeArrowheads="1"/>
          </p:cNvSpPr>
          <p:nvPr/>
        </p:nvSpPr>
        <p:spPr bwMode="auto">
          <a:xfrm>
            <a:off x="21945600" y="6400800"/>
            <a:ext cx="10972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28600" tIns="228600" rIns="228600" bIns="228600">
            <a:no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1092200" indent="-3937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endParaRPr lang="en-US" sz="2000" dirty="0" smtClean="0">
              <a:effectLst/>
              <a:latin typeface="Helvetica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effectLst/>
                <a:latin typeface="Helvetica" charset="0"/>
              </a:rPr>
              <a:t>Generalizing from emulation, array can be used as a general dataflow </a:t>
            </a:r>
            <a:r>
              <a:rPr lang="en-US" sz="3200" dirty="0">
                <a:latin typeface="Helvetica" charset="0"/>
              </a:rPr>
              <a:t>style machine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latin typeface="Helvetica" charset="0"/>
              </a:rPr>
              <a:t>Can even be programmed in Chisel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latin typeface="Helvetica" charset="0"/>
              </a:rPr>
              <a:t>… or parallel assembly, if you’re feeling adventurous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latin typeface="Helvetica" charset="0"/>
              </a:rPr>
              <a:t>Edge ports can be connected to any ready-valid interface</a:t>
            </a:r>
            <a:r>
              <a:rPr lang="en-US" sz="2600" dirty="0">
                <a:latin typeface="Helvetica" charset="0"/>
              </a:rPr>
              <a:t>:</a:t>
            </a:r>
          </a:p>
          <a:p>
            <a:pPr marL="1371600" lvl="2" indent="-457200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latin typeface="Helvetica" charset="0"/>
              </a:rPr>
              <a:t>GPIO, DRAM, or coprocessor data movement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endParaRPr lang="en-US" sz="3200" dirty="0" smtClean="0">
              <a:latin typeface="Helvetica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latin typeface="Helvetica" charset="0"/>
              </a:rPr>
              <a:t>Possible applications</a:t>
            </a:r>
            <a:endParaRPr lang="en-US" sz="3200" dirty="0"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latin typeface="Helvetica" charset="0"/>
              </a:rPr>
              <a:t>General-purpose reconfigurable logic coprocessor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latin typeface="Helvetica" charset="0"/>
              </a:rPr>
              <a:t>DSP filtering, or really anything dataflow-parallel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endParaRPr lang="en-US" sz="2600" dirty="0">
              <a:latin typeface="Helvetica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endParaRPr lang="en-US" sz="26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endParaRPr lang="en-US" sz="26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endParaRPr lang="en-US" sz="2600" dirty="0">
              <a:effectLst/>
              <a:latin typeface="Helvetica" charset="0"/>
            </a:endParaRPr>
          </a:p>
        </p:txBody>
      </p:sp>
      <p:sp>
        <p:nvSpPr>
          <p:cNvPr id="46" name="Text Box 1383"/>
          <p:cNvSpPr txBox="1">
            <a:spLocks noChangeArrowheads="1"/>
          </p:cNvSpPr>
          <p:nvPr/>
        </p:nvSpPr>
        <p:spPr bwMode="auto">
          <a:xfrm>
            <a:off x="21945600" y="12801600"/>
            <a:ext cx="54864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28600" tIns="228600" rIns="228600" bIns="228600">
            <a:no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1092200" indent="-3937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r>
              <a:rPr lang="en-US" sz="4800" b="1" dirty="0" smtClean="0">
                <a:latin typeface="Helvetica" charset="0"/>
              </a:rPr>
              <a:t>FPGA</a:t>
            </a:r>
          </a:p>
          <a:p>
            <a:pPr marL="0" indent="0" algn="ctr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r>
              <a:rPr lang="en-US" sz="2600" dirty="0" smtClean="0">
                <a:latin typeface="Helvetica" charset="0"/>
              </a:rPr>
              <a:t>(</a:t>
            </a:r>
            <a:r>
              <a:rPr lang="en-US" sz="2600" dirty="0" err="1" smtClean="0">
                <a:latin typeface="Helvetica" charset="0"/>
              </a:rPr>
              <a:t>Zedboard</a:t>
            </a:r>
            <a:r>
              <a:rPr lang="en-US" sz="2600" dirty="0" smtClean="0">
                <a:latin typeface="Helvetica" charset="0"/>
              </a:rPr>
              <a:t> with Xilinx </a:t>
            </a:r>
            <a:r>
              <a:rPr lang="en-US" sz="2600" dirty="0" err="1" smtClean="0">
                <a:latin typeface="Helvetica" charset="0"/>
              </a:rPr>
              <a:t>Zyn</a:t>
            </a:r>
            <a:r>
              <a:rPr lang="en-US" sz="2600" dirty="0" err="1">
                <a:latin typeface="Helvetica" charset="0"/>
              </a:rPr>
              <a:t>q</a:t>
            </a:r>
            <a:r>
              <a:rPr lang="en-US" sz="2600" dirty="0" smtClean="0">
                <a:latin typeface="Helvetica" charset="0"/>
              </a:rPr>
              <a:t>)</a:t>
            </a:r>
            <a:endParaRPr lang="en-US" sz="2600" b="1" dirty="0">
              <a:latin typeface="Helvetica" charset="0"/>
            </a:endParaRPr>
          </a:p>
          <a:p>
            <a:pPr marL="0" indent="0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endParaRPr lang="en-US" sz="2000" dirty="0" smtClean="0">
              <a:effectLst/>
              <a:latin typeface="Helvetica" charset="0"/>
            </a:endParaRPr>
          </a:p>
          <a:p>
            <a:pPr marL="0" lvl="1" indent="0" algn="ctr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r>
              <a:rPr lang="en-US" sz="3200" b="1" dirty="0">
                <a:latin typeface="Helvetica" charset="0"/>
              </a:rPr>
              <a:t>See </a:t>
            </a:r>
            <a:r>
              <a:rPr lang="en-US" sz="3200" b="1" dirty="0" smtClean="0">
                <a:latin typeface="Helvetica" charset="0"/>
              </a:rPr>
              <a:t>our pretty </a:t>
            </a:r>
            <a:r>
              <a:rPr lang="en-US" sz="3200" b="1" dirty="0">
                <a:latin typeface="Helvetica" charset="0"/>
              </a:rPr>
              <a:t>demos!</a:t>
            </a: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endParaRPr lang="en-US" sz="3200" dirty="0" smtClean="0">
              <a:effectLst/>
              <a:latin typeface="Helvetica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effectLst/>
                <a:latin typeface="Helvetica" charset="0"/>
              </a:rPr>
              <a:t>16 tiles in a 4 x 4 array</a:t>
            </a: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latin typeface="Helvetica" charset="0"/>
              </a:rPr>
              <a:t>Clock: 40 MHz</a:t>
            </a:r>
            <a:endParaRPr lang="en-US" sz="3200" dirty="0" smtClean="0">
              <a:effectLst/>
              <a:latin typeface="Helvetica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endParaRPr lang="en-US" sz="3200" dirty="0">
              <a:latin typeface="Helvetica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endParaRPr lang="en-US" sz="2600" dirty="0">
              <a:effectLst/>
              <a:latin typeface="Helvetica" charset="0"/>
            </a:endParaRPr>
          </a:p>
        </p:txBody>
      </p:sp>
      <p:sp>
        <p:nvSpPr>
          <p:cNvPr id="47" name="Text Box 1383"/>
          <p:cNvSpPr txBox="1">
            <a:spLocks noChangeArrowheads="1"/>
          </p:cNvSpPr>
          <p:nvPr/>
        </p:nvSpPr>
        <p:spPr bwMode="auto">
          <a:xfrm>
            <a:off x="27432000" y="12801600"/>
            <a:ext cx="54864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28600" tIns="228600" rIns="228600" bIns="228600">
            <a:no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1092200" indent="-3937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r>
              <a:rPr lang="en-US" sz="4800" b="1" dirty="0" smtClean="0">
                <a:latin typeface="Helvetica" charset="0"/>
              </a:rPr>
              <a:t>ASIC</a:t>
            </a:r>
          </a:p>
          <a:p>
            <a:pPr marL="0" indent="0" algn="ctr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r>
              <a:rPr lang="en-US" sz="2600" dirty="0" smtClean="0">
                <a:latin typeface="Helvetica" charset="0"/>
              </a:rPr>
              <a:t>(TSMC 45nm process)</a:t>
            </a:r>
            <a:endParaRPr lang="en-US" sz="2600" dirty="0">
              <a:latin typeface="Helvetica" charset="0"/>
            </a:endParaRPr>
          </a:p>
          <a:p>
            <a:pPr marL="0" indent="0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endParaRPr lang="en-US" sz="2000" dirty="0" smtClean="0">
              <a:effectLst/>
              <a:latin typeface="Helvetica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effectLst/>
                <a:latin typeface="Helvetica" charset="0"/>
              </a:rPr>
              <a:t>0.9 ns clock (1.1 GHz)</a:t>
            </a: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latin typeface="Helvetica" charset="0"/>
              </a:rPr>
              <a:t>63,442 µm</a:t>
            </a:r>
            <a:r>
              <a:rPr lang="en-US" sz="3200" baseline="30000" dirty="0" smtClean="0">
                <a:latin typeface="Helvetica" charset="0"/>
              </a:rPr>
              <a:t>2</a:t>
            </a:r>
            <a:r>
              <a:rPr lang="en-US" sz="3200" dirty="0" smtClean="0">
                <a:latin typeface="Helvetica" charset="0"/>
              </a:rPr>
              <a:t> per tile</a:t>
            </a:r>
            <a:br>
              <a:rPr lang="en-US" sz="3200" dirty="0" smtClean="0">
                <a:latin typeface="Helvetica" charset="0"/>
              </a:rPr>
            </a:br>
            <a:r>
              <a:rPr lang="en-US" sz="3200" dirty="0" smtClean="0">
                <a:latin typeface="Helvetica" charset="0"/>
              </a:rPr>
              <a:t>(1,576 tiles in 100mm</a:t>
            </a:r>
            <a:r>
              <a:rPr lang="en-US" sz="3200" baseline="30000" dirty="0" smtClean="0">
                <a:latin typeface="Helvetica" charset="0"/>
              </a:rPr>
              <a:t>2</a:t>
            </a:r>
            <a:r>
              <a:rPr lang="en-US" sz="3200" dirty="0" smtClean="0">
                <a:latin typeface="Helvetica" charset="0"/>
              </a:rPr>
              <a:t>,</a:t>
            </a:r>
            <a:br>
              <a:rPr lang="en-US" sz="3200" dirty="0" smtClean="0">
                <a:latin typeface="Helvetica" charset="0"/>
              </a:rPr>
            </a:br>
            <a:r>
              <a:rPr lang="en-US" sz="3200" dirty="0" smtClean="0">
                <a:latin typeface="Helvetica" charset="0"/>
              </a:rPr>
              <a:t>4,728 tiles in 300mm</a:t>
            </a:r>
            <a:r>
              <a:rPr lang="en-US" sz="3200" baseline="30000" dirty="0" smtClean="0">
                <a:latin typeface="Helvetica" charset="0"/>
              </a:rPr>
              <a:t>2</a:t>
            </a:r>
            <a:r>
              <a:rPr lang="en-US" sz="3200" dirty="0" smtClean="0">
                <a:latin typeface="Helvetica" charset="0"/>
              </a:rPr>
              <a:t>)</a:t>
            </a:r>
          </a:p>
        </p:txBody>
      </p:sp>
      <p:sp>
        <p:nvSpPr>
          <p:cNvPr id="51" name="Text Box 1383"/>
          <p:cNvSpPr txBox="1">
            <a:spLocks noChangeArrowheads="1"/>
          </p:cNvSpPr>
          <p:nvPr/>
        </p:nvSpPr>
        <p:spPr bwMode="auto">
          <a:xfrm>
            <a:off x="21945600" y="16459200"/>
            <a:ext cx="54864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28600" tIns="228600" rIns="228600" bIns="228600" anchor="b" anchorCtr="1">
            <a:no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1092200" indent="-3937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r>
              <a:rPr lang="en-US" sz="4800" b="1" dirty="0" smtClean="0">
                <a:latin typeface="Helvetica" charset="0"/>
              </a:rPr>
              <a:t>Specs:</a:t>
            </a:r>
          </a:p>
          <a:p>
            <a:pPr marL="0" indent="0" algn="ctr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r>
              <a:rPr lang="en-US" sz="2600" dirty="0">
                <a:latin typeface="Helvetica" charset="0"/>
              </a:rPr>
              <a:t>1024 x 32 data memory</a:t>
            </a:r>
          </a:p>
          <a:p>
            <a:pPr marL="0" indent="0" algn="ctr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r>
              <a:rPr lang="en-US" sz="2600" dirty="0">
                <a:latin typeface="Helvetica" charset="0"/>
              </a:rPr>
              <a:t>1024 x 32 code memory</a:t>
            </a:r>
          </a:p>
          <a:p>
            <a:pPr marL="0" indent="0" algn="ctr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r>
              <a:rPr lang="en-US" sz="2600" dirty="0">
                <a:latin typeface="Helvetica" charset="0"/>
              </a:rPr>
              <a:t>32 x 32 register </a:t>
            </a:r>
            <a:r>
              <a:rPr lang="en-US" sz="2600" dirty="0" smtClean="0">
                <a:latin typeface="Helvetica" charset="0"/>
              </a:rPr>
              <a:t>file</a:t>
            </a:r>
            <a:endParaRPr lang="en-US" sz="2600" dirty="0">
              <a:latin typeface="Helvetica" charset="0"/>
            </a:endParaRPr>
          </a:p>
        </p:txBody>
      </p:sp>
      <p:pic>
        <p:nvPicPr>
          <p:cNvPr id="1033" name="Picture 9" descr="C:\Users\Ducky\Documents\GitHub\dreamer-talks\poster\lasagna_brigh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199" y="22860000"/>
            <a:ext cx="5789241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 Box 1383"/>
          <p:cNvSpPr txBox="1">
            <a:spLocks noChangeArrowheads="1"/>
          </p:cNvSpPr>
          <p:nvPr/>
        </p:nvSpPr>
        <p:spPr bwMode="auto">
          <a:xfrm>
            <a:off x="457200" y="22860000"/>
            <a:ext cx="4114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28600" tIns="228600" rIns="228600" bIns="228600" anchor="ctr" anchorCtr="0">
            <a:no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1092200" indent="-3937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marL="0" indent="0" algn="r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r>
              <a:rPr lang="en-US" sz="4800" b="1" dirty="0" smtClean="0">
                <a:latin typeface="Helvetica" charset="0"/>
              </a:rPr>
              <a:t>In the big picture:</a:t>
            </a:r>
            <a:endParaRPr lang="en-US" sz="2600" dirty="0">
              <a:latin typeface="Helvetica" charset="0"/>
            </a:endParaRPr>
          </a:p>
        </p:txBody>
      </p:sp>
      <p:pic>
        <p:nvPicPr>
          <p:cNvPr id="1034" name="Picture 10" descr="C:\Users\Ducky\Documents\GitHub\dreamer-talks\poster\tiles\array_data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6857999"/>
            <a:ext cx="10972800" cy="8092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0" y="3657600"/>
            <a:ext cx="32918400" cy="0"/>
          </a:xfrm>
          <a:prstGeom prst="line">
            <a:avLst/>
          </a:prstGeom>
          <a:ln w="152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0" y="5029200"/>
            <a:ext cx="32918400" cy="0"/>
          </a:xfrm>
          <a:prstGeom prst="line">
            <a:avLst/>
          </a:prstGeom>
          <a:ln w="152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utoShape 1375"/>
          <p:cNvSpPr>
            <a:spLocks noChangeArrowheads="1"/>
          </p:cNvSpPr>
          <p:nvPr/>
        </p:nvSpPr>
        <p:spPr bwMode="auto">
          <a:xfrm>
            <a:off x="11887200" y="5486400"/>
            <a:ext cx="9144000" cy="914400"/>
          </a:xfrm>
          <a:prstGeom prst="roundRect">
            <a:avLst>
              <a:gd name="adj" fmla="val 43750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0"/>
          </a:gradFill>
          <a:ln w="762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0" b="1" dirty="0" smtClean="0">
                <a:solidFill>
                  <a:schemeClr val="tx2"/>
                </a:solidFill>
                <a:effectLst/>
              </a:rPr>
              <a:t>Architecture</a:t>
            </a:r>
            <a:endParaRPr lang="en-US" sz="5000" b="1" dirty="0">
              <a:solidFill>
                <a:schemeClr val="tx2"/>
              </a:solidFill>
              <a:effectLst/>
            </a:endParaRPr>
          </a:p>
        </p:txBody>
      </p:sp>
      <p:sp>
        <p:nvSpPr>
          <p:cNvPr id="63" name="AutoShape 1375"/>
          <p:cNvSpPr>
            <a:spLocks noChangeArrowheads="1"/>
          </p:cNvSpPr>
          <p:nvPr/>
        </p:nvSpPr>
        <p:spPr bwMode="auto">
          <a:xfrm>
            <a:off x="22860000" y="5486400"/>
            <a:ext cx="9144000" cy="914400"/>
          </a:xfrm>
          <a:prstGeom prst="roundRect">
            <a:avLst>
              <a:gd name="adj" fmla="val 43750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0"/>
          </a:gradFill>
          <a:ln w="762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0" b="1" dirty="0" smtClean="0">
                <a:solidFill>
                  <a:schemeClr val="tx2"/>
                </a:solidFill>
                <a:effectLst/>
              </a:rPr>
              <a:t>Dataflow Machine</a:t>
            </a:r>
            <a:endParaRPr lang="en-US" sz="5000" b="1" dirty="0">
              <a:solidFill>
                <a:schemeClr val="tx2"/>
              </a:solidFill>
              <a:effectLst/>
            </a:endParaRPr>
          </a:p>
        </p:txBody>
      </p:sp>
      <p:sp>
        <p:nvSpPr>
          <p:cNvPr id="64" name="AutoShape 1375"/>
          <p:cNvSpPr>
            <a:spLocks noChangeArrowheads="1"/>
          </p:cNvSpPr>
          <p:nvPr/>
        </p:nvSpPr>
        <p:spPr bwMode="auto">
          <a:xfrm>
            <a:off x="22860000" y="11887200"/>
            <a:ext cx="9144000" cy="914400"/>
          </a:xfrm>
          <a:prstGeom prst="roundRect">
            <a:avLst>
              <a:gd name="adj" fmla="val 43750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0"/>
          </a:gradFill>
          <a:ln w="762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0" b="1" dirty="0" smtClean="0">
                <a:solidFill>
                  <a:schemeClr val="tx2"/>
                </a:solidFill>
                <a:effectLst/>
              </a:rPr>
              <a:t>Hardware Implementation</a:t>
            </a:r>
            <a:endParaRPr lang="en-US" sz="5000" b="1" dirty="0">
              <a:solidFill>
                <a:schemeClr val="tx2"/>
              </a:solidFill>
              <a:effectLst/>
            </a:endParaRPr>
          </a:p>
        </p:txBody>
      </p:sp>
      <p:sp>
        <p:nvSpPr>
          <p:cNvPr id="65" name="AutoShape 1375"/>
          <p:cNvSpPr>
            <a:spLocks noChangeArrowheads="1"/>
          </p:cNvSpPr>
          <p:nvPr/>
        </p:nvSpPr>
        <p:spPr bwMode="auto">
          <a:xfrm>
            <a:off x="22860000" y="21031200"/>
            <a:ext cx="9144000" cy="914400"/>
          </a:xfrm>
          <a:prstGeom prst="roundRect">
            <a:avLst>
              <a:gd name="adj" fmla="val 43750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0"/>
          </a:gradFill>
          <a:ln w="762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0" b="1" dirty="0" smtClean="0">
                <a:solidFill>
                  <a:schemeClr val="tx2"/>
                </a:solidFill>
                <a:effectLst/>
              </a:rPr>
              <a:t>Future Work</a:t>
            </a:r>
            <a:endParaRPr lang="en-US" sz="5000" b="1" dirty="0">
              <a:solidFill>
                <a:schemeClr val="tx2"/>
              </a:solidFill>
              <a:effectLst/>
            </a:endParaRPr>
          </a:p>
        </p:txBody>
      </p:sp>
      <p:sp>
        <p:nvSpPr>
          <p:cNvPr id="66" name="Text Box 1383"/>
          <p:cNvSpPr txBox="1">
            <a:spLocks noChangeArrowheads="1"/>
          </p:cNvSpPr>
          <p:nvPr/>
        </p:nvSpPr>
        <p:spPr bwMode="auto">
          <a:xfrm>
            <a:off x="11125200" y="15240000"/>
            <a:ext cx="10972800" cy="1188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28600" tIns="228600" rIns="228600" bIns="228600">
            <a:no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1092200" indent="-393700"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r>
              <a:rPr lang="en-US" sz="4800" b="1" dirty="0" smtClean="0">
                <a:latin typeface="Helvetica" charset="0"/>
              </a:rPr>
              <a:t>The Array</a:t>
            </a:r>
            <a:endParaRPr lang="en-US" sz="4800" b="1" dirty="0">
              <a:latin typeface="Helvetica" charset="0"/>
            </a:endParaRPr>
          </a:p>
          <a:p>
            <a:pPr marL="0" indent="0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endParaRPr lang="en-US" sz="2000" dirty="0" smtClean="0">
              <a:effectLst/>
              <a:latin typeface="Helvetica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effectLst/>
                <a:latin typeface="Helvetica" charset="0"/>
              </a:rPr>
              <a:t>Massively parallel array of simple compute tiles</a:t>
            </a:r>
            <a:endParaRPr lang="en-US" sz="32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effectLst/>
                <a:latin typeface="Helvetica" charset="0"/>
              </a:rPr>
              <a:t>Cores connected in a nearest-neighbor network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latin typeface="Helvetica" charset="0"/>
              </a:rPr>
              <a:t>Each connection is a 2-element buffer (reduce deadlocks)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effectLst/>
                <a:latin typeface="Helvetica" charset="0"/>
              </a:rPr>
              <a:t>Ready-valid interlocked ports (avoid explicit no-ops) 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latin typeface="Helvetica" charset="0"/>
              </a:rPr>
              <a:t>Additionally, all tiles’ host interfaces connected in a scan chain (for debugging and control)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effectLst/>
                <a:latin typeface="Helvetica" charset="0"/>
              </a:rPr>
              <a:t>Edge ports can be mapped to external data</a:t>
            </a:r>
            <a:endParaRPr lang="en-US" sz="26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endParaRPr lang="en-US" sz="3200" dirty="0">
              <a:effectLst/>
              <a:latin typeface="Helvetica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effectLst/>
                <a:latin typeface="Helvetica" charset="0"/>
              </a:rPr>
              <a:t>Statically scheduled computation and communication</a:t>
            </a:r>
            <a:endParaRPr lang="en-US" sz="32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effectLst/>
                <a:latin typeface="Helvetica" charset="0"/>
              </a:rPr>
              <a:t>Simple hardware architecture, push complexity to tools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effectLst/>
                <a:latin typeface="Helvetica" charset="0"/>
              </a:rPr>
              <a:t>All inter-tile data movement explicit (one tile at a time)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endParaRPr lang="en-US" sz="2600" dirty="0" smtClean="0">
              <a:effectLst/>
              <a:latin typeface="Helvetica" charset="0"/>
            </a:endParaRPr>
          </a:p>
          <a:p>
            <a:pPr marL="0" indent="0" algn="ctr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r>
              <a:rPr lang="en-US" sz="4800" b="1" dirty="0">
                <a:latin typeface="Helvetica" charset="0"/>
              </a:rPr>
              <a:t>The </a:t>
            </a:r>
            <a:r>
              <a:rPr lang="en-US" sz="4800" b="1" dirty="0" smtClean="0">
                <a:latin typeface="Helvetica" charset="0"/>
              </a:rPr>
              <a:t>Tile</a:t>
            </a:r>
            <a:endParaRPr lang="en-US" sz="4800" b="1" dirty="0">
              <a:latin typeface="Helvetica" charset="0"/>
            </a:endParaRPr>
          </a:p>
          <a:p>
            <a:pPr marL="698500" lvl="1" indent="0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</a:pPr>
            <a:endParaRPr lang="en-US" sz="2000" dirty="0" smtClean="0">
              <a:effectLst/>
              <a:latin typeface="Helvetica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effectLst/>
                <a:latin typeface="Helvetica" charset="0"/>
              </a:rPr>
              <a:t>Simple compute cores</a:t>
            </a:r>
            <a:endParaRPr lang="en-US" sz="32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effectLst/>
                <a:latin typeface="Helvetica" charset="0"/>
              </a:rPr>
              <a:t>A mini computer – </a:t>
            </a:r>
            <a:r>
              <a:rPr lang="en-US" sz="2600" dirty="0" err="1" smtClean="0">
                <a:effectLst/>
                <a:latin typeface="Helvetica" charset="0"/>
              </a:rPr>
              <a:t>datapath</a:t>
            </a:r>
            <a:r>
              <a:rPr lang="en-US" sz="2600" dirty="0" smtClean="0">
                <a:effectLst/>
                <a:latin typeface="Helvetica" charset="0"/>
              </a:rPr>
              <a:t>, registers, memory, and code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effectLst/>
                <a:latin typeface="Helvetica" charset="0"/>
              </a:rPr>
              <a:t>Reduced ISA specialized for simulation, containing:</a:t>
            </a:r>
            <a:endParaRPr lang="en-US" sz="2600" dirty="0">
              <a:latin typeface="Helvetica" charset="0"/>
            </a:endParaRPr>
          </a:p>
          <a:p>
            <a:pPr marL="1371600" lvl="2" indent="-457200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latin typeface="Helvetica" charset="0"/>
              </a:rPr>
              <a:t>your standard arithmetic / bitwise-logical operations</a:t>
            </a:r>
          </a:p>
          <a:p>
            <a:pPr marL="1371600" lvl="2" indent="-457200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effectLst/>
                <a:latin typeface="Helvetica" charset="0"/>
              </a:rPr>
              <a:t>emulation-specific instructions like mux</a:t>
            </a:r>
            <a:endParaRPr lang="en-US" sz="26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effectLst/>
                <a:latin typeface="Helvetica" charset="0"/>
              </a:rPr>
              <a:t>No branching – simple emulation loop</a:t>
            </a:r>
            <a:endParaRPr lang="en-US" sz="2600" dirty="0"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endParaRPr lang="en-US" sz="3200" dirty="0">
              <a:latin typeface="Helvetica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  <a:buFont typeface="Wingdings" charset="2"/>
              <a:buChar char="o"/>
            </a:pPr>
            <a:r>
              <a:rPr lang="en-US" sz="3200" dirty="0" smtClean="0">
                <a:latin typeface="Helvetica" charset="0"/>
              </a:rPr>
              <a:t>Dedicated host interface</a:t>
            </a:r>
            <a:endParaRPr lang="en-US" sz="3200" dirty="0"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latin typeface="Helvetica" charset="0"/>
              </a:rPr>
              <a:t>Process host command packets in-place, then shift response to next tile in chain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effectLst/>
                <a:latin typeface="Helvetica" charset="0"/>
              </a:rPr>
              <a:t>Arbitrary peek/poke access into all state elements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SzPct val="75000"/>
              <a:buFont typeface="Wingdings" charset="2"/>
              <a:buChar char="o"/>
            </a:pPr>
            <a:r>
              <a:rPr lang="en-US" sz="2600" dirty="0" smtClean="0">
                <a:latin typeface="Helvetica" charset="0"/>
              </a:rPr>
              <a:t>Control tile execution</a:t>
            </a:r>
            <a:endParaRPr lang="en-US" sz="2600" dirty="0">
              <a:effectLst/>
              <a:latin typeface="Helvetica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Clr>
                <a:schemeClr val="accent1"/>
              </a:buClr>
              <a:buSzPct val="75000"/>
            </a:pPr>
            <a:endParaRPr lang="en-US" sz="2600" dirty="0">
              <a:effectLst/>
              <a:latin typeface="Helvetica" charset="0"/>
            </a:endParaRPr>
          </a:p>
        </p:txBody>
      </p:sp>
      <p:pic>
        <p:nvPicPr>
          <p:cNvPr id="1036" name="Picture 12" descr="https://lh6.googleusercontent.com/8OkpilhejTy-pKh7EMqR5OhDzK3bx-fccl2sw6kIbBi78XVJioybTQ3bu85M0ilX9W1vs0ieD_6XkqtgjVlUebotSz9JGPg8ElP8Q4pz828uWB_xgVBRwj4K2WOJ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6400" y="16459200"/>
            <a:ext cx="3657600" cy="363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lh4.googleusercontent.com/_rVDrfBnY1XTpcYXWqt8aDBA3ZRGHCV2OWufHdgHKwZjIXYOPLMBHrYOtc2nHVyWvkQgepOiAwZEA9RG2olGmnjmdjyFYWoHnEQuetiCVY5kA1bMC23W4SMjAxaP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1800" y="685800"/>
            <a:ext cx="1704108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lh4.googleusercontent.com/JS3GrehixrVR6_TNQV1YjyQD26XTZIGJf_4xcjEsg2sHB3I0c6jmjMD8bN2Yme78z1UK0I6BvB_pWnxaj6XwqUSc0JiJo1B_lEMe4Mm-xQcDWr-NdxEJc8sR6LWp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7800" y="685800"/>
            <a:ext cx="17145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lh6.googleusercontent.com/JSiiHk46LJ3wMYXLp-Diy3-dcajqA8I0NVNGZJb8yrzex3087WNr8bY1SzM-icRs_uIoSWllqsBGjCWYiLtS77vK1yooqhYk7bAzdC39TVYDaEhffg8cA0Y7qhKQ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3800" y="685800"/>
            <a:ext cx="1620981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AutoShape 1375"/>
          <p:cNvSpPr>
            <a:spLocks noChangeArrowheads="1"/>
          </p:cNvSpPr>
          <p:nvPr/>
        </p:nvSpPr>
        <p:spPr bwMode="auto">
          <a:xfrm>
            <a:off x="914400" y="17373600"/>
            <a:ext cx="9144000" cy="914400"/>
          </a:xfrm>
          <a:prstGeom prst="roundRect">
            <a:avLst>
              <a:gd name="adj" fmla="val 43750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0"/>
          </a:gradFill>
          <a:ln w="762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5000" b="1" dirty="0" smtClean="0">
                <a:solidFill>
                  <a:schemeClr val="tx2"/>
                </a:solidFill>
                <a:effectLst/>
              </a:rPr>
              <a:t>Overview</a:t>
            </a:r>
            <a:endParaRPr lang="en-US" sz="5000" b="1" dirty="0">
              <a:solidFill>
                <a:schemeClr val="tx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4218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433</Words>
  <Application>Microsoft Office PowerPoint</Application>
  <PresentationFormat>Custom</PresentationFormat>
  <Paragraphs>100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Tamille Johnson</dc:creator>
  <cp:lastModifiedBy>Ducky</cp:lastModifiedBy>
  <cp:revision>64</cp:revision>
  <dcterms:created xsi:type="dcterms:W3CDTF">2013-05-24T17:28:49Z</dcterms:created>
  <dcterms:modified xsi:type="dcterms:W3CDTF">2014-01-08T02:42:13Z</dcterms:modified>
</cp:coreProperties>
</file>