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899" autoAdjust="0"/>
  </p:normalViewPr>
  <p:slideViewPr>
    <p:cSldViewPr>
      <p:cViewPr>
        <p:scale>
          <a:sx n="33" d="100"/>
          <a:sy n="33" d="100"/>
        </p:scale>
        <p:origin x="-2154" y="42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ucky\Documents\GitHub\dreamer-talks\poster_preview\chisel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888200"/>
            <a:ext cx="365760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1383"/>
          <p:cNvSpPr txBox="1">
            <a:spLocks noChangeArrowheads="1"/>
          </p:cNvSpPr>
          <p:nvPr/>
        </p:nvSpPr>
        <p:spPr bwMode="auto">
          <a:xfrm>
            <a:off x="0" y="182880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 smtClean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b="1" dirty="0" smtClean="0">
                <a:latin typeface="Helvetica" charset="0"/>
              </a:rPr>
              <a:t>DREAMER</a:t>
            </a:r>
            <a:r>
              <a:rPr lang="en-US" sz="3200" dirty="0">
                <a:latin typeface="Helvetica" charset="0"/>
              </a:rPr>
              <a:t>: a </a:t>
            </a:r>
            <a:r>
              <a:rPr lang="en-US" sz="3200" dirty="0" smtClean="0">
                <a:latin typeface="Helvetica" charset="0"/>
              </a:rPr>
              <a:t>new reconfigurable </a:t>
            </a:r>
            <a:r>
              <a:rPr lang="en-US" sz="3200" dirty="0">
                <a:latin typeface="Helvetica" charset="0"/>
              </a:rPr>
              <a:t>logic </a:t>
            </a:r>
            <a:r>
              <a:rPr lang="en-US" sz="3200" dirty="0" smtClean="0">
                <a:latin typeface="Helvetica" charset="0"/>
              </a:rPr>
              <a:t>platform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New point in the space between programmability and </a:t>
            </a:r>
            <a:r>
              <a:rPr lang="en-US" sz="2600" dirty="0" smtClean="0">
                <a:latin typeface="Helvetica" charset="0"/>
              </a:rPr>
              <a:t>efficiency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Instead of array of bits, use parallel array of simple processors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tile executes a portion of design’s</a:t>
            </a:r>
            <a:br>
              <a:rPr lang="en-US" sz="2600" dirty="0" smtClean="0">
                <a:latin typeface="Helvetica" charset="0"/>
              </a:rPr>
            </a:br>
            <a:r>
              <a:rPr lang="en-US" sz="2600" b="1" dirty="0" smtClean="0">
                <a:latin typeface="Helvetica" charset="0"/>
              </a:rPr>
              <a:t>hardware graph</a:t>
            </a:r>
            <a:r>
              <a:rPr lang="en-US" sz="2600" dirty="0" smtClean="0">
                <a:latin typeface="Helvetica" charset="0"/>
              </a:rPr>
              <a:t> (right)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Supporting tools to map RTL to array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Compiles in seconds, not hours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Integrated debugging support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Probe state without recompiling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Overall, </a:t>
            </a:r>
            <a:r>
              <a:rPr lang="en-US" sz="2600" b="1" dirty="0" smtClean="0">
                <a:latin typeface="Helvetica" charset="0"/>
              </a:rPr>
              <a:t>faster design iteration time</a:t>
            </a:r>
            <a:endParaRPr lang="en-US" sz="2600" dirty="0" smtClean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endParaRPr lang="en-US" sz="2600" dirty="0">
              <a:latin typeface="Helvetica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4800600"/>
            <a:ext cx="32918400" cy="457200"/>
          </a:xfrm>
          <a:prstGeom prst="rect">
            <a:avLst/>
          </a:prstGeom>
          <a:gradFill>
            <a:gsLst>
              <a:gs pos="50000">
                <a:srgbClr val="95B9E5"/>
              </a:gs>
              <a:gs pos="0">
                <a:schemeClr val="bg1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3429000"/>
            <a:ext cx="32918400" cy="457200"/>
          </a:xfrm>
          <a:prstGeom prst="rect">
            <a:avLst/>
          </a:prstGeom>
          <a:gradFill>
            <a:gsLst>
              <a:gs pos="50000">
                <a:srgbClr val="95B9E5"/>
              </a:gs>
              <a:gs pos="0">
                <a:schemeClr val="bg1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342"/>
          <p:cNvSpPr txBox="1">
            <a:spLocks noChangeArrowheads="1"/>
          </p:cNvSpPr>
          <p:nvPr/>
        </p:nvSpPr>
        <p:spPr bwMode="auto">
          <a:xfrm>
            <a:off x="6400800" y="3657600"/>
            <a:ext cx="17373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 anchor="ctr" anchorCtr="0">
            <a:no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Fast reconfigurable logic for emulation</a:t>
            </a:r>
            <a:endParaRPr lang="en-US" sz="5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8229600" y="457200"/>
            <a:ext cx="16459199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Dreamer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229600" y="1828800"/>
            <a:ext cx="1645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>
            <a:no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Palmer </a:t>
            </a:r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Dabbelt</a:t>
            </a:r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, Richard Lin, Albert </a:t>
            </a:r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Magyar,</a:t>
            </a:r>
          </a:p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Jonathan </a:t>
            </a:r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Bachrach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27" name="Text Box 1383"/>
          <p:cNvSpPr txBox="1">
            <a:spLocks noChangeArrowheads="1"/>
          </p:cNvSpPr>
          <p:nvPr/>
        </p:nvSpPr>
        <p:spPr bwMode="auto">
          <a:xfrm>
            <a:off x="21945600" y="21945600"/>
            <a:ext cx="1097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FPGA area optimization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Pipelining for faster clock speeds and realistic SRAM data memory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Automatic instruction set generation and specialization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DSP optimization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Efficiently handling fine-grained (bit-width) operations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effectLst/>
              <a:latin typeface="Helvetica" charset="0"/>
            </a:endParaRPr>
          </a:p>
        </p:txBody>
      </p:sp>
      <p:sp>
        <p:nvSpPr>
          <p:cNvPr id="30" name="AutoShape 1375"/>
          <p:cNvSpPr>
            <a:spLocks noChangeArrowheads="1"/>
          </p:cNvSpPr>
          <p:nvPr/>
        </p:nvSpPr>
        <p:spPr bwMode="auto">
          <a:xfrm>
            <a:off x="914400" y="54864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Background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31" name="Text Box 1383"/>
          <p:cNvSpPr txBox="1">
            <a:spLocks noChangeArrowheads="1"/>
          </p:cNvSpPr>
          <p:nvPr/>
        </p:nvSpPr>
        <p:spPr bwMode="auto">
          <a:xfrm>
            <a:off x="0" y="6400800"/>
            <a:ext cx="10972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effectLst/>
                <a:latin typeface="Helvetica" charset="0"/>
              </a:rPr>
              <a:t>The Design-Test-Execute Loop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D</a:t>
            </a:r>
            <a:r>
              <a:rPr lang="en-US" sz="3200" dirty="0" smtClean="0">
                <a:latin typeface="Helvetica" charset="0"/>
              </a:rPr>
              <a:t>esign – test – execute: current iterative method for hardware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83"/>
              <p:cNvSpPr txBox="1">
                <a:spLocks noChangeArrowheads="1"/>
              </p:cNvSpPr>
              <p:nvPr/>
            </p:nvSpPr>
            <p:spPr bwMode="auto">
              <a:xfrm>
                <a:off x="-19050" y="8686800"/>
                <a:ext cx="10972800" cy="868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28600" tIns="228600" rIns="228600" bIns="228600">
                <a:no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marL="0" indent="0" algn="ctr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r>
                  <a:rPr lang="en-US" sz="4800" b="1" dirty="0" smtClean="0">
                    <a:latin typeface="Helvetica" charset="0"/>
                  </a:rPr>
                  <a:t>Iron Law of Emulation</a:t>
                </a:r>
              </a:p>
              <a:p>
                <a:pPr marL="0" indent="0" algn="ctr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000" b="1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Time to simulate a design depends on tools and cycles</a:t>
                </a:r>
                <a:endParaRPr lang="en-US" sz="3200" dirty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𝑑𝑒𝑠𝑖𝑔𝑛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𝑐𝑜𝑚𝑝𝑖𝑙𝑒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𝑐𝑦𝑐𝑙𝑒</m:t>
                        </m:r>
                      </m:sub>
                    </m:sSub>
                  </m:oMath>
                </a14:m>
                <a:endParaRPr lang="en-US" sz="2600" dirty="0" smtClean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Software: fast compile times, but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slow emulation for complex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designs or long simulations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FPGA: high compile overhead,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suitable for complex designs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ASIC: if you have lots of time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and money to burn…</a:t>
                </a:r>
              </a:p>
              <a:p>
                <a:pPr marL="0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 smtClean="0">
                  <a:latin typeface="Helvetica" charset="0"/>
                </a:endParaRPr>
              </a:p>
              <a:p>
                <a:pPr marL="0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 smtClean="0">
                  <a:latin typeface="Helvetica" charset="0"/>
                </a:endParaRPr>
              </a:p>
              <a:p>
                <a:pPr marL="0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 smtClean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Practically, FPGA </a:t>
                </a:r>
                <a:r>
                  <a:rPr lang="en-US" sz="3200" dirty="0">
                    <a:latin typeface="Helvetica" charset="0"/>
                  </a:rPr>
                  <a:t>emulation is the </a:t>
                </a:r>
                <a:r>
                  <a:rPr lang="en-US" sz="3200" dirty="0" smtClean="0">
                    <a:latin typeface="Helvetica" charset="0"/>
                  </a:rPr>
                  <a:t>fastest tool </a:t>
                </a:r>
                <a:r>
                  <a:rPr lang="en-US" sz="3200" dirty="0">
                    <a:latin typeface="Helvetica" charset="0"/>
                  </a:rPr>
                  <a:t>for </a:t>
                </a:r>
                <a:r>
                  <a:rPr lang="en-US" sz="3200" dirty="0" smtClean="0">
                    <a:latin typeface="Helvetica" charset="0"/>
                  </a:rPr>
                  <a:t>emulation … but still isn’t ideal: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Inefficient </a:t>
                </a:r>
                <a:r>
                  <a:rPr lang="en-US" sz="2600" dirty="0">
                    <a:latin typeface="Helvetica" charset="0"/>
                  </a:rPr>
                  <a:t>for word-wide operations </a:t>
                </a:r>
                <a:r>
                  <a:rPr lang="en-US" sz="2600" dirty="0" smtClean="0">
                    <a:latin typeface="Helvetica" charset="0"/>
                  </a:rPr>
                  <a:t>(FPGAs natively </a:t>
                </a:r>
                <a:r>
                  <a:rPr lang="en-US" sz="2600" dirty="0">
                    <a:latin typeface="Helvetica" charset="0"/>
                  </a:rPr>
                  <a:t>bit-wide)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>
                    <a:latin typeface="Helvetica" charset="0"/>
                  </a:rPr>
                  <a:t>Logic synthesis and mapping takes a long time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>
                    <a:latin typeface="Helvetica" charset="0"/>
                  </a:rPr>
                  <a:t>… and must be done after </a:t>
                </a:r>
                <a:r>
                  <a:rPr lang="en-US" sz="2600" i="1" dirty="0">
                    <a:latin typeface="Helvetica" charset="0"/>
                  </a:rPr>
                  <a:t>any</a:t>
                </a:r>
                <a:r>
                  <a:rPr lang="en-US" sz="2600" dirty="0">
                    <a:latin typeface="Helvetica" charset="0"/>
                  </a:rPr>
                  <a:t> change in the design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>
                    <a:latin typeface="Helvetica" charset="0"/>
                  </a:rPr>
                  <a:t>… even if all you want to do is add a logic probe</a:t>
                </a: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latin typeface="Helvetica" charset="0"/>
                </a:endParaRPr>
              </a:p>
            </p:txBody>
          </p:sp>
        </mc:Choice>
        <mc:Fallback>
          <p:sp>
            <p:nvSpPr>
              <p:cNvPr id="37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050" y="8686800"/>
                <a:ext cx="10972800" cy="8686800"/>
              </a:xfrm>
              <a:prstGeom prst="rect">
                <a:avLst/>
              </a:prstGeom>
              <a:blipFill rotWithShape="1">
                <a:blip r:embed="rId4"/>
                <a:stretch>
                  <a:fillRect t="-1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Ducky\Documents\GitHub\dreamer-talks\poster\ironlaw-si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287000"/>
            <a:ext cx="4800600" cy="34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Box 1383"/>
          <p:cNvSpPr txBox="1">
            <a:spLocks noChangeArrowheads="1"/>
          </p:cNvSpPr>
          <p:nvPr/>
        </p:nvSpPr>
        <p:spPr bwMode="auto">
          <a:xfrm>
            <a:off x="21945600" y="64008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Generalizing from emulation, array can be used as a general </a:t>
            </a:r>
            <a:r>
              <a:rPr lang="en-US" sz="3200" dirty="0" smtClean="0">
                <a:effectLst/>
                <a:latin typeface="Helvetica" charset="0"/>
              </a:rPr>
              <a:t>parallel dataflow </a:t>
            </a:r>
            <a:r>
              <a:rPr lang="en-US" sz="3200" dirty="0" smtClean="0">
                <a:latin typeface="Helvetica" charset="0"/>
              </a:rPr>
              <a:t>machine or systolic array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Can even be programmed in Chisel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… or parallel assembly, if you’re feeling adventurous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Edge ports can be connected to any ready-valid interface</a:t>
            </a:r>
            <a:r>
              <a:rPr lang="en-US" sz="2600" dirty="0">
                <a:latin typeface="Helvetica" charset="0"/>
              </a:rPr>
              <a:t>: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GPIO, DRAM, </a:t>
            </a:r>
            <a:r>
              <a:rPr lang="en-US" sz="2600" smtClean="0">
                <a:latin typeface="Helvetica" charset="0"/>
              </a:rPr>
              <a:t>or </a:t>
            </a:r>
            <a:r>
              <a:rPr lang="en-US" sz="2600" smtClean="0">
                <a:latin typeface="Helvetica" charset="0"/>
              </a:rPr>
              <a:t>host communications</a:t>
            </a:r>
            <a:endParaRPr lang="en-US" sz="2600" dirty="0" smtClean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3200" dirty="0" smtClean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Possible applications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General-purpose reconfigurable logic coprocessor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DSP filtering, or really anything dataflow-parallel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6" name="Text Box 1383"/>
          <p:cNvSpPr txBox="1">
            <a:spLocks noChangeArrowheads="1"/>
          </p:cNvSpPr>
          <p:nvPr/>
        </p:nvSpPr>
        <p:spPr bwMode="auto">
          <a:xfrm>
            <a:off x="21945600" y="128016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FPGA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 smtClean="0">
                <a:latin typeface="Helvetica" charset="0"/>
              </a:rPr>
              <a:t>(</a:t>
            </a:r>
            <a:r>
              <a:rPr lang="en-US" sz="2600" dirty="0" err="1" smtClean="0">
                <a:latin typeface="Helvetica" charset="0"/>
              </a:rPr>
              <a:t>Zedboard</a:t>
            </a:r>
            <a:r>
              <a:rPr lang="en-US" sz="2600" dirty="0" smtClean="0">
                <a:latin typeface="Helvetica" charset="0"/>
              </a:rPr>
              <a:t> with Xilinx </a:t>
            </a:r>
            <a:r>
              <a:rPr lang="en-US" sz="2600" dirty="0" err="1" smtClean="0">
                <a:latin typeface="Helvetica" charset="0"/>
              </a:rPr>
              <a:t>Zyn</a:t>
            </a:r>
            <a:r>
              <a:rPr lang="en-US" sz="2600" dirty="0" err="1">
                <a:latin typeface="Helvetica" charset="0"/>
              </a:rPr>
              <a:t>q</a:t>
            </a:r>
            <a:r>
              <a:rPr lang="en-US" sz="2600" dirty="0" smtClean="0">
                <a:latin typeface="Helvetica" charset="0"/>
              </a:rPr>
              <a:t>)</a:t>
            </a:r>
            <a:endParaRPr lang="en-US" sz="2600" b="1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 marL="0" lvl="1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b="1" dirty="0">
                <a:latin typeface="Helvetica" charset="0"/>
              </a:rPr>
              <a:t>See </a:t>
            </a:r>
            <a:r>
              <a:rPr lang="en-US" sz="3200" b="1" dirty="0" smtClean="0">
                <a:latin typeface="Helvetica" charset="0"/>
              </a:rPr>
              <a:t>our pretty </a:t>
            </a:r>
            <a:r>
              <a:rPr lang="en-US" sz="3200" b="1" dirty="0">
                <a:latin typeface="Helvetica" charset="0"/>
              </a:rPr>
              <a:t>demos!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16 tiles in a 4 x 4 array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Clock: 40 MHz</a:t>
            </a:r>
            <a:endParaRPr lang="en-US" sz="32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7" name="Text Box 1383"/>
          <p:cNvSpPr txBox="1">
            <a:spLocks noChangeArrowheads="1"/>
          </p:cNvSpPr>
          <p:nvPr/>
        </p:nvSpPr>
        <p:spPr bwMode="auto">
          <a:xfrm>
            <a:off x="27432000" y="128016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ASIC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 smtClean="0">
                <a:latin typeface="Helvetica" charset="0"/>
              </a:rPr>
              <a:t>(TSMC 45nm process)</a:t>
            </a:r>
            <a:endParaRPr lang="en-US" sz="2600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0.9 ns clock (1.1 GHz)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63,442 µm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 per tile</a:t>
            </a:r>
            <a:br>
              <a:rPr lang="en-US" sz="3200" dirty="0" smtClean="0">
                <a:latin typeface="Helvetica" charset="0"/>
              </a:rPr>
            </a:br>
            <a:r>
              <a:rPr lang="en-US" sz="3200" dirty="0" smtClean="0">
                <a:latin typeface="Helvetica" charset="0"/>
              </a:rPr>
              <a:t>(1,576 tiles in 100mm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,</a:t>
            </a:r>
            <a:br>
              <a:rPr lang="en-US" sz="3200" dirty="0" smtClean="0">
                <a:latin typeface="Helvetica" charset="0"/>
              </a:rPr>
            </a:br>
            <a:r>
              <a:rPr lang="en-US" sz="3200" dirty="0" smtClean="0">
                <a:latin typeface="Helvetica" charset="0"/>
              </a:rPr>
              <a:t>4,728 tiles in 300mm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)</a:t>
            </a:r>
          </a:p>
        </p:txBody>
      </p:sp>
      <p:sp>
        <p:nvSpPr>
          <p:cNvPr id="51" name="Text Box 1383"/>
          <p:cNvSpPr txBox="1">
            <a:spLocks noChangeArrowheads="1"/>
          </p:cNvSpPr>
          <p:nvPr/>
        </p:nvSpPr>
        <p:spPr bwMode="auto">
          <a:xfrm>
            <a:off x="21945600" y="164592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 anchor="b" anchorCtr="1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Specs: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1024 x 32 data memory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1024 x 32 code memory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32 x 32 register </a:t>
            </a:r>
            <a:r>
              <a:rPr lang="en-US" sz="2600" dirty="0" smtClean="0">
                <a:latin typeface="Helvetica" charset="0"/>
              </a:rPr>
              <a:t>file</a:t>
            </a:r>
            <a:endParaRPr lang="en-US" sz="2600" dirty="0">
              <a:latin typeface="Helvetica" charset="0"/>
            </a:endParaRPr>
          </a:p>
        </p:txBody>
      </p:sp>
      <p:pic>
        <p:nvPicPr>
          <p:cNvPr id="1033" name="Picture 9" descr="C:\Users\Ducky\Documents\GitHub\dreamer-talks\poster\lasagna_br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2860000"/>
            <a:ext cx="578924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 1383"/>
          <p:cNvSpPr txBox="1">
            <a:spLocks noChangeArrowheads="1"/>
          </p:cNvSpPr>
          <p:nvPr/>
        </p:nvSpPr>
        <p:spPr bwMode="auto">
          <a:xfrm>
            <a:off x="457200" y="228600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 anchor="ctr" anchorCtr="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In the big picture:</a:t>
            </a:r>
            <a:endParaRPr lang="en-US" sz="2600" dirty="0">
              <a:latin typeface="Helvetica" charset="0"/>
            </a:endParaRPr>
          </a:p>
        </p:txBody>
      </p:sp>
      <p:pic>
        <p:nvPicPr>
          <p:cNvPr id="1034" name="Picture 10" descr="C:\Users\Ducky\Documents\GitHub\dreamer-talks\poster\tiles\array_dat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857999"/>
            <a:ext cx="10972800" cy="809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3657600"/>
            <a:ext cx="32918400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29200"/>
            <a:ext cx="32918400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1375"/>
          <p:cNvSpPr>
            <a:spLocks noChangeArrowheads="1"/>
          </p:cNvSpPr>
          <p:nvPr/>
        </p:nvSpPr>
        <p:spPr bwMode="auto">
          <a:xfrm>
            <a:off x="11887200" y="54864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Architecture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63" name="AutoShape 1375"/>
          <p:cNvSpPr>
            <a:spLocks noChangeArrowheads="1"/>
          </p:cNvSpPr>
          <p:nvPr/>
        </p:nvSpPr>
        <p:spPr bwMode="auto">
          <a:xfrm>
            <a:off x="22860000" y="54864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Parallel Dataflow </a:t>
            </a:r>
            <a:r>
              <a:rPr lang="en-US" sz="5000" b="1" dirty="0" smtClean="0">
                <a:solidFill>
                  <a:schemeClr val="tx2"/>
                </a:solidFill>
                <a:effectLst/>
              </a:rPr>
              <a:t>Machine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64" name="AutoShape 1375"/>
          <p:cNvSpPr>
            <a:spLocks noChangeArrowheads="1"/>
          </p:cNvSpPr>
          <p:nvPr/>
        </p:nvSpPr>
        <p:spPr bwMode="auto">
          <a:xfrm>
            <a:off x="22860000" y="118872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Preliminary Results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65" name="AutoShape 1375"/>
          <p:cNvSpPr>
            <a:spLocks noChangeArrowheads="1"/>
          </p:cNvSpPr>
          <p:nvPr/>
        </p:nvSpPr>
        <p:spPr bwMode="auto">
          <a:xfrm>
            <a:off x="22860000" y="210312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Future Work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66" name="Text Box 1383"/>
          <p:cNvSpPr txBox="1">
            <a:spLocks noChangeArrowheads="1"/>
          </p:cNvSpPr>
          <p:nvPr/>
        </p:nvSpPr>
        <p:spPr bwMode="auto">
          <a:xfrm>
            <a:off x="11125200" y="15240000"/>
            <a:ext cx="10972800" cy="118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The Array</a:t>
            </a:r>
            <a:endParaRPr lang="en-US" sz="4800" b="1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Massively parallel array of simple compute tiles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Cores connected in a nearest-neighbor network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connection is a 2-element buffer (reduce deadlocks)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Ready-valid interlocked ports (avoid explicit no-ops)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Additionally, all tiles’ host interfaces connected in a scan chain (for debugging and control)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Edge ports can be mapped to external data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Statically scheduled computation and communication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Simple hardware architecture, push complexity to tools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All inter-tile data movement explicit (one tile at a time)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>
                <a:latin typeface="Helvetica" charset="0"/>
              </a:rPr>
              <a:t>The </a:t>
            </a:r>
            <a:r>
              <a:rPr lang="en-US" sz="4800" b="1" dirty="0" smtClean="0">
                <a:latin typeface="Helvetica" charset="0"/>
              </a:rPr>
              <a:t>Tile</a:t>
            </a:r>
            <a:endParaRPr lang="en-US" sz="4800" b="1" dirty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Simple compute cores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 mini computer – </a:t>
            </a:r>
            <a:r>
              <a:rPr lang="en-US" sz="2600" dirty="0" err="1" smtClean="0">
                <a:effectLst/>
                <a:latin typeface="Helvetica" charset="0"/>
              </a:rPr>
              <a:t>datapath</a:t>
            </a:r>
            <a:r>
              <a:rPr lang="en-US" sz="2600" dirty="0" smtClean="0">
                <a:effectLst/>
                <a:latin typeface="Helvetica" charset="0"/>
              </a:rPr>
              <a:t>, registers, memory, and code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Reduced ISA specialized for simulation, containing: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your standard arithmetic / bitwise-logical operations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emulation-specific instructions like mux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No branching – simple emulation loop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Dedicated host interface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Process host command packets in-place, then shift response to next tile in chain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Arbitrary peek/poke access into all state elements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Control tile execution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1036" name="Picture 12" descr="https://lh6.googleusercontent.com/8OkpilhejTy-pKh7EMqR5OhDzK3bx-fccl2sw6kIbBi78XVJioybTQ3bu85M0ilX9W1vs0ieD_6XkqtgjVlUebotSz9JGPg8ElP8Q4pz828uWB_xgVBRwj4K2WO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0" y="16459200"/>
            <a:ext cx="3657600" cy="363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_rVDrfBnY1XTpcYXWqt8aDBA3ZRGHCV2OWufHdgHKwZjIXYOPLMBHrYOtc2nHVyWvkQgepOiAwZEA9RG2olGmnjmdjyFYWoHnEQuetiCVY5kA1bMC23W4SMjAxa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0" y="685800"/>
            <a:ext cx="17041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JS3GrehixrVR6_TNQV1YjyQD26XTZIGJf_4xcjEsg2sHB3I0c6jmjMD8bN2Yme78z1UK0I6BvB_pWnxaj6XwqUSc0JiJo1B_lEMe4Mm-xQcDWr-NdxEJc8sR6LW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0" y="685800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6.googleusercontent.com/JSiiHk46LJ3wMYXLp-Diy3-dcajqA8I0NVNGZJb8yrzex3087WNr8bY1SzM-icRs_uIoSWllqsBGjCWYiLtS77vK1yooqhYk7bAzdC39TVYDaEhffg8cA0Y7qhKQ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0" y="685800"/>
            <a:ext cx="162098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utoShape 1375"/>
          <p:cNvSpPr>
            <a:spLocks noChangeArrowheads="1"/>
          </p:cNvSpPr>
          <p:nvPr/>
        </p:nvSpPr>
        <p:spPr bwMode="auto">
          <a:xfrm>
            <a:off x="914400" y="173736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Overview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AutoShape 2" descr="imap://richard%2Elin%40berkeley%2Eedu@imap.googlemail.com:993/fetch%3EUID%3E/INBOX%3E32182?part=1&amp;type=image/png&amp;filename=jr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p://richard%2Elin%40berkeley%2Eedu@imap.googlemail.com:993/fetch%3EUID%3E/INBOX%3E32182?part=1&amp;type=image/png&amp;filename=jrb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p://richard%2Elin%40berkeley%2Eedu@imap.googlemail.com:993/fetch%3EUID%3E/INBOX%3E32182?part=1&amp;type=image/png&amp;filename=jrb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Ducky\Documents\GitHub\dreamer-talks\poster\INBOX32182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5" r="12889"/>
          <a:stretch/>
        </p:blipFill>
        <p:spPr bwMode="auto">
          <a:xfrm>
            <a:off x="30632400" y="685800"/>
            <a:ext cx="1727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439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Ducky</cp:lastModifiedBy>
  <cp:revision>74</cp:revision>
  <dcterms:created xsi:type="dcterms:W3CDTF">2013-05-24T17:28:49Z</dcterms:created>
  <dcterms:modified xsi:type="dcterms:W3CDTF">2014-01-08T03:32:05Z</dcterms:modified>
</cp:coreProperties>
</file>