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2310" y="-108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ucky\Documents\GitHub\dreamer-talks\poster_preview\chise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116800"/>
            <a:ext cx="36576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0" y="15544800"/>
            <a:ext cx="109728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DREAMER </a:t>
            </a:r>
            <a:r>
              <a:rPr lang="en-US" sz="4800" b="1" dirty="0">
                <a:latin typeface="Helvetica" charset="0"/>
              </a:rPr>
              <a:t>Motivation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… but FPGA emulation is not ideal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Inefficient support for word-wide operations </a:t>
            </a:r>
            <a:r>
              <a:rPr lang="en-US" sz="2600" dirty="0" smtClean="0">
                <a:latin typeface="Helvetica" charset="0"/>
              </a:rPr>
              <a:t>(natively bit-wide)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Logic </a:t>
            </a:r>
            <a:r>
              <a:rPr lang="en-US" sz="2600" dirty="0">
                <a:latin typeface="Helvetica" charset="0"/>
              </a:rPr>
              <a:t>synthesis and mapping takes a long time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… and must be done after </a:t>
            </a:r>
            <a:r>
              <a:rPr lang="en-US" sz="2600" i="1" dirty="0">
                <a:latin typeface="Helvetica" charset="0"/>
              </a:rPr>
              <a:t>any</a:t>
            </a:r>
            <a:r>
              <a:rPr lang="en-US" sz="2600" dirty="0">
                <a:latin typeface="Helvetica" charset="0"/>
              </a:rPr>
              <a:t> change in the design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… even if all you want to do is add a logic </a:t>
            </a:r>
            <a:r>
              <a:rPr lang="en-US" sz="2600" dirty="0" smtClean="0">
                <a:latin typeface="Helvetica" charset="0"/>
              </a:rPr>
              <a:t>probe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b="1" dirty="0">
                <a:latin typeface="Helvetica" charset="0"/>
              </a:rPr>
              <a:t>DREAMER</a:t>
            </a:r>
            <a:r>
              <a:rPr lang="en-US" sz="3200" dirty="0">
                <a:latin typeface="Helvetica" charset="0"/>
              </a:rPr>
              <a:t>: a </a:t>
            </a:r>
            <a:r>
              <a:rPr lang="en-US" sz="3200" dirty="0" smtClean="0">
                <a:latin typeface="Helvetica" charset="0"/>
              </a:rPr>
              <a:t>new reconfigurable </a:t>
            </a:r>
            <a:r>
              <a:rPr lang="en-US" sz="3200" dirty="0">
                <a:latin typeface="Helvetica" charset="0"/>
              </a:rPr>
              <a:t>logic </a:t>
            </a:r>
            <a:r>
              <a:rPr lang="en-US" sz="3200" dirty="0" smtClean="0">
                <a:latin typeface="Helvetica" charset="0"/>
              </a:rPr>
              <a:t>platform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New point in the space between programmability and </a:t>
            </a:r>
            <a:r>
              <a:rPr lang="en-US" sz="2600" dirty="0" smtClean="0">
                <a:latin typeface="Helvetica" charset="0"/>
              </a:rPr>
              <a:t>efficiency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Instead of array of bits, use parallel array of simple processors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tile executes a portion of design’s</a:t>
            </a:r>
            <a:br>
              <a:rPr lang="en-US" sz="2600" dirty="0" smtClean="0">
                <a:latin typeface="Helvetica" charset="0"/>
              </a:rPr>
            </a:br>
            <a:r>
              <a:rPr lang="en-US" sz="2600" b="1" dirty="0" smtClean="0">
                <a:latin typeface="Helvetica" charset="0"/>
              </a:rPr>
              <a:t>hardware graph</a:t>
            </a:r>
            <a:r>
              <a:rPr lang="en-US" sz="2600" dirty="0" smtClean="0">
                <a:latin typeface="Helvetica" charset="0"/>
              </a:rPr>
              <a:t> (right)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Supporting tools to map RTL to array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Compiles in seconds, not hours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Integrated debugging support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Probe state without recompiling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Overall, </a:t>
            </a:r>
            <a:r>
              <a:rPr lang="en-US" sz="2600" b="1" dirty="0" smtClean="0">
                <a:latin typeface="Helvetica" charset="0"/>
              </a:rPr>
              <a:t>faster design iteration time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600" dirty="0">
              <a:latin typeface="Helvetica" charset="0"/>
            </a:endParaRPr>
          </a:p>
        </p:txBody>
      </p:sp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6400800" y="3657600"/>
            <a:ext cx="17373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 anchor="ctr" anchorCtr="0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Fast reconfigurable logic for emulation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229600" y="457200"/>
            <a:ext cx="16459199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Dreamer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18872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Architecture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229600" y="2286000"/>
            <a:ext cx="1645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, Richard Lin, Albert Magyar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7" name="Text Box 1383"/>
          <p:cNvSpPr txBox="1">
            <a:spLocks noChangeArrowheads="1"/>
          </p:cNvSpPr>
          <p:nvPr/>
        </p:nvSpPr>
        <p:spPr bwMode="auto">
          <a:xfrm>
            <a:off x="10972800" y="15544800"/>
            <a:ext cx="10972800" cy="11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The Array</a:t>
            </a:r>
            <a:endParaRPr lang="en-US" sz="48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Massively parallel array of simple compute tiles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Cores connected in a nearest-neighbor network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connection is a 2-element buffer (reduce deadlocks)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Ready-valid interlocked ports (avoid explicit no-ops)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Additionally, all tiles’ host interfaces connected in a scan chain (for debugging and control)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Statically scheduled computation and communication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Simple hardware architecture, push complexity to tools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All inter-tile data movement explicit (one tile at a time)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>
                <a:latin typeface="Helvetica" charset="0"/>
              </a:rPr>
              <a:t>The </a:t>
            </a:r>
            <a:r>
              <a:rPr lang="en-US" sz="4800" b="1" dirty="0" smtClean="0">
                <a:latin typeface="Helvetica" charset="0"/>
              </a:rPr>
              <a:t>Tile</a:t>
            </a:r>
            <a:endParaRPr lang="en-US" sz="4800" b="1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Simple compute cores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 mini computer – </a:t>
            </a:r>
            <a:r>
              <a:rPr lang="en-US" sz="2600" dirty="0" err="1" smtClean="0">
                <a:effectLst/>
                <a:latin typeface="Helvetica" charset="0"/>
              </a:rPr>
              <a:t>datapath</a:t>
            </a:r>
            <a:r>
              <a:rPr lang="en-US" sz="2600" dirty="0" smtClean="0">
                <a:effectLst/>
                <a:latin typeface="Helvetica" charset="0"/>
              </a:rPr>
              <a:t>, registers, memory, and code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Reduced ISA specialized for simulation, containing: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your standard arithmetic / bitwise-logical operations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emulation-specific instructions like mux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No branching – simple emulation loop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Dedicated host interface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Process host command packets in-place, shift response to next tile in chain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Arbitrary peek/poke access into all state elements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Control tile execution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657600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4800600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utoShape 1375"/>
          <p:cNvSpPr>
            <a:spLocks noChangeArrowheads="1"/>
          </p:cNvSpPr>
          <p:nvPr/>
        </p:nvSpPr>
        <p:spPr bwMode="auto">
          <a:xfrm>
            <a:off x="9144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Overview and Motivation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Text Box 1383"/>
          <p:cNvSpPr txBox="1">
            <a:spLocks noChangeArrowheads="1"/>
          </p:cNvSpPr>
          <p:nvPr/>
        </p:nvSpPr>
        <p:spPr bwMode="auto">
          <a:xfrm>
            <a:off x="0" y="6858000"/>
            <a:ext cx="1097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effectLst/>
                <a:latin typeface="Helvetica" charset="0"/>
              </a:rPr>
              <a:t>The Design-Test-Execute Loop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D</a:t>
            </a:r>
            <a:r>
              <a:rPr lang="en-US" sz="3200" dirty="0" smtClean="0">
                <a:latin typeface="Helvetica" charset="0"/>
              </a:rPr>
              <a:t>esign – test – execute: current iterative method for hardware design</a:t>
            </a:r>
          </a:p>
        </p:txBody>
      </p:sp>
      <p:sp>
        <p:nvSpPr>
          <p:cNvPr id="32" name="AutoShape 1375"/>
          <p:cNvSpPr>
            <a:spLocks noChangeArrowheads="1"/>
          </p:cNvSpPr>
          <p:nvPr/>
        </p:nvSpPr>
        <p:spPr bwMode="auto">
          <a:xfrm>
            <a:off x="22860000" y="54864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Dataflow Machine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3" name="AutoShape 1375"/>
          <p:cNvSpPr>
            <a:spLocks noChangeArrowheads="1"/>
          </p:cNvSpPr>
          <p:nvPr/>
        </p:nvSpPr>
        <p:spPr bwMode="auto">
          <a:xfrm>
            <a:off x="22860000" y="118872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Hardware Implementation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AutoShape 1375"/>
          <p:cNvSpPr>
            <a:spLocks noChangeArrowheads="1"/>
          </p:cNvSpPr>
          <p:nvPr/>
        </p:nvSpPr>
        <p:spPr bwMode="auto">
          <a:xfrm>
            <a:off x="22860000" y="21031200"/>
            <a:ext cx="91440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effectLst/>
              </a:rPr>
              <a:t>???</a:t>
            </a:r>
            <a:endParaRPr lang="en-US" sz="5000" b="1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83"/>
              <p:cNvSpPr txBox="1">
                <a:spLocks noChangeArrowheads="1"/>
              </p:cNvSpPr>
              <p:nvPr/>
            </p:nvSpPr>
            <p:spPr bwMode="auto">
              <a:xfrm>
                <a:off x="-19050" y="9144000"/>
                <a:ext cx="10972800" cy="640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8600" tIns="228600" rIns="228600" bIns="228600">
                <a:no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r>
                  <a:rPr lang="en-US" sz="4800" b="1" dirty="0" smtClean="0">
                    <a:latin typeface="Helvetica" charset="0"/>
                  </a:rPr>
                  <a:t>Iron Law of Emulation</a:t>
                </a:r>
              </a:p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000" b="1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Time to simulate a design depends on tools and cycles</a:t>
                </a:r>
                <a:endParaRPr lang="en-US" sz="32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𝑑𝑒𝑠𝑖𝑔𝑛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𝑐𝑜𝑚𝑝𝑖𝑙𝑒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𝑐𝑦𝑐𝑙𝑒</m:t>
                        </m:r>
                      </m:sub>
                    </m:sSub>
                  </m:oMath>
                </a14:m>
                <a:endParaRPr lang="en-US" sz="2600" dirty="0" smtClean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Software: fast compile times, but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slow emulation for complex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designs or long simulations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FPGA: high compile overhead,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suitable for complex designs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ASIC: if you have lots of time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and money to burn…</a:t>
                </a: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Practically, FPGA </a:t>
                </a:r>
                <a:r>
                  <a:rPr lang="en-US" sz="3200" dirty="0">
                    <a:latin typeface="Helvetica" charset="0"/>
                  </a:rPr>
                  <a:t>emulation is the </a:t>
                </a:r>
                <a:r>
                  <a:rPr lang="en-US" sz="3200" dirty="0" smtClean="0">
                    <a:latin typeface="Helvetica" charset="0"/>
                  </a:rPr>
                  <a:t>fastest tool </a:t>
                </a:r>
                <a:r>
                  <a:rPr lang="en-US" sz="3200" dirty="0">
                    <a:latin typeface="Helvetica" charset="0"/>
                  </a:rPr>
                  <a:t>for </a:t>
                </a:r>
                <a:r>
                  <a:rPr lang="en-US" sz="3200" dirty="0" smtClean="0">
                    <a:latin typeface="Helvetica" charset="0"/>
                  </a:rPr>
                  <a:t>emulation</a:t>
                </a:r>
                <a:endParaRPr lang="en-US" sz="3200" dirty="0">
                  <a:latin typeface="Helvetica" charset="0"/>
                </a:endParaRPr>
              </a:p>
            </p:txBody>
          </p:sp>
        </mc:Choice>
        <mc:Fallback>
          <p:sp>
            <p:nvSpPr>
              <p:cNvPr id="3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050" y="9144000"/>
                <a:ext cx="10972800" cy="6400800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miley Face 6"/>
          <p:cNvSpPr/>
          <p:nvPr/>
        </p:nvSpPr>
        <p:spPr>
          <a:xfrm>
            <a:off x="25603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27889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30175200" y="457200"/>
            <a:ext cx="1828800" cy="2743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cky\Documents\GitHub\dreamer-talks\poster_preview\array_4x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6858000"/>
            <a:ext cx="82296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cky\Documents\GitHub\dreamer-talks\poster\ironlaw-simp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744200"/>
            <a:ext cx="4800600" cy="3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1383"/>
          <p:cNvSpPr txBox="1">
            <a:spLocks noChangeArrowheads="1"/>
          </p:cNvSpPr>
          <p:nvPr/>
        </p:nvSpPr>
        <p:spPr bwMode="auto">
          <a:xfrm>
            <a:off x="21945600" y="6858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Generalizing from emulation, array can be used as a general dataflow </a:t>
            </a:r>
            <a:r>
              <a:rPr lang="en-US" sz="3200" dirty="0">
                <a:latin typeface="Helvetica" charset="0"/>
              </a:rPr>
              <a:t>style machine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Can even be programmed in Chisel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… or parallel assembly, if you feel more adventurous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Edge ports can be connected to any ready-valid interface</a:t>
            </a:r>
            <a:r>
              <a:rPr lang="en-US" sz="2600" dirty="0">
                <a:latin typeface="Helvetica" charset="0"/>
              </a:rPr>
              <a:t>: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GPIO, DRAM, or coprocessor data movement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Possible applications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General reconfigurable logic coprocessor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DSP filtering, or really anything dataflow-parallel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6" name="Text Box 1383"/>
          <p:cNvSpPr txBox="1">
            <a:spLocks noChangeArrowheads="1"/>
          </p:cNvSpPr>
          <p:nvPr/>
        </p:nvSpPr>
        <p:spPr bwMode="auto">
          <a:xfrm>
            <a:off x="219456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FPGA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</a:t>
            </a:r>
            <a:r>
              <a:rPr lang="en-US" sz="2600" dirty="0" err="1" smtClean="0">
                <a:latin typeface="Helvetica" charset="0"/>
              </a:rPr>
              <a:t>Zedboard</a:t>
            </a:r>
            <a:r>
              <a:rPr lang="en-US" sz="2600" dirty="0" smtClean="0">
                <a:latin typeface="Helvetica" charset="0"/>
              </a:rPr>
              <a:t> with Xilinx </a:t>
            </a:r>
            <a:r>
              <a:rPr lang="en-US" sz="2600" dirty="0" err="1" smtClean="0">
                <a:latin typeface="Helvetica" charset="0"/>
              </a:rPr>
              <a:t>Zyn</a:t>
            </a:r>
            <a:r>
              <a:rPr lang="en-US" sz="2600" dirty="0" err="1">
                <a:latin typeface="Helvetica" charset="0"/>
              </a:rPr>
              <a:t>q</a:t>
            </a:r>
            <a:r>
              <a:rPr lang="en-US" sz="2600" dirty="0" smtClean="0">
                <a:latin typeface="Helvetica" charset="0"/>
              </a:rPr>
              <a:t>)</a:t>
            </a:r>
            <a:endParaRPr lang="en-US" sz="26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 marL="0" lvl="1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b="1" dirty="0">
                <a:latin typeface="Helvetica" charset="0"/>
              </a:rPr>
              <a:t>See the pretty demos!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16 tiles in a 4 x 4 array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Clock: 40 MHz</a:t>
            </a: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7" name="Text Box 1383"/>
          <p:cNvSpPr txBox="1">
            <a:spLocks noChangeArrowheads="1"/>
          </p:cNvSpPr>
          <p:nvPr/>
        </p:nvSpPr>
        <p:spPr bwMode="auto">
          <a:xfrm>
            <a:off x="274320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ASIC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(TSMC 45nm process)</a:t>
            </a:r>
            <a:endParaRPr lang="en-US" sz="2600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0.9 ns clock (1.1 GHz)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63,442 µm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 per tile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(1,576 tiles in 100mm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,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4,728 tiles in 300mm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)</a:t>
            </a:r>
          </a:p>
        </p:txBody>
      </p:sp>
      <p:pic>
        <p:nvPicPr>
          <p:cNvPr id="1032" name="Picture 8" descr="C:\Users\Ducky\Documents\GitHub\dreamer-talks\poster\hierarchy_trans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0" y="16459200"/>
            <a:ext cx="368900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 Box 1383"/>
          <p:cNvSpPr txBox="1">
            <a:spLocks noChangeArrowheads="1"/>
          </p:cNvSpPr>
          <p:nvPr/>
        </p:nvSpPr>
        <p:spPr bwMode="auto">
          <a:xfrm>
            <a:off x="21945600" y="16459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b" anchorCtr="1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Specs: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data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code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32 x 32 register </a:t>
            </a:r>
            <a:r>
              <a:rPr lang="en-US" sz="2600" dirty="0" smtClean="0">
                <a:latin typeface="Helvetica" charset="0"/>
              </a:rPr>
              <a:t>file</a:t>
            </a:r>
            <a:endParaRPr lang="en-US" sz="2600" dirty="0">
              <a:latin typeface="Helvetica" charset="0"/>
            </a:endParaRPr>
          </a:p>
        </p:txBody>
      </p:sp>
      <p:pic>
        <p:nvPicPr>
          <p:cNvPr id="1033" name="Picture 9" descr="C:\Users\Ducky\Documents\GitHub\dreamer-talks\poster\lasagna_brigh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317200"/>
            <a:ext cx="514599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1383"/>
          <p:cNvSpPr txBox="1">
            <a:spLocks noChangeArrowheads="1"/>
          </p:cNvSpPr>
          <p:nvPr/>
        </p:nvSpPr>
        <p:spPr bwMode="auto">
          <a:xfrm>
            <a:off x="457200" y="233172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ctr" anchorCtr="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In the big picture:</a:t>
            </a:r>
            <a:endParaRPr lang="en-US" sz="26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447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Ducky</cp:lastModifiedBy>
  <cp:revision>44</cp:revision>
  <dcterms:created xsi:type="dcterms:W3CDTF">2013-05-24T17:28:49Z</dcterms:created>
  <dcterms:modified xsi:type="dcterms:W3CDTF">2014-01-08T01:54:16Z</dcterms:modified>
</cp:coreProperties>
</file>