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426" y="72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smtClean="0">
              <a:latin typeface="Times" charset="0"/>
              <a:ea typeface="ＭＳ Ｐゴシック" charset="-128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" y="304800"/>
            <a:ext cx="7384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11430000" y="21945600"/>
            <a:ext cx="10058400" cy="5029200"/>
          </a:xfrm>
          <a:prstGeom prst="roundRect">
            <a:avLst/>
          </a:prstGeom>
          <a:solidFill>
            <a:schemeClr val="accent1">
              <a:alpha val="2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softEdge rad="469900"/>
          </a:effec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342"/>
          <p:cNvSpPr txBox="1">
            <a:spLocks noChangeArrowheads="1"/>
          </p:cNvSpPr>
          <p:nvPr/>
        </p:nvSpPr>
        <p:spPr bwMode="auto">
          <a:xfrm>
            <a:off x="914400" y="3657600"/>
            <a:ext cx="3108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 anchor="ctr" anchorCtr="0">
            <a:no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5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Fast reconfigurable logic for emulation</a:t>
            </a:r>
            <a:endParaRPr lang="en-US" sz="5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8229600" y="914400"/>
            <a:ext cx="185515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0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</a:rPr>
              <a:t>DREAMER</a:t>
            </a:r>
            <a:endParaRPr lang="en-US" sz="10000" b="1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</a:endParaRPr>
          </a:p>
        </p:txBody>
      </p:sp>
      <p:sp>
        <p:nvSpPr>
          <p:cNvPr id="15" name="AutoShape 1375"/>
          <p:cNvSpPr>
            <a:spLocks noChangeArrowheads="1"/>
          </p:cNvSpPr>
          <p:nvPr/>
        </p:nvSpPr>
        <p:spPr bwMode="auto">
          <a:xfrm>
            <a:off x="11887200" y="54864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Architecture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8229600" y="2743200"/>
            <a:ext cx="1828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>
            <a:no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Palmer </a:t>
            </a:r>
            <a:r>
              <a:rPr lang="en-US" sz="4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Dabbelt</a:t>
            </a:r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, Richard Lin, Albert Magyar</a:t>
            </a:r>
            <a:endParaRPr lang="en-US" sz="45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charset="0"/>
            </a:endParaRPr>
          </a:p>
        </p:txBody>
      </p:sp>
      <p:sp>
        <p:nvSpPr>
          <p:cNvPr id="27" name="Text Box 1383"/>
          <p:cNvSpPr txBox="1">
            <a:spLocks noChangeArrowheads="1"/>
          </p:cNvSpPr>
          <p:nvPr/>
        </p:nvSpPr>
        <p:spPr bwMode="auto">
          <a:xfrm>
            <a:off x="10972800" y="6400800"/>
            <a:ext cx="10972800" cy="56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tIns="228600" rIns="4572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effectLst/>
                <a:latin typeface="Helvetica" charset="0"/>
              </a:rPr>
              <a:t>Text </a:t>
            </a:r>
            <a:r>
              <a:rPr lang="en-US" sz="3200" dirty="0" err="1">
                <a:effectLst/>
                <a:latin typeface="Helvetica" charset="0"/>
              </a:rPr>
              <a:t>Text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effectLst/>
                <a:latin typeface="Helvetica" charset="0"/>
              </a:rPr>
              <a:t>Text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effectLst/>
                <a:latin typeface="Helvetica" charset="0"/>
              </a:rPr>
              <a:t>Text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effectLst/>
                <a:latin typeface="Helvetica" charset="0"/>
              </a:rPr>
              <a:t>Text  </a:t>
            </a:r>
            <a:r>
              <a:rPr lang="en-US" sz="3200" dirty="0" err="1">
                <a:effectLst/>
                <a:latin typeface="Helvetica" charset="0"/>
              </a:rPr>
              <a:t>Text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effectLst/>
                <a:latin typeface="Helvetica" charset="0"/>
              </a:rPr>
              <a:t>Text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effectLst/>
                <a:latin typeface="Helvetica" charset="0"/>
              </a:rPr>
              <a:t>Text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effectLst/>
                <a:latin typeface="Helvetica" charset="0"/>
              </a:rPr>
              <a:t>Text  </a:t>
            </a:r>
            <a:r>
              <a:rPr lang="en-US" sz="3200" dirty="0" err="1">
                <a:effectLst/>
                <a:latin typeface="Helvetica" charset="0"/>
              </a:rPr>
              <a:t>Text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effectLst/>
                <a:latin typeface="Helvetica" charset="0"/>
              </a:rPr>
              <a:t>Text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effectLst/>
                <a:latin typeface="Helvetica" charset="0"/>
              </a:rPr>
              <a:t>Text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657600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4800600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972800" y="6629400"/>
            <a:ext cx="0" cy="2267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945600" y="5943600"/>
            <a:ext cx="0" cy="2267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1375"/>
          <p:cNvSpPr>
            <a:spLocks noChangeArrowheads="1"/>
          </p:cNvSpPr>
          <p:nvPr/>
        </p:nvSpPr>
        <p:spPr bwMode="auto">
          <a:xfrm>
            <a:off x="914400" y="54864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Overview and Motivation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Text Box 1383"/>
          <p:cNvSpPr txBox="1">
            <a:spLocks noChangeArrowheads="1"/>
          </p:cNvSpPr>
          <p:nvPr/>
        </p:nvSpPr>
        <p:spPr bwMode="auto">
          <a:xfrm>
            <a:off x="0" y="6858000"/>
            <a:ext cx="10972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effectLst/>
                <a:latin typeface="Helvetica" charset="0"/>
              </a:rPr>
              <a:t>The Design-Test-Execute Loop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b="1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D</a:t>
            </a:r>
            <a:r>
              <a:rPr lang="en-US" sz="3200" dirty="0" smtClean="0">
                <a:latin typeface="Helvetica" charset="0"/>
              </a:rPr>
              <a:t>esign – test – execute: current iterative method for hardware design</a:t>
            </a:r>
          </a:p>
        </p:txBody>
      </p:sp>
      <p:sp>
        <p:nvSpPr>
          <p:cNvPr id="32" name="AutoShape 1375"/>
          <p:cNvSpPr>
            <a:spLocks noChangeArrowheads="1"/>
          </p:cNvSpPr>
          <p:nvPr/>
        </p:nvSpPr>
        <p:spPr bwMode="auto">
          <a:xfrm>
            <a:off x="22860000" y="54864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Dataflow Machine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AutoShape 1375"/>
          <p:cNvSpPr>
            <a:spLocks noChangeArrowheads="1"/>
          </p:cNvSpPr>
          <p:nvPr/>
        </p:nvSpPr>
        <p:spPr bwMode="auto">
          <a:xfrm>
            <a:off x="22860000" y="137160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Hardware Results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AutoShape 1375"/>
          <p:cNvSpPr>
            <a:spLocks noChangeArrowheads="1"/>
          </p:cNvSpPr>
          <p:nvPr/>
        </p:nvSpPr>
        <p:spPr bwMode="auto">
          <a:xfrm>
            <a:off x="22860000" y="192024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???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6" name="Text Box 1383"/>
          <p:cNvSpPr txBox="1">
            <a:spLocks noChangeArrowheads="1"/>
          </p:cNvSpPr>
          <p:nvPr/>
        </p:nvSpPr>
        <p:spPr bwMode="auto">
          <a:xfrm>
            <a:off x="0" y="15087600"/>
            <a:ext cx="10972800" cy="60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7" name="Text Box 1383"/>
          <p:cNvSpPr txBox="1">
            <a:spLocks noChangeArrowheads="1"/>
          </p:cNvSpPr>
          <p:nvPr/>
        </p:nvSpPr>
        <p:spPr bwMode="auto">
          <a:xfrm>
            <a:off x="-19050" y="12801600"/>
            <a:ext cx="10972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Iron Law of Emulation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400" b="1" dirty="0" smtClean="0">
                <a:latin typeface="Helvetica" charset="0"/>
              </a:rPr>
              <a:t>Tagline here</a:t>
            </a:r>
            <a:endParaRPr lang="en-US" sz="2400" b="1" dirty="0">
              <a:latin typeface="Helvetica" charset="0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b="1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FPGA </a:t>
            </a:r>
            <a:r>
              <a:rPr lang="en-US" sz="3200" dirty="0">
                <a:latin typeface="Helvetica" charset="0"/>
              </a:rPr>
              <a:t>emulation is the </a:t>
            </a:r>
            <a:r>
              <a:rPr lang="en-US" sz="3200" dirty="0" smtClean="0">
                <a:latin typeface="Helvetica" charset="0"/>
              </a:rPr>
              <a:t>fastest tool </a:t>
            </a:r>
            <a:r>
              <a:rPr lang="en-US" sz="3200" dirty="0">
                <a:latin typeface="Helvetica" charset="0"/>
              </a:rPr>
              <a:t>for </a:t>
            </a:r>
            <a:r>
              <a:rPr lang="en-US" sz="3200" dirty="0" smtClean="0">
                <a:latin typeface="Helvetica" charset="0"/>
              </a:rPr>
              <a:t>emulation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Alternative is software simulation, which is much </a:t>
            </a:r>
            <a:r>
              <a:rPr lang="en-US" sz="2600" dirty="0" smtClean="0">
                <a:latin typeface="Helvetica" charset="0"/>
              </a:rPr>
              <a:t>slower</a:t>
            </a:r>
          </a:p>
        </p:txBody>
      </p:sp>
      <p:sp>
        <p:nvSpPr>
          <p:cNvPr id="38" name="Text Box 1383"/>
          <p:cNvSpPr txBox="1">
            <a:spLocks noChangeArrowheads="1"/>
          </p:cNvSpPr>
          <p:nvPr/>
        </p:nvSpPr>
        <p:spPr bwMode="auto">
          <a:xfrm>
            <a:off x="0" y="15544800"/>
            <a:ext cx="10972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DREAMER </a:t>
            </a:r>
            <a:r>
              <a:rPr lang="en-US" sz="4800" b="1" dirty="0">
                <a:latin typeface="Helvetica" charset="0"/>
              </a:rPr>
              <a:t>Motivation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b="1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… but FPGA emulation is not ideal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Inefficient support for word-wide operations </a:t>
            </a:r>
            <a:r>
              <a:rPr lang="en-US" sz="2600" dirty="0" smtClean="0">
                <a:latin typeface="Helvetica" charset="0"/>
              </a:rPr>
              <a:t>(natively bit-wide)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Logic </a:t>
            </a:r>
            <a:r>
              <a:rPr lang="en-US" sz="2600" dirty="0">
                <a:latin typeface="Helvetica" charset="0"/>
              </a:rPr>
              <a:t>synthesis and mapping takes a long time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… and must be done after </a:t>
            </a:r>
            <a:r>
              <a:rPr lang="en-US" sz="2600" i="1" dirty="0">
                <a:latin typeface="Helvetica" charset="0"/>
              </a:rPr>
              <a:t>any</a:t>
            </a:r>
            <a:r>
              <a:rPr lang="en-US" sz="2600" dirty="0">
                <a:latin typeface="Helvetica" charset="0"/>
              </a:rPr>
              <a:t> change in the design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… even if all you want to do is add a logic </a:t>
            </a:r>
            <a:r>
              <a:rPr lang="en-US" sz="2600" dirty="0" smtClean="0">
                <a:latin typeface="Helvetica" charset="0"/>
              </a:rPr>
              <a:t>probe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32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b="1" dirty="0">
                <a:latin typeface="Helvetica" charset="0"/>
              </a:rPr>
              <a:t>DREAMER</a:t>
            </a:r>
            <a:r>
              <a:rPr lang="en-US" sz="3200" dirty="0">
                <a:latin typeface="Helvetica" charset="0"/>
              </a:rPr>
              <a:t>: a </a:t>
            </a:r>
            <a:r>
              <a:rPr lang="en-US" sz="3200" dirty="0" smtClean="0">
                <a:latin typeface="Helvetica" charset="0"/>
              </a:rPr>
              <a:t>new reconfigurable </a:t>
            </a:r>
            <a:r>
              <a:rPr lang="en-US" sz="3200" dirty="0">
                <a:latin typeface="Helvetica" charset="0"/>
              </a:rPr>
              <a:t>logic </a:t>
            </a:r>
            <a:r>
              <a:rPr lang="en-US" sz="3200" dirty="0" smtClean="0">
                <a:latin typeface="Helvetica" charset="0"/>
              </a:rPr>
              <a:t>platform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Instead of array of bits, use massively parallel array of simple processors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Supporting tools to map hardware designs to array target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New point in the space between programmability and efficiency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latin typeface="Helvetica" charset="0"/>
            </a:endParaRP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endParaRPr lang="en-US" sz="2600" dirty="0">
              <a:latin typeface="Helvetica" charset="0"/>
            </a:endParaRPr>
          </a:p>
        </p:txBody>
      </p:sp>
      <p:sp>
        <p:nvSpPr>
          <p:cNvPr id="39" name="AutoShape 1375"/>
          <p:cNvSpPr>
            <a:spLocks noChangeArrowheads="1"/>
          </p:cNvSpPr>
          <p:nvPr/>
        </p:nvSpPr>
        <p:spPr bwMode="auto">
          <a:xfrm>
            <a:off x="914400" y="219456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In the Lasagna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25603200" y="457200"/>
            <a:ext cx="1828800" cy="2743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27889200" y="457200"/>
            <a:ext cx="1828800" cy="2743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30175200" y="457200"/>
            <a:ext cx="1828800" cy="2743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Ducky</cp:lastModifiedBy>
  <cp:revision>11</cp:revision>
  <dcterms:created xsi:type="dcterms:W3CDTF">2013-05-24T17:28:49Z</dcterms:created>
  <dcterms:modified xsi:type="dcterms:W3CDTF">2014-01-08T00:21:14Z</dcterms:modified>
</cp:coreProperties>
</file>