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5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5533">
          <p15:clr>
            <a:srgbClr val="A4A3A4"/>
          </p15:clr>
        </p15:guide>
        <p15:guide id="2" pos="227">
          <p15:clr>
            <a:srgbClr val="9AA0A6"/>
          </p15:clr>
        </p15:guide>
        <p15:guide id="3" orient="horz" pos="4082">
          <p15:clr>
            <a:srgbClr val="9AA0A6"/>
          </p15:clr>
        </p15:guide>
        <p15:guide id="4" orient="horz" pos="238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EDBC0B6-FE8C-44D3-9669-A7B4FABF5092}">
  <a:tblStyle styleId="{2EDBC0B6-FE8C-44D3-9669-A7B4FABF509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>
      <p:cViewPr varScale="1">
        <p:scale>
          <a:sx n="121" d="100"/>
          <a:sy n="121" d="100"/>
        </p:scale>
        <p:origin x="1360" y="184"/>
      </p:cViewPr>
      <p:guideLst>
        <p:guide pos="5533"/>
        <p:guide pos="227"/>
        <p:guide orient="horz" pos="4082"/>
        <p:guide orient="horz" pos="23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e83ec99fb9_1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e83ec99fb9_1_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e04b8b6756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e04b8b6756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de823becd0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de823becd0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de823becd0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de823becd0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e83ec99fb9_1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e83ec99fb9_1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df29b9fb24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df29b9fb24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e83ec99fb9_1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e83ec99fb9_1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e83ec99fb9_1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e83ec99fb9_1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df29b9fb24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df29b9fb24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7916" y="-13437"/>
            <a:ext cx="9179832" cy="688487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96925" y="5729475"/>
            <a:ext cx="50514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 b="1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796925" y="2562125"/>
            <a:ext cx="8398800" cy="337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None/>
              <a:defRPr sz="6600">
                <a:solidFill>
                  <a:schemeClr val="lt1"/>
                </a:solidFill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">
  <p:cSld name="CUSTOM_3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кодом 1">
  <p:cSld name="CUSTOM_2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/>
          <p:nvPr/>
        </p:nvSpPr>
        <p:spPr>
          <a:xfrm>
            <a:off x="606200" y="1616750"/>
            <a:ext cx="7938600" cy="47532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subTitle" idx="1"/>
          </p:nvPr>
        </p:nvSpPr>
        <p:spPr>
          <a:xfrm>
            <a:off x="729150" y="1763225"/>
            <a:ext cx="8004000" cy="46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Courier New"/>
              <a:buNone/>
              <a:defRPr sz="15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кодом 2">
  <p:cSld name="CUSTOM_2_1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606200" y="1616750"/>
            <a:ext cx="7938600" cy="4753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"/>
          </p:nvPr>
        </p:nvSpPr>
        <p:spPr>
          <a:xfrm>
            <a:off x="729150" y="1763225"/>
            <a:ext cx="8004000" cy="46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ourier New"/>
              <a:buNone/>
              <a:defRPr sz="15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-1">
  <p:cSld name="CUSTOM_2_1_1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/>
          <p:nvPr/>
        </p:nvSpPr>
        <p:spPr>
          <a:xfrm>
            <a:off x="606200" y="2858975"/>
            <a:ext cx="7938600" cy="32859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subTitle" idx="1"/>
          </p:nvPr>
        </p:nvSpPr>
        <p:spPr>
          <a:xfrm>
            <a:off x="729150" y="3008071"/>
            <a:ext cx="8004000" cy="328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Courier New"/>
              <a:buNone/>
              <a:defRPr sz="15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ubTitle" idx="2"/>
          </p:nvPr>
        </p:nvSpPr>
        <p:spPr>
          <a:xfrm>
            <a:off x="530000" y="1796975"/>
            <a:ext cx="8127000" cy="106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-2">
  <p:cSld name="CUSTOM_4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/>
          <p:nvPr/>
        </p:nvSpPr>
        <p:spPr>
          <a:xfrm>
            <a:off x="362300" y="1616750"/>
            <a:ext cx="4748700" cy="47532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subTitle" idx="1"/>
          </p:nvPr>
        </p:nvSpPr>
        <p:spPr>
          <a:xfrm>
            <a:off x="500550" y="1763225"/>
            <a:ext cx="4428600" cy="46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Courier New"/>
              <a:buNone/>
              <a:defRPr sz="15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subTitle" idx="2"/>
          </p:nvPr>
        </p:nvSpPr>
        <p:spPr>
          <a:xfrm>
            <a:off x="5555275" y="1763225"/>
            <a:ext cx="3151200" cy="43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Белый слайд + заголовок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500550" y="2485475"/>
            <a:ext cx="79353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500550" y="1901958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65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175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ема вебинара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500550" y="1094951"/>
            <a:ext cx="8520600" cy="26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ubTitle" idx="1"/>
          </p:nvPr>
        </p:nvSpPr>
        <p:spPr>
          <a:xfrm>
            <a:off x="500550" y="609750"/>
            <a:ext cx="77967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1700"/>
              <a:buNone/>
              <a:defRPr sz="1700">
                <a:solidFill>
                  <a:srgbClr val="013D8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ubTitle" idx="2"/>
          </p:nvPr>
        </p:nvSpPr>
        <p:spPr>
          <a:xfrm>
            <a:off x="3135425" y="4174975"/>
            <a:ext cx="5856300" cy="78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1700"/>
              <a:buNone/>
              <a:defRPr sz="1700" b="1">
                <a:solidFill>
                  <a:srgbClr val="013D8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ubTitle" idx="3"/>
          </p:nvPr>
        </p:nvSpPr>
        <p:spPr>
          <a:xfrm>
            <a:off x="3135425" y="4575175"/>
            <a:ext cx="58563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4"/>
          </p:nvPr>
        </p:nvSpPr>
        <p:spPr>
          <a:xfrm>
            <a:off x="3135425" y="5086600"/>
            <a:ext cx="5856300" cy="137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97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Маршрут вебинара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1"/>
          </p:nvPr>
        </p:nvSpPr>
        <p:spPr>
          <a:xfrm>
            <a:off x="1359175" y="1737600"/>
            <a:ext cx="45057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381000" rtl="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 sz="2400" b="0">
                <a:solidFill>
                  <a:schemeClr val="dk1"/>
                </a:solidFill>
              </a:defRPr>
            </a:lvl1pPr>
            <a:lvl2pPr marL="914400" lvl="1" indent="-330200" rtl="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2pPr>
            <a:lvl3pPr marL="1371600" lvl="2" indent="-317500" rtl="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6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ный слайд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33" name="Google Shape;33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956225" y="528525"/>
            <a:ext cx="76956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900"/>
              <a:buNone/>
              <a:defRPr sz="49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 себе">
  <p:cSld name="CUSTOM_1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ubTitle" idx="1"/>
          </p:nvPr>
        </p:nvSpPr>
        <p:spPr>
          <a:xfrm>
            <a:off x="4348975" y="2694775"/>
            <a:ext cx="4391700" cy="78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1900"/>
              <a:buNone/>
              <a:defRPr sz="1900" b="1">
                <a:solidFill>
                  <a:srgbClr val="013D8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ubTitle" idx="2"/>
          </p:nvPr>
        </p:nvSpPr>
        <p:spPr>
          <a:xfrm>
            <a:off x="4348975" y="3410125"/>
            <a:ext cx="4587900" cy="27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+описание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609075" y="16278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609075" y="388828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6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oboto"/>
              <a:buNone/>
              <a:defRPr sz="34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24350" y="1901958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65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  <a:defRPr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lbert0402/otus_C-Developer.Basic/tree/main/project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0"/>
          <p:cNvSpPr txBox="1">
            <a:spLocks noGrp="1"/>
          </p:cNvSpPr>
          <p:nvPr>
            <p:ph type="subTitle" idx="1"/>
          </p:nvPr>
        </p:nvSpPr>
        <p:spPr>
          <a:xfrm>
            <a:off x="796925" y="5729475"/>
            <a:ext cx="50514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otus.ru</a:t>
            </a:r>
            <a:endParaRPr/>
          </a:p>
        </p:txBody>
      </p:sp>
      <p:sp>
        <p:nvSpPr>
          <p:cNvPr id="130" name="Google Shape;130;p30"/>
          <p:cNvSpPr txBox="1">
            <a:spLocks noGrp="1"/>
          </p:cNvSpPr>
          <p:nvPr>
            <p:ph type="title"/>
          </p:nvPr>
        </p:nvSpPr>
        <p:spPr>
          <a:xfrm>
            <a:off x="796925" y="2562125"/>
            <a:ext cx="8398800" cy="337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5600" dirty="0"/>
              <a:t>C++ Developer. Basic</a:t>
            </a:r>
            <a:endParaRPr sz="5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9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Выводы и планы по развитию</a:t>
            </a:r>
            <a:endParaRPr/>
          </a:p>
        </p:txBody>
      </p:sp>
      <p:graphicFrame>
        <p:nvGraphicFramePr>
          <p:cNvPr id="203" name="Google Shape;203;p39"/>
          <p:cNvGraphicFramePr/>
          <p:nvPr>
            <p:extLst>
              <p:ext uri="{D42A27DB-BD31-4B8C-83A1-F6EECF244321}">
                <p14:modId xmlns:p14="http://schemas.microsoft.com/office/powerpoint/2010/main" val="1992765216"/>
              </p:ext>
            </p:extLst>
          </p:nvPr>
        </p:nvGraphicFramePr>
        <p:xfrm>
          <a:off x="952500" y="2058925"/>
          <a:ext cx="7239000" cy="3168498"/>
        </p:xfrm>
        <a:graphic>
          <a:graphicData uri="http://schemas.openxmlformats.org/drawingml/2006/table">
            <a:tbl>
              <a:tblPr>
                <a:noFill/>
                <a:tableStyleId>{2EDBC0B6-FE8C-44D3-9669-A7B4FABF5092}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7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ru-RU" sz="1700" b="0" i="0" u="none" strike="noStrike" cap="none" dirty="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Реализованы два основных режима работы в виде консольной программы</a:t>
                      </a: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ru-RU"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7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Реализовать дополнительные режимы работы</a:t>
                      </a: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ru-RU"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7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Реализовать </a:t>
                      </a:r>
                      <a:r>
                        <a:rPr lang="en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UX/UI</a:t>
                      </a:r>
                      <a:r>
                        <a:rPr lang="ru-RU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для проекта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ru-RU"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ru-RU"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" name="Google Shape;344;p45">
            <a:extLst>
              <a:ext uri="{FF2B5EF4-FFF2-40B4-BE49-F238E27FC236}">
                <a16:creationId xmlns:a16="http://schemas.microsoft.com/office/drawing/2014/main" id="{7469C09D-C08D-B6C4-EDF7-0C13CC2EBD0C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63500" y="3229174"/>
            <a:ext cx="828000" cy="8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oogle Shape;344;p45">
            <a:extLst>
              <a:ext uri="{FF2B5EF4-FFF2-40B4-BE49-F238E27FC236}">
                <a16:creationId xmlns:a16="http://schemas.microsoft.com/office/drawing/2014/main" id="{A4819A06-CD97-4B78-C3CE-581A998D1D21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63500" y="4228298"/>
            <a:ext cx="828000" cy="8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Google Shape;293;p44">
            <a:extLst>
              <a:ext uri="{FF2B5EF4-FFF2-40B4-BE49-F238E27FC236}">
                <a16:creationId xmlns:a16="http://schemas.microsoft.com/office/drawing/2014/main" id="{02AAC941-616D-F515-8703-D8BB0A307BBB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363500" y="2089804"/>
            <a:ext cx="827628" cy="827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0"/>
          <p:cNvSpPr txBox="1">
            <a:spLocks noGrp="1"/>
          </p:cNvSpPr>
          <p:nvPr>
            <p:ph type="title"/>
          </p:nvPr>
        </p:nvSpPr>
        <p:spPr>
          <a:xfrm>
            <a:off x="956225" y="528525"/>
            <a:ext cx="75591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Спасибо за внимание!</a:t>
            </a:r>
            <a:br>
              <a:rPr lang="ru" sz="5000" b="0"/>
            </a:br>
            <a:endParaRPr sz="1400" b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1"/>
          <p:cNvSpPr txBox="1"/>
          <p:nvPr/>
        </p:nvSpPr>
        <p:spPr>
          <a:xfrm>
            <a:off x="766725" y="2728150"/>
            <a:ext cx="7935300" cy="11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5000"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Меня хорошо видно</a:t>
            </a:r>
            <a:endParaRPr sz="50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5000"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&amp; слышно?</a:t>
            </a:r>
            <a:endParaRPr sz="50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6" name="Google Shape;136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7275" y="4383575"/>
            <a:ext cx="702395" cy="70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3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37256" y="4383575"/>
            <a:ext cx="702395" cy="70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2"/>
          <p:cNvSpPr/>
          <p:nvPr/>
        </p:nvSpPr>
        <p:spPr>
          <a:xfrm>
            <a:off x="630000" y="3689750"/>
            <a:ext cx="1515000" cy="2425200"/>
          </a:xfrm>
          <a:prstGeom prst="rect">
            <a:avLst/>
          </a:prstGeom>
          <a:solidFill>
            <a:srgbClr val="013D8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3" name="Google Shape;143;p32"/>
          <p:cNvPicPr preferRelativeResize="0"/>
          <p:nvPr/>
        </p:nvPicPr>
        <p:blipFill>
          <a:blip r:embed="rId3"/>
          <a:srcRect t="8597" b="8597"/>
          <a:stretch/>
        </p:blipFill>
        <p:spPr>
          <a:xfrm>
            <a:off x="1033167" y="3992446"/>
            <a:ext cx="1844100" cy="18198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44" name="Google Shape;144;p32"/>
          <p:cNvSpPr txBox="1">
            <a:spLocks noGrp="1"/>
          </p:cNvSpPr>
          <p:nvPr>
            <p:ph type="title"/>
          </p:nvPr>
        </p:nvSpPr>
        <p:spPr>
          <a:xfrm>
            <a:off x="500550" y="1094951"/>
            <a:ext cx="8520600" cy="26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dirty="0"/>
              <a:t>Защита проекта</a:t>
            </a:r>
            <a:endParaRPr dirty="0"/>
          </a:p>
          <a:p>
            <a:pPr>
              <a:buSzPts val="1100"/>
            </a:pPr>
            <a:r>
              <a:rPr lang="ru" dirty="0"/>
              <a:t>Тема:</a:t>
            </a:r>
            <a:r>
              <a:rPr lang="en-US" dirty="0"/>
              <a:t> </a:t>
            </a:r>
            <a:r>
              <a:rPr lang="ru-RU" b="1" i="0" dirty="0">
                <a:solidFill>
                  <a:srgbClr val="050505"/>
                </a:solidFill>
                <a:effectLst/>
                <a:latin typeface="Roboto" panose="02000000000000000000" pitchFamily="2" charset="0"/>
              </a:rPr>
              <a:t>Астрономический калькулятор для навигационных систем</a:t>
            </a:r>
            <a:br>
              <a:rPr lang="ru-RU" b="1" i="0" dirty="0">
                <a:solidFill>
                  <a:srgbClr val="050505"/>
                </a:solidFill>
                <a:effectLst/>
                <a:latin typeface="Roboto" panose="02000000000000000000" pitchFamily="2" charset="0"/>
              </a:rPr>
            </a:br>
            <a:r>
              <a:rPr lang="ru" dirty="0"/>
              <a:t>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5" name="Google Shape;145;p32"/>
          <p:cNvSpPr txBox="1">
            <a:spLocks noGrp="1"/>
          </p:cNvSpPr>
          <p:nvPr>
            <p:ph type="subTitle" idx="2"/>
          </p:nvPr>
        </p:nvSpPr>
        <p:spPr>
          <a:xfrm>
            <a:off x="3135425" y="4174975"/>
            <a:ext cx="5856300" cy="78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rgbClr val="02418B"/>
                </a:solidFill>
              </a:rPr>
              <a:t>Болотнов Альберт  </a:t>
            </a:r>
            <a:endParaRPr dirty="0">
              <a:solidFill>
                <a:srgbClr val="02418B"/>
              </a:solidFill>
            </a:endParaRPr>
          </a:p>
        </p:txBody>
      </p:sp>
      <p:sp>
        <p:nvSpPr>
          <p:cNvPr id="146" name="Google Shape;146;p32"/>
          <p:cNvSpPr txBox="1">
            <a:spLocks noGrp="1"/>
          </p:cNvSpPr>
          <p:nvPr>
            <p:ph type="subTitle" idx="3"/>
          </p:nvPr>
        </p:nvSpPr>
        <p:spPr>
          <a:xfrm>
            <a:off x="3135425" y="4575175"/>
            <a:ext cx="58563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</a:t>
            </a:r>
            <a:endParaRPr/>
          </a:p>
        </p:txBody>
      </p:sp>
      <p:sp>
        <p:nvSpPr>
          <p:cNvPr id="147" name="Google Shape;147;p32"/>
          <p:cNvSpPr txBox="1">
            <a:spLocks noGrp="1"/>
          </p:cNvSpPr>
          <p:nvPr>
            <p:ph type="subTitle" idx="4"/>
          </p:nvPr>
        </p:nvSpPr>
        <p:spPr>
          <a:xfrm>
            <a:off x="3135425" y="4737950"/>
            <a:ext cx="5856300" cy="137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Должность</a:t>
            </a:r>
            <a:r>
              <a:rPr lang="en-US" dirty="0"/>
              <a:t>: </a:t>
            </a:r>
            <a:r>
              <a:rPr lang="ru-RU" dirty="0"/>
              <a:t>Старший инженер по разработке</a:t>
            </a:r>
            <a:r>
              <a:rPr lang="en-US" dirty="0"/>
              <a:t>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Компания: Автотех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3"/>
          <p:cNvSpPr txBox="1">
            <a:spLocks noGrp="1"/>
          </p:cNvSpPr>
          <p:nvPr>
            <p:ph type="title"/>
          </p:nvPr>
        </p:nvSpPr>
        <p:spPr>
          <a:xfrm>
            <a:off x="500550" y="440977"/>
            <a:ext cx="8520600" cy="75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План защиты</a:t>
            </a:r>
            <a:endParaRPr/>
          </a:p>
        </p:txBody>
      </p:sp>
      <p:sp>
        <p:nvSpPr>
          <p:cNvPr id="153" name="Google Shape;153;p33"/>
          <p:cNvSpPr/>
          <p:nvPr/>
        </p:nvSpPr>
        <p:spPr>
          <a:xfrm>
            <a:off x="680750" y="1430750"/>
            <a:ext cx="3384900" cy="5016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Цели проекта 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4" name="Google Shape;154;p33"/>
          <p:cNvSpPr/>
          <p:nvPr/>
        </p:nvSpPr>
        <p:spPr>
          <a:xfrm>
            <a:off x="680750" y="2254196"/>
            <a:ext cx="3384900" cy="5016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Что планировалось</a:t>
            </a:r>
            <a:endParaRPr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5" name="Google Shape;155;p33"/>
          <p:cNvSpPr/>
          <p:nvPr/>
        </p:nvSpPr>
        <p:spPr>
          <a:xfrm>
            <a:off x="680750" y="3091114"/>
            <a:ext cx="3384900" cy="5016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Используемые технологии</a:t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6" name="Google Shape;156;p33"/>
          <p:cNvSpPr/>
          <p:nvPr/>
        </p:nvSpPr>
        <p:spPr>
          <a:xfrm>
            <a:off x="680750" y="3928052"/>
            <a:ext cx="3384900" cy="5016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Что получилось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7" name="Google Shape;157;p33"/>
          <p:cNvSpPr/>
          <p:nvPr/>
        </p:nvSpPr>
        <p:spPr>
          <a:xfrm>
            <a:off x="680750" y="4710100"/>
            <a:ext cx="3384900" cy="5016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Схемы/архитектура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8" name="Google Shape;158;p33"/>
          <p:cNvSpPr/>
          <p:nvPr/>
        </p:nvSpPr>
        <p:spPr>
          <a:xfrm>
            <a:off x="680750" y="5492150"/>
            <a:ext cx="3384900" cy="5016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Выводы</a:t>
            </a:r>
            <a:endParaRPr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59" name="Google Shape;159;p33"/>
          <p:cNvCxnSpPr>
            <a:stCxn id="153" idx="1"/>
            <a:endCxn id="154" idx="1"/>
          </p:cNvCxnSpPr>
          <p:nvPr/>
        </p:nvCxnSpPr>
        <p:spPr>
          <a:xfrm>
            <a:off x="680750" y="1681550"/>
            <a:ext cx="600" cy="823500"/>
          </a:xfrm>
          <a:prstGeom prst="curvedConnector3">
            <a:avLst>
              <a:gd name="adj1" fmla="val -39687500"/>
            </a:avLst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60" name="Google Shape;160;p33"/>
          <p:cNvCxnSpPr>
            <a:stCxn id="154" idx="1"/>
            <a:endCxn id="155" idx="1"/>
          </p:cNvCxnSpPr>
          <p:nvPr/>
        </p:nvCxnSpPr>
        <p:spPr>
          <a:xfrm>
            <a:off x="680750" y="2504996"/>
            <a:ext cx="600" cy="837000"/>
          </a:xfrm>
          <a:prstGeom prst="curvedConnector3">
            <a:avLst>
              <a:gd name="adj1" fmla="val -39687500"/>
            </a:avLst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61" name="Google Shape;161;p33"/>
          <p:cNvCxnSpPr>
            <a:stCxn id="155" idx="1"/>
            <a:endCxn id="156" idx="1"/>
          </p:cNvCxnSpPr>
          <p:nvPr/>
        </p:nvCxnSpPr>
        <p:spPr>
          <a:xfrm>
            <a:off x="680750" y="3341914"/>
            <a:ext cx="600" cy="837000"/>
          </a:xfrm>
          <a:prstGeom prst="curvedConnector3">
            <a:avLst>
              <a:gd name="adj1" fmla="val -39687500"/>
            </a:avLst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62" name="Google Shape;162;p33"/>
          <p:cNvCxnSpPr/>
          <p:nvPr/>
        </p:nvCxnSpPr>
        <p:spPr>
          <a:xfrm>
            <a:off x="680750" y="4219289"/>
            <a:ext cx="600" cy="837000"/>
          </a:xfrm>
          <a:prstGeom prst="curvedConnector3">
            <a:avLst>
              <a:gd name="adj1" fmla="val -39687500"/>
            </a:avLst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63" name="Google Shape;163;p33"/>
          <p:cNvCxnSpPr/>
          <p:nvPr/>
        </p:nvCxnSpPr>
        <p:spPr>
          <a:xfrm>
            <a:off x="680750" y="5096664"/>
            <a:ext cx="600" cy="837000"/>
          </a:xfrm>
          <a:prstGeom prst="curvedConnector3">
            <a:avLst>
              <a:gd name="adj1" fmla="val -39687500"/>
            </a:avLst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4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Цели проекта</a:t>
            </a:r>
            <a:endParaRPr/>
          </a:p>
        </p:txBody>
      </p:sp>
      <p:graphicFrame>
        <p:nvGraphicFramePr>
          <p:cNvPr id="169" name="Google Shape;169;p34"/>
          <p:cNvGraphicFramePr/>
          <p:nvPr>
            <p:extLst>
              <p:ext uri="{D42A27DB-BD31-4B8C-83A1-F6EECF244321}">
                <p14:modId xmlns:p14="http://schemas.microsoft.com/office/powerpoint/2010/main" val="4048626090"/>
              </p:ext>
            </p:extLst>
          </p:nvPr>
        </p:nvGraphicFramePr>
        <p:xfrm>
          <a:off x="952500" y="2058925"/>
          <a:ext cx="7239000" cy="2301410"/>
        </p:xfrm>
        <a:graphic>
          <a:graphicData uri="http://schemas.openxmlformats.org/drawingml/2006/table">
            <a:tbl>
              <a:tblPr>
                <a:noFill/>
                <a:tableStyleId>{2EDBC0B6-FE8C-44D3-9669-A7B4FABF5092}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7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Проработать </a:t>
                      </a:r>
                      <a:r>
                        <a:rPr lang="ru-RU" sz="1700" b="0" i="0" u="none" strike="noStrike" cap="none" dirty="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Arial"/>
                        </a:rPr>
                        <a:t>архитектурные решения, схемы взаимодействия</a:t>
                      </a:r>
                      <a:endParaRPr sz="1700" b="0" i="0" u="none" strike="noStrike" cap="none" dirty="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7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 b="0" i="0" u="none" strike="noStrike" cap="none" dirty="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Arial"/>
                        </a:rPr>
                        <a:t>Написание технической документации</a:t>
                      </a:r>
                      <a:endParaRPr sz="1700" b="0" i="0" u="none" strike="noStrike" cap="none" dirty="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7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 b="0" i="0" u="none" strike="noStrike" cap="none" dirty="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Arial"/>
                        </a:rPr>
                        <a:t>Разработка предложенного решения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 dirty="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4.</a:t>
                      </a:r>
                      <a:endParaRPr sz="1700" b="1" dirty="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 b="0" i="0" u="none" strike="noStrike" cap="none" dirty="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Arial"/>
                        </a:rPr>
                        <a:t>Тестирование</a:t>
                      </a:r>
                      <a:endParaRPr sz="1700" b="0" i="0" u="none" strike="noStrike" cap="none" dirty="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" sz="1700" b="1" dirty="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5.</a:t>
                      </a: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 b="0" i="0" u="none" strike="noStrike" cap="none" dirty="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Arial"/>
                        </a:rPr>
                        <a:t>Доработка методов и способов получения артефактов</a:t>
                      </a:r>
                      <a:endParaRPr sz="1700" b="0" i="0" u="none" strike="noStrike" cap="none" dirty="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28227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5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Что планировалось</a:t>
            </a:r>
            <a:endParaRPr/>
          </a:p>
        </p:txBody>
      </p:sp>
      <p:graphicFrame>
        <p:nvGraphicFramePr>
          <p:cNvPr id="176" name="Google Shape;176;p35"/>
          <p:cNvGraphicFramePr/>
          <p:nvPr>
            <p:extLst>
              <p:ext uri="{D42A27DB-BD31-4B8C-83A1-F6EECF244321}">
                <p14:modId xmlns:p14="http://schemas.microsoft.com/office/powerpoint/2010/main" val="2196733672"/>
              </p:ext>
            </p:extLst>
          </p:nvPr>
        </p:nvGraphicFramePr>
        <p:xfrm>
          <a:off x="952500" y="2058925"/>
          <a:ext cx="7239000" cy="758224"/>
        </p:xfrm>
        <a:graphic>
          <a:graphicData uri="http://schemas.openxmlformats.org/drawingml/2006/table">
            <a:tbl>
              <a:tblPr>
                <a:noFill/>
                <a:tableStyleId>{2EDBC0B6-FE8C-44D3-9669-A7B4FABF5092}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7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Реализовать программу по расчету основных навигационных параметров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7" name="Google Shape;177;p35"/>
          <p:cNvSpPr/>
          <p:nvPr/>
        </p:nvSpPr>
        <p:spPr>
          <a:xfrm>
            <a:off x="5339350" y="378000"/>
            <a:ext cx="3423000" cy="1092000"/>
          </a:xfrm>
          <a:prstGeom prst="wedgeRectCallout">
            <a:avLst>
              <a:gd name="adj1" fmla="val -20833"/>
              <a:gd name="adj2" fmla="val 62500"/>
            </a:avLst>
          </a:prstGeom>
          <a:solidFill>
            <a:srgbClr val="F3F3F3"/>
          </a:solidFill>
          <a:ln w="9525" cap="flat" cmpd="sng">
            <a:solidFill>
              <a:srgbClr val="013D8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98000" tIns="126000" rIns="198000" bIns="12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02418B"/>
                </a:solidFill>
                <a:latin typeface="Roboto"/>
                <a:ea typeface="Roboto"/>
                <a:cs typeface="Roboto"/>
                <a:sym typeface="Roboto"/>
              </a:rPr>
              <a:t>Что было в начале, что знали до курса, сколько времени заняло выполнение проекта</a:t>
            </a:r>
            <a:endParaRPr sz="1500">
              <a:solidFill>
                <a:srgbClr val="02418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6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Используемые технологии</a:t>
            </a:r>
            <a:endParaRPr/>
          </a:p>
        </p:txBody>
      </p:sp>
      <p:graphicFrame>
        <p:nvGraphicFramePr>
          <p:cNvPr id="183" name="Google Shape;183;p36"/>
          <p:cNvGraphicFramePr/>
          <p:nvPr>
            <p:extLst>
              <p:ext uri="{D42A27DB-BD31-4B8C-83A1-F6EECF244321}">
                <p14:modId xmlns:p14="http://schemas.microsoft.com/office/powerpoint/2010/main" val="2844914165"/>
              </p:ext>
            </p:extLst>
          </p:nvPr>
        </p:nvGraphicFramePr>
        <p:xfrm>
          <a:off x="952500" y="2058925"/>
          <a:ext cx="7239000" cy="920564"/>
        </p:xfrm>
        <a:graphic>
          <a:graphicData uri="http://schemas.openxmlformats.org/drawingml/2006/table">
            <a:tbl>
              <a:tblPr>
                <a:noFill/>
                <a:tableStyleId>{2EDBC0B6-FE8C-44D3-9669-A7B4FABF5092}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7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C</a:t>
                      </a:r>
                      <a:r>
                        <a:rPr lang="ru-RU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++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7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Cmake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8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dirty="0"/>
              <a:t>Архитектура</a:t>
            </a:r>
            <a:r>
              <a:rPr lang="en-US" dirty="0"/>
              <a:t> </a:t>
            </a:r>
            <a:r>
              <a:rPr lang="ru-RU" dirty="0"/>
              <a:t>программы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9F4A79A-0641-CFA4-D2AF-4FDACD287A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0247" y="1094081"/>
            <a:ext cx="6323505" cy="544015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7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Что получилось</a:t>
            </a:r>
            <a:endParaRPr/>
          </a:p>
        </p:txBody>
      </p:sp>
      <p:sp>
        <p:nvSpPr>
          <p:cNvPr id="190" name="Google Shape;190;p37"/>
          <p:cNvSpPr txBox="1">
            <a:spLocks noGrp="1"/>
          </p:cNvSpPr>
          <p:nvPr>
            <p:ph type="body" idx="1"/>
          </p:nvPr>
        </p:nvSpPr>
        <p:spPr>
          <a:xfrm>
            <a:off x="544563" y="4830840"/>
            <a:ext cx="8054871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206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ru" dirty="0"/>
              <a:t>Ссылка на репозиторий</a:t>
            </a:r>
            <a:r>
              <a:rPr lang="en-US" dirty="0"/>
              <a:t>:</a:t>
            </a:r>
          </a:p>
          <a:p>
            <a:pPr marL="1206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en-US" dirty="0">
                <a:hlinkClick r:id="rId3"/>
              </a:rPr>
              <a:t>https://github.com/albert0402/otus_C-Developer.Basic/tree/main/project</a:t>
            </a:r>
            <a:r>
              <a:rPr lang="en-US" dirty="0"/>
              <a:t> </a:t>
            </a:r>
          </a:p>
        </p:txBody>
      </p:sp>
      <p:pic>
        <p:nvPicPr>
          <p:cNvPr id="191" name="Google Shape;191;p37"/>
          <p:cNvPicPr preferRelativeResize="0"/>
          <p:nvPr/>
        </p:nvPicPr>
        <p:blipFill rotWithShape="1">
          <a:blip r:embed="rId4">
            <a:alphaModFix/>
          </a:blip>
          <a:srcRect l="30645" t="28552" r="28521" b="10490"/>
          <a:stretch/>
        </p:blipFill>
        <p:spPr>
          <a:xfrm>
            <a:off x="2774549" y="1094081"/>
            <a:ext cx="3594900" cy="357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179</Words>
  <Application>Microsoft Macintosh PowerPoint</Application>
  <PresentationFormat>Экран (4:3)</PresentationFormat>
  <Paragraphs>49</Paragraphs>
  <Slides>11</Slides>
  <Notes>11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Courier New</vt:lpstr>
      <vt:lpstr>Roboto</vt:lpstr>
      <vt:lpstr>Светлая тема</vt:lpstr>
      <vt:lpstr>C++ Developer. Basic </vt:lpstr>
      <vt:lpstr>Презентация PowerPoint</vt:lpstr>
      <vt:lpstr>Защита проекта Тема: Астрономический калькулятор для навигационных систем   </vt:lpstr>
      <vt:lpstr>План защиты</vt:lpstr>
      <vt:lpstr>Цели проекта</vt:lpstr>
      <vt:lpstr>Что планировалось</vt:lpstr>
      <vt:lpstr>Используемые технологии</vt:lpstr>
      <vt:lpstr>Архитектура программы  </vt:lpstr>
      <vt:lpstr>Что получилось</vt:lpstr>
      <vt:lpstr>Выводы и планы по развитию</vt:lpstr>
      <vt:lpstr>Спасибо за внимание!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 Developer. Basic </dc:title>
  <cp:lastModifiedBy>Microsoft Office User</cp:lastModifiedBy>
  <cp:revision>4</cp:revision>
  <dcterms:modified xsi:type="dcterms:W3CDTF">2024-10-01T18:57:06Z</dcterms:modified>
</cp:coreProperties>
</file>