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58"/>
  </p:notesMasterIdLst>
  <p:handoutMasterIdLst>
    <p:handoutMasterId r:id="rId59"/>
  </p:handoutMasterIdLst>
  <p:sldIdLst>
    <p:sldId id="256" r:id="rId2"/>
    <p:sldId id="258" r:id="rId3"/>
    <p:sldId id="257" r:id="rId4"/>
    <p:sldId id="259" r:id="rId5"/>
    <p:sldId id="302" r:id="rId6"/>
    <p:sldId id="260" r:id="rId7"/>
    <p:sldId id="261" r:id="rId8"/>
    <p:sldId id="262" r:id="rId9"/>
    <p:sldId id="263" r:id="rId10"/>
    <p:sldId id="303" r:id="rId11"/>
    <p:sldId id="304" r:id="rId12"/>
    <p:sldId id="264" r:id="rId13"/>
    <p:sldId id="265" r:id="rId14"/>
    <p:sldId id="266" r:id="rId15"/>
    <p:sldId id="267" r:id="rId16"/>
    <p:sldId id="268" r:id="rId17"/>
    <p:sldId id="269" r:id="rId18"/>
    <p:sldId id="270" r:id="rId19"/>
    <p:sldId id="271" r:id="rId20"/>
    <p:sldId id="272" r:id="rId21"/>
    <p:sldId id="305" r:id="rId22"/>
    <p:sldId id="273" r:id="rId23"/>
    <p:sldId id="274" r:id="rId24"/>
    <p:sldId id="275" r:id="rId25"/>
    <p:sldId id="276" r:id="rId26"/>
    <p:sldId id="277" r:id="rId27"/>
    <p:sldId id="278" r:id="rId28"/>
    <p:sldId id="279" r:id="rId29"/>
    <p:sldId id="280" r:id="rId30"/>
    <p:sldId id="281" r:id="rId31"/>
    <p:sldId id="282" r:id="rId32"/>
    <p:sldId id="283" r:id="rId33"/>
    <p:sldId id="306" r:id="rId34"/>
    <p:sldId id="285" r:id="rId35"/>
    <p:sldId id="284" r:id="rId36"/>
    <p:sldId id="287" r:id="rId37"/>
    <p:sldId id="288" r:id="rId38"/>
    <p:sldId id="289" r:id="rId39"/>
    <p:sldId id="290" r:id="rId40"/>
    <p:sldId id="291" r:id="rId41"/>
    <p:sldId id="292" r:id="rId42"/>
    <p:sldId id="308" r:id="rId43"/>
    <p:sldId id="294" r:id="rId44"/>
    <p:sldId id="309" r:id="rId45"/>
    <p:sldId id="310" r:id="rId46"/>
    <p:sldId id="295" r:id="rId47"/>
    <p:sldId id="313" r:id="rId48"/>
    <p:sldId id="314" r:id="rId49"/>
    <p:sldId id="296" r:id="rId50"/>
    <p:sldId id="315" r:id="rId51"/>
    <p:sldId id="311" r:id="rId52"/>
    <p:sldId id="312" r:id="rId53"/>
    <p:sldId id="297" r:id="rId54"/>
    <p:sldId id="298" r:id="rId55"/>
    <p:sldId id="301" r:id="rId56"/>
    <p:sldId id="299" r:id="rId57"/>
  </p:sldIdLst>
  <p:sldSz cx="9144000" cy="6858000" type="screen4x3"/>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FF"/>
    <a:srgbClr val="0033CC"/>
    <a:srgbClr val="3333FF"/>
    <a:srgbClr val="000066"/>
    <a:srgbClr val="CC9900"/>
    <a:srgbClr val="A50021"/>
    <a:srgbClr val="FF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43" autoAdjust="0"/>
    <p:restoredTop sz="86380" autoAdjust="0"/>
  </p:normalViewPr>
  <p:slideViewPr>
    <p:cSldViewPr>
      <p:cViewPr varScale="1">
        <p:scale>
          <a:sx n="90" d="100"/>
          <a:sy n="90" d="100"/>
        </p:scale>
        <p:origin x="870" y="66"/>
      </p:cViewPr>
      <p:guideLst>
        <p:guide orient="horz" pos="2160"/>
        <p:guide pos="219"/>
      </p:guideLst>
    </p:cSldViewPr>
  </p:slideViewPr>
  <p:outlineViewPr>
    <p:cViewPr>
      <p:scale>
        <a:sx n="33" d="100"/>
        <a:sy n="33" d="100"/>
      </p:scale>
      <p:origin x="0" y="-119562"/>
    </p:cViewPr>
  </p:outlineViewPr>
  <p:notesTextViewPr>
    <p:cViewPr>
      <p:scale>
        <a:sx n="100" d="100"/>
        <a:sy n="100" d="100"/>
      </p:scale>
      <p:origin x="0" y="0"/>
    </p:cViewPr>
  </p:notesTextViewPr>
  <p:sorterViewPr>
    <p:cViewPr varScale="1">
      <p:scale>
        <a:sx n="1" d="1"/>
        <a:sy n="1" d="1"/>
      </p:scale>
      <p:origin x="0" y="-7554"/>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2014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9-22T01:39:34.134"/>
    </inkml:context>
    <inkml:brush xml:id="br0">
      <inkml:brushProperty name="width" value="0.05292" units="cm"/>
      <inkml:brushProperty name="height" value="0.05292" units="cm"/>
      <inkml:brushProperty name="color" value="#FF0000"/>
    </inkml:brush>
  </inkml:definitions>
  <inkml:trace contextRef="#ctx0" brushRef="#br0">20888 8982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953C694-F7E7-4535-90A6-9B04C16AC918}" type="slidenum">
              <a:rPr lang="en-US" altLang="zh-TW"/>
              <a:pPr>
                <a:defRPr/>
              </a:pPr>
              <a:t>‹#›</a:t>
            </a:fld>
            <a:endParaRPr lang="en-US" altLang="zh-TW"/>
          </a:p>
        </p:txBody>
      </p:sp>
    </p:spTree>
    <p:extLst>
      <p:ext uri="{BB962C8B-B14F-4D97-AF65-F5344CB8AC3E}">
        <p14:creationId xmlns:p14="http://schemas.microsoft.com/office/powerpoint/2010/main" val="1263273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4588" y="685800"/>
            <a:ext cx="4572000" cy="3429000"/>
          </a:xfrm>
          <a:ln/>
        </p:spPr>
      </p:sp>
      <p:sp>
        <p:nvSpPr>
          <p:cNvPr id="5939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50621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8429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991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2000" cy="3429000"/>
          </a:xfrm>
          <a:ln/>
        </p:spPr>
      </p:sp>
      <p:sp>
        <p:nvSpPr>
          <p:cNvPr id="7065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07057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4588" y="685800"/>
            <a:ext cx="4572000" cy="3429000"/>
          </a:xfrm>
          <a:ln/>
        </p:spPr>
      </p:sp>
      <p:sp>
        <p:nvSpPr>
          <p:cNvPr id="7168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40863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4588" y="685800"/>
            <a:ext cx="4572000" cy="3429000"/>
          </a:xfrm>
          <a:ln/>
        </p:spPr>
      </p:sp>
      <p:sp>
        <p:nvSpPr>
          <p:cNvPr id="7270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746224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4588" y="685800"/>
            <a:ext cx="4572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973112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2000" cy="3429000"/>
          </a:xfrm>
          <a:ln/>
        </p:spPr>
      </p:sp>
      <p:sp>
        <p:nvSpPr>
          <p:cNvPr id="7475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535585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4588" y="685800"/>
            <a:ext cx="4572000" cy="3429000"/>
          </a:xfrm>
          <a:ln/>
        </p:spPr>
      </p:sp>
      <p:sp>
        <p:nvSpPr>
          <p:cNvPr id="7577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62766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4588" y="685800"/>
            <a:ext cx="4572000" cy="3429000"/>
          </a:xfrm>
          <a:ln/>
        </p:spPr>
      </p:sp>
      <p:sp>
        <p:nvSpPr>
          <p:cNvPr id="7680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509911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2000" cy="3429000"/>
          </a:xfrm>
          <a:ln/>
        </p:spPr>
      </p:sp>
      <p:sp>
        <p:nvSpPr>
          <p:cNvPr id="7782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55532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4588" y="685800"/>
            <a:ext cx="4572000" cy="3429000"/>
          </a:xfrm>
          <a:ln/>
        </p:spPr>
      </p:sp>
      <p:sp>
        <p:nvSpPr>
          <p:cNvPr id="6041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021310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44588" y="685800"/>
            <a:ext cx="4572000" cy="3429000"/>
          </a:xfrm>
          <a:ln/>
        </p:spPr>
      </p:sp>
      <p:sp>
        <p:nvSpPr>
          <p:cNvPr id="7885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84149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656608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4588" y="685800"/>
            <a:ext cx="4572000" cy="3429000"/>
          </a:xfrm>
          <a:ln/>
        </p:spPr>
      </p:sp>
      <p:sp>
        <p:nvSpPr>
          <p:cNvPr id="80899"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Single process</a:t>
            </a:r>
          </a:p>
          <a:p>
            <a:pPr eaLnBrk="1" hangingPunct="1"/>
            <a:r>
              <a:rPr lang="en-US" altLang="zh-TW" smtClean="0"/>
              <a:t>Smaller command interpreter</a:t>
            </a:r>
            <a:endParaRPr lang="zh-TW" altLang="zh-TW" smtClean="0"/>
          </a:p>
        </p:txBody>
      </p:sp>
    </p:spTree>
    <p:extLst>
      <p:ext uri="{BB962C8B-B14F-4D97-AF65-F5344CB8AC3E}">
        <p14:creationId xmlns:p14="http://schemas.microsoft.com/office/powerpoint/2010/main" val="3812670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2000" cy="3429000"/>
          </a:xfrm>
          <a:ln/>
        </p:spPr>
      </p:sp>
      <p:sp>
        <p:nvSpPr>
          <p:cNvPr id="81923"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Multitasking, </a:t>
            </a:r>
          </a:p>
          <a:p>
            <a:pPr eaLnBrk="1" hangingPunct="1"/>
            <a:r>
              <a:rPr lang="en-US" altLang="zh-TW" smtClean="0"/>
              <a:t>Keyboard response for background process</a:t>
            </a:r>
            <a:endParaRPr lang="zh-TW" altLang="zh-TW" smtClean="0"/>
          </a:p>
        </p:txBody>
      </p:sp>
    </p:spTree>
    <p:extLst>
      <p:ext uri="{BB962C8B-B14F-4D97-AF65-F5344CB8AC3E}">
        <p14:creationId xmlns:p14="http://schemas.microsoft.com/office/powerpoint/2010/main" val="4043240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44588" y="685800"/>
            <a:ext cx="4572000" cy="3429000"/>
          </a:xfrm>
          <a:ln/>
        </p:spPr>
      </p:sp>
      <p:sp>
        <p:nvSpPr>
          <p:cNvPr id="8294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904545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2000" cy="3429000"/>
          </a:xfrm>
          <a:ln/>
        </p:spPr>
      </p:sp>
      <p:sp>
        <p:nvSpPr>
          <p:cNvPr id="8397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368927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44588" y="685800"/>
            <a:ext cx="4572000" cy="3429000"/>
          </a:xfrm>
          <a:ln/>
        </p:spPr>
      </p:sp>
      <p:sp>
        <p:nvSpPr>
          <p:cNvPr id="8499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745916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4588" y="685800"/>
            <a:ext cx="4572000" cy="3429000"/>
          </a:xfrm>
          <a:ln/>
        </p:spPr>
      </p:sp>
      <p:sp>
        <p:nvSpPr>
          <p:cNvPr id="8601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54464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44588" y="685800"/>
            <a:ext cx="4572000" cy="3429000"/>
          </a:xfrm>
          <a:ln/>
        </p:spPr>
      </p:sp>
      <p:sp>
        <p:nvSpPr>
          <p:cNvPr id="8704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866106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4588" y="685800"/>
            <a:ext cx="4572000" cy="3429000"/>
          </a:xfrm>
          <a:ln/>
        </p:spPr>
      </p:sp>
      <p:sp>
        <p:nvSpPr>
          <p:cNvPr id="8806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86799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685800"/>
            <a:ext cx="4572000" cy="3429000"/>
          </a:xfrm>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526567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4588" y="685800"/>
            <a:ext cx="4572000" cy="3429000"/>
          </a:xfrm>
          <a:ln/>
        </p:spPr>
      </p:sp>
      <p:sp>
        <p:nvSpPr>
          <p:cNvPr id="8909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7919878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4588" y="685800"/>
            <a:ext cx="4572000" cy="3429000"/>
          </a:xfrm>
          <a:ln/>
        </p:spPr>
      </p:sp>
      <p:sp>
        <p:nvSpPr>
          <p:cNvPr id="9011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747038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104589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2813" eaLnBrk="0" hangingPunct="0">
              <a:defRPr kumimoji="1">
                <a:solidFill>
                  <a:schemeClr val="tx1"/>
                </a:solidFill>
                <a:latin typeface="Bickley Script LET" pitchFamily="2" charset="0"/>
                <a:ea typeface="新細明體" pitchFamily="18" charset="-120"/>
              </a:defRPr>
            </a:lvl1pPr>
            <a:lvl2pPr marL="742950" indent="-285750" defTabSz="912813" eaLnBrk="0" hangingPunct="0">
              <a:defRPr kumimoji="1">
                <a:solidFill>
                  <a:schemeClr val="tx1"/>
                </a:solidFill>
                <a:latin typeface="Bickley Script LET" pitchFamily="2" charset="0"/>
                <a:ea typeface="新細明體" pitchFamily="18" charset="-120"/>
              </a:defRPr>
            </a:lvl2pPr>
            <a:lvl3pPr marL="1143000" indent="-228600" defTabSz="912813" eaLnBrk="0" hangingPunct="0">
              <a:defRPr kumimoji="1">
                <a:solidFill>
                  <a:schemeClr val="tx1"/>
                </a:solidFill>
                <a:latin typeface="Bickley Script LET" pitchFamily="2" charset="0"/>
                <a:ea typeface="新細明體" pitchFamily="18" charset="-120"/>
              </a:defRPr>
            </a:lvl3pPr>
            <a:lvl4pPr marL="1600200" indent="-228600" defTabSz="912813" eaLnBrk="0" hangingPunct="0">
              <a:defRPr kumimoji="1">
                <a:solidFill>
                  <a:schemeClr val="tx1"/>
                </a:solidFill>
                <a:latin typeface="Bickley Script LET" pitchFamily="2" charset="0"/>
                <a:ea typeface="新細明體" pitchFamily="18" charset="-120"/>
              </a:defRPr>
            </a:lvl4pPr>
            <a:lvl5pPr marL="2057400" indent="-228600" defTabSz="912813" eaLnBrk="0" hangingPunct="0">
              <a:defRPr kumimoji="1">
                <a:solidFill>
                  <a:schemeClr val="tx1"/>
                </a:solidFill>
                <a:latin typeface="Bickley Script LET" pitchFamily="2" charset="0"/>
                <a:ea typeface="新細明體" pitchFamily="18" charset="-120"/>
              </a:defRPr>
            </a:lvl5pPr>
            <a:lvl6pPr marL="25146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fld id="{FFCF1416-5B95-444F-9576-410FB6E4D3E9}" type="slidenum">
              <a:rPr lang="en-US" altLang="zh-TW" smtClean="0">
                <a:latin typeface="Times New Roman" pitchFamily="18" charset="0"/>
                <a:ea typeface="MS PGothic" pitchFamily="34" charset="-128"/>
              </a:rPr>
              <a:pPr eaLnBrk="1" hangingPunct="1"/>
              <a:t>32</a:t>
            </a:fld>
            <a:endParaRPr lang="en-US" altLang="zh-TW" smtClean="0">
              <a:latin typeface="Times New Roman" pitchFamily="18" charset="0"/>
              <a:ea typeface="MS PGothic" pitchFamily="34"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12809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144694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4588" y="685800"/>
            <a:ext cx="4572000" cy="3429000"/>
          </a:xfrm>
          <a:ln/>
        </p:spPr>
      </p:sp>
      <p:sp>
        <p:nvSpPr>
          <p:cNvPr id="9421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537147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4588" y="685800"/>
            <a:ext cx="4572000" cy="3429000"/>
          </a:xfrm>
          <a:ln/>
        </p:spPr>
      </p:sp>
      <p:sp>
        <p:nvSpPr>
          <p:cNvPr id="9523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494266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4588" y="685800"/>
            <a:ext cx="4572000" cy="3429000"/>
          </a:xfrm>
          <a:ln/>
        </p:spPr>
      </p:sp>
      <p:sp>
        <p:nvSpPr>
          <p:cNvPr id="96259" name="Rectangle 3"/>
          <p:cNvSpPr>
            <a:spLocks noGrp="1" noChangeArrowheads="1"/>
          </p:cNvSpPr>
          <p:nvPr>
            <p:ph type="body" idx="1"/>
          </p:nvPr>
        </p:nvSpPr>
        <p:spPr>
          <a:xfrm>
            <a:off x="914400" y="4343400"/>
            <a:ext cx="5029200" cy="4114800"/>
          </a:xfrm>
          <a:noFill/>
        </p:spPr>
        <p:txBody>
          <a:bodyPr/>
          <a:lstStyle/>
          <a:p>
            <a:pPr eaLnBrk="1" hangingPunct="1"/>
            <a:endParaRPr lang="zh-TW" altLang="zh-TW" dirty="0" smtClean="0"/>
          </a:p>
        </p:txBody>
      </p:sp>
    </p:spTree>
    <p:extLst>
      <p:ext uri="{BB962C8B-B14F-4D97-AF65-F5344CB8AC3E}">
        <p14:creationId xmlns:p14="http://schemas.microsoft.com/office/powerpoint/2010/main" val="1079463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2000" cy="3429000"/>
          </a:xfrm>
          <a:ln/>
        </p:spPr>
      </p:sp>
      <p:sp>
        <p:nvSpPr>
          <p:cNvPr id="9728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616893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4588" y="685800"/>
            <a:ext cx="4572000" cy="3429000"/>
          </a:xfrm>
          <a:ln/>
        </p:spPr>
      </p:sp>
      <p:sp>
        <p:nvSpPr>
          <p:cNvPr id="9830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45367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4588" y="685800"/>
            <a:ext cx="4572000" cy="3429000"/>
          </a:xfrm>
          <a:ln/>
        </p:spPr>
      </p:sp>
      <p:sp>
        <p:nvSpPr>
          <p:cNvPr id="6246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671084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4588" y="685800"/>
            <a:ext cx="4572000" cy="3429000"/>
          </a:xfrm>
          <a:ln/>
        </p:spPr>
      </p:sp>
      <p:sp>
        <p:nvSpPr>
          <p:cNvPr id="993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dirty="0" smtClean="0"/>
          </a:p>
        </p:txBody>
      </p:sp>
    </p:spTree>
    <p:extLst>
      <p:ext uri="{BB962C8B-B14F-4D97-AF65-F5344CB8AC3E}">
        <p14:creationId xmlns:p14="http://schemas.microsoft.com/office/powerpoint/2010/main" val="1838862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4588" y="685800"/>
            <a:ext cx="4572000" cy="3429000"/>
          </a:xfrm>
          <a:ln/>
        </p:spPr>
      </p:sp>
      <p:sp>
        <p:nvSpPr>
          <p:cNvPr id="10035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762435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2813" eaLnBrk="0" hangingPunct="0">
              <a:defRPr kumimoji="1">
                <a:solidFill>
                  <a:schemeClr val="tx1"/>
                </a:solidFill>
                <a:latin typeface="Bickley Script LET" pitchFamily="2" charset="0"/>
                <a:ea typeface="新細明體" pitchFamily="18" charset="-120"/>
              </a:defRPr>
            </a:lvl1pPr>
            <a:lvl2pPr marL="742950" indent="-285750" defTabSz="912813" eaLnBrk="0" hangingPunct="0">
              <a:defRPr kumimoji="1">
                <a:solidFill>
                  <a:schemeClr val="tx1"/>
                </a:solidFill>
                <a:latin typeface="Bickley Script LET" pitchFamily="2" charset="0"/>
                <a:ea typeface="新細明體" pitchFamily="18" charset="-120"/>
              </a:defRPr>
            </a:lvl2pPr>
            <a:lvl3pPr marL="1143000" indent="-228600" defTabSz="912813" eaLnBrk="0" hangingPunct="0">
              <a:defRPr kumimoji="1">
                <a:solidFill>
                  <a:schemeClr val="tx1"/>
                </a:solidFill>
                <a:latin typeface="Bickley Script LET" pitchFamily="2" charset="0"/>
                <a:ea typeface="新細明體" pitchFamily="18" charset="-120"/>
              </a:defRPr>
            </a:lvl3pPr>
            <a:lvl4pPr marL="1600200" indent="-228600" defTabSz="912813" eaLnBrk="0" hangingPunct="0">
              <a:defRPr kumimoji="1">
                <a:solidFill>
                  <a:schemeClr val="tx1"/>
                </a:solidFill>
                <a:latin typeface="Bickley Script LET" pitchFamily="2" charset="0"/>
                <a:ea typeface="新細明體" pitchFamily="18" charset="-120"/>
              </a:defRPr>
            </a:lvl4pPr>
            <a:lvl5pPr marL="2057400" indent="-228600" defTabSz="912813" eaLnBrk="0" hangingPunct="0">
              <a:defRPr kumimoji="1">
                <a:solidFill>
                  <a:schemeClr val="tx1"/>
                </a:solidFill>
                <a:latin typeface="Bickley Script LET" pitchFamily="2" charset="0"/>
                <a:ea typeface="新細明體" pitchFamily="18" charset="-120"/>
              </a:defRPr>
            </a:lvl5pPr>
            <a:lvl6pPr marL="25146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fld id="{8454EA0A-4D23-45B7-A6B5-3010955DDBBB}" type="slidenum">
              <a:rPr lang="en-US" altLang="zh-TW" smtClean="0">
                <a:latin typeface="Times New Roman" pitchFamily="18" charset="0"/>
                <a:ea typeface="MS PGothic" pitchFamily="34" charset="-128"/>
              </a:rPr>
              <a:pPr eaLnBrk="1" hangingPunct="1"/>
              <a:t>41</a:t>
            </a:fld>
            <a:endParaRPr lang="en-US" altLang="zh-TW" smtClean="0">
              <a:latin typeface="Times New Roman" pitchFamily="18" charset="0"/>
              <a:ea typeface="MS PGothic"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28617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4588" y="685800"/>
            <a:ext cx="4572000" cy="3429000"/>
          </a:xfrm>
          <a:ln/>
        </p:spPr>
      </p:sp>
      <p:sp>
        <p:nvSpPr>
          <p:cNvPr id="10342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4214709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529368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4698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4588" y="685800"/>
            <a:ext cx="4572000" cy="3429000"/>
          </a:xfrm>
          <a:ln/>
        </p:spPr>
      </p:sp>
      <p:sp>
        <p:nvSpPr>
          <p:cNvPr id="10649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665652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953C694-F7E7-4535-90A6-9B04C16AC918}" type="slidenum">
              <a:rPr lang="en-US" altLang="zh-TW" smtClean="0"/>
              <a:pPr>
                <a:defRPr/>
              </a:pPr>
              <a:t>47</a:t>
            </a:fld>
            <a:endParaRPr lang="en-US" altLang="zh-TW"/>
          </a:p>
        </p:txBody>
      </p:sp>
    </p:spTree>
    <p:extLst>
      <p:ext uri="{BB962C8B-B14F-4D97-AF65-F5344CB8AC3E}">
        <p14:creationId xmlns:p14="http://schemas.microsoft.com/office/powerpoint/2010/main" val="15384245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4588" y="685800"/>
            <a:ext cx="4572000" cy="3429000"/>
          </a:xfrm>
          <a:ln/>
        </p:spPr>
      </p:sp>
      <p:sp>
        <p:nvSpPr>
          <p:cNvPr id="10752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5613090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1403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77203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2813" eaLnBrk="0" hangingPunct="0">
              <a:defRPr kumimoji="1">
                <a:solidFill>
                  <a:schemeClr val="tx1"/>
                </a:solidFill>
                <a:latin typeface="Bickley Script LET" pitchFamily="2" charset="0"/>
                <a:ea typeface="新細明體" pitchFamily="18" charset="-120"/>
              </a:defRPr>
            </a:lvl1pPr>
            <a:lvl2pPr marL="742950" indent="-285750" defTabSz="912813" eaLnBrk="0" hangingPunct="0">
              <a:defRPr kumimoji="1">
                <a:solidFill>
                  <a:schemeClr val="tx1"/>
                </a:solidFill>
                <a:latin typeface="Bickley Script LET" pitchFamily="2" charset="0"/>
                <a:ea typeface="新細明體" pitchFamily="18" charset="-120"/>
              </a:defRPr>
            </a:lvl2pPr>
            <a:lvl3pPr marL="1143000" indent="-228600" defTabSz="912813" eaLnBrk="0" hangingPunct="0">
              <a:defRPr kumimoji="1">
                <a:solidFill>
                  <a:schemeClr val="tx1"/>
                </a:solidFill>
                <a:latin typeface="Bickley Script LET" pitchFamily="2" charset="0"/>
                <a:ea typeface="新細明體" pitchFamily="18" charset="-120"/>
              </a:defRPr>
            </a:lvl3pPr>
            <a:lvl4pPr marL="1600200" indent="-228600" defTabSz="912813" eaLnBrk="0" hangingPunct="0">
              <a:defRPr kumimoji="1">
                <a:solidFill>
                  <a:schemeClr val="tx1"/>
                </a:solidFill>
                <a:latin typeface="Bickley Script LET" pitchFamily="2" charset="0"/>
                <a:ea typeface="新細明體" pitchFamily="18" charset="-120"/>
              </a:defRPr>
            </a:lvl4pPr>
            <a:lvl5pPr marL="2057400" indent="-228600" defTabSz="912813" eaLnBrk="0" hangingPunct="0">
              <a:defRPr kumimoji="1">
                <a:solidFill>
                  <a:schemeClr val="tx1"/>
                </a:solidFill>
                <a:latin typeface="Bickley Script LET" pitchFamily="2" charset="0"/>
                <a:ea typeface="新細明體" pitchFamily="18" charset="-120"/>
              </a:defRPr>
            </a:lvl5pPr>
            <a:lvl6pPr marL="25146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defTabSz="912813"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fld id="{06A6FF3D-548F-4CAB-9EF5-0D3BEB591CB1}" type="slidenum">
              <a:rPr lang="en-US" altLang="zh-TW" smtClean="0">
                <a:latin typeface="Times New Roman" pitchFamily="18" charset="0"/>
                <a:ea typeface="MS PGothic" pitchFamily="34" charset="-128"/>
              </a:rPr>
              <a:pPr eaLnBrk="1" hangingPunct="1"/>
              <a:t>51</a:t>
            </a:fld>
            <a:endParaRPr lang="en-US" altLang="zh-TW" smtClean="0">
              <a:latin typeface="Times New Roman" pitchFamily="18" charset="0"/>
              <a:ea typeface="MS PGothic"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2268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4588" y="685800"/>
            <a:ext cx="4572000" cy="3429000"/>
          </a:xfrm>
          <a:ln/>
        </p:spPr>
      </p:sp>
      <p:sp>
        <p:nvSpPr>
          <p:cNvPr id="11059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55340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4588" y="685800"/>
            <a:ext cx="4572000" cy="3429000"/>
          </a:xfrm>
          <a:ln/>
        </p:spPr>
      </p:sp>
      <p:sp>
        <p:nvSpPr>
          <p:cNvPr id="11161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682790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3081279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4588" y="685800"/>
            <a:ext cx="4572000" cy="3429000"/>
          </a:xfrm>
          <a:ln/>
        </p:spPr>
      </p:sp>
      <p:sp>
        <p:nvSpPr>
          <p:cNvPr id="11264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61254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4588" y="685800"/>
            <a:ext cx="4572000" cy="3429000"/>
          </a:xfrm>
          <a:ln/>
        </p:spPr>
      </p:sp>
      <p:sp>
        <p:nvSpPr>
          <p:cNvPr id="64515"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98514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4588" y="685800"/>
            <a:ext cx="4572000" cy="3429000"/>
          </a:xfrm>
          <a:ln/>
        </p:spPr>
      </p:sp>
      <p:sp>
        <p:nvSpPr>
          <p:cNvPr id="65539"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03583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44588" y="685800"/>
            <a:ext cx="4572000" cy="3429000"/>
          </a:xfrm>
          <a:ln/>
        </p:spPr>
      </p:sp>
      <p:sp>
        <p:nvSpPr>
          <p:cNvPr id="66563"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419026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2000" cy="3429000"/>
          </a:xfrm>
          <a:ln/>
        </p:spPr>
      </p:sp>
      <p:sp>
        <p:nvSpPr>
          <p:cNvPr id="67587"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3535891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2663" y="6521450"/>
            <a:ext cx="664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3"/>
            <a:ext cx="1258888"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7499350" y="6453188"/>
            <a:ext cx="16922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smtClean="0">
                <a:solidFill>
                  <a:srgbClr val="0000FF"/>
                </a:solidFill>
                <a:latin typeface="Arial" charset="0"/>
                <a:ea typeface="全真中隸書" pitchFamily="49" charset="-120"/>
              </a:rPr>
              <a:t>國立台灣大學</a:t>
            </a:r>
          </a:p>
          <a:p>
            <a:pPr eaLnBrk="1" hangingPunct="1">
              <a:lnSpc>
                <a:spcPct val="40000"/>
              </a:lnSpc>
              <a:spcBef>
                <a:spcPct val="50000"/>
              </a:spcBef>
              <a:defRPr/>
            </a:pPr>
            <a:r>
              <a:rPr lang="zh-TW" altLang="en-US" b="1" smtClean="0">
                <a:solidFill>
                  <a:srgbClr val="0000FF"/>
                </a:solidFill>
                <a:latin typeface="Arial" charset="0"/>
                <a:ea typeface="全真中隸書" pitchFamily="49" charset="-120"/>
              </a:rPr>
              <a:t>資訊工程學系</a:t>
            </a:r>
          </a:p>
        </p:txBody>
      </p:sp>
      <p:sp>
        <p:nvSpPr>
          <p:cNvPr id="125954" name="Rectangle 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125955" name="Rectangle 3"/>
          <p:cNvSpPr>
            <a:spLocks noGrp="1" noChangeArrowheads="1"/>
          </p:cNvSpPr>
          <p:nvPr>
            <p:ph type="subTitle" idx="1"/>
          </p:nvPr>
        </p:nvSpPr>
        <p:spPr>
          <a:xfrm>
            <a:off x="1371600" y="3886200"/>
            <a:ext cx="64008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smtClean="0"/>
              <a:t>按一下以編輯母片副標題樣式</a:t>
            </a:r>
          </a:p>
        </p:txBody>
      </p:sp>
      <p:sp>
        <p:nvSpPr>
          <p:cNvPr id="7" name="Rectangle 4"/>
          <p:cNvSpPr>
            <a:spLocks noGrp="1" noChangeArrowheads="1"/>
          </p:cNvSpPr>
          <p:nvPr>
            <p:ph type="dt" sz="half" idx="10"/>
          </p:nvPr>
        </p:nvSpPr>
        <p:spPr>
          <a:xfrm>
            <a:off x="457200" y="6245225"/>
            <a:ext cx="2133600" cy="476250"/>
          </a:xfrm>
        </p:spPr>
        <p:txBody>
          <a:bodyPr/>
          <a:lstStyle>
            <a:lvl1pPr>
              <a:defRPr smtClean="0">
                <a:solidFill>
                  <a:schemeClr val="tx1"/>
                </a:solidFill>
              </a:defRPr>
            </a:lvl1pPr>
          </a:lstStyle>
          <a:p>
            <a:pPr>
              <a:defRPr/>
            </a:pPr>
            <a:fld id="{1BA8D14A-470D-4B5D-A01C-265060052135}" type="datetime10">
              <a:rPr lang="zh-TW" altLang="en-US" smtClean="0"/>
              <a:t>02:40</a:t>
            </a:fld>
            <a:endParaRPr lang="en-US" altLang="zh-TW"/>
          </a:p>
        </p:txBody>
      </p:sp>
      <p:sp>
        <p:nvSpPr>
          <p:cNvPr id="8" name="Rectangle 5"/>
          <p:cNvSpPr>
            <a:spLocks noGrp="1" noChangeArrowheads="1"/>
          </p:cNvSpPr>
          <p:nvPr>
            <p:ph type="ftr" sz="quarter" idx="11"/>
          </p:nvPr>
        </p:nvSpPr>
        <p:spPr>
          <a:xfrm>
            <a:off x="3124200" y="6245225"/>
            <a:ext cx="2895600" cy="476250"/>
          </a:xfrm>
        </p:spPr>
        <p:txBody>
          <a:bodyPr/>
          <a:lstStyle>
            <a:lvl1pPr>
              <a:defRPr smtClean="0">
                <a:solidFill>
                  <a:schemeClr val="tx1"/>
                </a:solidFill>
              </a:defRPr>
            </a:lvl1pPr>
          </a:lstStyle>
          <a:p>
            <a:pPr>
              <a:defRPr/>
            </a:pPr>
            <a:r>
              <a:rPr lang="en-US" altLang="zh-TW" smtClean="0"/>
              <a:t>/55</a:t>
            </a:r>
            <a:endParaRPr lang="en-US" altLang="zh-TW"/>
          </a:p>
        </p:txBody>
      </p:sp>
      <p:sp>
        <p:nvSpPr>
          <p:cNvPr id="9" name="Rectangle 6"/>
          <p:cNvSpPr>
            <a:spLocks noGrp="1" noChangeArrowheads="1"/>
          </p:cNvSpPr>
          <p:nvPr>
            <p:ph type="sldNum" sz="quarter" idx="12"/>
          </p:nvPr>
        </p:nvSpPr>
        <p:spPr>
          <a:xfrm>
            <a:off x="6553200" y="6245225"/>
            <a:ext cx="2133600" cy="476250"/>
          </a:xfrm>
        </p:spPr>
        <p:txBody>
          <a:bodyPr/>
          <a:lstStyle>
            <a:lvl1pPr>
              <a:defRPr>
                <a:solidFill>
                  <a:schemeClr val="tx1"/>
                </a:solidFill>
              </a:defRPr>
            </a:lvl1pPr>
          </a:lstStyle>
          <a:p>
            <a:pPr>
              <a:defRPr/>
            </a:pPr>
            <a:fld id="{07A14696-16C7-46BD-992D-E900E156227C}" type="slidenum">
              <a:rPr lang="en-US" altLang="zh-TW"/>
              <a:pPr>
                <a:defRPr/>
              </a:pPr>
              <a:t>‹#›</a:t>
            </a:fld>
            <a:endParaRPr lang="en-US" altLang="zh-TW"/>
          </a:p>
        </p:txBody>
      </p:sp>
    </p:spTree>
    <p:extLst>
      <p:ext uri="{BB962C8B-B14F-4D97-AF65-F5344CB8AC3E}">
        <p14:creationId xmlns:p14="http://schemas.microsoft.com/office/powerpoint/2010/main" val="261340012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79FE4129-9653-438A-AFE7-3D06B557AEA3}" type="datetime10">
              <a:rPr lang="zh-TW" altLang="en-US" smtClean="0"/>
              <a:t>02:40</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7E13476-0370-45B5-90E6-78412669A760}" type="slidenum">
              <a:rPr lang="en-US" altLang="zh-TW"/>
              <a:pPr>
                <a:defRPr/>
              </a:pPr>
              <a:t>‹#›</a:t>
            </a:fld>
            <a:endParaRPr lang="en-US" altLang="zh-TW"/>
          </a:p>
        </p:txBody>
      </p:sp>
    </p:spTree>
    <p:extLst>
      <p:ext uri="{BB962C8B-B14F-4D97-AF65-F5344CB8AC3E}">
        <p14:creationId xmlns:p14="http://schemas.microsoft.com/office/powerpoint/2010/main" val="425826732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0513" y="0"/>
            <a:ext cx="2057400" cy="60102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68313" y="0"/>
            <a:ext cx="6019800" cy="60102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C8AAE66B-9DC4-4FF1-92A5-8F88B09B5BD9}" type="datetime10">
              <a:rPr lang="zh-TW" altLang="en-US" smtClean="0"/>
              <a:t>02:40</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2DA7020-0CF0-42A0-BA3F-AFD723F32571}" type="slidenum">
              <a:rPr lang="en-US" altLang="zh-TW"/>
              <a:pPr>
                <a:defRPr/>
              </a:pPr>
              <a:t>‹#›</a:t>
            </a:fld>
            <a:endParaRPr lang="en-US" altLang="zh-TW"/>
          </a:p>
        </p:txBody>
      </p:sp>
    </p:spTree>
    <p:extLst>
      <p:ext uri="{BB962C8B-B14F-4D97-AF65-F5344CB8AC3E}">
        <p14:creationId xmlns:p14="http://schemas.microsoft.com/office/powerpoint/2010/main" val="6254541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FBAC5895-2276-4F35-9723-0188217CB624}" type="datetime10">
              <a:rPr lang="zh-TW" altLang="en-US" smtClean="0"/>
              <a:t>02:40</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5614837-4576-4E57-A8C6-63308C796CE2}" type="slidenum">
              <a:rPr lang="en-US" altLang="zh-TW"/>
              <a:pPr>
                <a:defRPr/>
              </a:pPr>
              <a:t>‹#›</a:t>
            </a:fld>
            <a:endParaRPr lang="en-US" altLang="zh-TW"/>
          </a:p>
        </p:txBody>
      </p:sp>
    </p:spTree>
    <p:extLst>
      <p:ext uri="{BB962C8B-B14F-4D97-AF65-F5344CB8AC3E}">
        <p14:creationId xmlns:p14="http://schemas.microsoft.com/office/powerpoint/2010/main" val="39373764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4300EF13-4B01-435D-ACE7-39924798BB8B}" type="datetime10">
              <a:rPr lang="zh-TW" altLang="en-US" smtClean="0"/>
              <a:t>02:40</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D5AE5FB-74C7-421F-96AF-94A0A3660599}" type="slidenum">
              <a:rPr lang="en-US" altLang="zh-TW"/>
              <a:pPr>
                <a:defRPr/>
              </a:pPr>
              <a:t>‹#›</a:t>
            </a:fld>
            <a:endParaRPr lang="en-US" altLang="zh-TW"/>
          </a:p>
        </p:txBody>
      </p:sp>
    </p:spTree>
    <p:extLst>
      <p:ext uri="{BB962C8B-B14F-4D97-AF65-F5344CB8AC3E}">
        <p14:creationId xmlns:p14="http://schemas.microsoft.com/office/powerpoint/2010/main" val="314500800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5" y="1484313"/>
            <a:ext cx="387826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1538" y="1484313"/>
            <a:ext cx="38798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EDFE090C-5389-4BCF-B748-1C57C913029E}" type="datetime10">
              <a:rPr lang="zh-TW" altLang="en-US" smtClean="0"/>
              <a:t>02:40</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24CFC44-C080-44A7-BF36-6A3115DF5193}" type="slidenum">
              <a:rPr lang="en-US" altLang="zh-TW"/>
              <a:pPr>
                <a:defRPr/>
              </a:pPr>
              <a:t>‹#›</a:t>
            </a:fld>
            <a:endParaRPr lang="en-US" altLang="zh-TW"/>
          </a:p>
        </p:txBody>
      </p:sp>
    </p:spTree>
    <p:extLst>
      <p:ext uri="{BB962C8B-B14F-4D97-AF65-F5344CB8AC3E}">
        <p14:creationId xmlns:p14="http://schemas.microsoft.com/office/powerpoint/2010/main" val="29302329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AA5497FE-8B7D-43A5-9B74-CC38C44B4D44}" type="datetime10">
              <a:rPr lang="zh-TW" altLang="en-US" smtClean="0"/>
              <a:t>02:40</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61FB6ABE-C54B-46D2-88F5-632D35A6CA1B}" type="slidenum">
              <a:rPr lang="en-US" altLang="zh-TW"/>
              <a:pPr>
                <a:defRPr/>
              </a:pPr>
              <a:t>‹#›</a:t>
            </a:fld>
            <a:endParaRPr lang="en-US" altLang="zh-TW"/>
          </a:p>
        </p:txBody>
      </p:sp>
    </p:spTree>
    <p:extLst>
      <p:ext uri="{BB962C8B-B14F-4D97-AF65-F5344CB8AC3E}">
        <p14:creationId xmlns:p14="http://schemas.microsoft.com/office/powerpoint/2010/main" val="261708842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299B2367-8CF0-4477-81FA-F756DFA35538}" type="datetime10">
              <a:rPr lang="zh-TW" altLang="en-US" smtClean="0"/>
              <a:t>02:40</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BEB70F6D-348A-4112-AEEB-3AE65E4EF999}" type="slidenum">
              <a:rPr lang="en-US" altLang="zh-TW"/>
              <a:pPr>
                <a:defRPr/>
              </a:pPr>
              <a:t>‹#›</a:t>
            </a:fld>
            <a:endParaRPr lang="en-US" altLang="zh-TW"/>
          </a:p>
        </p:txBody>
      </p:sp>
    </p:spTree>
    <p:extLst>
      <p:ext uri="{BB962C8B-B14F-4D97-AF65-F5344CB8AC3E}">
        <p14:creationId xmlns:p14="http://schemas.microsoft.com/office/powerpoint/2010/main" val="45042746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31BECB6-F834-4117-A723-44707E30CB85}" type="datetime10">
              <a:rPr lang="zh-TW" altLang="en-US" smtClean="0"/>
              <a:t>02:40</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256C2CB3-C4BC-49A5-8F45-2621FC1CFFC5}" type="slidenum">
              <a:rPr lang="en-US" altLang="zh-TW"/>
              <a:pPr>
                <a:defRPr/>
              </a:pPr>
              <a:t>‹#›</a:t>
            </a:fld>
            <a:endParaRPr lang="en-US" altLang="zh-TW"/>
          </a:p>
        </p:txBody>
      </p:sp>
    </p:spTree>
    <p:extLst>
      <p:ext uri="{BB962C8B-B14F-4D97-AF65-F5344CB8AC3E}">
        <p14:creationId xmlns:p14="http://schemas.microsoft.com/office/powerpoint/2010/main" val="122455342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FAAB4E00-CB2F-4864-AAEA-23339D88BF84}" type="datetime10">
              <a:rPr lang="zh-TW" altLang="en-US" smtClean="0"/>
              <a:t>02:40</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E6E74C5-79F4-4A89-B323-0AA4A82433B9}" type="slidenum">
              <a:rPr lang="en-US" altLang="zh-TW"/>
              <a:pPr>
                <a:defRPr/>
              </a:pPr>
              <a:t>‹#›</a:t>
            </a:fld>
            <a:endParaRPr lang="en-US" altLang="zh-TW"/>
          </a:p>
        </p:txBody>
      </p:sp>
    </p:spTree>
    <p:extLst>
      <p:ext uri="{BB962C8B-B14F-4D97-AF65-F5344CB8AC3E}">
        <p14:creationId xmlns:p14="http://schemas.microsoft.com/office/powerpoint/2010/main" val="31790006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656AFB06-39C5-44DE-87C1-D4969FB8AEBD}" type="datetime10">
              <a:rPr lang="zh-TW" altLang="en-US" smtClean="0"/>
              <a:t>02:40</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/55</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35CB0022-BD36-4711-B0F7-63C8973BEEF3}" type="slidenum">
              <a:rPr lang="en-US" altLang="zh-TW"/>
              <a:pPr>
                <a:defRPr/>
              </a:pPr>
              <a:t>‹#›</a:t>
            </a:fld>
            <a:endParaRPr lang="en-US" altLang="zh-TW"/>
          </a:p>
        </p:txBody>
      </p:sp>
    </p:spTree>
    <p:extLst>
      <p:ext uri="{BB962C8B-B14F-4D97-AF65-F5344CB8AC3E}">
        <p14:creationId xmlns:p14="http://schemas.microsoft.com/office/powerpoint/2010/main" val="120407599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650875" y="1484313"/>
            <a:ext cx="7910513"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124932" name="Rectangle 4"/>
          <p:cNvSpPr>
            <a:spLocks noGrp="1" noChangeArrowheads="1"/>
          </p:cNvSpPr>
          <p:nvPr>
            <p:ph type="dt" sz="half" idx="2"/>
          </p:nvPr>
        </p:nvSpPr>
        <p:spPr bwMode="auto">
          <a:xfrm>
            <a:off x="758825" y="6508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solidFill>
                  <a:srgbClr val="FFFF00"/>
                </a:solidFill>
                <a:latin typeface="+mn-lt"/>
              </a:defRPr>
            </a:lvl1pPr>
          </a:lstStyle>
          <a:p>
            <a:pPr>
              <a:defRPr/>
            </a:pPr>
            <a:fld id="{FBCEB5B7-63AE-4A38-88D0-A695447F53BE}" type="datetime10">
              <a:rPr lang="zh-TW" altLang="en-US" smtClean="0"/>
              <a:t>02:40</a:t>
            </a:fld>
            <a:endParaRPr lang="en-US" altLang="zh-TW"/>
          </a:p>
        </p:txBody>
      </p:sp>
      <p:sp>
        <p:nvSpPr>
          <p:cNvPr id="124933" name="Rectangle 5"/>
          <p:cNvSpPr>
            <a:spLocks noGrp="1" noChangeArrowheads="1"/>
          </p:cNvSpPr>
          <p:nvPr>
            <p:ph type="ftr" sz="quarter" idx="3"/>
          </p:nvPr>
        </p:nvSpPr>
        <p:spPr bwMode="auto">
          <a:xfrm>
            <a:off x="6127750" y="65246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mn-lt"/>
              </a:defRPr>
            </a:lvl1pPr>
          </a:lstStyle>
          <a:p>
            <a:pPr>
              <a:defRPr/>
            </a:pPr>
            <a:r>
              <a:rPr lang="en-US" altLang="zh-TW" smtClean="0"/>
              <a:t>/55</a:t>
            </a:r>
            <a:endParaRPr lang="en-US" altLang="zh-TW"/>
          </a:p>
        </p:txBody>
      </p:sp>
      <p:sp>
        <p:nvSpPr>
          <p:cNvPr id="124934" name="Rectangle 6"/>
          <p:cNvSpPr>
            <a:spLocks noGrp="1" noChangeArrowheads="1"/>
          </p:cNvSpPr>
          <p:nvPr>
            <p:ph type="sldNum" sz="quarter" idx="4"/>
          </p:nvPr>
        </p:nvSpPr>
        <p:spPr bwMode="auto">
          <a:xfrm>
            <a:off x="5389563" y="65246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B7462E4-0721-4547-84B8-4E1EF318D0D9}" type="slidenum">
              <a:rPr lang="en-US" altLang="zh-TW" smtClean="0"/>
              <a:pPr>
                <a:defRPr/>
              </a:pPr>
              <a:t>‹#›</a:t>
            </a:fld>
            <a:endParaRPr lang="en-US" altLang="zh-TW"/>
          </a:p>
        </p:txBody>
      </p:sp>
      <p:pic>
        <p:nvPicPr>
          <p:cNvPr id="1031" name="Picture 7" descr="BD21303_"/>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5650" y="6588125"/>
            <a:ext cx="69119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6381750"/>
            <a:ext cx="784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7777163" y="6494463"/>
            <a:ext cx="14033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smtClean="0">
                <a:solidFill>
                  <a:srgbClr val="0000FF"/>
                </a:solidFill>
                <a:latin typeface="Arial" charset="0"/>
                <a:ea typeface="全真中隸書" pitchFamily="49" charset="-120"/>
              </a:rPr>
              <a:t>  </a:t>
            </a:r>
            <a:r>
              <a:rPr lang="zh-TW" altLang="en-US" sz="1600" b="1" smtClean="0">
                <a:solidFill>
                  <a:srgbClr val="0000FF"/>
                </a:solidFill>
                <a:latin typeface="Arial" charset="0"/>
                <a:ea typeface="全真中隸書" pitchFamily="49" charset="-120"/>
              </a:rPr>
              <a:t>資工系網媒所</a:t>
            </a:r>
          </a:p>
          <a:p>
            <a:pPr algn="just" eaLnBrk="1" hangingPunct="1">
              <a:lnSpc>
                <a:spcPct val="40000"/>
              </a:lnSpc>
              <a:spcBef>
                <a:spcPct val="50000"/>
              </a:spcBef>
              <a:defRPr/>
            </a:pPr>
            <a:r>
              <a:rPr lang="zh-TW" altLang="en-US" sz="1600" b="1" smtClean="0">
                <a:solidFill>
                  <a:srgbClr val="FE0E02"/>
                </a:solidFill>
                <a:latin typeface="Arial" charset="0"/>
                <a:ea typeface="全真中隸書" pitchFamily="49" charset="-120"/>
              </a:rPr>
              <a:t>  </a:t>
            </a:r>
            <a:r>
              <a:rPr lang="en-US" altLang="zh-TW" sz="1600" b="1" smtClean="0">
                <a:solidFill>
                  <a:srgbClr val="FE0E02"/>
                </a:solidFill>
                <a:latin typeface="Arial" charset="0"/>
                <a:ea typeface="全真中隸書" pitchFamily="49" charset="-120"/>
              </a:rPr>
              <a:t>NEWS</a:t>
            </a:r>
            <a:r>
              <a:rPr lang="zh-TW" altLang="en-US" sz="1600" b="1" smtClean="0">
                <a:solidFill>
                  <a:srgbClr val="FE0E02"/>
                </a:solidFill>
                <a:latin typeface="Arial"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nimBg="1">
        <p:tmplLst>
          <p:tmpl>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6"/>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7"/>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8"/>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1475" y="2286000"/>
            <a:ext cx="8458200" cy="1143000"/>
          </a:xfrm>
          <a:noFill/>
        </p:spPr>
        <p:txBody>
          <a:bodyPr anchor="b"/>
          <a:lstStyle/>
          <a:p>
            <a:pPr eaLnBrk="1" hangingPunct="1"/>
            <a:r>
              <a:rPr lang="en-US" altLang="zh-TW" dirty="0" smtClean="0"/>
              <a:t>Chapter 2:  </a:t>
            </a:r>
            <a:br>
              <a:rPr lang="en-US" altLang="zh-TW" dirty="0" smtClean="0"/>
            </a:br>
            <a:r>
              <a:rPr lang="en-US" altLang="zh-TW" dirty="0" smtClean="0"/>
              <a:t>Operating-System Structures</a:t>
            </a:r>
          </a:p>
        </p:txBody>
      </p:sp>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7519680" y="3233520"/>
              <a:ext cx="360" cy="360"/>
            </p14:xfrm>
          </p:contentPart>
        </mc:Choice>
        <mc:Fallback xmlns="">
          <p:pic>
            <p:nvPicPr>
              <p:cNvPr id="2" name="筆跡 1"/>
              <p:cNvPicPr/>
              <p:nvPr/>
            </p:nvPicPr>
            <p:blipFill>
              <a:blip r:embed="rId4"/>
              <a:stretch>
                <a:fillRect/>
              </a:stretch>
            </p:blipFill>
            <p:spPr>
              <a:xfrm>
                <a:off x="7510320" y="3224160"/>
                <a:ext cx="19080" cy="19080"/>
              </a:xfrm>
              <a:prstGeom prst="rect">
                <a:avLst/>
              </a:prstGeom>
            </p:spPr>
          </p:pic>
        </mc:Fallback>
      </mc:AlternateContent>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0"/>
            <a:ext cx="9144000" cy="1143000"/>
          </a:xfrm>
        </p:spPr>
        <p:txBody>
          <a:bodyPr/>
          <a:lstStyle/>
          <a:p>
            <a:pPr eaLnBrk="1" hangingPunct="1"/>
            <a:r>
              <a:rPr lang="en-US" altLang="zh-TW" smtClean="0"/>
              <a:t>Bourne Shell Command Interpreter</a:t>
            </a:r>
          </a:p>
        </p:txBody>
      </p:sp>
      <p:pic>
        <p:nvPicPr>
          <p:cNvPr id="12291"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196975"/>
            <a:ext cx="6605588"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20014EFE-14F4-4530-A6F4-4A7D888F00F5}" type="slidenum">
              <a:rPr lang="en-US" altLang="zh-TW" smtClean="0"/>
              <a:pPr>
                <a:defRPr/>
              </a:pPr>
              <a:t>9</a:t>
            </a:fld>
            <a:endParaRPr lang="en-US" altLang="zh-TW"/>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TW" smtClean="0"/>
              <a:t>The Mac OS X GUI</a:t>
            </a:r>
          </a:p>
        </p:txBody>
      </p:sp>
      <p:pic>
        <p:nvPicPr>
          <p:cNvPr id="13315"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058863"/>
            <a:ext cx="6913562"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21253795-CE8E-4C9B-B4EE-8C4E1D7DF2F4}" type="slidenum">
              <a:rPr lang="en-US" altLang="zh-TW" smtClean="0"/>
              <a:pPr>
                <a:defRPr/>
              </a:pPr>
              <a:t>10</a:t>
            </a:fld>
            <a:endParaRPr lang="en-US" altLang="zh-TW"/>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mtClean="0"/>
              <a:t>System Calls</a:t>
            </a:r>
          </a:p>
        </p:txBody>
      </p:sp>
      <p:sp>
        <p:nvSpPr>
          <p:cNvPr id="440323" name="Rectangle 3"/>
          <p:cNvSpPr>
            <a:spLocks noGrp="1" noChangeArrowheads="1"/>
          </p:cNvSpPr>
          <p:nvPr>
            <p:ph type="body" idx="1"/>
          </p:nvPr>
        </p:nvSpPr>
        <p:spPr>
          <a:xfrm>
            <a:off x="395288" y="1196975"/>
            <a:ext cx="8569325" cy="5111750"/>
          </a:xfrm>
        </p:spPr>
        <p:txBody>
          <a:bodyPr/>
          <a:lstStyle/>
          <a:p>
            <a:pPr eaLnBrk="1" hangingPunct="1">
              <a:defRPr/>
            </a:pPr>
            <a:r>
              <a:rPr lang="en-US" altLang="zh-TW" sz="2400" dirty="0" smtClean="0"/>
              <a:t>Programming interface to the services provided by the OS</a:t>
            </a:r>
          </a:p>
          <a:p>
            <a:pPr eaLnBrk="1" hangingPunct="1">
              <a:defRPr/>
            </a:pPr>
            <a:r>
              <a:rPr lang="en-US" altLang="zh-TW" sz="2400" dirty="0" smtClean="0"/>
              <a:t>Typically written in a high-level language (C or C++)</a:t>
            </a:r>
          </a:p>
          <a:p>
            <a:pPr eaLnBrk="1" hangingPunct="1">
              <a:defRPr/>
            </a:pPr>
            <a:r>
              <a:rPr lang="en-US" altLang="zh-TW" sz="2400" dirty="0" smtClean="0"/>
              <a:t>Mostly accessed by programs via a high-level </a:t>
            </a:r>
            <a:r>
              <a:rPr lang="en-US" altLang="zh-TW" sz="2400" b="1" dirty="0" smtClean="0"/>
              <a:t>Application Program Interface (API)</a:t>
            </a:r>
            <a:r>
              <a:rPr lang="en-US" altLang="zh-TW" sz="2400" dirty="0" smtClean="0"/>
              <a:t> rather than direct system call use</a:t>
            </a:r>
          </a:p>
          <a:p>
            <a:pPr eaLnBrk="1" hangingPunct="1">
              <a:defRPr/>
            </a:pPr>
            <a:r>
              <a:rPr lang="en-US" altLang="zh-TW" sz="2400" dirty="0" smtClean="0"/>
              <a:t>Three most common APIs are Win32 API for Windows, POSIX API for POSIX-based systems (including virtually all versions of UNIX, Linux, and Mac OS X), and Java API for the Java virtual machine (JVM)</a:t>
            </a:r>
          </a:p>
          <a:p>
            <a:pPr eaLnBrk="1" hangingPunct="1">
              <a:defRPr/>
            </a:pPr>
            <a:r>
              <a:rPr lang="en-US" altLang="zh-TW" sz="2400" dirty="0" smtClean="0"/>
              <a:t>Why use APIs rather than system calls?</a:t>
            </a:r>
          </a:p>
          <a:p>
            <a:pPr marL="0" indent="0" eaLnBrk="1" hangingPunct="1">
              <a:buFontTx/>
              <a:buNone/>
              <a:defRPr/>
            </a:pPr>
            <a:r>
              <a:rPr lang="en-US" altLang="zh-TW" sz="2400" dirty="0" smtClean="0"/>
              <a:t/>
            </a:r>
            <a:br>
              <a:rPr lang="en-US" altLang="zh-TW" sz="2400" dirty="0" smtClean="0"/>
            </a:br>
            <a:r>
              <a:rPr lang="en-US" altLang="zh-TW" sz="2400" dirty="0" smtClean="0"/>
              <a:t>(Note that the system-call names used throughout this text are generic)</a:t>
            </a:r>
          </a:p>
          <a:p>
            <a:pPr eaLnBrk="1" hangingPunct="1">
              <a:defRPr/>
            </a:pPr>
            <a:endParaRPr lang="en-US" altLang="zh-TW" sz="2400" dirty="0" smtClean="0"/>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D80C88C2-BCF5-4FA7-878E-3620AB62F619}" type="slidenum">
              <a:rPr lang="en-US" altLang="zh-TW" smtClean="0"/>
              <a:pPr>
                <a:defRPr/>
              </a:pPr>
              <a:t>11</a:t>
            </a:fld>
            <a:endParaRPr lang="en-US" altLang="zh-TW"/>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Example of System Calls</a:t>
            </a:r>
          </a:p>
        </p:txBody>
      </p:sp>
      <p:sp>
        <p:nvSpPr>
          <p:cNvPr id="15363" name="Rectangle 3"/>
          <p:cNvSpPr>
            <a:spLocks noGrp="1" noChangeArrowheads="1"/>
          </p:cNvSpPr>
          <p:nvPr>
            <p:ph type="body" idx="1"/>
          </p:nvPr>
        </p:nvSpPr>
        <p:spPr>
          <a:xfrm>
            <a:off x="684213" y="1125538"/>
            <a:ext cx="7910512" cy="5472112"/>
          </a:xfrm>
        </p:spPr>
        <p:txBody>
          <a:bodyPr/>
          <a:lstStyle/>
          <a:p>
            <a:pPr eaLnBrk="1" hangingPunct="1"/>
            <a:r>
              <a:rPr lang="en-US" altLang="zh-TW" smtClean="0"/>
              <a:t>System call sequence to copy the contents of one file to another file</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l="612" t="6120" r="612" b="5711"/>
          <a:stretch>
            <a:fillRect/>
          </a:stretch>
        </p:blipFill>
        <p:spPr bwMode="auto">
          <a:xfrm>
            <a:off x="1187450" y="2276475"/>
            <a:ext cx="6335713"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625B24CA-7543-4E7D-BF13-C431532C0353}" type="slidenum">
              <a:rPr lang="en-US" altLang="zh-TW" smtClean="0"/>
              <a:pPr>
                <a:defRPr/>
              </a:pPr>
              <a:t>12</a:t>
            </a:fld>
            <a:endParaRPr lang="en-US" altLang="zh-TW"/>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Example of Standard API</a:t>
            </a:r>
          </a:p>
        </p:txBody>
      </p:sp>
      <p:sp>
        <p:nvSpPr>
          <p:cNvPr id="16387" name="Rectangle 3"/>
          <p:cNvSpPr>
            <a:spLocks noGrp="1" noChangeArrowheads="1"/>
          </p:cNvSpPr>
          <p:nvPr>
            <p:ph type="body" idx="1"/>
          </p:nvPr>
        </p:nvSpPr>
        <p:spPr>
          <a:xfrm>
            <a:off x="574675" y="1052513"/>
            <a:ext cx="8389938" cy="5329237"/>
          </a:xfrm>
        </p:spPr>
        <p:txBody>
          <a:bodyPr/>
          <a:lstStyle/>
          <a:p>
            <a:pPr eaLnBrk="1" hangingPunct="1">
              <a:lnSpc>
                <a:spcPct val="90000"/>
              </a:lnSpc>
            </a:pPr>
            <a:r>
              <a:rPr lang="en-US" altLang="zh-TW" sz="2000" smtClean="0"/>
              <a:t>Consider the ReadFile() function in the</a:t>
            </a:r>
          </a:p>
          <a:p>
            <a:pPr eaLnBrk="1" hangingPunct="1">
              <a:lnSpc>
                <a:spcPct val="90000"/>
              </a:lnSpc>
            </a:pPr>
            <a:r>
              <a:rPr lang="en-US" altLang="zh-TW" sz="2000" smtClean="0"/>
              <a:t>Win32 API</a:t>
            </a:r>
            <a:r>
              <a:rPr lang="en-US" altLang="zh-TW" sz="2000" smtClean="0">
                <a:latin typeface="Helvetica" pitchFamily="34" charset="0"/>
              </a:rPr>
              <a:t>—</a:t>
            </a:r>
            <a:r>
              <a:rPr lang="en-US" altLang="zh-TW" sz="2000" smtClean="0"/>
              <a:t>a function for reading from a file</a:t>
            </a:r>
            <a:br>
              <a:rPr lang="en-US" altLang="zh-TW" sz="2000" smtClean="0"/>
            </a:b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endParaRPr lang="en-US" altLang="zh-TW" sz="2000" smtClean="0"/>
          </a:p>
          <a:p>
            <a:pPr eaLnBrk="1" hangingPunct="1">
              <a:lnSpc>
                <a:spcPct val="90000"/>
              </a:lnSpc>
              <a:buFontTx/>
              <a:buNone/>
            </a:pPr>
            <a:endParaRPr lang="en-US" altLang="zh-TW" sz="2000" smtClean="0"/>
          </a:p>
          <a:p>
            <a:pPr eaLnBrk="1" hangingPunct="1">
              <a:lnSpc>
                <a:spcPct val="90000"/>
              </a:lnSpc>
              <a:buFontTx/>
              <a:buNone/>
            </a:pPr>
            <a:r>
              <a:rPr lang="en-US" altLang="zh-TW" sz="2000" smtClean="0"/>
              <a:t/>
            </a:r>
            <a:br>
              <a:rPr lang="en-US" altLang="zh-TW" sz="2000" smtClean="0"/>
            </a:br>
            <a:r>
              <a:rPr lang="en-US" altLang="zh-TW" sz="2000" smtClean="0"/>
              <a:t/>
            </a:r>
            <a:br>
              <a:rPr lang="en-US" altLang="zh-TW" sz="2000" smtClean="0"/>
            </a:br>
            <a:r>
              <a:rPr lang="en-US" altLang="zh-TW" sz="2000" smtClean="0"/>
              <a:t/>
            </a:r>
            <a:br>
              <a:rPr lang="en-US" altLang="zh-TW" sz="2000" smtClean="0"/>
            </a:br>
            <a:endParaRPr lang="en-US" altLang="zh-TW" sz="2000" smtClean="0"/>
          </a:p>
          <a:p>
            <a:pPr eaLnBrk="1" hangingPunct="1">
              <a:lnSpc>
                <a:spcPct val="90000"/>
              </a:lnSpc>
            </a:pPr>
            <a:r>
              <a:rPr lang="en-US" altLang="zh-TW" sz="2000" smtClean="0"/>
              <a:t>A description of the parameters passed to ReadFile()</a:t>
            </a:r>
          </a:p>
          <a:p>
            <a:pPr lvl="1" eaLnBrk="1" hangingPunct="1">
              <a:lnSpc>
                <a:spcPct val="90000"/>
              </a:lnSpc>
            </a:pPr>
            <a:r>
              <a:rPr lang="en-US" altLang="zh-TW" sz="1800" smtClean="0"/>
              <a:t>HANDLE file</a:t>
            </a:r>
            <a:r>
              <a:rPr lang="en-US" altLang="zh-TW" sz="1800" smtClean="0">
                <a:latin typeface="Helvetica" pitchFamily="34" charset="0"/>
              </a:rPr>
              <a:t>—</a:t>
            </a:r>
            <a:r>
              <a:rPr lang="en-US" altLang="zh-TW" sz="1800" smtClean="0"/>
              <a:t>the file to be read</a:t>
            </a:r>
          </a:p>
          <a:p>
            <a:pPr lvl="1" eaLnBrk="1" hangingPunct="1">
              <a:lnSpc>
                <a:spcPct val="90000"/>
              </a:lnSpc>
            </a:pPr>
            <a:r>
              <a:rPr lang="en-US" altLang="zh-TW" sz="1800" smtClean="0"/>
              <a:t>LPVOID buffer</a:t>
            </a:r>
            <a:r>
              <a:rPr lang="en-US" altLang="zh-TW" sz="1800" smtClean="0">
                <a:latin typeface="Helvetica" pitchFamily="34" charset="0"/>
              </a:rPr>
              <a:t>—</a:t>
            </a:r>
            <a:r>
              <a:rPr lang="en-US" altLang="zh-TW" sz="1800" smtClean="0"/>
              <a:t>a buffer where the data will be read into and written from</a:t>
            </a:r>
          </a:p>
          <a:p>
            <a:pPr lvl="1" eaLnBrk="1" hangingPunct="1">
              <a:lnSpc>
                <a:spcPct val="90000"/>
              </a:lnSpc>
            </a:pPr>
            <a:r>
              <a:rPr lang="en-US" altLang="zh-TW" sz="1800" smtClean="0"/>
              <a:t>DWORD bytesToRead</a:t>
            </a:r>
            <a:r>
              <a:rPr lang="en-US" altLang="zh-TW" sz="1800" smtClean="0">
                <a:latin typeface="Helvetica" pitchFamily="34" charset="0"/>
              </a:rPr>
              <a:t>—</a:t>
            </a:r>
            <a:r>
              <a:rPr lang="en-US" altLang="zh-TW" sz="1800" smtClean="0"/>
              <a:t>the number of bytes to be read into the buffer</a:t>
            </a:r>
          </a:p>
          <a:p>
            <a:pPr lvl="1" eaLnBrk="1" hangingPunct="1">
              <a:lnSpc>
                <a:spcPct val="90000"/>
              </a:lnSpc>
            </a:pPr>
            <a:r>
              <a:rPr lang="en-US" altLang="zh-TW" sz="1800" smtClean="0"/>
              <a:t>LPDWORD bytesRead</a:t>
            </a:r>
            <a:r>
              <a:rPr lang="en-US" altLang="zh-TW" sz="1800" smtClean="0">
                <a:latin typeface="Helvetica" pitchFamily="34" charset="0"/>
              </a:rPr>
              <a:t>—</a:t>
            </a:r>
            <a:r>
              <a:rPr lang="en-US" altLang="zh-TW" sz="1800" smtClean="0"/>
              <a:t>the number of bytes read during the last read</a:t>
            </a:r>
          </a:p>
          <a:p>
            <a:pPr lvl="1" eaLnBrk="1" hangingPunct="1">
              <a:lnSpc>
                <a:spcPct val="90000"/>
              </a:lnSpc>
            </a:pPr>
            <a:r>
              <a:rPr lang="en-US" altLang="zh-TW" sz="1800" smtClean="0"/>
              <a:t>LPOVERLAPPED ovl</a:t>
            </a:r>
            <a:r>
              <a:rPr lang="en-US" altLang="zh-TW" sz="1800" smtClean="0">
                <a:latin typeface="Helvetica" pitchFamily="34" charset="0"/>
              </a:rPr>
              <a:t>—</a:t>
            </a:r>
            <a:r>
              <a:rPr lang="en-US" altLang="zh-TW" sz="1800" smtClean="0"/>
              <a:t>indicates if overlapped I/O is being used</a:t>
            </a:r>
          </a:p>
          <a:p>
            <a:pPr eaLnBrk="1" hangingPunct="1">
              <a:lnSpc>
                <a:spcPct val="90000"/>
              </a:lnSpc>
            </a:pPr>
            <a:endParaRPr lang="en-US" altLang="zh-TW" sz="2000" smtClean="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l="1028" t="29630" r="1028" b="29355"/>
          <a:stretch>
            <a:fillRect/>
          </a:stretch>
        </p:blipFill>
        <p:spPr bwMode="auto">
          <a:xfrm>
            <a:off x="1042988" y="1844675"/>
            <a:ext cx="7200900" cy="226218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61EDF6DA-A489-4E3C-8827-6762F951969D}" type="slidenum">
              <a:rPr lang="en-US" altLang="zh-TW" smtClean="0"/>
              <a:pPr>
                <a:defRPr/>
              </a:pPr>
              <a:t>13</a:t>
            </a:fld>
            <a:endParaRPr lang="en-US" altLang="zh-TW"/>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System Call Implementation</a:t>
            </a:r>
          </a:p>
        </p:txBody>
      </p:sp>
      <p:sp>
        <p:nvSpPr>
          <p:cNvPr id="17411" name="Rectangle 3"/>
          <p:cNvSpPr>
            <a:spLocks noGrp="1" noChangeArrowheads="1"/>
          </p:cNvSpPr>
          <p:nvPr>
            <p:ph type="body" idx="1"/>
          </p:nvPr>
        </p:nvSpPr>
        <p:spPr>
          <a:xfrm>
            <a:off x="611188" y="1268413"/>
            <a:ext cx="7910512" cy="5040312"/>
          </a:xfrm>
        </p:spPr>
        <p:txBody>
          <a:bodyPr/>
          <a:lstStyle/>
          <a:p>
            <a:pPr eaLnBrk="1" hangingPunct="1"/>
            <a:r>
              <a:rPr lang="en-US" altLang="zh-TW" sz="2400" smtClean="0"/>
              <a:t>Typically, a number associated with each system call</a:t>
            </a:r>
          </a:p>
          <a:p>
            <a:pPr lvl="1" eaLnBrk="1" hangingPunct="1"/>
            <a:r>
              <a:rPr lang="en-US" altLang="zh-TW" sz="2000" smtClean="0"/>
              <a:t>System-call interface maintains a table indexed according to these numbers</a:t>
            </a:r>
          </a:p>
          <a:p>
            <a:pPr eaLnBrk="1" hangingPunct="1"/>
            <a:r>
              <a:rPr lang="en-US" altLang="zh-TW" sz="2400" smtClean="0"/>
              <a:t>The system call interface invokes intended system call in OS kernel and returns status of the system call and any return values</a:t>
            </a:r>
          </a:p>
          <a:p>
            <a:pPr eaLnBrk="1" hangingPunct="1"/>
            <a:r>
              <a:rPr lang="en-US" altLang="zh-TW" sz="2400" smtClean="0"/>
              <a:t>The caller need know nothing about how the system call is implemented</a:t>
            </a:r>
          </a:p>
          <a:p>
            <a:pPr lvl="1" eaLnBrk="1" hangingPunct="1"/>
            <a:r>
              <a:rPr lang="en-US" altLang="zh-TW" sz="2000" smtClean="0"/>
              <a:t>Just needs to obey API and understand what OS will do as a result call</a:t>
            </a:r>
          </a:p>
          <a:p>
            <a:pPr lvl="1" eaLnBrk="1" hangingPunct="1"/>
            <a:r>
              <a:rPr lang="en-US" altLang="zh-TW" sz="2000" smtClean="0"/>
              <a:t>Most details of  OS interface hidden from programmer by API  </a:t>
            </a:r>
          </a:p>
          <a:p>
            <a:pPr lvl="2" eaLnBrk="1" hangingPunct="1"/>
            <a:r>
              <a:rPr lang="en-US" altLang="zh-TW" sz="1800" smtClean="0"/>
              <a:t>Managed by run-time support library (set of functions built into libraries included with compiler)</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748C2199-C4D9-44CC-99F9-FF20A685A17F}" type="slidenum">
              <a:rPr lang="en-US" altLang="zh-TW" smtClean="0"/>
              <a:pPr>
                <a:defRPr/>
              </a:pPr>
              <a:t>14</a:t>
            </a:fld>
            <a:endParaRPr lang="en-US" altLang="zh-TW"/>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1143000"/>
          </a:xfrm>
        </p:spPr>
        <p:txBody>
          <a:bodyPr/>
          <a:lstStyle/>
          <a:p>
            <a:pPr eaLnBrk="1" hangingPunct="1"/>
            <a:r>
              <a:rPr lang="en-US" altLang="zh-TW" smtClean="0"/>
              <a:t>API </a:t>
            </a:r>
            <a:r>
              <a:rPr lang="en-US" altLang="zh-TW" smtClean="0">
                <a:latin typeface="Helvetica" pitchFamily="34" charset="0"/>
              </a:rPr>
              <a:t>–</a:t>
            </a:r>
            <a:r>
              <a:rPr lang="en-US" altLang="zh-TW" smtClean="0"/>
              <a:t> System Call </a:t>
            </a:r>
            <a:r>
              <a:rPr lang="en-US" altLang="zh-TW" smtClean="0">
                <a:latin typeface="Helvetica" pitchFamily="34" charset="0"/>
              </a:rPr>
              <a:t>–</a:t>
            </a:r>
            <a:r>
              <a:rPr lang="en-US" altLang="zh-TW" smtClean="0"/>
              <a:t> OS Relationship</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l="775" t="9819" r="969" b="10077"/>
          <a:stretch>
            <a:fillRect/>
          </a:stretch>
        </p:blipFill>
        <p:spPr bwMode="auto">
          <a:xfrm>
            <a:off x="430213" y="1189038"/>
            <a:ext cx="8280400"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080B7C42-F18C-411F-A4C5-EAE287BB0B07}" type="slidenum">
              <a:rPr lang="en-US" altLang="zh-TW" smtClean="0"/>
              <a:pPr>
                <a:defRPr/>
              </a:pPr>
              <a:t>15</a:t>
            </a:fld>
            <a:endParaRPr lang="en-US" altLang="zh-TW"/>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mtClean="0"/>
              <a:t>Standard C Library Example</a:t>
            </a:r>
          </a:p>
        </p:txBody>
      </p:sp>
      <p:sp>
        <p:nvSpPr>
          <p:cNvPr id="19459" name="Rectangle 3"/>
          <p:cNvSpPr>
            <a:spLocks noGrp="1" noChangeArrowheads="1"/>
          </p:cNvSpPr>
          <p:nvPr>
            <p:ph type="body" idx="1"/>
          </p:nvPr>
        </p:nvSpPr>
        <p:spPr>
          <a:xfrm>
            <a:off x="0" y="1052513"/>
            <a:ext cx="9144000" cy="5297487"/>
          </a:xfrm>
        </p:spPr>
        <p:txBody>
          <a:bodyPr/>
          <a:lstStyle/>
          <a:p>
            <a:pPr eaLnBrk="1" hangingPunct="1"/>
            <a:r>
              <a:rPr lang="en-US" altLang="zh-TW" sz="2000" smtClean="0"/>
              <a:t>C program invoking printf() library call, which calls write() system call</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l="16977" t="552" r="17184" b="552"/>
          <a:stretch>
            <a:fillRect/>
          </a:stretch>
        </p:blipFill>
        <p:spPr bwMode="auto">
          <a:xfrm>
            <a:off x="2484438" y="1484313"/>
            <a:ext cx="4319587"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0077B414-D7A9-4605-9C66-D8E0645F99CC}" type="slidenum">
              <a:rPr lang="en-US" altLang="zh-TW" smtClean="0"/>
              <a:pPr>
                <a:defRPr/>
              </a:pPr>
              <a:t>16</a:t>
            </a:fld>
            <a:endParaRPr lang="en-US" altLang="zh-TW"/>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smtClean="0"/>
              <a:t>System Call Parameter Passing</a:t>
            </a:r>
          </a:p>
        </p:txBody>
      </p:sp>
      <p:sp>
        <p:nvSpPr>
          <p:cNvPr id="20483" name="Rectangle 3"/>
          <p:cNvSpPr>
            <a:spLocks noGrp="1" noChangeArrowheads="1"/>
          </p:cNvSpPr>
          <p:nvPr>
            <p:ph type="body" idx="1"/>
          </p:nvPr>
        </p:nvSpPr>
        <p:spPr>
          <a:xfrm>
            <a:off x="323850" y="1196975"/>
            <a:ext cx="8640763" cy="4824413"/>
          </a:xfrm>
        </p:spPr>
        <p:txBody>
          <a:bodyPr/>
          <a:lstStyle/>
          <a:p>
            <a:pPr eaLnBrk="1" hangingPunct="1">
              <a:lnSpc>
                <a:spcPct val="90000"/>
              </a:lnSpc>
            </a:pPr>
            <a:r>
              <a:rPr lang="en-US" altLang="zh-TW" sz="2400" smtClean="0"/>
              <a:t>Often, more information is required than simply identity of desired system call</a:t>
            </a:r>
          </a:p>
          <a:p>
            <a:pPr lvl="1" eaLnBrk="1" hangingPunct="1">
              <a:lnSpc>
                <a:spcPct val="90000"/>
              </a:lnSpc>
            </a:pPr>
            <a:r>
              <a:rPr lang="en-US" altLang="zh-TW" sz="2000" smtClean="0"/>
              <a:t>Exact type and amount of information vary according to OS and call</a:t>
            </a:r>
          </a:p>
          <a:p>
            <a:pPr eaLnBrk="1" hangingPunct="1">
              <a:lnSpc>
                <a:spcPct val="90000"/>
              </a:lnSpc>
            </a:pPr>
            <a:r>
              <a:rPr lang="en-US" altLang="zh-TW" sz="2400" smtClean="0"/>
              <a:t>Three general methods used to pass parameters to the OS</a:t>
            </a:r>
          </a:p>
          <a:p>
            <a:pPr lvl="1" eaLnBrk="1" hangingPunct="1">
              <a:lnSpc>
                <a:spcPct val="90000"/>
              </a:lnSpc>
            </a:pPr>
            <a:r>
              <a:rPr lang="en-US" altLang="zh-TW" sz="2000" smtClean="0"/>
              <a:t>Simplest:  pass the parameters in </a:t>
            </a:r>
            <a:r>
              <a:rPr lang="en-US" altLang="zh-TW" sz="2000" i="1" smtClean="0"/>
              <a:t>registers</a:t>
            </a:r>
          </a:p>
          <a:p>
            <a:pPr lvl="2" eaLnBrk="1" hangingPunct="1">
              <a:lnSpc>
                <a:spcPct val="90000"/>
              </a:lnSpc>
            </a:pPr>
            <a:r>
              <a:rPr lang="en-US" altLang="zh-TW" sz="1800" smtClean="0"/>
              <a:t> In some cases, may be more parameters than registers</a:t>
            </a:r>
          </a:p>
          <a:p>
            <a:pPr lvl="1" eaLnBrk="1" hangingPunct="1">
              <a:lnSpc>
                <a:spcPct val="90000"/>
              </a:lnSpc>
            </a:pPr>
            <a:r>
              <a:rPr lang="en-US" altLang="zh-TW" sz="2000" smtClean="0"/>
              <a:t>Parameters stored in a </a:t>
            </a:r>
            <a:r>
              <a:rPr lang="en-US" altLang="zh-TW" sz="2000" i="1" smtClean="0"/>
              <a:t>block, </a:t>
            </a:r>
            <a:r>
              <a:rPr lang="en-US" altLang="zh-TW" sz="2000" smtClean="0"/>
              <a:t>or table, in memory, and address of block passed as a parameter in a register </a:t>
            </a:r>
          </a:p>
          <a:p>
            <a:pPr lvl="2" eaLnBrk="1" hangingPunct="1">
              <a:lnSpc>
                <a:spcPct val="90000"/>
              </a:lnSpc>
            </a:pPr>
            <a:r>
              <a:rPr lang="en-US" altLang="zh-TW" sz="1800" smtClean="0"/>
              <a:t>This approach taken by Linux and Solaris</a:t>
            </a:r>
          </a:p>
          <a:p>
            <a:pPr lvl="1" eaLnBrk="1" hangingPunct="1">
              <a:lnSpc>
                <a:spcPct val="90000"/>
              </a:lnSpc>
            </a:pPr>
            <a:r>
              <a:rPr lang="en-US" altLang="zh-TW" sz="2000" smtClean="0"/>
              <a:t>Parameters placed, or </a:t>
            </a:r>
            <a:r>
              <a:rPr lang="en-US" altLang="zh-TW" sz="2000" i="1" smtClean="0"/>
              <a:t>pushed, </a:t>
            </a:r>
            <a:r>
              <a:rPr lang="en-US" altLang="zh-TW" sz="2000" smtClean="0"/>
              <a:t>onto the </a:t>
            </a:r>
            <a:r>
              <a:rPr lang="en-US" altLang="zh-TW" sz="2000" i="1" smtClean="0"/>
              <a:t>stack </a:t>
            </a:r>
            <a:r>
              <a:rPr lang="en-US" altLang="zh-TW" sz="2000" smtClean="0"/>
              <a:t>by the program and </a:t>
            </a:r>
            <a:r>
              <a:rPr lang="en-US" altLang="zh-TW" sz="2000" i="1" smtClean="0"/>
              <a:t>popped </a:t>
            </a:r>
            <a:r>
              <a:rPr lang="en-US" altLang="zh-TW" sz="2000" smtClean="0"/>
              <a:t>off the stack by the operating system</a:t>
            </a:r>
          </a:p>
          <a:p>
            <a:pPr lvl="1" eaLnBrk="1" hangingPunct="1">
              <a:lnSpc>
                <a:spcPct val="90000"/>
              </a:lnSpc>
            </a:pPr>
            <a:r>
              <a:rPr lang="en-US" altLang="zh-TW" sz="2000" smtClean="0"/>
              <a:t>Block and stack methods do not limit the number or length of parameters being passed</a:t>
            </a:r>
          </a:p>
          <a:p>
            <a:pPr lvl="1" eaLnBrk="1" hangingPunct="1">
              <a:lnSpc>
                <a:spcPct val="90000"/>
              </a:lnSpc>
            </a:pPr>
            <a:endParaRPr lang="en-US" altLang="zh-TW" sz="2000" smtClean="0"/>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E1BA545D-B5EF-4E1D-84F8-3BD25CBE00F9}" type="slidenum">
              <a:rPr lang="en-US" altLang="zh-TW" smtClean="0"/>
              <a:pPr>
                <a:defRPr/>
              </a:pPr>
              <a:t>17</a:t>
            </a:fld>
            <a:endParaRPr lang="en-US" altLang="zh-TW"/>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Parameter Passing via Table</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l="401" t="15260" r="603" b="15529"/>
          <a:stretch>
            <a:fillRect/>
          </a:stretch>
        </p:blipFill>
        <p:spPr bwMode="auto">
          <a:xfrm>
            <a:off x="1042988" y="1628775"/>
            <a:ext cx="7632700" cy="400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5CA8FD17-D9DA-49E8-A60D-FA4F1FCC1FF5}" type="slidenum">
              <a:rPr lang="en-US" altLang="zh-TW" smtClean="0"/>
              <a:pPr>
                <a:defRPr/>
              </a:pPr>
              <a:t>18</a:t>
            </a:fld>
            <a:endParaRPr lang="en-US" altLang="zh-TW"/>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mtClean="0"/>
              <a:t>Objectives</a:t>
            </a:r>
          </a:p>
        </p:txBody>
      </p:sp>
      <p:sp>
        <p:nvSpPr>
          <p:cNvPr id="4099" name="Rectangle 3"/>
          <p:cNvSpPr>
            <a:spLocks noGrp="1" noChangeArrowheads="1"/>
          </p:cNvSpPr>
          <p:nvPr>
            <p:ph type="body" idx="1"/>
          </p:nvPr>
        </p:nvSpPr>
        <p:spPr>
          <a:xfrm>
            <a:off x="395288" y="1484313"/>
            <a:ext cx="8497887" cy="4525962"/>
          </a:xfrm>
        </p:spPr>
        <p:txBody>
          <a:bodyPr/>
          <a:lstStyle/>
          <a:p>
            <a:pPr eaLnBrk="1" hangingPunct="1"/>
            <a:r>
              <a:rPr lang="en-US" altLang="zh-TW" smtClean="0"/>
              <a:t>To describe the services an operating system provides to users, processes, and other systems</a:t>
            </a:r>
          </a:p>
          <a:p>
            <a:pPr eaLnBrk="1" hangingPunct="1"/>
            <a:r>
              <a:rPr lang="en-US" altLang="zh-TW" smtClean="0"/>
              <a:t>To discuss the various ways of structuring an operating system</a:t>
            </a:r>
          </a:p>
          <a:p>
            <a:pPr eaLnBrk="1" hangingPunct="1"/>
            <a:r>
              <a:rPr lang="en-US" altLang="zh-TW" smtClean="0"/>
              <a:t>To explain how operating systems are installed and customized and how they boot</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F1A164AD-4C4F-40C2-8D72-059321FC82B2}" type="slidenum">
              <a:rPr lang="en-US" altLang="zh-TW" smtClean="0"/>
              <a:pPr>
                <a:defRPr/>
              </a:pPr>
              <a:t>1</a:t>
            </a:fld>
            <a:endParaRPr lang="en-US" altLang="zh-TW"/>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t>Types of System Calls</a:t>
            </a:r>
          </a:p>
        </p:txBody>
      </p:sp>
      <p:sp>
        <p:nvSpPr>
          <p:cNvPr id="22531" name="Rectangle 3"/>
          <p:cNvSpPr>
            <a:spLocks noGrp="1" noChangeArrowheads="1"/>
          </p:cNvSpPr>
          <p:nvPr>
            <p:ph type="body" idx="1"/>
          </p:nvPr>
        </p:nvSpPr>
        <p:spPr/>
        <p:txBody>
          <a:bodyPr/>
          <a:lstStyle/>
          <a:p>
            <a:pPr eaLnBrk="1" hangingPunct="1"/>
            <a:r>
              <a:rPr lang="en-US" altLang="zh-TW" smtClean="0"/>
              <a:t>Process control</a:t>
            </a:r>
          </a:p>
          <a:p>
            <a:pPr eaLnBrk="1" hangingPunct="1"/>
            <a:r>
              <a:rPr lang="en-US" altLang="zh-TW" smtClean="0"/>
              <a:t>File management</a:t>
            </a:r>
          </a:p>
          <a:p>
            <a:pPr eaLnBrk="1" hangingPunct="1"/>
            <a:r>
              <a:rPr lang="en-US" altLang="zh-TW" smtClean="0"/>
              <a:t>Device management</a:t>
            </a:r>
          </a:p>
          <a:p>
            <a:pPr eaLnBrk="1" hangingPunct="1"/>
            <a:r>
              <a:rPr lang="en-US" altLang="zh-TW" smtClean="0"/>
              <a:t>Information maintenance</a:t>
            </a:r>
          </a:p>
          <a:p>
            <a:pPr eaLnBrk="1" hangingPunct="1"/>
            <a:r>
              <a:rPr lang="en-US" altLang="zh-TW" smtClean="0"/>
              <a:t>Communications</a:t>
            </a:r>
          </a:p>
          <a:p>
            <a:pPr eaLnBrk="1" hangingPunct="1">
              <a:buFontTx/>
              <a:buNone/>
            </a:pPr>
            <a:endParaRPr lang="en-US" altLang="zh-TW"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45551623-D9B8-4E11-BD48-C6EDF172829E}" type="slidenum">
              <a:rPr lang="en-US" altLang="zh-TW" smtClean="0"/>
              <a:pPr>
                <a:defRPr/>
              </a:pPr>
              <a:t>19</a:t>
            </a:fld>
            <a:endParaRPr lang="en-US" altLang="zh-TW"/>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0"/>
            <a:ext cx="9144000" cy="854075"/>
          </a:xfrm>
        </p:spPr>
        <p:txBody>
          <a:bodyPr/>
          <a:lstStyle/>
          <a:p>
            <a:pPr eaLnBrk="1" hangingPunct="1"/>
            <a:r>
              <a:rPr lang="en-US" altLang="zh-TW" sz="3600" smtClean="0"/>
              <a:t>Examples of Windows and Unix System Calls</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052513"/>
            <a:ext cx="5800725" cy="519112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15136069-9207-4F03-9461-087BF590F44A}" type="slidenum">
              <a:rPr lang="en-US" altLang="zh-TW" smtClean="0"/>
              <a:pPr>
                <a:defRPr/>
              </a:pPr>
              <a:t>20</a:t>
            </a:fld>
            <a:endParaRPr lang="en-US" altLang="zh-TW"/>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MS-DOS execution</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l="6084" t="507" r="6274" b="1013"/>
          <a:stretch>
            <a:fillRect/>
          </a:stretch>
        </p:blipFill>
        <p:spPr bwMode="auto">
          <a:xfrm>
            <a:off x="1952625" y="1196975"/>
            <a:ext cx="49053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5"/>
          <p:cNvSpPr>
            <a:spLocks noChangeArrowheads="1"/>
          </p:cNvSpPr>
          <p:nvPr/>
        </p:nvSpPr>
        <p:spPr bwMode="auto">
          <a:xfrm>
            <a:off x="2286000" y="5640388"/>
            <a:ext cx="45720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Clr>
                <a:srgbClr val="993300"/>
              </a:buClr>
              <a:buSzPct val="90000"/>
              <a:buFont typeface="Monotype Sorts" charset="2"/>
              <a:buNone/>
            </a:pPr>
            <a:r>
              <a:rPr lang="en-US" altLang="zh-TW">
                <a:latin typeface="Helvetica" pitchFamily="34" charset="0"/>
              </a:rPr>
              <a:t>(a) At system startup (b) running a program</a:t>
            </a:r>
          </a:p>
          <a:p>
            <a:pPr algn="l" eaLnBrk="0" hangingPunct="0">
              <a:spcBef>
                <a:spcPct val="50000"/>
              </a:spcBef>
              <a:buClr>
                <a:srgbClr val="993300"/>
              </a:buClr>
              <a:buSzPct val="90000"/>
              <a:buFont typeface="Monotype Sorts" charset="2"/>
              <a:buNone/>
            </a:pPr>
            <a:endParaRPr lang="en-US" altLang="zh-TW">
              <a:latin typeface="Helvetica" pitchFamily="34" charset="0"/>
            </a:endParaRPr>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B3764F88-2D27-4E72-8DD2-EAEED5E20C34}" type="slidenum">
              <a:rPr lang="en-US" altLang="zh-TW" smtClean="0"/>
              <a:pPr>
                <a:defRPr/>
              </a:pPr>
              <a:t>21</a:t>
            </a:fld>
            <a:endParaRPr lang="en-US" altLang="zh-TW"/>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p:spPr>
        <p:txBody>
          <a:bodyPr/>
          <a:lstStyle/>
          <a:p>
            <a:pPr eaLnBrk="1" hangingPunct="1"/>
            <a:r>
              <a:rPr lang="en-US" altLang="zh-TW" sz="4000" smtClean="0"/>
              <a:t>FreeBSD Running Multiple Programs</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l="31653" t="537" r="31653" b="537"/>
          <a:stretch>
            <a:fillRect/>
          </a:stretch>
        </p:blipFill>
        <p:spPr bwMode="auto">
          <a:xfrm>
            <a:off x="3530600" y="1470025"/>
            <a:ext cx="23114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88EB84A1-5E8C-48FF-8BA6-F33B829E015E}" type="slidenum">
              <a:rPr lang="en-US" altLang="zh-TW" smtClean="0"/>
              <a:pPr>
                <a:defRPr/>
              </a:pPr>
              <a:t>22</a:t>
            </a:fld>
            <a:endParaRPr lang="en-US" altLang="zh-TW"/>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System Programs (1/3)</a:t>
            </a:r>
          </a:p>
        </p:txBody>
      </p:sp>
      <p:sp>
        <p:nvSpPr>
          <p:cNvPr id="26627" name="Rectangle 3"/>
          <p:cNvSpPr>
            <a:spLocks noGrp="1" noChangeArrowheads="1"/>
          </p:cNvSpPr>
          <p:nvPr>
            <p:ph type="body" idx="1"/>
          </p:nvPr>
        </p:nvSpPr>
        <p:spPr>
          <a:xfrm>
            <a:off x="57150" y="1295400"/>
            <a:ext cx="9036050" cy="5086350"/>
          </a:xfrm>
        </p:spPr>
        <p:txBody>
          <a:bodyPr/>
          <a:lstStyle/>
          <a:p>
            <a:pPr eaLnBrk="1" hangingPunct="1"/>
            <a:r>
              <a:rPr lang="en-US" altLang="zh-TW" sz="2400" smtClean="0"/>
              <a:t>System programs provide a convenient environment for program development and execution. They can be divided into:</a:t>
            </a:r>
          </a:p>
          <a:p>
            <a:pPr lvl="1" eaLnBrk="1" hangingPunct="1"/>
            <a:r>
              <a:rPr lang="en-US" altLang="zh-TW" sz="2000" smtClean="0"/>
              <a:t>File manipulation </a:t>
            </a:r>
          </a:p>
          <a:p>
            <a:pPr lvl="1" eaLnBrk="1" hangingPunct="1"/>
            <a:r>
              <a:rPr lang="en-US" altLang="zh-TW" sz="2000" smtClean="0"/>
              <a:t>Status information</a:t>
            </a:r>
          </a:p>
          <a:p>
            <a:pPr lvl="1" eaLnBrk="1" hangingPunct="1"/>
            <a:r>
              <a:rPr lang="en-US" altLang="zh-TW" sz="2000" smtClean="0"/>
              <a:t>File modification</a:t>
            </a:r>
          </a:p>
          <a:p>
            <a:pPr lvl="1" eaLnBrk="1" hangingPunct="1"/>
            <a:r>
              <a:rPr lang="en-US" altLang="zh-TW" sz="2000" smtClean="0"/>
              <a:t>Programming language support</a:t>
            </a:r>
          </a:p>
          <a:p>
            <a:pPr lvl="1" eaLnBrk="1" hangingPunct="1"/>
            <a:r>
              <a:rPr lang="en-US" altLang="zh-TW" sz="2000" smtClean="0"/>
              <a:t>Program loading and execution</a:t>
            </a:r>
          </a:p>
          <a:p>
            <a:pPr lvl="1" eaLnBrk="1" hangingPunct="1"/>
            <a:r>
              <a:rPr lang="en-US" altLang="zh-TW" sz="2000" smtClean="0"/>
              <a:t>Communications</a:t>
            </a:r>
          </a:p>
          <a:p>
            <a:pPr lvl="1" eaLnBrk="1" hangingPunct="1"/>
            <a:r>
              <a:rPr lang="en-US" altLang="zh-TW" sz="2000" smtClean="0"/>
              <a:t>Application programs</a:t>
            </a:r>
          </a:p>
          <a:p>
            <a:pPr eaLnBrk="1" hangingPunct="1"/>
            <a:r>
              <a:rPr lang="en-US" altLang="zh-TW" sz="2400" smtClean="0"/>
              <a:t>Most users</a:t>
            </a:r>
            <a:r>
              <a:rPr lang="en-US" altLang="zh-TW" sz="2400" smtClean="0">
                <a:latin typeface="Helvetica" pitchFamily="34" charset="0"/>
              </a:rPr>
              <a:t>’</a:t>
            </a:r>
            <a:r>
              <a:rPr lang="en-US" altLang="zh-TW" sz="2400" smtClean="0"/>
              <a:t> view of the operation system is defined by system programs, not the actual system calls</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54774BDD-4C0F-4D1D-9247-EBB2742D7BF3}" type="slidenum">
              <a:rPr lang="en-US" altLang="zh-TW" smtClean="0"/>
              <a:pPr>
                <a:defRPr/>
              </a:pPr>
              <a:t>23</a:t>
            </a:fld>
            <a:endParaRPr lang="en-US" altLang="zh-TW"/>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Solaris 10 dtrace Following System Call</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l="19194" t="1320" r="19194" b="2374"/>
          <a:stretch>
            <a:fillRect/>
          </a:stretch>
        </p:blipFill>
        <p:spPr bwMode="auto">
          <a:xfrm>
            <a:off x="2339975" y="1196975"/>
            <a:ext cx="4645025" cy="54451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F72F68D0-7368-490B-8C25-2EFECFE8A303}" type="slidenum">
              <a:rPr lang="en-US" altLang="zh-TW" smtClean="0"/>
              <a:pPr>
                <a:defRPr/>
              </a:pPr>
              <a:t>24</a:t>
            </a:fld>
            <a:endParaRPr lang="en-US" altLang="zh-TW"/>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mtClean="0"/>
              <a:t>System Programs (2/3)</a:t>
            </a:r>
          </a:p>
        </p:txBody>
      </p:sp>
      <p:sp>
        <p:nvSpPr>
          <p:cNvPr id="28675" name="Rectangle 3"/>
          <p:cNvSpPr>
            <a:spLocks noGrp="1" noChangeArrowheads="1"/>
          </p:cNvSpPr>
          <p:nvPr>
            <p:ph type="body" idx="1"/>
          </p:nvPr>
        </p:nvSpPr>
        <p:spPr>
          <a:xfrm>
            <a:off x="468313" y="981075"/>
            <a:ext cx="8135937" cy="55435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TW" sz="2400" smtClean="0"/>
              <a:t>Provide a convenient environment for program development and execution</a:t>
            </a:r>
          </a:p>
          <a:p>
            <a:pPr lvl="1" eaLnBrk="1" hangingPunct="1"/>
            <a:r>
              <a:rPr lang="en-US" altLang="zh-TW" sz="2000" smtClean="0"/>
              <a:t>Some of them are simply user interfaces to system calls; others are considerably more complex</a:t>
            </a:r>
          </a:p>
          <a:p>
            <a:pPr eaLnBrk="1" hangingPunct="1"/>
            <a:r>
              <a:rPr lang="en-US" altLang="zh-TW" sz="2400" smtClean="0"/>
              <a:t>File management - Create, delete, copy, rename, print, dump, list, and generally manipulate files and directories</a:t>
            </a:r>
          </a:p>
          <a:p>
            <a:pPr eaLnBrk="1" hangingPunct="1"/>
            <a:r>
              <a:rPr lang="en-US" altLang="zh-TW" sz="2400" smtClean="0"/>
              <a:t>Status information</a:t>
            </a:r>
          </a:p>
          <a:p>
            <a:pPr lvl="1" eaLnBrk="1" hangingPunct="1"/>
            <a:r>
              <a:rPr lang="en-US" altLang="zh-TW" sz="2000" smtClean="0"/>
              <a:t>Some ask the system for info - date, time, amount of available memory, disk space, number of users</a:t>
            </a:r>
          </a:p>
          <a:p>
            <a:pPr lvl="1" eaLnBrk="1" hangingPunct="1"/>
            <a:r>
              <a:rPr lang="en-US" altLang="zh-TW" sz="2000" smtClean="0"/>
              <a:t>Others provide detailed performance, logging, and debugging information</a:t>
            </a:r>
          </a:p>
          <a:p>
            <a:pPr lvl="1" eaLnBrk="1" hangingPunct="1"/>
            <a:r>
              <a:rPr lang="en-US" altLang="zh-TW" sz="2000" smtClean="0"/>
              <a:t>Typically, these programs format and print the output to the terminal or other output devices</a:t>
            </a:r>
          </a:p>
          <a:p>
            <a:pPr lvl="1" eaLnBrk="1" hangingPunct="1"/>
            <a:r>
              <a:rPr lang="en-US" altLang="zh-TW" sz="2000" smtClean="0"/>
              <a:t>Some systems implement  a registry - used to store and retrieve configuration information</a:t>
            </a:r>
          </a:p>
          <a:p>
            <a:pPr eaLnBrk="1" hangingPunct="1">
              <a:buFontTx/>
              <a:buNone/>
            </a:pPr>
            <a:endParaRPr lang="en-US" altLang="zh-TW" sz="2400" smtClean="0"/>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E6AACE7A-E020-4588-BB4F-1EA80737A06B}" type="slidenum">
              <a:rPr lang="en-US" altLang="zh-TW" smtClean="0"/>
              <a:pPr>
                <a:defRPr/>
              </a:pPr>
              <a:t>25</a:t>
            </a:fld>
            <a:endParaRPr lang="en-US" altLang="zh-TW"/>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mtClean="0"/>
              <a:t>System Programs (3/3)</a:t>
            </a:r>
          </a:p>
        </p:txBody>
      </p:sp>
      <p:sp>
        <p:nvSpPr>
          <p:cNvPr id="29699" name="Rectangle 3"/>
          <p:cNvSpPr>
            <a:spLocks noGrp="1" noChangeArrowheads="1"/>
          </p:cNvSpPr>
          <p:nvPr>
            <p:ph type="body" idx="1"/>
          </p:nvPr>
        </p:nvSpPr>
        <p:spPr>
          <a:xfrm>
            <a:off x="468313" y="1052513"/>
            <a:ext cx="8351837" cy="5399087"/>
          </a:xfrm>
        </p:spPr>
        <p:txBody>
          <a:bodyPr/>
          <a:lstStyle/>
          <a:p>
            <a:pPr eaLnBrk="1" hangingPunct="1">
              <a:lnSpc>
                <a:spcPct val="90000"/>
              </a:lnSpc>
            </a:pPr>
            <a:r>
              <a:rPr lang="en-US" altLang="zh-TW" sz="2400" smtClean="0"/>
              <a:t>File modification</a:t>
            </a:r>
          </a:p>
          <a:p>
            <a:pPr lvl="1" eaLnBrk="1" hangingPunct="1">
              <a:lnSpc>
                <a:spcPct val="90000"/>
              </a:lnSpc>
            </a:pPr>
            <a:r>
              <a:rPr lang="en-US" altLang="zh-TW" sz="2000" smtClean="0"/>
              <a:t>Text editors to create and modify files</a:t>
            </a:r>
          </a:p>
          <a:p>
            <a:pPr lvl="1" eaLnBrk="1" hangingPunct="1">
              <a:lnSpc>
                <a:spcPct val="90000"/>
              </a:lnSpc>
            </a:pPr>
            <a:r>
              <a:rPr lang="en-US" altLang="zh-TW" sz="2000" smtClean="0"/>
              <a:t>Special commands to search contents of files or perform transformations of the text</a:t>
            </a:r>
          </a:p>
          <a:p>
            <a:pPr eaLnBrk="1" hangingPunct="1">
              <a:lnSpc>
                <a:spcPct val="90000"/>
              </a:lnSpc>
            </a:pPr>
            <a:r>
              <a:rPr lang="en-US" altLang="zh-TW" sz="2400" smtClean="0"/>
              <a:t>Programming-language support - Compilers, assemblers, debuggers and interpreters sometimes provided</a:t>
            </a:r>
          </a:p>
          <a:p>
            <a:pPr eaLnBrk="1" hangingPunct="1">
              <a:lnSpc>
                <a:spcPct val="90000"/>
              </a:lnSpc>
            </a:pPr>
            <a:r>
              <a:rPr lang="en-US" altLang="zh-TW" sz="2400" smtClean="0"/>
              <a:t>Program loading and execution- Absolute loaders, relocatable loaders, linkage editors, and overlay-loaders, debugging systems for higher-level and machine language</a:t>
            </a:r>
          </a:p>
          <a:p>
            <a:pPr eaLnBrk="1" hangingPunct="1">
              <a:lnSpc>
                <a:spcPct val="90000"/>
              </a:lnSpc>
            </a:pPr>
            <a:r>
              <a:rPr lang="en-US" altLang="zh-TW" sz="2400" smtClean="0"/>
              <a:t>Communications - Provide the mechanism for creating virtual connections among processes, users, and computer systems</a:t>
            </a:r>
          </a:p>
          <a:p>
            <a:pPr lvl="1" eaLnBrk="1" hangingPunct="1">
              <a:lnSpc>
                <a:spcPct val="90000"/>
              </a:lnSpc>
            </a:pPr>
            <a:r>
              <a:rPr lang="en-US" altLang="zh-TW" sz="2000" smtClean="0"/>
              <a:t>Allow users to send messages to one another</a:t>
            </a:r>
            <a:r>
              <a:rPr lang="en-US" altLang="zh-TW" sz="2000" smtClean="0">
                <a:latin typeface="Helvetica" pitchFamily="34" charset="0"/>
              </a:rPr>
              <a:t>’</a:t>
            </a:r>
            <a:r>
              <a:rPr lang="en-US" altLang="zh-TW" sz="2000" smtClean="0"/>
              <a:t>s screens, browse web pages, send electronic-mail messages, log in remotely, transfer files from one machine to another</a:t>
            </a:r>
          </a:p>
          <a:p>
            <a:pPr eaLnBrk="1" hangingPunct="1">
              <a:lnSpc>
                <a:spcPct val="90000"/>
              </a:lnSpc>
            </a:pPr>
            <a:endParaRPr lang="en-US" altLang="zh-TW" sz="2400" smtClean="0"/>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9BC6C07F-FC29-44E4-907A-51FD98836E57}" type="slidenum">
              <a:rPr lang="en-US" altLang="zh-TW" smtClean="0"/>
              <a:pPr>
                <a:defRPr/>
              </a:pPr>
              <a:t>26</a:t>
            </a:fld>
            <a:endParaRPr lang="en-US" altLang="zh-TW"/>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p:spPr>
        <p:txBody>
          <a:bodyPr/>
          <a:lstStyle/>
          <a:p>
            <a:pPr eaLnBrk="1" hangingPunct="1"/>
            <a:r>
              <a:rPr lang="en-US" altLang="zh-TW" sz="3200" smtClean="0"/>
              <a:t>Operating System Design </a:t>
            </a:r>
            <a:r>
              <a:rPr lang="en-US" altLang="zh-TW" sz="2800" smtClean="0"/>
              <a:t>and</a:t>
            </a:r>
            <a:r>
              <a:rPr lang="en-US" altLang="zh-TW" sz="3200" smtClean="0"/>
              <a:t> Implementation (1/2)</a:t>
            </a:r>
          </a:p>
        </p:txBody>
      </p:sp>
      <p:sp>
        <p:nvSpPr>
          <p:cNvPr id="30723" name="Rectangle 3"/>
          <p:cNvSpPr>
            <a:spLocks noGrp="1" noChangeArrowheads="1"/>
          </p:cNvSpPr>
          <p:nvPr>
            <p:ph type="body" idx="1"/>
          </p:nvPr>
        </p:nvSpPr>
        <p:spPr>
          <a:xfrm>
            <a:off x="650875" y="1484313"/>
            <a:ext cx="7910513" cy="4897437"/>
          </a:xfrm>
        </p:spPr>
        <p:txBody>
          <a:bodyPr/>
          <a:lstStyle/>
          <a:p>
            <a:pPr eaLnBrk="1" hangingPunct="1"/>
            <a:r>
              <a:rPr lang="en-US" altLang="zh-TW" sz="2400" smtClean="0"/>
              <a:t>Design and Implementation of OS not </a:t>
            </a:r>
            <a:r>
              <a:rPr lang="en-US" altLang="zh-TW" sz="2400" smtClean="0">
                <a:latin typeface="Helvetica" pitchFamily="34" charset="0"/>
              </a:rPr>
              <a:t>“</a:t>
            </a:r>
            <a:r>
              <a:rPr lang="en-US" altLang="zh-TW" sz="2400" smtClean="0"/>
              <a:t>solvable</a:t>
            </a:r>
            <a:r>
              <a:rPr lang="en-US" altLang="zh-TW" sz="2400" smtClean="0">
                <a:latin typeface="Helvetica" pitchFamily="34" charset="0"/>
              </a:rPr>
              <a:t>”</a:t>
            </a:r>
            <a:r>
              <a:rPr lang="en-US" altLang="zh-TW" sz="2400" smtClean="0"/>
              <a:t>, but some approaches have proven successful</a:t>
            </a:r>
          </a:p>
          <a:p>
            <a:pPr eaLnBrk="1" hangingPunct="1"/>
            <a:r>
              <a:rPr lang="en-US" altLang="zh-TW" sz="2400" smtClean="0"/>
              <a:t>Internal structure of different Operating Systems  can vary widely</a:t>
            </a:r>
          </a:p>
          <a:p>
            <a:pPr eaLnBrk="1" hangingPunct="1"/>
            <a:r>
              <a:rPr lang="en-US" altLang="zh-TW" sz="2400" smtClean="0"/>
              <a:t>Start by defining goals and specifications </a:t>
            </a:r>
          </a:p>
          <a:p>
            <a:pPr eaLnBrk="1" hangingPunct="1"/>
            <a:r>
              <a:rPr lang="en-US" altLang="zh-TW" sz="2400" smtClean="0"/>
              <a:t>Affected by choice of hardware, type of system</a:t>
            </a:r>
          </a:p>
          <a:p>
            <a:pPr eaLnBrk="1" hangingPunct="1"/>
            <a:r>
              <a:rPr lang="en-US" altLang="zh-TW" sz="2400" i="1" smtClean="0"/>
              <a:t>User</a:t>
            </a:r>
            <a:r>
              <a:rPr lang="en-US" altLang="zh-TW" sz="2400" smtClean="0"/>
              <a:t> goals and </a:t>
            </a:r>
            <a:r>
              <a:rPr lang="en-US" altLang="zh-TW" sz="2400" i="1" smtClean="0"/>
              <a:t>System</a:t>
            </a:r>
            <a:r>
              <a:rPr lang="en-US" altLang="zh-TW" sz="2400" smtClean="0"/>
              <a:t> goals</a:t>
            </a:r>
          </a:p>
          <a:p>
            <a:pPr lvl="1" eaLnBrk="1" hangingPunct="1"/>
            <a:r>
              <a:rPr lang="en-US" altLang="zh-TW" sz="2000" smtClean="0"/>
              <a:t>User goals </a:t>
            </a:r>
            <a:r>
              <a:rPr lang="en-US" altLang="zh-TW" sz="2000" smtClean="0">
                <a:latin typeface="Helvetica" pitchFamily="34" charset="0"/>
              </a:rPr>
              <a:t>–</a:t>
            </a:r>
            <a:r>
              <a:rPr lang="en-US" altLang="zh-TW" sz="2000" smtClean="0"/>
              <a:t> operating system should be convenient to use, easy to learn, reliable, safe, and fast</a:t>
            </a:r>
          </a:p>
          <a:p>
            <a:pPr lvl="1" eaLnBrk="1" hangingPunct="1"/>
            <a:r>
              <a:rPr lang="en-US" altLang="zh-TW" sz="2000" smtClean="0"/>
              <a:t>System goals </a:t>
            </a:r>
            <a:r>
              <a:rPr lang="en-US" altLang="zh-TW" sz="2000" smtClean="0">
                <a:latin typeface="Helvetica" pitchFamily="34" charset="0"/>
              </a:rPr>
              <a:t>–</a:t>
            </a:r>
            <a:r>
              <a:rPr lang="en-US" altLang="zh-TW" sz="2000" smtClean="0"/>
              <a:t> operating system should be easy to design, implement, and maintain, as well as flexible, reliable, error-free, and efficient</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C9620181-0C93-4D63-9A04-FCFBC88DE7B0}" type="slidenum">
              <a:rPr lang="en-US" altLang="zh-TW" smtClean="0"/>
              <a:pPr>
                <a:defRPr/>
              </a:pPr>
              <a:t>27</a:t>
            </a:fld>
            <a:endParaRPr lang="en-US" altLang="zh-TW"/>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p:spPr>
        <p:txBody>
          <a:bodyPr/>
          <a:lstStyle/>
          <a:p>
            <a:pPr eaLnBrk="1" hangingPunct="1"/>
            <a:r>
              <a:rPr lang="en-US" altLang="zh-TW" sz="3200" smtClean="0"/>
              <a:t>Operating System Design and Implementation (2/2)</a:t>
            </a:r>
          </a:p>
        </p:txBody>
      </p:sp>
      <p:sp>
        <p:nvSpPr>
          <p:cNvPr id="31747" name="Rectangle 3"/>
          <p:cNvSpPr>
            <a:spLocks noGrp="1" noChangeArrowheads="1"/>
          </p:cNvSpPr>
          <p:nvPr>
            <p:ph type="body" idx="1"/>
          </p:nvPr>
        </p:nvSpPr>
        <p:spPr>
          <a:xfrm>
            <a:off x="30163" y="1412875"/>
            <a:ext cx="9113837" cy="4968875"/>
          </a:xfrm>
        </p:spPr>
        <p:txBody>
          <a:bodyPr/>
          <a:lstStyle/>
          <a:p>
            <a:pPr eaLnBrk="1" hangingPunct="1"/>
            <a:r>
              <a:rPr lang="en-US" altLang="zh-TW" smtClean="0"/>
              <a:t>Important principle to separate</a:t>
            </a:r>
          </a:p>
          <a:p>
            <a:pPr eaLnBrk="1" hangingPunct="1">
              <a:buFontTx/>
              <a:buNone/>
            </a:pPr>
            <a:r>
              <a:rPr lang="en-US" altLang="zh-TW" b="1" smtClean="0"/>
              <a:t>	Policy:   </a:t>
            </a:r>
            <a:r>
              <a:rPr lang="en-US" altLang="zh-TW" smtClean="0"/>
              <a:t>What will be done?</a:t>
            </a:r>
            <a:r>
              <a:rPr lang="en-US" altLang="zh-TW" b="1" smtClean="0"/>
              <a:t> </a:t>
            </a:r>
            <a:br>
              <a:rPr lang="en-US" altLang="zh-TW" b="1" smtClean="0"/>
            </a:br>
            <a:r>
              <a:rPr lang="en-US" altLang="zh-TW" b="1" smtClean="0"/>
              <a:t>Mechanism:  </a:t>
            </a:r>
            <a:r>
              <a:rPr lang="en-US" altLang="zh-TW" smtClean="0"/>
              <a:t>How to do it?</a:t>
            </a:r>
          </a:p>
          <a:p>
            <a:pPr eaLnBrk="1" hangingPunct="1"/>
            <a:r>
              <a:rPr lang="en-US" altLang="zh-TW" smtClean="0"/>
              <a:t>Mechanisms determine how to do something, policies decide what will be done</a:t>
            </a:r>
          </a:p>
          <a:p>
            <a:pPr lvl="1" eaLnBrk="1" hangingPunct="1"/>
            <a:r>
              <a:rPr lang="en-US" altLang="zh-TW" smtClean="0"/>
              <a:t>The separation of policy from mechanism is a very important principle, it allows maximum flexibility if policy decisions are to be changed later</a:t>
            </a:r>
          </a:p>
          <a:p>
            <a:pPr eaLnBrk="1" hangingPunct="1">
              <a:buFontTx/>
              <a:buNone/>
            </a:pPr>
            <a:endParaRPr lang="en-US" altLang="zh-TW" smtClean="0"/>
          </a:p>
          <a:p>
            <a:pPr eaLnBrk="1" hangingPunct="1">
              <a:buFontTx/>
              <a:buNone/>
            </a:pPr>
            <a:endParaRPr lang="en-US" altLang="zh-TW"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C14C8242-8CE4-4743-BC88-EFF5A6110897}" type="slidenum">
              <a:rPr lang="en-US" altLang="zh-TW" smtClean="0"/>
              <a:pPr>
                <a:defRPr/>
              </a:pPr>
              <a:t>28</a:t>
            </a:fld>
            <a:endParaRPr lang="en-US" altLang="zh-TW"/>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z="3200" smtClean="0"/>
              <a:t>Chapter 2:  </a:t>
            </a:r>
            <a:r>
              <a:rPr lang="en-US" altLang="zh-TW" sz="3600" smtClean="0"/>
              <a:t>Operating-System</a:t>
            </a:r>
            <a:r>
              <a:rPr lang="en-US" altLang="zh-TW" sz="3200" smtClean="0"/>
              <a:t> Structures</a:t>
            </a:r>
          </a:p>
        </p:txBody>
      </p:sp>
      <p:sp>
        <p:nvSpPr>
          <p:cNvPr id="5123" name="Rectangle 3"/>
          <p:cNvSpPr>
            <a:spLocks noGrp="1" noChangeArrowheads="1"/>
          </p:cNvSpPr>
          <p:nvPr>
            <p:ph type="body" idx="1"/>
          </p:nvPr>
        </p:nvSpPr>
        <p:spPr>
          <a:xfrm>
            <a:off x="1476375" y="1125538"/>
            <a:ext cx="6840538" cy="5111750"/>
          </a:xfrm>
        </p:spPr>
        <p:txBody>
          <a:bodyPr/>
          <a:lstStyle/>
          <a:p>
            <a:pPr eaLnBrk="1" hangingPunct="1"/>
            <a:r>
              <a:rPr lang="en-US" altLang="zh-TW" sz="2400" smtClean="0"/>
              <a:t>Operating System Services</a:t>
            </a:r>
          </a:p>
          <a:p>
            <a:pPr eaLnBrk="1" hangingPunct="1"/>
            <a:r>
              <a:rPr lang="en-US" altLang="zh-TW" sz="2400" smtClean="0"/>
              <a:t>User Operating System Interface</a:t>
            </a:r>
          </a:p>
          <a:p>
            <a:pPr eaLnBrk="1" hangingPunct="1"/>
            <a:r>
              <a:rPr lang="en-US" altLang="zh-TW" sz="2400" smtClean="0"/>
              <a:t>System Calls</a:t>
            </a:r>
          </a:p>
          <a:p>
            <a:pPr eaLnBrk="1" hangingPunct="1"/>
            <a:r>
              <a:rPr lang="en-US" altLang="zh-TW" sz="2400" smtClean="0"/>
              <a:t>Types of System Calls</a:t>
            </a:r>
          </a:p>
          <a:p>
            <a:pPr eaLnBrk="1" hangingPunct="1"/>
            <a:r>
              <a:rPr lang="en-US" altLang="zh-TW" sz="2400" smtClean="0"/>
              <a:t>System Programs</a:t>
            </a:r>
          </a:p>
          <a:p>
            <a:pPr eaLnBrk="1" hangingPunct="1"/>
            <a:r>
              <a:rPr lang="en-US" altLang="zh-TW" sz="2400" smtClean="0"/>
              <a:t>Operating System Design and Implementation</a:t>
            </a:r>
          </a:p>
          <a:p>
            <a:pPr eaLnBrk="1" hangingPunct="1"/>
            <a:r>
              <a:rPr lang="en-US" altLang="zh-TW" sz="2400" smtClean="0"/>
              <a:t>Operating System Structure</a:t>
            </a:r>
          </a:p>
          <a:p>
            <a:pPr eaLnBrk="1" hangingPunct="1"/>
            <a:r>
              <a:rPr lang="en-US" altLang="zh-TW" sz="2400" smtClean="0"/>
              <a:t>Virtual Machines</a:t>
            </a:r>
          </a:p>
          <a:p>
            <a:pPr eaLnBrk="1" hangingPunct="1"/>
            <a:r>
              <a:rPr lang="en-US" altLang="zh-TW" sz="2400" smtClean="0"/>
              <a:t>Operating System Debugging</a:t>
            </a:r>
          </a:p>
          <a:p>
            <a:pPr eaLnBrk="1" hangingPunct="1"/>
            <a:r>
              <a:rPr lang="en-US" altLang="zh-TW" sz="2400" smtClean="0"/>
              <a:t>Operating System Generation</a:t>
            </a:r>
          </a:p>
          <a:p>
            <a:pPr eaLnBrk="1" hangingPunct="1"/>
            <a:r>
              <a:rPr lang="en-US" altLang="zh-TW" sz="2400" smtClean="0"/>
              <a:t>System Boot</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C09132F8-3191-4280-8ED9-A2C0CBEDB076}" type="slidenum">
              <a:rPr lang="en-US" altLang="zh-TW" smtClean="0"/>
              <a:pPr>
                <a:defRPr/>
              </a:pPr>
              <a:t>2</a:t>
            </a:fld>
            <a:endParaRPr lang="en-US" altLang="zh-TW"/>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smtClean="0"/>
              <a:t>Simple Structure </a:t>
            </a:r>
            <a:endParaRPr lang="en-US" altLang="zh-TW" sz="3600" smtClean="0"/>
          </a:p>
        </p:txBody>
      </p:sp>
      <p:sp>
        <p:nvSpPr>
          <p:cNvPr id="32771" name="Rectangle 3"/>
          <p:cNvSpPr>
            <a:spLocks noGrp="1" noChangeArrowheads="1"/>
          </p:cNvSpPr>
          <p:nvPr>
            <p:ph type="body" idx="1"/>
          </p:nvPr>
        </p:nvSpPr>
        <p:spPr/>
        <p:txBody>
          <a:bodyPr/>
          <a:lstStyle/>
          <a:p>
            <a:pPr eaLnBrk="1" hangingPunct="1"/>
            <a:r>
              <a:rPr lang="en-US" altLang="zh-TW" smtClean="0"/>
              <a:t>MS-DOS </a:t>
            </a:r>
            <a:r>
              <a:rPr lang="en-US" altLang="zh-TW" smtClean="0">
                <a:latin typeface="Helvetica" pitchFamily="34" charset="0"/>
              </a:rPr>
              <a:t>–</a:t>
            </a:r>
            <a:r>
              <a:rPr lang="en-US" altLang="zh-TW" smtClean="0"/>
              <a:t> written to provide the most functionality in the least space</a:t>
            </a:r>
          </a:p>
          <a:p>
            <a:pPr lvl="1" eaLnBrk="1" hangingPunct="1"/>
            <a:r>
              <a:rPr lang="en-US" altLang="zh-TW" smtClean="0"/>
              <a:t>Not divided into modules</a:t>
            </a:r>
          </a:p>
          <a:p>
            <a:pPr lvl="1" eaLnBrk="1" hangingPunct="1"/>
            <a:r>
              <a:rPr lang="en-US" altLang="zh-TW" smtClean="0"/>
              <a:t>Although MS-DOS has some structure, its interfaces and levels of functionality are not well separated</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D6BED6E0-9A5D-4E90-A239-1DB66668E56D}" type="slidenum">
              <a:rPr lang="en-US" altLang="zh-TW" smtClean="0"/>
              <a:pPr>
                <a:defRPr/>
              </a:pPr>
              <a:t>29</a:t>
            </a:fld>
            <a:endParaRPr lang="en-US" altLang="zh-TW"/>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mtClean="0"/>
              <a:t>MS-DOS Layer Structure</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l="11720" t="757" r="11531" b="757"/>
          <a:stretch>
            <a:fillRect/>
          </a:stretch>
        </p:blipFill>
        <p:spPr bwMode="auto">
          <a:xfrm>
            <a:off x="2108200" y="1270000"/>
            <a:ext cx="51562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8BB54E78-C87E-4635-9220-F7493E47F6E2}" type="slidenum">
              <a:rPr lang="en-US" altLang="zh-TW" smtClean="0"/>
              <a:pPr>
                <a:defRPr/>
              </a:pPr>
              <a:t>30</a:t>
            </a:fld>
            <a:endParaRPr lang="en-US" altLang="zh-TW"/>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mtClean="0"/>
              <a:t>Layered Approach</a:t>
            </a:r>
          </a:p>
        </p:txBody>
      </p:sp>
      <p:sp>
        <p:nvSpPr>
          <p:cNvPr id="34819" name="Rectangle 3"/>
          <p:cNvSpPr>
            <a:spLocks noGrp="1" noChangeArrowheads="1"/>
          </p:cNvSpPr>
          <p:nvPr>
            <p:ph type="body" idx="1"/>
          </p:nvPr>
        </p:nvSpPr>
        <p:spPr>
          <a:xfrm>
            <a:off x="323850" y="1341438"/>
            <a:ext cx="8496300" cy="4525962"/>
          </a:xfrm>
        </p:spPr>
        <p:txBody>
          <a:bodyPr/>
          <a:lstStyle/>
          <a:p>
            <a:pPr eaLnBrk="1" hangingPunct="1"/>
            <a:r>
              <a:rPr lang="en-US" altLang="zh-TW" sz="2800" smtClean="0"/>
              <a:t>The operating system is divided into a number of layers (levels), each built on top of lower layers.  The bottom layer (layer 0), is the hardware; the highest (layer N) is the user interface.</a:t>
            </a:r>
          </a:p>
          <a:p>
            <a:pPr eaLnBrk="1" hangingPunct="1"/>
            <a:r>
              <a:rPr lang="en-US" altLang="zh-TW" sz="2800" smtClean="0"/>
              <a:t>With modularity, layers are selected such that each uses functions (operations) and services of only lower-level layers</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DC606758-33D0-4852-AEAF-6262C0E2E5F3}" type="slidenum">
              <a:rPr lang="en-US" altLang="zh-TW" smtClean="0"/>
              <a:pPr>
                <a:defRPr/>
              </a:pPr>
              <a:t>31</a:t>
            </a:fld>
            <a:endParaRPr lang="en-US" altLang="zh-TW"/>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029700" cy="1125538"/>
          </a:xfrm>
        </p:spPr>
        <p:txBody>
          <a:bodyPr/>
          <a:lstStyle/>
          <a:p>
            <a:pPr eaLnBrk="1" hangingPunct="1"/>
            <a:r>
              <a:rPr lang="en-US" altLang="zh-TW" smtClean="0"/>
              <a:t>Traditional UNIX System Structure</a:t>
            </a:r>
          </a:p>
        </p:txBody>
      </p:sp>
      <p:pic>
        <p:nvPicPr>
          <p:cNvPr id="358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211263"/>
            <a:ext cx="8348662"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520008EF-0AC5-476A-83BE-985391E8EC45}" type="slidenum">
              <a:rPr lang="en-US" altLang="zh-TW" smtClean="0"/>
              <a:pPr>
                <a:defRPr/>
              </a:pPr>
              <a:t>32</a:t>
            </a:fld>
            <a:endParaRPr lang="en-US" altLang="zh-TW"/>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0"/>
            <a:ext cx="7756525" cy="765175"/>
          </a:xfrm>
        </p:spPr>
        <p:txBody>
          <a:bodyPr/>
          <a:lstStyle/>
          <a:p>
            <a:pPr eaLnBrk="1" hangingPunct="1"/>
            <a:r>
              <a:rPr lang="en-US" altLang="zh-TW" smtClean="0"/>
              <a:t>UNIX</a:t>
            </a:r>
            <a:endParaRPr lang="en-US" altLang="zh-TW" sz="3600" smtClean="0"/>
          </a:p>
        </p:txBody>
      </p:sp>
      <p:sp>
        <p:nvSpPr>
          <p:cNvPr id="36867" name="Rectangle 3"/>
          <p:cNvSpPr>
            <a:spLocks noGrp="1" noChangeArrowheads="1"/>
          </p:cNvSpPr>
          <p:nvPr>
            <p:ph type="body" idx="1"/>
          </p:nvPr>
        </p:nvSpPr>
        <p:spPr>
          <a:xfrm>
            <a:off x="179388" y="1125538"/>
            <a:ext cx="8820150" cy="5181600"/>
          </a:xfrm>
        </p:spPr>
        <p:txBody>
          <a:bodyPr/>
          <a:lstStyle/>
          <a:p>
            <a:pPr eaLnBrk="1" hangingPunct="1"/>
            <a:r>
              <a:rPr lang="en-US" altLang="zh-TW" sz="2800" smtClean="0"/>
              <a:t>UNIX </a:t>
            </a:r>
            <a:r>
              <a:rPr lang="en-US" altLang="zh-TW" sz="2800" smtClean="0">
                <a:latin typeface="Helvetica" pitchFamily="34" charset="0"/>
              </a:rPr>
              <a:t>–</a:t>
            </a:r>
            <a:r>
              <a:rPr lang="en-US" altLang="zh-TW" sz="2800" smtClean="0"/>
              <a:t> limited by hardware functionality, the original UNIX operating system had limited structuring.  The UNIX OS consists of two separable parts</a:t>
            </a:r>
          </a:p>
          <a:p>
            <a:pPr lvl="1" eaLnBrk="1" hangingPunct="1"/>
            <a:r>
              <a:rPr lang="en-US" altLang="zh-TW" sz="2400" smtClean="0"/>
              <a:t>Systems programs</a:t>
            </a:r>
          </a:p>
          <a:p>
            <a:pPr lvl="1" eaLnBrk="1" hangingPunct="1"/>
            <a:r>
              <a:rPr lang="en-US" altLang="zh-TW" sz="2400" smtClean="0"/>
              <a:t>The kernel</a:t>
            </a:r>
          </a:p>
          <a:p>
            <a:pPr lvl="2" eaLnBrk="1" hangingPunct="1"/>
            <a:r>
              <a:rPr lang="en-US" altLang="zh-TW" sz="2000" smtClean="0"/>
              <a:t>Consists of everything below the system-call interface and above the physical hardware</a:t>
            </a:r>
          </a:p>
          <a:p>
            <a:pPr lvl="2" eaLnBrk="1" hangingPunct="1"/>
            <a:r>
              <a:rPr lang="en-US" altLang="zh-TW" sz="2000" smtClean="0"/>
              <a:t>Provides the file system, CPU scheduling, memory management, and other operating-system functions; a large number of functions for one level</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1F0B10A4-D85F-4739-9155-91EB3F832773}" type="slidenum">
              <a:rPr lang="en-US" altLang="zh-TW" smtClean="0"/>
              <a:pPr>
                <a:defRPr/>
              </a:pPr>
              <a:t>33</a:t>
            </a:fld>
            <a:endParaRPr lang="en-US" altLang="zh-TW"/>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TW" smtClean="0"/>
              <a:t>Layered Operating System</a:t>
            </a: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l="13089" t="708" r="13089" b="708"/>
          <a:stretch>
            <a:fillRect/>
          </a:stretch>
        </p:blipFill>
        <p:spPr bwMode="auto">
          <a:xfrm>
            <a:off x="2171700" y="1117600"/>
            <a:ext cx="5300663"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C4E8437B-408A-4333-A77D-B8858A48F507}" type="slidenum">
              <a:rPr lang="en-US" altLang="zh-TW" smtClean="0"/>
              <a:pPr>
                <a:defRPr/>
              </a:pPr>
              <a:t>34</a:t>
            </a:fld>
            <a:endParaRPr lang="en-US" altLang="zh-TW"/>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Microkernel System Structure </a:t>
            </a:r>
            <a:endParaRPr lang="en-US" altLang="zh-TW" sz="3600" smtClean="0"/>
          </a:p>
        </p:txBody>
      </p:sp>
      <p:sp>
        <p:nvSpPr>
          <p:cNvPr id="38915" name="Rectangle 3"/>
          <p:cNvSpPr>
            <a:spLocks noGrp="1" noChangeArrowheads="1"/>
          </p:cNvSpPr>
          <p:nvPr>
            <p:ph type="body" idx="1"/>
          </p:nvPr>
        </p:nvSpPr>
        <p:spPr>
          <a:xfrm>
            <a:off x="395288" y="1196975"/>
            <a:ext cx="8497887" cy="5111750"/>
          </a:xfrm>
        </p:spPr>
        <p:txBody>
          <a:bodyPr/>
          <a:lstStyle/>
          <a:p>
            <a:pPr eaLnBrk="1" hangingPunct="1"/>
            <a:r>
              <a:rPr lang="en-US" altLang="zh-TW" sz="2800" smtClean="0"/>
              <a:t>Moves as much from the kernel into </a:t>
            </a:r>
            <a:r>
              <a:rPr lang="en-US" altLang="zh-TW" sz="2800" smtClean="0">
                <a:latin typeface="Helvetica" pitchFamily="34" charset="0"/>
              </a:rPr>
              <a:t>“</a:t>
            </a:r>
            <a:r>
              <a:rPr lang="en-US" altLang="zh-TW" sz="2800" i="1" smtClean="0"/>
              <a:t>user</a:t>
            </a:r>
            <a:r>
              <a:rPr lang="en-US" altLang="zh-TW" sz="2800" smtClean="0">
                <a:latin typeface="Helvetica" pitchFamily="34" charset="0"/>
              </a:rPr>
              <a:t>”</a:t>
            </a:r>
            <a:r>
              <a:rPr lang="en-US" altLang="zh-TW" sz="2800" smtClean="0"/>
              <a:t> space</a:t>
            </a:r>
          </a:p>
          <a:p>
            <a:pPr eaLnBrk="1" hangingPunct="1"/>
            <a:r>
              <a:rPr lang="en-US" altLang="zh-TW" sz="2800" smtClean="0"/>
              <a:t>Communication takes place between user modules using message passing</a:t>
            </a:r>
          </a:p>
          <a:p>
            <a:pPr eaLnBrk="1" hangingPunct="1"/>
            <a:r>
              <a:rPr lang="en-US" altLang="zh-TW" sz="2800" smtClean="0"/>
              <a:t>Benefits:</a:t>
            </a:r>
          </a:p>
          <a:p>
            <a:pPr lvl="1" eaLnBrk="1" hangingPunct="1"/>
            <a:r>
              <a:rPr lang="en-US" altLang="zh-TW" sz="2400" smtClean="0"/>
              <a:t>Easier to extend a microkernel</a:t>
            </a:r>
          </a:p>
          <a:p>
            <a:pPr lvl="1" eaLnBrk="1" hangingPunct="1"/>
            <a:r>
              <a:rPr lang="en-US" altLang="zh-TW" sz="2400" smtClean="0"/>
              <a:t>Easier to port the operating system to new architectures</a:t>
            </a:r>
          </a:p>
          <a:p>
            <a:pPr lvl="1" eaLnBrk="1" hangingPunct="1"/>
            <a:r>
              <a:rPr lang="en-US" altLang="zh-TW" sz="2400" smtClean="0"/>
              <a:t>More reliable (less code is running in kernel mode)</a:t>
            </a:r>
          </a:p>
          <a:p>
            <a:pPr lvl="1" eaLnBrk="1" hangingPunct="1"/>
            <a:r>
              <a:rPr lang="en-US" altLang="zh-TW" sz="2400" smtClean="0"/>
              <a:t>More secure ?</a:t>
            </a:r>
          </a:p>
          <a:p>
            <a:pPr eaLnBrk="1" hangingPunct="1"/>
            <a:r>
              <a:rPr lang="en-US" altLang="zh-TW" sz="2800" smtClean="0"/>
              <a:t>Detriments:</a:t>
            </a:r>
          </a:p>
          <a:p>
            <a:pPr lvl="1" eaLnBrk="1" hangingPunct="1"/>
            <a:r>
              <a:rPr lang="en-US" altLang="zh-TW" sz="2400" smtClean="0"/>
              <a:t>Performance overhead of user space to kernel space communication</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A30FCA60-0B6B-48FA-914D-B82FE3BBBA52}" type="slidenum">
              <a:rPr lang="en-US" altLang="zh-TW" smtClean="0"/>
              <a:pPr>
                <a:defRPr/>
              </a:pPr>
              <a:t>35</a:t>
            </a:fld>
            <a:endParaRPr lang="en-US" altLang="zh-TW"/>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Mac OS X Structure</a:t>
            </a:r>
          </a:p>
        </p:txBody>
      </p:sp>
      <p:pic>
        <p:nvPicPr>
          <p:cNvPr id="3993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84313"/>
            <a:ext cx="631031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FF39488C-8294-4028-9A7D-3A4DC265B29B}" type="slidenum">
              <a:rPr lang="en-US" altLang="zh-TW" smtClean="0"/>
              <a:pPr>
                <a:defRPr/>
              </a:pPr>
              <a:t>36</a:t>
            </a:fld>
            <a:endParaRPr lang="en-US" altLang="zh-TW"/>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smtClean="0"/>
              <a:t>Modules</a:t>
            </a:r>
          </a:p>
        </p:txBody>
      </p:sp>
      <p:sp>
        <p:nvSpPr>
          <p:cNvPr id="40963" name="Rectangle 3"/>
          <p:cNvSpPr>
            <a:spLocks noGrp="1" noChangeArrowheads="1"/>
          </p:cNvSpPr>
          <p:nvPr>
            <p:ph type="body" idx="1"/>
          </p:nvPr>
        </p:nvSpPr>
        <p:spPr>
          <a:xfrm>
            <a:off x="539750" y="1412875"/>
            <a:ext cx="8242300" cy="4525963"/>
          </a:xfrm>
        </p:spPr>
        <p:txBody>
          <a:bodyPr/>
          <a:lstStyle/>
          <a:p>
            <a:pPr eaLnBrk="1" hangingPunct="1"/>
            <a:r>
              <a:rPr lang="en-US" altLang="zh-TW" sz="2800" smtClean="0"/>
              <a:t>Most modern operating systems implement kernel modules</a:t>
            </a:r>
          </a:p>
          <a:p>
            <a:pPr lvl="1" eaLnBrk="1" hangingPunct="1"/>
            <a:r>
              <a:rPr lang="en-US" altLang="zh-TW" sz="2400" smtClean="0"/>
              <a:t>Uses object-oriented approach</a:t>
            </a:r>
          </a:p>
          <a:p>
            <a:pPr lvl="1" eaLnBrk="1" hangingPunct="1"/>
            <a:r>
              <a:rPr lang="en-US" altLang="zh-TW" sz="2400" smtClean="0"/>
              <a:t>Each core component is separate</a:t>
            </a:r>
          </a:p>
          <a:p>
            <a:pPr lvl="1" eaLnBrk="1" hangingPunct="1"/>
            <a:r>
              <a:rPr lang="en-US" altLang="zh-TW" sz="2400" smtClean="0"/>
              <a:t>Each talks to the others over known interfaces</a:t>
            </a:r>
          </a:p>
          <a:p>
            <a:pPr lvl="1" eaLnBrk="1" hangingPunct="1"/>
            <a:r>
              <a:rPr lang="en-US" altLang="zh-TW" sz="2400" smtClean="0"/>
              <a:t>Each is loadable as needed within the kernel</a:t>
            </a:r>
          </a:p>
          <a:p>
            <a:pPr eaLnBrk="1" hangingPunct="1"/>
            <a:r>
              <a:rPr lang="en-US" altLang="zh-TW" sz="2800" smtClean="0"/>
              <a:t>Overall, similar to layers but with more flexible</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B389287C-800C-4E19-9DC8-08138BA607E9}" type="slidenum">
              <a:rPr lang="en-US" altLang="zh-TW" smtClean="0"/>
              <a:pPr>
                <a:defRPr/>
              </a:pPr>
              <a:t>37</a:t>
            </a:fld>
            <a:endParaRPr lang="en-US" altLang="zh-TW"/>
          </a:p>
        </p:txBody>
      </p: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TW" smtClean="0"/>
              <a:t>Solaris Modular Approach</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489075"/>
            <a:ext cx="7197725"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4003A338-849D-4F73-8A79-A33069262A6E}" type="slidenum">
              <a:rPr lang="en-US" altLang="zh-TW" smtClean="0"/>
              <a:pPr>
                <a:defRPr/>
              </a:pPr>
              <a:t>38</a:t>
            </a:fld>
            <a:endParaRPr lang="en-US" altLang="zh-TW"/>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t>Operating System Services (1/3)</a:t>
            </a:r>
          </a:p>
        </p:txBody>
      </p:sp>
      <p:sp>
        <p:nvSpPr>
          <p:cNvPr id="6147" name="Rectangle 3"/>
          <p:cNvSpPr>
            <a:spLocks noGrp="1" noChangeArrowheads="1"/>
          </p:cNvSpPr>
          <p:nvPr>
            <p:ph type="body" idx="1"/>
          </p:nvPr>
        </p:nvSpPr>
        <p:spPr>
          <a:xfrm>
            <a:off x="107950" y="1238250"/>
            <a:ext cx="8964613" cy="5359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TW" sz="2800" smtClean="0"/>
              <a:t>One set of operating-system services provides functions that are helpful to the user:</a:t>
            </a:r>
          </a:p>
          <a:p>
            <a:pPr lvl="1" eaLnBrk="1" hangingPunct="1"/>
            <a:r>
              <a:rPr lang="en-US" altLang="zh-TW" sz="2000" smtClean="0"/>
              <a:t>User interface - Almost all operating systems have a user interface (UI)</a:t>
            </a:r>
          </a:p>
          <a:p>
            <a:pPr lvl="2" eaLnBrk="1" hangingPunct="1"/>
            <a:r>
              <a:rPr lang="en-US" altLang="zh-TW" sz="1800" smtClean="0"/>
              <a:t>Varies between </a:t>
            </a:r>
            <a:r>
              <a:rPr lang="en-US" altLang="zh-TW" sz="1800" b="1" smtClean="0"/>
              <a:t>Command-Line (CLI), Graphics User Interface (GUI), Batch</a:t>
            </a:r>
          </a:p>
          <a:p>
            <a:pPr lvl="1" eaLnBrk="1" hangingPunct="1"/>
            <a:r>
              <a:rPr lang="en-US" altLang="zh-TW" sz="2000" smtClean="0"/>
              <a:t>Program execution - The system must be able to load a program into memory and to run that program, end execution, either normally or abnormally (indicating error)</a:t>
            </a:r>
          </a:p>
          <a:p>
            <a:pPr lvl="1" eaLnBrk="1" hangingPunct="1"/>
            <a:r>
              <a:rPr lang="en-US" altLang="zh-TW" sz="2000" smtClean="0"/>
              <a:t>I/O operations -  A running program may require I/O, which may involve a file or an I/O device. </a:t>
            </a:r>
          </a:p>
          <a:p>
            <a:pPr lvl="1" eaLnBrk="1" hangingPunct="1"/>
            <a:r>
              <a:rPr lang="en-US" altLang="zh-TW" sz="2000" smtClean="0"/>
              <a:t>File-system manipulation -  The file system is of particular interest. Obviously, programs need to read and write files and directories, create and delete them, search them, list file Information, permission management.</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4CC6203A-677F-46E8-96B1-3D249DD3DE4B}" type="slidenum">
              <a:rPr lang="en-US" altLang="zh-TW" smtClean="0"/>
              <a:pPr>
                <a:defRPr/>
              </a:pPr>
              <a:t>3</a:t>
            </a:fld>
            <a:endParaRPr lang="en-US" altLang="zh-TW"/>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dirty="0" smtClean="0"/>
              <a:t>Virtual Machines (1/4)</a:t>
            </a:r>
          </a:p>
        </p:txBody>
      </p:sp>
      <p:sp>
        <p:nvSpPr>
          <p:cNvPr id="43011" name="Rectangle 3"/>
          <p:cNvSpPr>
            <a:spLocks noGrp="1" noChangeArrowheads="1"/>
          </p:cNvSpPr>
          <p:nvPr>
            <p:ph type="body" idx="1"/>
          </p:nvPr>
        </p:nvSpPr>
        <p:spPr>
          <a:xfrm>
            <a:off x="395288" y="1125538"/>
            <a:ext cx="8353425" cy="5040312"/>
          </a:xfrm>
        </p:spPr>
        <p:txBody>
          <a:bodyPr/>
          <a:lstStyle/>
          <a:p>
            <a:pPr eaLnBrk="1" hangingPunct="1"/>
            <a:r>
              <a:rPr lang="en-US" altLang="zh-TW" sz="2400" dirty="0" smtClean="0"/>
              <a:t>A </a:t>
            </a:r>
            <a:r>
              <a:rPr lang="en-US" altLang="zh-TW" sz="2400" b="1" dirty="0" smtClean="0"/>
              <a:t>virtual machine </a:t>
            </a:r>
            <a:r>
              <a:rPr lang="en-US" altLang="zh-TW" sz="2400" dirty="0" smtClean="0"/>
              <a:t>takes the layered approach to its logical conclusion.  It treats hardware and the </a:t>
            </a:r>
            <a:r>
              <a:rPr lang="en-US" altLang="zh-TW" sz="2400" dirty="0" smtClean="0"/>
              <a:t>host operating </a:t>
            </a:r>
            <a:r>
              <a:rPr lang="en-US" altLang="zh-TW" sz="2400" dirty="0" smtClean="0"/>
              <a:t>system kernel as though they were all hardware</a:t>
            </a:r>
          </a:p>
          <a:p>
            <a:pPr eaLnBrk="1" hangingPunct="1"/>
            <a:r>
              <a:rPr lang="en-US" altLang="zh-TW" sz="2400" dirty="0" smtClean="0"/>
              <a:t>A virtual machine provides an interface </a:t>
            </a:r>
            <a:r>
              <a:rPr lang="en-US" altLang="zh-TW" sz="2400" i="1" dirty="0" smtClean="0"/>
              <a:t>identical</a:t>
            </a:r>
            <a:r>
              <a:rPr lang="en-US" altLang="zh-TW" sz="2400" dirty="0" smtClean="0"/>
              <a:t> to the underlying bare hardware</a:t>
            </a:r>
          </a:p>
          <a:p>
            <a:pPr eaLnBrk="1" hangingPunct="1"/>
            <a:r>
              <a:rPr lang="en-US" altLang="zh-TW" sz="2400" dirty="0" smtClean="0"/>
              <a:t>The operating system </a:t>
            </a:r>
            <a:r>
              <a:rPr lang="en-US" altLang="zh-TW" sz="2400" b="1" dirty="0" smtClean="0"/>
              <a:t>host </a:t>
            </a:r>
            <a:r>
              <a:rPr lang="en-US" altLang="zh-TW" sz="2400" dirty="0" smtClean="0"/>
              <a:t>creates the illusion that a process has its own processor and (virtual memory)</a:t>
            </a:r>
          </a:p>
          <a:p>
            <a:pPr eaLnBrk="1" hangingPunct="1"/>
            <a:r>
              <a:rPr lang="en-US" altLang="zh-TW" sz="2400" dirty="0" smtClean="0"/>
              <a:t>Each </a:t>
            </a:r>
            <a:r>
              <a:rPr lang="en-US" altLang="zh-TW" sz="2400" b="1" dirty="0" smtClean="0"/>
              <a:t>guest</a:t>
            </a:r>
            <a:r>
              <a:rPr lang="en-US" altLang="zh-TW" sz="2400" dirty="0" smtClean="0">
                <a:solidFill>
                  <a:srgbClr val="3366FF"/>
                </a:solidFill>
              </a:rPr>
              <a:t> </a:t>
            </a:r>
            <a:r>
              <a:rPr lang="en-US" altLang="zh-TW" sz="2400" dirty="0" smtClean="0"/>
              <a:t>provided with a (virtual) copy of underlying computer</a:t>
            </a:r>
          </a:p>
          <a:p>
            <a:pPr eaLnBrk="1" hangingPunct="1"/>
            <a:endParaRPr lang="en-US" altLang="zh-TW" sz="2400" dirty="0"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792F536B-0C62-4681-8646-6AA57058D762}" type="slidenum">
              <a:rPr lang="en-US" altLang="zh-TW" smtClean="0"/>
              <a:pPr>
                <a:defRPr/>
              </a:pPr>
              <a:t>39</a:t>
            </a:fld>
            <a:endParaRPr lang="en-US" altLang="zh-TW"/>
          </a:p>
        </p:txBody>
      </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dirty="0" smtClean="0"/>
              <a:t>Virtual Machines (2/4)</a:t>
            </a:r>
          </a:p>
        </p:txBody>
      </p:sp>
      <p:sp>
        <p:nvSpPr>
          <p:cNvPr id="44035" name="Rectangle 3"/>
          <p:cNvSpPr>
            <a:spLocks noGrp="1" noChangeArrowheads="1"/>
          </p:cNvSpPr>
          <p:nvPr>
            <p:ph type="body" idx="1"/>
          </p:nvPr>
        </p:nvSpPr>
        <p:spPr/>
        <p:txBody>
          <a:bodyPr/>
          <a:lstStyle/>
          <a:p>
            <a:pPr eaLnBrk="1" hangingPunct="1"/>
            <a:r>
              <a:rPr lang="en-US" altLang="zh-TW" sz="2800" dirty="0" smtClean="0"/>
              <a:t>The resources of the physical computer are shared to create the virtual machines</a:t>
            </a:r>
          </a:p>
          <a:p>
            <a:pPr lvl="1" eaLnBrk="1" hangingPunct="1"/>
            <a:r>
              <a:rPr lang="en-US" altLang="zh-TW" sz="2400" dirty="0" smtClean="0"/>
              <a:t>CPU scheduling can create the appearance that users have their own processor</a:t>
            </a:r>
          </a:p>
          <a:p>
            <a:pPr lvl="1" eaLnBrk="1" hangingPunct="1"/>
            <a:r>
              <a:rPr lang="en-US" altLang="zh-TW" sz="2400" b="1" dirty="0" smtClean="0"/>
              <a:t>Spooling</a:t>
            </a:r>
            <a:r>
              <a:rPr lang="en-US" altLang="zh-TW" sz="2400" dirty="0" smtClean="0"/>
              <a:t> and a file system can provide virtual card readers and virtual line printers</a:t>
            </a:r>
          </a:p>
          <a:p>
            <a:pPr lvl="1" eaLnBrk="1" hangingPunct="1"/>
            <a:r>
              <a:rPr lang="en-US" altLang="zh-TW" sz="2400" dirty="0" smtClean="0"/>
              <a:t>A normal user time-sharing terminal serves as the virtual machine operator</a:t>
            </a:r>
            <a:r>
              <a:rPr lang="en-US" altLang="zh-TW" sz="2400" dirty="0" smtClean="0">
                <a:latin typeface="Helvetica" pitchFamily="34" charset="0"/>
              </a:rPr>
              <a:t>’</a:t>
            </a:r>
            <a:r>
              <a:rPr lang="en-US" altLang="zh-TW" sz="2400" dirty="0" smtClean="0"/>
              <a:t>s console</a:t>
            </a:r>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EBFB06D8-9D0C-4DB2-B236-3BFE82ED32DB}" type="slidenum">
              <a:rPr lang="en-US" altLang="zh-TW" smtClean="0"/>
              <a:pPr>
                <a:defRPr/>
              </a:pPr>
              <a:t>40</a:t>
            </a:fld>
            <a:endParaRPr lang="en-US" altLang="zh-TW"/>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TW" dirty="0" smtClean="0"/>
              <a:t>Virtual Machines (3/4)</a:t>
            </a:r>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89038"/>
            <a:ext cx="7085012" cy="5119687"/>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F8AB6D20-00A4-41AC-ADBF-44EDBD26D7C6}" type="slidenum">
              <a:rPr lang="en-US" altLang="zh-TW" smtClean="0"/>
              <a:pPr>
                <a:defRPr/>
              </a:pPr>
              <a:t>41</a:t>
            </a:fld>
            <a:endParaRPr lang="en-US" altLang="zh-TW"/>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188913"/>
            <a:ext cx="7729537" cy="544512"/>
          </a:xfrm>
        </p:spPr>
        <p:txBody>
          <a:bodyPr/>
          <a:lstStyle/>
          <a:p>
            <a:pPr eaLnBrk="1" hangingPunct="1"/>
            <a:r>
              <a:rPr lang="en-US" altLang="zh-TW" dirty="0" smtClean="0"/>
              <a:t>Virtual Machines</a:t>
            </a:r>
            <a:r>
              <a:rPr lang="en-US" altLang="zh-TW" sz="4100" dirty="0" smtClean="0"/>
              <a:t> (4/4)</a:t>
            </a:r>
          </a:p>
        </p:txBody>
      </p:sp>
      <p:sp>
        <p:nvSpPr>
          <p:cNvPr id="47107" name="Rectangle 3"/>
          <p:cNvSpPr>
            <a:spLocks noGrp="1" noChangeArrowheads="1"/>
          </p:cNvSpPr>
          <p:nvPr>
            <p:ph type="body" idx="1"/>
          </p:nvPr>
        </p:nvSpPr>
        <p:spPr>
          <a:xfrm>
            <a:off x="698500" y="1295400"/>
            <a:ext cx="7639050" cy="5086350"/>
          </a:xfrm>
        </p:spPr>
        <p:txBody>
          <a:bodyPr/>
          <a:lstStyle/>
          <a:p>
            <a:pPr eaLnBrk="1" hangingPunct="1"/>
            <a:r>
              <a:rPr lang="en-US" altLang="zh-TW" sz="2400" smtClean="0"/>
              <a:t>The virtual-machine concept provides complete protection of system resources since each virtual machine is isolated from all other virtual machines.  This isolation, however, permits no direct sharing of resources.</a:t>
            </a:r>
          </a:p>
          <a:p>
            <a:pPr eaLnBrk="1" hangingPunct="1"/>
            <a:r>
              <a:rPr lang="en-US" altLang="zh-TW" sz="2400" smtClean="0"/>
              <a:t>A virtual-machine system is a perfect vehicle for operating-systems research and development.  System development is done on the virtual machine, instead of on a physical machine and so does not disrupt normal system operation.</a:t>
            </a:r>
          </a:p>
          <a:p>
            <a:pPr eaLnBrk="1" hangingPunct="1"/>
            <a:r>
              <a:rPr lang="en-US" altLang="zh-TW" sz="2400" smtClean="0"/>
              <a:t>The virtual machine concept is difficult to implement due to the effort required to provide an </a:t>
            </a:r>
            <a:r>
              <a:rPr lang="en-US" altLang="zh-TW" sz="2400" i="1" smtClean="0"/>
              <a:t>exact</a:t>
            </a:r>
            <a:r>
              <a:rPr lang="en-US" altLang="zh-TW" sz="2400" smtClean="0"/>
              <a:t> duplicate to the underlying machine</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238C3D7F-B244-4FF1-87D4-A1D72031BB21}" type="slidenum">
              <a:rPr lang="en-US" altLang="zh-TW" smtClean="0"/>
              <a:pPr>
                <a:defRPr/>
              </a:pPr>
              <a:t>42</a:t>
            </a:fld>
            <a:endParaRPr lang="en-US" altLang="zh-TW"/>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zh-TW" dirty="0" smtClean="0"/>
              <a:t>Para-virtualization</a:t>
            </a:r>
          </a:p>
        </p:txBody>
      </p:sp>
      <p:sp>
        <p:nvSpPr>
          <p:cNvPr id="95235" name="Content Placeholder 2"/>
          <p:cNvSpPr>
            <a:spLocks noGrp="1"/>
          </p:cNvSpPr>
          <p:nvPr>
            <p:ph idx="1"/>
          </p:nvPr>
        </p:nvSpPr>
        <p:spPr>
          <a:xfrm>
            <a:off x="468313" y="1484313"/>
            <a:ext cx="8424862" cy="4525962"/>
          </a:xfrm>
        </p:spPr>
        <p:txBody>
          <a:bodyPr/>
          <a:lstStyle/>
          <a:p>
            <a:pPr eaLnBrk="1" hangingPunct="1">
              <a:defRPr/>
            </a:pPr>
            <a:r>
              <a:rPr lang="en-US" altLang="zh-TW" sz="2800" dirty="0" smtClean="0"/>
              <a:t>Presents guest with system similar but not identical to hardware</a:t>
            </a:r>
          </a:p>
          <a:p>
            <a:pPr eaLnBrk="1" hangingPunct="1">
              <a:defRPr/>
            </a:pPr>
            <a:r>
              <a:rPr lang="en-US" altLang="zh-TW" sz="2800" dirty="0" smtClean="0"/>
              <a:t>Guest must be modified to run on </a:t>
            </a:r>
            <a:r>
              <a:rPr lang="en-US" altLang="zh-TW" sz="2800" dirty="0" err="1" smtClean="0"/>
              <a:t>paravirtualized</a:t>
            </a:r>
            <a:r>
              <a:rPr lang="en-US" altLang="zh-TW" sz="2800" dirty="0" smtClean="0"/>
              <a:t> hardware</a:t>
            </a:r>
          </a:p>
          <a:p>
            <a:pPr eaLnBrk="1" hangingPunct="1">
              <a:defRPr/>
            </a:pPr>
            <a:r>
              <a:rPr lang="en-US" altLang="zh-TW" sz="2800" dirty="0" smtClean="0"/>
              <a:t>Guest can be an OS, or in the case of </a:t>
            </a:r>
            <a:r>
              <a:rPr lang="en-US" altLang="zh-TW" sz="2800" i="1" dirty="0" smtClean="0"/>
              <a:t>Solaris 10</a:t>
            </a:r>
            <a:r>
              <a:rPr lang="en-US" altLang="zh-TW" sz="2800" dirty="0" smtClean="0"/>
              <a:t> applications running in </a:t>
            </a:r>
            <a:r>
              <a:rPr lang="en-US" altLang="zh-TW" sz="2800" b="1" dirty="0" smtClean="0"/>
              <a:t>containers</a:t>
            </a:r>
          </a:p>
          <a:p>
            <a:pPr marL="0" indent="0" eaLnBrk="1" hangingPunct="1">
              <a:buFontTx/>
              <a:buNone/>
              <a:defRPr/>
            </a:pPr>
            <a:endParaRPr lang="en-US" altLang="zh-TW" sz="2800" dirty="0" smtClean="0"/>
          </a:p>
        </p:txBody>
      </p:sp>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28B254B1-926F-4EA6-827B-0ABEAB8B183F}" type="slidenum">
              <a:rPr lang="en-US" altLang="zh-TW" smtClean="0"/>
              <a:pPr>
                <a:defRPr/>
              </a:pPr>
              <a:t>43</a:t>
            </a:fld>
            <a:endParaRPr lang="en-US" altLang="zh-TW"/>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zh-TW" dirty="0" smtClean="0"/>
              <a:t>Solaris 10 with Two Containers</a:t>
            </a:r>
          </a:p>
        </p:txBody>
      </p:sp>
      <p:pic>
        <p:nvPicPr>
          <p:cNvPr id="49155"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1263650"/>
            <a:ext cx="5326063"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8A2E967F-905F-4AE6-8CD0-2A2DBB109F32}" type="slidenum">
              <a:rPr lang="en-US" altLang="zh-TW" smtClean="0"/>
              <a:pPr>
                <a:defRPr/>
              </a:pPr>
              <a:t>44</a:t>
            </a:fld>
            <a:endParaRPr lang="en-US" altLang="zh-TW"/>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dirty="0" smtClean="0"/>
              <a:t>VMware Architecture</a:t>
            </a:r>
          </a:p>
        </p:txBody>
      </p:sp>
      <p:pic>
        <p:nvPicPr>
          <p:cNvPr id="5017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30300"/>
            <a:ext cx="7343775"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A14DC5DA-7B41-4FF9-8A9A-EA49BC46EAE4}" type="slidenum">
              <a:rPr lang="en-US" altLang="zh-TW" smtClean="0"/>
              <a:pPr>
                <a:defRPr/>
              </a:pPr>
              <a:t>45</a:t>
            </a:fld>
            <a:endParaRPr lang="en-US" altLang="zh-TW"/>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dirty="0" err="1" smtClean="0"/>
              <a:t>Xen</a:t>
            </a:r>
            <a:r>
              <a:rPr lang="en-US" altLang="zh-TW" dirty="0" smtClean="0"/>
              <a:t> Architecture</a:t>
            </a:r>
          </a:p>
        </p:txBody>
      </p:sp>
      <p:sp>
        <p:nvSpPr>
          <p:cNvPr id="51203" name="Arc 4"/>
          <p:cNvSpPr>
            <a:spLocks/>
          </p:cNvSpPr>
          <p:nvPr/>
        </p:nvSpPr>
        <p:spPr bwMode="auto">
          <a:xfrm>
            <a:off x="2101850" y="1587500"/>
            <a:ext cx="5137150" cy="4400550"/>
          </a:xfrm>
          <a:custGeom>
            <a:avLst/>
            <a:gdLst>
              <a:gd name="T0" fmla="*/ 519494175 w 43200"/>
              <a:gd name="T1" fmla="*/ 0 h 37009"/>
              <a:gd name="T2" fmla="*/ 45010472 w 43200"/>
              <a:gd name="T3" fmla="*/ 58306663 h 37009"/>
              <a:gd name="T4" fmla="*/ 305443404 w 43200"/>
              <a:gd name="T5" fmla="*/ 217858081 h 37009"/>
              <a:gd name="T6" fmla="*/ 0 60000 65536"/>
              <a:gd name="T7" fmla="*/ 0 60000 65536"/>
              <a:gd name="T8" fmla="*/ 0 60000 65536"/>
              <a:gd name="T9" fmla="*/ 0 w 43200"/>
              <a:gd name="T10" fmla="*/ 0 h 37009"/>
              <a:gd name="T11" fmla="*/ 43200 w 43200"/>
              <a:gd name="T12" fmla="*/ 37009 h 37009"/>
            </a:gdLst>
            <a:ahLst/>
            <a:cxnLst>
              <a:cxn ang="T6">
                <a:pos x="T0" y="T1"/>
              </a:cxn>
              <a:cxn ang="T7">
                <a:pos x="T2" y="T3"/>
              </a:cxn>
              <a:cxn ang="T8">
                <a:pos x="T4" y="T5"/>
              </a:cxn>
            </a:cxnLst>
            <a:rect l="T9" t="T10" r="T11" b="T12"/>
            <a:pathLst>
              <a:path w="43200" h="37009" fill="none" extrusionOk="0">
                <a:moveTo>
                  <a:pt x="36736" y="0"/>
                </a:moveTo>
                <a:cubicBezTo>
                  <a:pt x="40871" y="4061"/>
                  <a:pt x="43200" y="9613"/>
                  <a:pt x="43200" y="15409"/>
                </a:cubicBezTo>
                <a:cubicBezTo>
                  <a:pt x="43200" y="27338"/>
                  <a:pt x="33529" y="37009"/>
                  <a:pt x="21600" y="37009"/>
                </a:cubicBezTo>
                <a:cubicBezTo>
                  <a:pt x="9670" y="37009"/>
                  <a:pt x="0" y="27338"/>
                  <a:pt x="0" y="15409"/>
                </a:cubicBezTo>
                <a:cubicBezTo>
                  <a:pt x="-1" y="11425"/>
                  <a:pt x="1101" y="7520"/>
                  <a:pt x="3182" y="4123"/>
                </a:cubicBezTo>
              </a:path>
              <a:path w="43200" h="37009" stroke="0" extrusionOk="0">
                <a:moveTo>
                  <a:pt x="36736" y="0"/>
                </a:moveTo>
                <a:cubicBezTo>
                  <a:pt x="40871" y="4061"/>
                  <a:pt x="43200" y="9613"/>
                  <a:pt x="43200" y="15409"/>
                </a:cubicBezTo>
                <a:cubicBezTo>
                  <a:pt x="43200" y="27338"/>
                  <a:pt x="33529" y="37009"/>
                  <a:pt x="21600" y="37009"/>
                </a:cubicBezTo>
                <a:cubicBezTo>
                  <a:pt x="9670" y="37009"/>
                  <a:pt x="0" y="27338"/>
                  <a:pt x="0" y="15409"/>
                </a:cubicBezTo>
                <a:cubicBezTo>
                  <a:pt x="-1" y="11425"/>
                  <a:pt x="1101" y="7520"/>
                  <a:pt x="3182" y="4123"/>
                </a:cubicBezTo>
                <a:lnTo>
                  <a:pt x="21600" y="15409"/>
                </a:lnTo>
                <a:lnTo>
                  <a:pt x="36736" y="0"/>
                </a:lnTo>
                <a:close/>
              </a:path>
            </a:pathLst>
          </a:custGeom>
          <a:noFill/>
          <a:ln w="28575">
            <a:solidFill>
              <a:srgbClr val="FFFFFF">
                <a:alpha val="50195"/>
              </a:srgbClr>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pic>
        <p:nvPicPr>
          <p:cNvPr id="51204" name="Picture 4"/>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11188" y="1196975"/>
            <a:ext cx="8204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/55</a:t>
            </a:r>
            <a:endParaRPr lang="en-US" altLang="zh-TW"/>
          </a:p>
        </p:txBody>
      </p:sp>
      <p:sp>
        <p:nvSpPr>
          <p:cNvPr id="3" name="投影片編號版面配置區 2"/>
          <p:cNvSpPr>
            <a:spLocks noGrp="1"/>
          </p:cNvSpPr>
          <p:nvPr>
            <p:ph type="sldNum" sz="quarter" idx="12"/>
          </p:nvPr>
        </p:nvSpPr>
        <p:spPr/>
        <p:txBody>
          <a:bodyPr/>
          <a:lstStyle/>
          <a:p>
            <a:pPr>
              <a:defRPr/>
            </a:pPr>
            <a:fld id="{B89ABDAD-4DED-4ADF-AAC2-C00604DE41F6}" type="slidenum">
              <a:rPr lang="en-US" altLang="zh-TW" smtClean="0"/>
              <a:pPr>
                <a:defRPr/>
              </a:pPr>
              <a:t>46</a:t>
            </a:fld>
            <a:endParaRPr lang="en-US" altLang="zh-TW"/>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TW" dirty="0" smtClean="0"/>
              <a:t>KVM Architecture</a:t>
            </a:r>
            <a:endParaRPr lang="en-US" altLang="zh-TW" sz="3200" dirty="0" smtClean="0"/>
          </a:p>
        </p:txBody>
      </p:sp>
      <p:sp>
        <p:nvSpPr>
          <p:cNvPr id="18437" name="AutoShape 3"/>
          <p:cNvSpPr>
            <a:spLocks noGrp="1" noChangeAspect="1" noChangeArrowheads="1"/>
          </p:cNvSpPr>
          <p:nvPr>
            <p:ph type="body" idx="1"/>
          </p:nvPr>
        </p:nvSpPr>
        <p:spPr>
          <a:xfrm>
            <a:off x="395536" y="1179640"/>
            <a:ext cx="8497091" cy="5201688"/>
          </a:xfrm>
        </p:spPr>
        <p:txBody>
          <a:bodyPr/>
          <a:lstStyle/>
          <a:p>
            <a:r>
              <a:rPr lang="en-US" altLang="zh-TW" dirty="0"/>
              <a:t>KVM (Kernel-based Virtual Machine) is a full virtualization solution for Linux on x86 hardware containing virtualization </a:t>
            </a:r>
            <a:r>
              <a:rPr lang="en-US" altLang="zh-TW" dirty="0" smtClean="0"/>
              <a:t>extensions (Intel VT or AMD-V).</a:t>
            </a:r>
            <a:endParaRPr lang="zh-TW" altLang="en-US" dirty="0"/>
          </a:p>
        </p:txBody>
      </p:sp>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54F79CB7-FB50-476C-92F9-1A9CBEA457CB}" type="slidenum">
              <a:rPr lang="en-US" altLang="zh-TW" smtClean="0"/>
              <a:pPr>
                <a:defRPr/>
              </a:pPr>
              <a:t>47</a:t>
            </a:fld>
            <a:endParaRPr lang="en-US" altLang="zh-TW"/>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016" y="2780928"/>
            <a:ext cx="210589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4" name="群組 63"/>
          <p:cNvGrpSpPr/>
          <p:nvPr/>
        </p:nvGrpSpPr>
        <p:grpSpPr>
          <a:xfrm>
            <a:off x="998773" y="3284984"/>
            <a:ext cx="6813587" cy="3024336"/>
            <a:chOff x="940692" y="3789040"/>
            <a:chExt cx="6373739" cy="2808312"/>
          </a:xfrm>
        </p:grpSpPr>
        <p:sp>
          <p:nvSpPr>
            <p:cNvPr id="65" name="Rectangle 20"/>
            <p:cNvSpPr>
              <a:spLocks noChangeArrowheads="1"/>
            </p:cNvSpPr>
            <p:nvPr/>
          </p:nvSpPr>
          <p:spPr bwMode="auto">
            <a:xfrm>
              <a:off x="4823377" y="5928706"/>
              <a:ext cx="1782705" cy="411561"/>
            </a:xfrm>
            <a:prstGeom prst="rect">
              <a:avLst/>
            </a:prstGeom>
            <a:solidFill>
              <a:srgbClr val="9966FF"/>
            </a:solidFill>
            <a:ln>
              <a:solidFill>
                <a:schemeClr val="tx1"/>
              </a:solidFill>
            </a:ln>
            <a:effectLst/>
            <a:extLst/>
          </p:spPr>
          <p:txBody>
            <a:bodyPr wrap="none" anchor="ctr"/>
            <a:lstStyle/>
            <a:p>
              <a:pPr algn="ctr"/>
              <a:r>
                <a:rPr lang="en-US" altLang="zh-TW" sz="1600" b="1" dirty="0" smtClean="0">
                  <a:latin typeface="Verdana" pitchFamily="34" charset="0"/>
                </a:rPr>
                <a:t>KVM</a:t>
              </a:r>
              <a:endParaRPr lang="en-US" altLang="zh-TW" sz="1600" b="1" baseline="-25000" dirty="0">
                <a:latin typeface="Verdana" pitchFamily="34" charset="0"/>
              </a:endParaRPr>
            </a:p>
          </p:txBody>
        </p:sp>
        <p:cxnSp>
          <p:nvCxnSpPr>
            <p:cNvPr id="66" name="直線接點 65"/>
            <p:cNvCxnSpPr/>
            <p:nvPr/>
          </p:nvCxnSpPr>
          <p:spPr>
            <a:xfrm>
              <a:off x="1277491" y="5452442"/>
              <a:ext cx="576064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文字方塊 66"/>
            <p:cNvSpPr txBox="1"/>
            <p:nvPr/>
          </p:nvSpPr>
          <p:spPr>
            <a:xfrm>
              <a:off x="968839" y="3789040"/>
              <a:ext cx="1618284" cy="371531"/>
            </a:xfrm>
            <a:prstGeom prst="rect">
              <a:avLst/>
            </a:prstGeom>
            <a:noFill/>
          </p:spPr>
          <p:txBody>
            <a:bodyPr wrap="none" rtlCol="0">
              <a:spAutoFit/>
            </a:bodyPr>
            <a:lstStyle/>
            <a:p>
              <a:r>
                <a:rPr lang="en-US" altLang="zh-TW" sz="2000" b="1" i="1" dirty="0">
                  <a:solidFill>
                    <a:srgbClr val="C00000"/>
                  </a:solidFill>
                  <a:latin typeface="Verdana" pitchFamily="34" charset="0"/>
                </a:rPr>
                <a:t>user space</a:t>
              </a:r>
              <a:endParaRPr lang="zh-TW" altLang="en-US" sz="2000" b="1" i="1" dirty="0">
                <a:solidFill>
                  <a:srgbClr val="C00000"/>
                </a:solidFill>
                <a:latin typeface="Verdana" pitchFamily="34" charset="0"/>
              </a:endParaRPr>
            </a:p>
          </p:txBody>
        </p:sp>
        <p:sp>
          <p:nvSpPr>
            <p:cNvPr id="68" name="文字方塊 67"/>
            <p:cNvSpPr txBox="1"/>
            <p:nvPr/>
          </p:nvSpPr>
          <p:spPr>
            <a:xfrm>
              <a:off x="940692" y="5488446"/>
              <a:ext cx="1877702" cy="371531"/>
            </a:xfrm>
            <a:prstGeom prst="rect">
              <a:avLst/>
            </a:prstGeom>
            <a:noFill/>
          </p:spPr>
          <p:txBody>
            <a:bodyPr wrap="none" rtlCol="0">
              <a:spAutoFit/>
            </a:bodyPr>
            <a:lstStyle/>
            <a:p>
              <a:r>
                <a:rPr lang="en-US" altLang="zh-TW" sz="2000" b="1" i="1" dirty="0">
                  <a:solidFill>
                    <a:srgbClr val="C00000"/>
                  </a:solidFill>
                  <a:latin typeface="Verdana" pitchFamily="34" charset="0"/>
                </a:rPr>
                <a:t>kernel space</a:t>
              </a:r>
              <a:endParaRPr lang="zh-TW" altLang="en-US" sz="2000" b="1" i="1" dirty="0">
                <a:solidFill>
                  <a:srgbClr val="C00000"/>
                </a:solidFill>
                <a:latin typeface="Verdana" pitchFamily="34" charset="0"/>
              </a:endParaRPr>
            </a:p>
          </p:txBody>
        </p:sp>
        <p:sp>
          <p:nvSpPr>
            <p:cNvPr id="69" name="向下箭號 68"/>
            <p:cNvSpPr/>
            <p:nvPr/>
          </p:nvSpPr>
          <p:spPr>
            <a:xfrm>
              <a:off x="5021907" y="5241813"/>
              <a:ext cx="360040" cy="504056"/>
            </a:xfrm>
            <a:prstGeom prst="downArrow">
              <a:avLst/>
            </a:prstGeom>
            <a:solidFill>
              <a:srgbClr val="99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Verdana" pitchFamily="34" charset="0"/>
              </a:endParaRPr>
            </a:p>
          </p:txBody>
        </p:sp>
        <p:sp>
          <p:nvSpPr>
            <p:cNvPr id="70" name="文字方塊 69"/>
            <p:cNvSpPr txBox="1"/>
            <p:nvPr/>
          </p:nvSpPr>
          <p:spPr>
            <a:xfrm>
              <a:off x="6927204" y="4588346"/>
              <a:ext cx="387227" cy="324337"/>
            </a:xfrm>
            <a:prstGeom prst="rect">
              <a:avLst/>
            </a:prstGeom>
            <a:noFill/>
          </p:spPr>
          <p:txBody>
            <a:bodyPr wrap="none" rtlCol="0">
              <a:spAutoFit/>
            </a:bodyPr>
            <a:lstStyle/>
            <a:p>
              <a:r>
                <a:rPr lang="en-US" altLang="zh-TW" b="1" dirty="0" smtClean="0">
                  <a:latin typeface="Verdana" pitchFamily="34" charset="0"/>
                </a:rPr>
                <a:t>...</a:t>
              </a:r>
              <a:endParaRPr lang="zh-TW" altLang="en-US" b="1" dirty="0">
                <a:latin typeface="Verdana" pitchFamily="34" charset="0"/>
              </a:endParaRPr>
            </a:p>
          </p:txBody>
        </p:sp>
        <p:grpSp>
          <p:nvGrpSpPr>
            <p:cNvPr id="71" name="群組 70"/>
            <p:cNvGrpSpPr/>
            <p:nvPr/>
          </p:nvGrpSpPr>
          <p:grpSpPr>
            <a:xfrm>
              <a:off x="5769952" y="4314031"/>
              <a:ext cx="1065552" cy="850379"/>
              <a:chOff x="1619672" y="2650629"/>
              <a:chExt cx="1404503" cy="850379"/>
            </a:xfrm>
          </p:grpSpPr>
          <p:sp>
            <p:nvSpPr>
              <p:cNvPr id="80" name="Rectangle 5"/>
              <p:cNvSpPr>
                <a:spLocks noChangeArrowheads="1"/>
              </p:cNvSpPr>
              <p:nvPr/>
            </p:nvSpPr>
            <p:spPr bwMode="auto">
              <a:xfrm>
                <a:off x="1619672" y="2971800"/>
                <a:ext cx="1404503" cy="529208"/>
              </a:xfrm>
              <a:prstGeom prst="rect">
                <a:avLst/>
              </a:prstGeom>
              <a:solidFill>
                <a:srgbClr val="CCCCFF"/>
              </a:solidFill>
              <a:ln w="9525">
                <a:solidFill>
                  <a:schemeClr val="tx1"/>
                </a:solidFill>
                <a:miter lim="800000"/>
                <a:headEnd/>
                <a:tailEnd/>
              </a:ln>
              <a:effectLst/>
              <a:extLst/>
            </p:spPr>
            <p:txBody>
              <a:bodyPr wrap="none" anchor="ctr"/>
              <a:lstStyle/>
              <a:p>
                <a:pPr algn="ctr"/>
                <a:r>
                  <a:rPr lang="en-US" altLang="zh-TW" sz="1600" b="1" dirty="0" smtClean="0">
                    <a:latin typeface="Verdana" pitchFamily="34" charset="0"/>
                  </a:rPr>
                  <a:t>Machine</a:t>
                </a:r>
                <a:endParaRPr lang="en-US" altLang="zh-TW" b="1" dirty="0" smtClean="0">
                  <a:latin typeface="Verdana" pitchFamily="34" charset="0"/>
                </a:endParaRPr>
              </a:p>
              <a:p>
                <a:pPr algn="ctr"/>
                <a:r>
                  <a:rPr lang="en-US" altLang="zh-TW" sz="1600" b="1" dirty="0" smtClean="0">
                    <a:latin typeface="Verdana" pitchFamily="34" charset="0"/>
                  </a:rPr>
                  <a:t>Emulator</a:t>
                </a:r>
                <a:endParaRPr lang="en-US" altLang="zh-TW" b="1" baseline="-25000" dirty="0">
                  <a:latin typeface="Verdana" pitchFamily="34" charset="0"/>
                </a:endParaRPr>
              </a:p>
            </p:txBody>
          </p:sp>
          <p:sp>
            <p:nvSpPr>
              <p:cNvPr id="81" name="Rectangle 5"/>
              <p:cNvSpPr>
                <a:spLocks noChangeArrowheads="1"/>
              </p:cNvSpPr>
              <p:nvPr/>
            </p:nvSpPr>
            <p:spPr bwMode="auto">
              <a:xfrm>
                <a:off x="1619672" y="2650629"/>
                <a:ext cx="1404503" cy="325879"/>
              </a:xfrm>
              <a:prstGeom prst="rect">
                <a:avLst/>
              </a:prstGeom>
              <a:solidFill>
                <a:schemeClr val="accent2">
                  <a:lumMod val="20000"/>
                  <a:lumOff val="80000"/>
                </a:schemeClr>
              </a:solidFill>
              <a:ln w="9525">
                <a:solidFill>
                  <a:schemeClr val="tx1"/>
                </a:solidFill>
                <a:miter lim="800000"/>
                <a:headEnd/>
                <a:tailEnd/>
              </a:ln>
              <a:effectLst/>
              <a:extLst/>
            </p:spPr>
            <p:txBody>
              <a:bodyPr wrap="none" anchor="ctr"/>
              <a:lstStyle/>
              <a:p>
                <a:pPr algn="ctr"/>
                <a:r>
                  <a:rPr lang="en-US" altLang="zh-TW" sz="1600" b="1" dirty="0" smtClean="0">
                    <a:solidFill>
                      <a:srgbClr val="FF0000"/>
                    </a:solidFill>
                    <a:latin typeface="Verdana" pitchFamily="34" charset="0"/>
                  </a:rPr>
                  <a:t>Guest OS</a:t>
                </a:r>
                <a:endParaRPr lang="en-US" altLang="zh-TW" sz="1600" b="1" baseline="-25000" dirty="0">
                  <a:solidFill>
                    <a:srgbClr val="FF0000"/>
                  </a:solidFill>
                  <a:latin typeface="Verdana" pitchFamily="34" charset="0"/>
                </a:endParaRPr>
              </a:p>
            </p:txBody>
          </p:sp>
        </p:grpSp>
        <p:sp>
          <p:nvSpPr>
            <p:cNvPr id="72" name="Rectangle 20"/>
            <p:cNvSpPr>
              <a:spLocks noChangeArrowheads="1"/>
            </p:cNvSpPr>
            <p:nvPr/>
          </p:nvSpPr>
          <p:spPr bwMode="auto">
            <a:xfrm>
              <a:off x="2896657" y="5745869"/>
              <a:ext cx="3853442" cy="851483"/>
            </a:xfrm>
            <a:prstGeom prst="rect">
              <a:avLst/>
            </a:prstGeom>
            <a:noFill/>
            <a:ln>
              <a:solidFill>
                <a:schemeClr val="tx1"/>
              </a:solidFill>
            </a:ln>
            <a:effectLst/>
            <a:extLst/>
          </p:spPr>
          <p:txBody>
            <a:bodyPr wrap="none" anchor="ctr"/>
            <a:lstStyle/>
            <a:p>
              <a:pPr algn="ctr"/>
              <a:endParaRPr lang="en-US" altLang="zh-TW" sz="1600" b="1" baseline="-25000" dirty="0">
                <a:latin typeface="Verdana" pitchFamily="34" charset="0"/>
              </a:endParaRPr>
            </a:p>
          </p:txBody>
        </p:sp>
        <p:sp>
          <p:nvSpPr>
            <p:cNvPr id="73" name="文字方塊 72"/>
            <p:cNvSpPr txBox="1"/>
            <p:nvPr/>
          </p:nvSpPr>
          <p:spPr>
            <a:xfrm>
              <a:off x="2986651" y="5986943"/>
              <a:ext cx="1700758" cy="342951"/>
            </a:xfrm>
            <a:prstGeom prst="rect">
              <a:avLst/>
            </a:prstGeom>
            <a:noFill/>
          </p:spPr>
          <p:txBody>
            <a:bodyPr wrap="none" rtlCol="0">
              <a:spAutoFit/>
            </a:bodyPr>
            <a:lstStyle/>
            <a:p>
              <a:r>
                <a:rPr lang="en-US" altLang="zh-TW" sz="1800" b="1" i="1" dirty="0" smtClean="0">
                  <a:latin typeface="Verdana" pitchFamily="34" charset="0"/>
                </a:rPr>
                <a:t>Linux Kernel</a:t>
              </a:r>
              <a:endParaRPr lang="zh-TW" altLang="en-US" sz="1800" b="1" i="1" dirty="0">
                <a:latin typeface="Verdana" pitchFamily="34" charset="0"/>
              </a:endParaRPr>
            </a:p>
          </p:txBody>
        </p:sp>
        <p:grpSp>
          <p:nvGrpSpPr>
            <p:cNvPr id="74" name="群組 73"/>
            <p:cNvGrpSpPr/>
            <p:nvPr/>
          </p:nvGrpSpPr>
          <p:grpSpPr>
            <a:xfrm>
              <a:off x="4595325" y="4314031"/>
              <a:ext cx="1065552" cy="850379"/>
              <a:chOff x="1619672" y="2650629"/>
              <a:chExt cx="1404503" cy="850379"/>
            </a:xfrm>
          </p:grpSpPr>
          <p:sp>
            <p:nvSpPr>
              <p:cNvPr id="78" name="Rectangle 5"/>
              <p:cNvSpPr>
                <a:spLocks noChangeArrowheads="1"/>
              </p:cNvSpPr>
              <p:nvPr/>
            </p:nvSpPr>
            <p:spPr bwMode="auto">
              <a:xfrm>
                <a:off x="1619672" y="2971800"/>
                <a:ext cx="1404503" cy="529208"/>
              </a:xfrm>
              <a:prstGeom prst="rect">
                <a:avLst/>
              </a:prstGeom>
              <a:solidFill>
                <a:srgbClr val="CCCCFF"/>
              </a:solidFill>
              <a:ln w="9525">
                <a:solidFill>
                  <a:schemeClr val="tx1"/>
                </a:solidFill>
                <a:miter lim="800000"/>
                <a:headEnd/>
                <a:tailEnd/>
              </a:ln>
              <a:effectLst/>
              <a:extLst/>
            </p:spPr>
            <p:txBody>
              <a:bodyPr wrap="none" anchor="ctr"/>
              <a:lstStyle/>
              <a:p>
                <a:pPr algn="ctr"/>
                <a:r>
                  <a:rPr lang="en-US" altLang="zh-TW" sz="1600" b="1" dirty="0" smtClean="0">
                    <a:latin typeface="Verdana" pitchFamily="34" charset="0"/>
                  </a:rPr>
                  <a:t>Machine</a:t>
                </a:r>
                <a:r>
                  <a:rPr lang="en-US" altLang="zh-TW" b="1" dirty="0" smtClean="0">
                    <a:latin typeface="Verdana" pitchFamily="34" charset="0"/>
                  </a:rPr>
                  <a:t/>
                </a:r>
                <a:br>
                  <a:rPr lang="en-US" altLang="zh-TW" b="1" dirty="0" smtClean="0">
                    <a:latin typeface="Verdana" pitchFamily="34" charset="0"/>
                  </a:rPr>
                </a:br>
                <a:r>
                  <a:rPr lang="en-US" altLang="zh-TW" sz="1600" b="1" dirty="0" smtClean="0">
                    <a:latin typeface="Verdana" pitchFamily="34" charset="0"/>
                  </a:rPr>
                  <a:t>Emulator</a:t>
                </a:r>
                <a:endParaRPr lang="en-US" altLang="zh-TW" b="1" baseline="-25000" dirty="0">
                  <a:latin typeface="Verdana" pitchFamily="34" charset="0"/>
                </a:endParaRPr>
              </a:p>
            </p:txBody>
          </p:sp>
          <p:sp>
            <p:nvSpPr>
              <p:cNvPr id="79" name="Rectangle 5"/>
              <p:cNvSpPr>
                <a:spLocks noChangeArrowheads="1"/>
              </p:cNvSpPr>
              <p:nvPr/>
            </p:nvSpPr>
            <p:spPr bwMode="auto">
              <a:xfrm>
                <a:off x="1619672" y="2650629"/>
                <a:ext cx="1404503" cy="325879"/>
              </a:xfrm>
              <a:prstGeom prst="rect">
                <a:avLst/>
              </a:prstGeom>
              <a:solidFill>
                <a:schemeClr val="accent2">
                  <a:lumMod val="20000"/>
                  <a:lumOff val="80000"/>
                </a:schemeClr>
              </a:solidFill>
              <a:ln w="9525">
                <a:solidFill>
                  <a:schemeClr val="tx1"/>
                </a:solidFill>
                <a:miter lim="800000"/>
                <a:headEnd/>
                <a:tailEnd/>
              </a:ln>
              <a:effectLst/>
              <a:extLst/>
            </p:spPr>
            <p:txBody>
              <a:bodyPr wrap="none" anchor="ctr"/>
              <a:lstStyle/>
              <a:p>
                <a:pPr algn="ctr"/>
                <a:r>
                  <a:rPr lang="en-US" altLang="zh-TW" sz="1600" b="1" dirty="0" smtClean="0">
                    <a:solidFill>
                      <a:srgbClr val="FF0000"/>
                    </a:solidFill>
                    <a:latin typeface="Verdana" pitchFamily="34" charset="0"/>
                  </a:rPr>
                  <a:t>Guest OS</a:t>
                </a:r>
                <a:endParaRPr lang="en-US" altLang="zh-TW" sz="1600" b="1" baseline="-25000" dirty="0">
                  <a:solidFill>
                    <a:srgbClr val="FF0000"/>
                  </a:solidFill>
                  <a:latin typeface="Verdana" pitchFamily="34" charset="0"/>
                </a:endParaRPr>
              </a:p>
            </p:txBody>
          </p:sp>
        </p:grpSp>
        <p:sp>
          <p:nvSpPr>
            <p:cNvPr id="75" name="向下箭號 74"/>
            <p:cNvSpPr/>
            <p:nvPr/>
          </p:nvSpPr>
          <p:spPr>
            <a:xfrm>
              <a:off x="6030019" y="5241813"/>
              <a:ext cx="360040" cy="504056"/>
            </a:xfrm>
            <a:prstGeom prst="downArrow">
              <a:avLst/>
            </a:prstGeom>
            <a:solidFill>
              <a:srgbClr val="99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Verdana" pitchFamily="34" charset="0"/>
              </a:endParaRPr>
            </a:p>
          </p:txBody>
        </p:sp>
        <p:sp>
          <p:nvSpPr>
            <p:cNvPr id="76" name="Rectangle 5"/>
            <p:cNvSpPr>
              <a:spLocks noChangeArrowheads="1"/>
            </p:cNvSpPr>
            <p:nvPr/>
          </p:nvSpPr>
          <p:spPr bwMode="auto">
            <a:xfrm>
              <a:off x="2381902" y="4307185"/>
              <a:ext cx="971212" cy="835913"/>
            </a:xfrm>
            <a:prstGeom prst="rect">
              <a:avLst/>
            </a:prstGeom>
            <a:solidFill>
              <a:schemeClr val="accent1">
                <a:lumMod val="20000"/>
                <a:lumOff val="80000"/>
              </a:schemeClr>
            </a:solidFill>
            <a:ln w="9525">
              <a:solidFill>
                <a:schemeClr val="tx1"/>
              </a:solidFill>
              <a:miter lim="800000"/>
              <a:headEnd/>
              <a:tailEnd/>
            </a:ln>
            <a:effectLst/>
            <a:extLst/>
          </p:spPr>
          <p:txBody>
            <a:bodyPr wrap="none" anchor="ctr"/>
            <a:lstStyle/>
            <a:p>
              <a:pPr algn="ctr"/>
              <a:r>
                <a:rPr lang="en-US" altLang="zh-TW" sz="1600" b="1" dirty="0" smtClean="0">
                  <a:latin typeface="Verdana" pitchFamily="34" charset="0"/>
                </a:rPr>
                <a:t>User</a:t>
              </a:r>
              <a:br>
                <a:rPr lang="en-US" altLang="zh-TW" sz="1600" b="1" dirty="0" smtClean="0">
                  <a:latin typeface="Verdana" pitchFamily="34" charset="0"/>
                </a:rPr>
              </a:br>
              <a:r>
                <a:rPr lang="en-US" altLang="zh-TW" sz="1600" b="1" dirty="0" smtClean="0">
                  <a:latin typeface="Verdana" pitchFamily="34" charset="0"/>
                </a:rPr>
                <a:t>Process</a:t>
              </a:r>
              <a:endParaRPr lang="en-US" altLang="zh-TW" sz="1600" b="1" baseline="-25000" dirty="0">
                <a:latin typeface="Verdana" pitchFamily="34" charset="0"/>
              </a:endParaRPr>
            </a:p>
          </p:txBody>
        </p:sp>
        <p:sp>
          <p:nvSpPr>
            <p:cNvPr id="77" name="Rectangle 5"/>
            <p:cNvSpPr>
              <a:spLocks noChangeArrowheads="1"/>
            </p:cNvSpPr>
            <p:nvPr/>
          </p:nvSpPr>
          <p:spPr bwMode="auto">
            <a:xfrm>
              <a:off x="3491904" y="4314031"/>
              <a:ext cx="971212" cy="835913"/>
            </a:xfrm>
            <a:prstGeom prst="rect">
              <a:avLst/>
            </a:prstGeom>
            <a:solidFill>
              <a:schemeClr val="accent1">
                <a:lumMod val="20000"/>
                <a:lumOff val="80000"/>
              </a:schemeClr>
            </a:solidFill>
            <a:ln w="9525">
              <a:solidFill>
                <a:schemeClr val="tx1"/>
              </a:solidFill>
              <a:miter lim="800000"/>
              <a:headEnd/>
              <a:tailEnd/>
            </a:ln>
            <a:effectLst/>
            <a:extLst/>
          </p:spPr>
          <p:txBody>
            <a:bodyPr wrap="none" anchor="ctr"/>
            <a:lstStyle/>
            <a:p>
              <a:pPr algn="ctr"/>
              <a:r>
                <a:rPr lang="en-US" altLang="zh-TW" sz="1600" b="1" dirty="0" smtClean="0">
                  <a:latin typeface="Verdana" pitchFamily="34" charset="0"/>
                </a:rPr>
                <a:t>User</a:t>
              </a:r>
              <a:br>
                <a:rPr lang="en-US" altLang="zh-TW" sz="1600" b="1" dirty="0" smtClean="0">
                  <a:latin typeface="Verdana" pitchFamily="34" charset="0"/>
                </a:rPr>
              </a:br>
              <a:r>
                <a:rPr lang="en-US" altLang="zh-TW" sz="1600" b="1" dirty="0" smtClean="0">
                  <a:latin typeface="Verdana" pitchFamily="34" charset="0"/>
                </a:rPr>
                <a:t>Process</a:t>
              </a:r>
              <a:endParaRPr lang="en-US" altLang="zh-TW" sz="1600" b="1" baseline="-25000" dirty="0">
                <a:latin typeface="Verdana" pitchFamily="34" charset="0"/>
              </a:endParaRPr>
            </a:p>
          </p:txBody>
        </p:sp>
      </p:grpSp>
    </p:spTree>
    <p:extLst>
      <p:ext uri="{BB962C8B-B14F-4D97-AF65-F5344CB8AC3E}">
        <p14:creationId xmlns:p14="http://schemas.microsoft.com/office/powerpoint/2010/main" val="2521472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dirty="0" smtClean="0"/>
              <a:t>The Java Virtual Machine</a:t>
            </a:r>
          </a:p>
        </p:txBody>
      </p:sp>
      <p:pic>
        <p:nvPicPr>
          <p:cNvPr id="522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357313"/>
            <a:ext cx="87534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FE5A32C7-37FE-4232-A108-0B4A5CA91056}" type="slidenum">
              <a:rPr lang="en-US" altLang="zh-TW" smtClean="0"/>
              <a:pPr>
                <a:defRPr/>
              </a:pPr>
              <a:t>48</a:t>
            </a:fld>
            <a:endParaRPr lang="en-US" altLang="zh-TW"/>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125538"/>
          </a:xfrm>
        </p:spPr>
        <p:txBody>
          <a:bodyPr/>
          <a:lstStyle/>
          <a:p>
            <a:pPr eaLnBrk="1" hangingPunct="1"/>
            <a:r>
              <a:rPr lang="en-US" altLang="zh-TW" smtClean="0"/>
              <a:t>A View of Operating System Services</a:t>
            </a:r>
          </a:p>
        </p:txBody>
      </p:sp>
      <p:pic>
        <p:nvPicPr>
          <p:cNvPr id="7171"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 y="1412875"/>
            <a:ext cx="8942388"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頁尾版面配置區 5"/>
          <p:cNvSpPr>
            <a:spLocks noGrp="1"/>
          </p:cNvSpPr>
          <p:nvPr>
            <p:ph type="ftr" sz="quarter" idx="11"/>
          </p:nvPr>
        </p:nvSpPr>
        <p:spPr/>
        <p:txBody>
          <a:bodyPr/>
          <a:lstStyle/>
          <a:p>
            <a:pPr>
              <a:defRPr/>
            </a:pPr>
            <a:r>
              <a:rPr lang="en-US" altLang="zh-TW" smtClean="0"/>
              <a:t>/55</a:t>
            </a:r>
            <a:endParaRPr lang="en-US" altLang="zh-TW"/>
          </a:p>
        </p:txBody>
      </p:sp>
      <p:sp>
        <p:nvSpPr>
          <p:cNvPr id="7" name="投影片編號版面配置區 6"/>
          <p:cNvSpPr>
            <a:spLocks noGrp="1"/>
          </p:cNvSpPr>
          <p:nvPr>
            <p:ph type="sldNum" sz="quarter" idx="12"/>
          </p:nvPr>
        </p:nvSpPr>
        <p:spPr/>
        <p:txBody>
          <a:bodyPr/>
          <a:lstStyle/>
          <a:p>
            <a:pPr>
              <a:defRPr/>
            </a:pPr>
            <a:fld id="{33B80A1E-36CC-4AB7-B1B0-1A155D569E7A}" type="slidenum">
              <a:rPr lang="en-US" altLang="zh-TW" smtClean="0"/>
              <a:pPr>
                <a:defRPr/>
              </a:pPr>
              <a:t>4</a:t>
            </a:fld>
            <a:endParaRPr lang="en-US" altLang="zh-TW"/>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Jailhouse (Siemens)</a:t>
            </a:r>
            <a:endParaRPr lang="zh-TW" altLang="en-US" dirty="0"/>
          </a:p>
        </p:txBody>
      </p:sp>
      <p:sp>
        <p:nvSpPr>
          <p:cNvPr id="3" name="頁尾版面配置區 2"/>
          <p:cNvSpPr>
            <a:spLocks noGrp="1"/>
          </p:cNvSpPr>
          <p:nvPr>
            <p:ph type="ftr" sz="quarter" idx="11"/>
          </p:nvPr>
        </p:nvSpPr>
        <p:spPr/>
        <p:txBody>
          <a:bodyPr/>
          <a:lstStyle/>
          <a:p>
            <a:pPr>
              <a:defRPr/>
            </a:pPr>
            <a:r>
              <a:rPr lang="en-US" altLang="zh-TW" smtClean="0"/>
              <a:t>/55</a:t>
            </a:r>
            <a:endParaRPr lang="en-US" altLang="zh-TW"/>
          </a:p>
        </p:txBody>
      </p:sp>
      <p:sp>
        <p:nvSpPr>
          <p:cNvPr id="4" name="投影片編號版面配置區 3"/>
          <p:cNvSpPr>
            <a:spLocks noGrp="1"/>
          </p:cNvSpPr>
          <p:nvPr>
            <p:ph type="sldNum" sz="quarter" idx="12"/>
          </p:nvPr>
        </p:nvSpPr>
        <p:spPr/>
        <p:txBody>
          <a:bodyPr/>
          <a:lstStyle/>
          <a:p>
            <a:pPr>
              <a:defRPr/>
            </a:pPr>
            <a:fld id="{BEB70F6D-348A-4112-AEEB-3AE65E4EF999}" type="slidenum">
              <a:rPr lang="en-US" altLang="zh-TW" smtClean="0"/>
              <a:pPr>
                <a:defRPr/>
              </a:pPr>
              <a:t>49</a:t>
            </a:fld>
            <a:endParaRPr lang="en-US" altLang="zh-TW"/>
          </a:p>
        </p:txBody>
      </p:sp>
      <p:pic>
        <p:nvPicPr>
          <p:cNvPr id="9" name="圖片 8"/>
          <p:cNvPicPr>
            <a:picLocks noChangeAspect="1"/>
          </p:cNvPicPr>
          <p:nvPr/>
        </p:nvPicPr>
        <p:blipFill>
          <a:blip r:embed="rId2"/>
          <a:stretch>
            <a:fillRect/>
          </a:stretch>
        </p:blipFill>
        <p:spPr>
          <a:xfrm>
            <a:off x="827584" y="1844824"/>
            <a:ext cx="7724775" cy="4143375"/>
          </a:xfrm>
          <a:prstGeom prst="rect">
            <a:avLst/>
          </a:prstGeom>
        </p:spPr>
      </p:pic>
    </p:spTree>
    <p:extLst>
      <p:ext uri="{BB962C8B-B14F-4D97-AF65-F5344CB8AC3E}">
        <p14:creationId xmlns:p14="http://schemas.microsoft.com/office/powerpoint/2010/main" val="199929663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zh-TW" smtClean="0"/>
              <a:t>Operating-System Debugging</a:t>
            </a:r>
          </a:p>
        </p:txBody>
      </p:sp>
      <p:sp>
        <p:nvSpPr>
          <p:cNvPr id="53251" name="Content Placeholder 2"/>
          <p:cNvSpPr>
            <a:spLocks noGrp="1"/>
          </p:cNvSpPr>
          <p:nvPr>
            <p:ph idx="1"/>
          </p:nvPr>
        </p:nvSpPr>
        <p:spPr>
          <a:xfrm>
            <a:off x="179388" y="1341438"/>
            <a:ext cx="8785225" cy="4895850"/>
          </a:xfrm>
        </p:spPr>
        <p:txBody>
          <a:bodyPr/>
          <a:lstStyle/>
          <a:p>
            <a:pPr eaLnBrk="1" hangingPunct="1"/>
            <a:r>
              <a:rPr lang="en-US" altLang="zh-TW" sz="2000" smtClean="0">
                <a:solidFill>
                  <a:srgbClr val="3366FF"/>
                </a:solidFill>
              </a:rPr>
              <a:t>Debugging </a:t>
            </a:r>
            <a:r>
              <a:rPr lang="en-US" altLang="zh-TW" sz="2000" smtClean="0"/>
              <a:t>is finding and fixing errors, or </a:t>
            </a:r>
            <a:r>
              <a:rPr lang="en-US" altLang="zh-TW" sz="2000" smtClean="0">
                <a:solidFill>
                  <a:srgbClr val="3366FF"/>
                </a:solidFill>
              </a:rPr>
              <a:t>bugs</a:t>
            </a:r>
          </a:p>
          <a:p>
            <a:pPr eaLnBrk="1" hangingPunct="1"/>
            <a:r>
              <a:rPr lang="en-US" altLang="zh-TW" sz="2000" smtClean="0"/>
              <a:t>OSes generate </a:t>
            </a:r>
            <a:r>
              <a:rPr lang="en-US" altLang="zh-TW" sz="2000" smtClean="0">
                <a:solidFill>
                  <a:srgbClr val="3366FF"/>
                </a:solidFill>
              </a:rPr>
              <a:t>log files </a:t>
            </a:r>
            <a:r>
              <a:rPr lang="en-US" altLang="zh-TW" sz="2000" smtClean="0">
                <a:solidFill>
                  <a:srgbClr val="000000"/>
                </a:solidFill>
              </a:rPr>
              <a:t>containing error information</a:t>
            </a:r>
          </a:p>
          <a:p>
            <a:pPr eaLnBrk="1" hangingPunct="1"/>
            <a:r>
              <a:rPr lang="en-US" altLang="zh-TW" sz="2000" smtClean="0">
                <a:solidFill>
                  <a:srgbClr val="000000"/>
                </a:solidFill>
              </a:rPr>
              <a:t>Failure of an application can generate </a:t>
            </a:r>
            <a:r>
              <a:rPr lang="en-US" altLang="zh-TW" sz="2000" smtClean="0">
                <a:solidFill>
                  <a:srgbClr val="3366FF"/>
                </a:solidFill>
              </a:rPr>
              <a:t>core dump </a:t>
            </a:r>
            <a:r>
              <a:rPr lang="en-US" altLang="zh-TW" sz="2000" smtClean="0">
                <a:solidFill>
                  <a:srgbClr val="000000"/>
                </a:solidFill>
              </a:rPr>
              <a:t>file capturing memory of the process</a:t>
            </a:r>
          </a:p>
          <a:p>
            <a:pPr eaLnBrk="1" hangingPunct="1"/>
            <a:r>
              <a:rPr lang="en-US" altLang="zh-TW" sz="2000" smtClean="0">
                <a:solidFill>
                  <a:srgbClr val="000000"/>
                </a:solidFill>
              </a:rPr>
              <a:t>Operating system failure can generate </a:t>
            </a:r>
            <a:r>
              <a:rPr lang="en-US" altLang="zh-TW" sz="2000" smtClean="0">
                <a:solidFill>
                  <a:srgbClr val="3366FF"/>
                </a:solidFill>
              </a:rPr>
              <a:t>crash dump </a:t>
            </a:r>
            <a:r>
              <a:rPr lang="en-US" altLang="zh-TW" sz="2000" smtClean="0">
                <a:solidFill>
                  <a:srgbClr val="000000"/>
                </a:solidFill>
              </a:rPr>
              <a:t>file containing kernel memory</a:t>
            </a:r>
          </a:p>
          <a:p>
            <a:pPr eaLnBrk="1" hangingPunct="1"/>
            <a:r>
              <a:rPr lang="en-US" altLang="zh-TW" sz="2000" smtClean="0">
                <a:solidFill>
                  <a:srgbClr val="000000"/>
                </a:solidFill>
              </a:rPr>
              <a:t>Beyond crashes, performance tuning can optimize system performance</a:t>
            </a:r>
          </a:p>
          <a:p>
            <a:pPr eaLnBrk="1" hangingPunct="1"/>
            <a:r>
              <a:rPr lang="en-US" altLang="zh-TW" sz="2000" smtClean="0">
                <a:solidFill>
                  <a:srgbClr val="000000"/>
                </a:solidFill>
              </a:rPr>
              <a:t>Kernighan’s Law: </a:t>
            </a:r>
            <a:r>
              <a:rPr lang="en-US" altLang="zh-TW" sz="2000" smtClean="0"/>
              <a:t>“Debugging is twice as hard as writing the code in the ﬁrst place. Therefore, if you write the code as cleverly as possible, you are, by  deﬁnition, not smart enough to debug it.”</a:t>
            </a:r>
          </a:p>
          <a:p>
            <a:pPr eaLnBrk="1" hangingPunct="1"/>
            <a:r>
              <a:rPr lang="en-US" altLang="zh-TW" sz="2000" smtClean="0">
                <a:solidFill>
                  <a:srgbClr val="000000"/>
                </a:solidFill>
              </a:rPr>
              <a:t>DTrace tool in Solaris, FreeBSD, Mac OS X allows live instrumentation on production systems</a:t>
            </a:r>
          </a:p>
          <a:p>
            <a:pPr lvl="1" eaLnBrk="1" hangingPunct="1"/>
            <a:r>
              <a:rPr lang="en-US" altLang="zh-TW" sz="2000" smtClean="0">
                <a:solidFill>
                  <a:srgbClr val="3366FF"/>
                </a:solidFill>
              </a:rPr>
              <a:t>Probes </a:t>
            </a:r>
            <a:r>
              <a:rPr lang="en-US" altLang="zh-TW" sz="2000" smtClean="0">
                <a:solidFill>
                  <a:srgbClr val="000000"/>
                </a:solidFill>
              </a:rPr>
              <a:t>fire when code is executed, capturing state data and sending it to consumers of those probes </a:t>
            </a:r>
            <a:br>
              <a:rPr lang="en-US" altLang="zh-TW" sz="2000" smtClean="0">
                <a:solidFill>
                  <a:srgbClr val="000000"/>
                </a:solidFill>
              </a:rPr>
            </a:br>
            <a:endParaRPr lang="en-US" altLang="zh-TW" sz="2000" smtClean="0">
              <a:solidFill>
                <a:srgbClr val="000000"/>
              </a:solidFill>
            </a:endParaRPr>
          </a:p>
        </p:txBody>
      </p:sp>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E129A3AD-7FEC-4927-916A-FC36750F7030}" type="slidenum">
              <a:rPr lang="en-US" altLang="zh-TW" smtClean="0"/>
              <a:pPr>
                <a:defRPr/>
              </a:pPr>
              <a:t>50</a:t>
            </a:fld>
            <a:endParaRPr lang="en-US" altLang="zh-TW"/>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144000" cy="981075"/>
          </a:xfrm>
        </p:spPr>
        <p:txBody>
          <a:bodyPr/>
          <a:lstStyle/>
          <a:p>
            <a:pPr eaLnBrk="1" hangingPunct="1"/>
            <a:r>
              <a:rPr lang="en-US" altLang="zh-TW" sz="3600" smtClean="0"/>
              <a:t>Solaris 10 dtrace Following System Call</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l="19221" t="1375" r="19221" b="2376"/>
          <a:stretch>
            <a:fillRect/>
          </a:stretch>
        </p:blipFill>
        <p:spPr bwMode="auto">
          <a:xfrm>
            <a:off x="2195513" y="981075"/>
            <a:ext cx="4730750" cy="5543550"/>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4A602237-621D-4E10-8F62-F653A841A64B}" type="slidenum">
              <a:rPr lang="en-US" altLang="zh-TW" smtClean="0"/>
              <a:pPr>
                <a:defRPr/>
              </a:pPr>
              <a:t>51</a:t>
            </a:fld>
            <a:endParaRPr lang="en-US" altLang="zh-TW"/>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TW" smtClean="0"/>
              <a:t>Operating System Generation</a:t>
            </a:r>
          </a:p>
        </p:txBody>
      </p:sp>
      <p:sp>
        <p:nvSpPr>
          <p:cNvPr id="55299" name="Rectangle 3"/>
          <p:cNvSpPr>
            <a:spLocks noGrp="1" noChangeArrowheads="1"/>
          </p:cNvSpPr>
          <p:nvPr>
            <p:ph type="body" idx="1"/>
          </p:nvPr>
        </p:nvSpPr>
        <p:spPr>
          <a:xfrm>
            <a:off x="684213" y="1268413"/>
            <a:ext cx="7920037" cy="5037137"/>
          </a:xfrm>
        </p:spPr>
        <p:txBody>
          <a:bodyPr/>
          <a:lstStyle/>
          <a:p>
            <a:pPr eaLnBrk="1" hangingPunct="1"/>
            <a:r>
              <a:rPr lang="en-US" altLang="zh-TW" sz="2400" smtClean="0"/>
              <a:t>Operating systems are designed to run on any of a class of machines; the system must be configured for each specific computer site</a:t>
            </a:r>
          </a:p>
          <a:p>
            <a:pPr eaLnBrk="1" hangingPunct="1"/>
            <a:r>
              <a:rPr lang="en-US" altLang="zh-TW" sz="2400" smtClean="0"/>
              <a:t>SYSGEN program obtains information concerning the specific configuration of the hardware system</a:t>
            </a:r>
          </a:p>
          <a:p>
            <a:pPr eaLnBrk="1" hangingPunct="1"/>
            <a:r>
              <a:rPr lang="en-US" altLang="zh-TW" sz="2400" i="1" smtClean="0"/>
              <a:t>Booting</a:t>
            </a:r>
            <a:r>
              <a:rPr lang="en-US" altLang="zh-TW" sz="2400" smtClean="0"/>
              <a:t> </a:t>
            </a:r>
            <a:r>
              <a:rPr lang="en-US" altLang="zh-TW" sz="2400" smtClean="0">
                <a:latin typeface="Helvetica" pitchFamily="34" charset="0"/>
              </a:rPr>
              <a:t>–</a:t>
            </a:r>
            <a:r>
              <a:rPr lang="en-US" altLang="zh-TW" sz="2400" smtClean="0"/>
              <a:t> starting a computer by loading the kernel</a:t>
            </a:r>
          </a:p>
          <a:p>
            <a:pPr eaLnBrk="1" hangingPunct="1"/>
            <a:r>
              <a:rPr lang="en-US" altLang="zh-TW" sz="2400" i="1" smtClean="0"/>
              <a:t>Bootstrap program</a:t>
            </a:r>
            <a:r>
              <a:rPr lang="en-US" altLang="zh-TW" sz="2400" smtClean="0"/>
              <a:t> </a:t>
            </a:r>
            <a:r>
              <a:rPr lang="en-US" altLang="zh-TW" sz="2400" smtClean="0">
                <a:latin typeface="Helvetica" pitchFamily="34" charset="0"/>
              </a:rPr>
              <a:t>–</a:t>
            </a:r>
            <a:r>
              <a:rPr lang="en-US" altLang="zh-TW" sz="2400" smtClean="0"/>
              <a:t> code stored in ROM that is able to locate the kernel, load it into memory, and start its execution</a:t>
            </a:r>
          </a:p>
          <a:p>
            <a:pPr eaLnBrk="1" hangingPunct="1">
              <a:buFontTx/>
              <a:buNone/>
            </a:pPr>
            <a:endParaRPr lang="en-US" altLang="zh-TW" sz="2400"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229B8328-03AE-4D02-ADCB-5D034ABADD7B}" type="slidenum">
              <a:rPr lang="en-US" altLang="zh-TW" smtClean="0"/>
              <a:pPr>
                <a:defRPr/>
              </a:pPr>
              <a:t>52</a:t>
            </a:fld>
            <a:endParaRPr lang="en-US" altLang="zh-TW"/>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TW" smtClean="0"/>
              <a:t>System Boot</a:t>
            </a:r>
          </a:p>
        </p:txBody>
      </p:sp>
      <p:sp>
        <p:nvSpPr>
          <p:cNvPr id="56323" name="Rectangle 3"/>
          <p:cNvSpPr>
            <a:spLocks noGrp="1" noChangeArrowheads="1"/>
          </p:cNvSpPr>
          <p:nvPr>
            <p:ph type="body" idx="1"/>
          </p:nvPr>
        </p:nvSpPr>
        <p:spPr>
          <a:xfrm>
            <a:off x="468313" y="1268413"/>
            <a:ext cx="8207375" cy="5040312"/>
          </a:xfrm>
        </p:spPr>
        <p:txBody>
          <a:bodyPr/>
          <a:lstStyle/>
          <a:p>
            <a:pPr eaLnBrk="1" hangingPunct="1"/>
            <a:r>
              <a:rPr lang="en-US" altLang="zh-TW" sz="2800" smtClean="0"/>
              <a:t>Operating system must be made available to hardware so hardware can start it</a:t>
            </a:r>
          </a:p>
          <a:p>
            <a:pPr lvl="1" eaLnBrk="1" hangingPunct="1"/>
            <a:r>
              <a:rPr lang="en-US" altLang="zh-TW" sz="2400" smtClean="0"/>
              <a:t>Small piece of code </a:t>
            </a:r>
            <a:r>
              <a:rPr lang="en-US" altLang="zh-TW" sz="2400" smtClean="0">
                <a:latin typeface="Helvetica" pitchFamily="34" charset="0"/>
              </a:rPr>
              <a:t>–</a:t>
            </a:r>
            <a:r>
              <a:rPr lang="en-US" altLang="zh-TW" sz="2400" smtClean="0"/>
              <a:t> </a:t>
            </a:r>
            <a:r>
              <a:rPr lang="en-US" altLang="zh-TW" sz="2400" b="1" smtClean="0"/>
              <a:t>bootstrap loader</a:t>
            </a:r>
            <a:r>
              <a:rPr lang="en-US" altLang="zh-TW" sz="2400" smtClean="0"/>
              <a:t>, locates the kernel, loads it into memory, and starts it</a:t>
            </a:r>
          </a:p>
          <a:p>
            <a:pPr lvl="1" eaLnBrk="1" hangingPunct="1"/>
            <a:r>
              <a:rPr lang="en-US" altLang="zh-TW" sz="2400" smtClean="0"/>
              <a:t>Sometimes two-step process where </a:t>
            </a:r>
            <a:r>
              <a:rPr lang="en-US" altLang="zh-TW" sz="2400" b="1" smtClean="0"/>
              <a:t>boot block</a:t>
            </a:r>
            <a:r>
              <a:rPr lang="en-US" altLang="zh-TW" sz="2400" smtClean="0"/>
              <a:t> at fixed location loads bootstrap loader</a:t>
            </a:r>
          </a:p>
          <a:p>
            <a:pPr lvl="1" eaLnBrk="1" hangingPunct="1"/>
            <a:r>
              <a:rPr lang="en-US" altLang="zh-TW" sz="2400" smtClean="0"/>
              <a:t>When power initialized on system, execution starts at a fixed memory location</a:t>
            </a:r>
          </a:p>
          <a:p>
            <a:pPr lvl="2" eaLnBrk="1" hangingPunct="1"/>
            <a:r>
              <a:rPr lang="en-US" altLang="zh-TW" sz="2000" smtClean="0"/>
              <a:t>Firmware used to hold initial boot code</a:t>
            </a:r>
          </a:p>
          <a:p>
            <a:pPr eaLnBrk="1" hangingPunct="1"/>
            <a:endParaRPr lang="en-US" altLang="zh-TW" sz="2800"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4C06B266-C941-4753-8B65-F53D30E00E25}" type="slidenum">
              <a:rPr lang="en-US" altLang="zh-TW" smtClean="0"/>
              <a:pPr>
                <a:defRPr/>
              </a:pPr>
              <a:t>53</a:t>
            </a:fld>
            <a:endParaRPr lang="en-US" altLang="zh-TW"/>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TW" smtClean="0"/>
              <a:t>Spooling</a:t>
            </a:r>
          </a:p>
        </p:txBody>
      </p:sp>
      <p:pic>
        <p:nvPicPr>
          <p:cNvPr id="45059" name="Picture 3" descr="sp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412875"/>
            <a:ext cx="76231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頁尾版面配置區 4"/>
          <p:cNvSpPr>
            <a:spLocks noGrp="1"/>
          </p:cNvSpPr>
          <p:nvPr>
            <p:ph type="ftr" sz="quarter" idx="11"/>
          </p:nvPr>
        </p:nvSpPr>
        <p:spPr/>
        <p:txBody>
          <a:bodyPr/>
          <a:lstStyle/>
          <a:p>
            <a:pPr>
              <a:defRPr/>
            </a:pPr>
            <a:r>
              <a:rPr lang="en-US" altLang="zh-TW" smtClean="0"/>
              <a:t>/55</a:t>
            </a:r>
            <a:endParaRPr lang="en-US" altLang="zh-TW"/>
          </a:p>
        </p:txBody>
      </p:sp>
      <p:sp>
        <p:nvSpPr>
          <p:cNvPr id="6" name="投影片編號版面配置區 5"/>
          <p:cNvSpPr>
            <a:spLocks noGrp="1"/>
          </p:cNvSpPr>
          <p:nvPr>
            <p:ph type="sldNum" sz="quarter" idx="12"/>
          </p:nvPr>
        </p:nvSpPr>
        <p:spPr/>
        <p:txBody>
          <a:bodyPr/>
          <a:lstStyle/>
          <a:p>
            <a:pPr>
              <a:defRPr/>
            </a:pPr>
            <a:fld id="{B06E155B-DE02-480B-94FB-320FCB65C98A}" type="slidenum">
              <a:rPr lang="en-US" altLang="zh-TW" smtClean="0"/>
              <a:pPr>
                <a:defRPr/>
              </a:pPr>
              <a:t>54</a:t>
            </a:fld>
            <a:endParaRPr lang="en-US" altLang="zh-TW"/>
          </a:p>
        </p:txBody>
      </p:sp>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US" altLang="zh-TW" smtClean="0"/>
              <a:t>End of Chapter 2</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smtClean="0"/>
              <a:t>Operating System Services (2/3)</a:t>
            </a:r>
          </a:p>
        </p:txBody>
      </p:sp>
      <p:sp>
        <p:nvSpPr>
          <p:cNvPr id="8195" name="Rectangle 3"/>
          <p:cNvSpPr>
            <a:spLocks noGrp="1" noChangeArrowheads="1"/>
          </p:cNvSpPr>
          <p:nvPr>
            <p:ph type="body" idx="1"/>
          </p:nvPr>
        </p:nvSpPr>
        <p:spPr>
          <a:xfrm>
            <a:off x="250825" y="1268413"/>
            <a:ext cx="8677275" cy="49990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TW" sz="2800" smtClean="0"/>
              <a:t>One set of operating-system services provides functions that are helpful to the user (Cont):</a:t>
            </a:r>
            <a:endParaRPr lang="en-US" altLang="zh-TW" sz="2400" smtClean="0"/>
          </a:p>
          <a:p>
            <a:pPr lvl="1" eaLnBrk="1" hangingPunct="1"/>
            <a:r>
              <a:rPr lang="en-US" altLang="zh-TW" sz="2000" smtClean="0"/>
              <a:t>Communications </a:t>
            </a:r>
            <a:r>
              <a:rPr lang="en-US" altLang="zh-TW" sz="2000" smtClean="0">
                <a:latin typeface="Helvetica" pitchFamily="34" charset="0"/>
              </a:rPr>
              <a:t>–</a:t>
            </a:r>
            <a:r>
              <a:rPr lang="en-US" altLang="zh-TW" sz="2000" smtClean="0"/>
              <a:t> Processes may exchange information, on the same computer or between computers over a network</a:t>
            </a:r>
          </a:p>
          <a:p>
            <a:pPr lvl="2" eaLnBrk="1" hangingPunct="1"/>
            <a:r>
              <a:rPr lang="en-US" altLang="zh-TW" sz="1800" smtClean="0"/>
              <a:t>Communications may be via shared memory or through message passing (packets moved by the OS)</a:t>
            </a:r>
          </a:p>
          <a:p>
            <a:pPr lvl="1" eaLnBrk="1" hangingPunct="1"/>
            <a:r>
              <a:rPr lang="en-US" altLang="zh-TW" sz="2000" smtClean="0"/>
              <a:t>Error detection </a:t>
            </a:r>
            <a:r>
              <a:rPr lang="en-US" altLang="zh-TW" sz="2000" smtClean="0">
                <a:latin typeface="Helvetica" pitchFamily="34" charset="0"/>
              </a:rPr>
              <a:t>–</a:t>
            </a:r>
            <a:r>
              <a:rPr lang="en-US" altLang="zh-TW" sz="2000" smtClean="0"/>
              <a:t> OS needs to be constantly aware of possible errors</a:t>
            </a:r>
          </a:p>
          <a:p>
            <a:pPr lvl="2" eaLnBrk="1" hangingPunct="1"/>
            <a:r>
              <a:rPr lang="en-US" altLang="zh-TW" sz="1800" smtClean="0"/>
              <a:t>May occur in the CPU and </a:t>
            </a:r>
            <a:r>
              <a:rPr lang="en-US" altLang="zh-TW" sz="1600" smtClean="0"/>
              <a:t>memory</a:t>
            </a:r>
            <a:r>
              <a:rPr lang="en-US" altLang="zh-TW" sz="1800" smtClean="0"/>
              <a:t> hardware, in I/O devices, in user program</a:t>
            </a:r>
          </a:p>
          <a:p>
            <a:pPr lvl="2" eaLnBrk="1" hangingPunct="1"/>
            <a:r>
              <a:rPr lang="en-US" altLang="zh-TW" sz="1800" smtClean="0"/>
              <a:t>For each type of error, OS should take the appropriate action to ensure correct and consistent computing</a:t>
            </a:r>
          </a:p>
          <a:p>
            <a:pPr lvl="2" eaLnBrk="1" hangingPunct="1"/>
            <a:r>
              <a:rPr lang="en-US" altLang="zh-TW" sz="1800" smtClean="0"/>
              <a:t>Debugging facilities can greatly enhance the user</a:t>
            </a:r>
            <a:r>
              <a:rPr lang="en-US" altLang="zh-TW" sz="1800" smtClean="0">
                <a:latin typeface="Helvetica" pitchFamily="34" charset="0"/>
              </a:rPr>
              <a:t>’</a:t>
            </a:r>
            <a:r>
              <a:rPr lang="en-US" altLang="zh-TW" sz="1800" smtClean="0"/>
              <a:t>s and programmer</a:t>
            </a:r>
            <a:r>
              <a:rPr lang="en-US" altLang="zh-TW" sz="1800" smtClean="0">
                <a:latin typeface="Helvetica" pitchFamily="34" charset="0"/>
              </a:rPr>
              <a:t>’</a:t>
            </a:r>
            <a:r>
              <a:rPr lang="en-US" altLang="zh-TW" sz="1800" smtClean="0"/>
              <a:t>s abilities to efficiently use the system</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6A399DA8-C7B4-40BA-922B-F0CF549B7B8A}" type="slidenum">
              <a:rPr lang="en-US" altLang="zh-TW" smtClean="0"/>
              <a:pPr>
                <a:defRPr/>
              </a:pPr>
              <a:t>5</a:t>
            </a:fld>
            <a:endParaRPr lang="en-US" altLang="zh-TW"/>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mtClean="0"/>
              <a:t>Operating System Services (3/3)</a:t>
            </a:r>
          </a:p>
        </p:txBody>
      </p:sp>
      <p:sp>
        <p:nvSpPr>
          <p:cNvPr id="9219" name="Rectangle 3"/>
          <p:cNvSpPr>
            <a:spLocks noGrp="1" noChangeArrowheads="1"/>
          </p:cNvSpPr>
          <p:nvPr>
            <p:ph type="body" idx="1"/>
          </p:nvPr>
        </p:nvSpPr>
        <p:spPr>
          <a:xfrm>
            <a:off x="755650" y="1196975"/>
            <a:ext cx="7700963" cy="5111750"/>
          </a:xfrm>
        </p:spPr>
        <p:txBody>
          <a:bodyPr/>
          <a:lstStyle/>
          <a:p>
            <a:pPr eaLnBrk="1" hangingPunct="1">
              <a:lnSpc>
                <a:spcPct val="90000"/>
              </a:lnSpc>
            </a:pPr>
            <a:r>
              <a:rPr lang="en-US" altLang="zh-TW" sz="2000" smtClean="0"/>
              <a:t>Another set of OS functions exists for ensuring the efficient operation of the system itself via resource sharing</a:t>
            </a:r>
          </a:p>
          <a:p>
            <a:pPr lvl="1" eaLnBrk="1" hangingPunct="1">
              <a:lnSpc>
                <a:spcPct val="90000"/>
              </a:lnSpc>
            </a:pPr>
            <a:r>
              <a:rPr lang="en-US" altLang="zh-TW" sz="1800" b="1" smtClean="0"/>
              <a:t>Resource allocation - </a:t>
            </a:r>
            <a:r>
              <a:rPr lang="en-US" altLang="zh-TW" sz="1800" smtClean="0"/>
              <a:t>When  multiple users or multiple jobs running concurrently, resources must be allocated to each of them</a:t>
            </a:r>
          </a:p>
          <a:p>
            <a:pPr lvl="2" eaLnBrk="1" hangingPunct="1">
              <a:lnSpc>
                <a:spcPct val="90000"/>
              </a:lnSpc>
            </a:pPr>
            <a:r>
              <a:rPr lang="en-US" altLang="zh-TW" sz="1600" smtClean="0"/>
              <a:t>Many types of resources -  Some (such as CPU cycles,mainmemory, and file storage) may have special allocation code, others (such as I/O devices) may have general request and release code. </a:t>
            </a:r>
          </a:p>
          <a:p>
            <a:pPr lvl="1" eaLnBrk="1" hangingPunct="1">
              <a:lnSpc>
                <a:spcPct val="90000"/>
              </a:lnSpc>
            </a:pPr>
            <a:r>
              <a:rPr lang="en-US" altLang="zh-TW" sz="1800" b="1" smtClean="0"/>
              <a:t>Accounting -</a:t>
            </a:r>
            <a:r>
              <a:rPr lang="en-US" altLang="zh-TW" sz="1800" smtClean="0"/>
              <a:t> To keep track of which users use how much and what kinds of computer resources</a:t>
            </a:r>
          </a:p>
          <a:p>
            <a:pPr lvl="1" eaLnBrk="1" hangingPunct="1">
              <a:lnSpc>
                <a:spcPct val="90000"/>
              </a:lnSpc>
            </a:pPr>
            <a:r>
              <a:rPr lang="en-US" altLang="zh-TW" sz="1800" b="1" smtClean="0"/>
              <a:t>Protection and security - </a:t>
            </a:r>
            <a:r>
              <a:rPr lang="en-US" altLang="zh-TW" sz="1800" smtClean="0"/>
              <a:t>The owners of information stored in a multiuser or networked computer system may want to control use of that information, concurrent processes should not interfere with each other</a:t>
            </a:r>
          </a:p>
          <a:p>
            <a:pPr lvl="2" eaLnBrk="1" hangingPunct="1">
              <a:lnSpc>
                <a:spcPct val="90000"/>
              </a:lnSpc>
            </a:pPr>
            <a:r>
              <a:rPr lang="en-US" altLang="zh-TW" sz="1600" b="1" smtClean="0"/>
              <a:t>Protection</a:t>
            </a:r>
            <a:r>
              <a:rPr lang="en-US" altLang="zh-TW" sz="1600" smtClean="0"/>
              <a:t> involves ensuring that all access to system resources is controlled</a:t>
            </a:r>
          </a:p>
          <a:p>
            <a:pPr lvl="2" eaLnBrk="1" hangingPunct="1">
              <a:lnSpc>
                <a:spcPct val="90000"/>
              </a:lnSpc>
            </a:pPr>
            <a:r>
              <a:rPr lang="en-US" altLang="zh-TW" sz="1600" b="1" smtClean="0"/>
              <a:t>Security</a:t>
            </a:r>
            <a:r>
              <a:rPr lang="en-US" altLang="zh-TW" sz="1600" smtClean="0"/>
              <a:t> of the system from outsiders requires user authentication, extends to defending external I/O devices from invalid access attempts</a:t>
            </a:r>
          </a:p>
          <a:p>
            <a:pPr lvl="2" eaLnBrk="1" hangingPunct="1">
              <a:lnSpc>
                <a:spcPct val="90000"/>
              </a:lnSpc>
            </a:pPr>
            <a:r>
              <a:rPr lang="en-US" altLang="zh-TW" sz="1600" smtClean="0"/>
              <a:t>If a system is to be protected and secure, precautions must be instituted throughout it. A chain is only as strong as its weakest link.</a:t>
            </a:r>
          </a:p>
          <a:p>
            <a:pPr eaLnBrk="1" hangingPunct="1">
              <a:lnSpc>
                <a:spcPct val="90000"/>
              </a:lnSpc>
            </a:pPr>
            <a:endParaRPr lang="en-US" altLang="zh-TW" sz="2000"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B207A1EE-67D2-4516-B9D2-E5811B68BB45}" type="slidenum">
              <a:rPr lang="en-US" altLang="zh-TW" smtClean="0"/>
              <a:pPr>
                <a:defRPr/>
              </a:pPr>
              <a:t>6</a:t>
            </a:fld>
            <a:endParaRPr lang="en-US" altLang="zh-TW"/>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1143000"/>
          </a:xfrm>
        </p:spPr>
        <p:txBody>
          <a:bodyPr/>
          <a:lstStyle/>
          <a:p>
            <a:pPr eaLnBrk="1" hangingPunct="1"/>
            <a:r>
              <a:rPr lang="en-US" altLang="zh-TW" sz="4000" smtClean="0"/>
              <a:t>User Operating System Interface - CLI</a:t>
            </a:r>
          </a:p>
        </p:txBody>
      </p:sp>
      <p:sp>
        <p:nvSpPr>
          <p:cNvPr id="10243" name="Rectangle 3"/>
          <p:cNvSpPr>
            <a:spLocks noGrp="1" noChangeArrowheads="1"/>
          </p:cNvSpPr>
          <p:nvPr>
            <p:ph type="body" idx="1"/>
          </p:nvPr>
        </p:nvSpPr>
        <p:spPr>
          <a:xfrm>
            <a:off x="395288" y="1268413"/>
            <a:ext cx="8424862" cy="4752975"/>
          </a:xfrm>
        </p:spPr>
        <p:txBody>
          <a:bodyPr/>
          <a:lstStyle/>
          <a:p>
            <a:pPr eaLnBrk="1" hangingPunct="1"/>
            <a:r>
              <a:rPr lang="en-US" altLang="zh-TW" sz="2800" smtClean="0"/>
              <a:t>Command Line Interface (CLI) or </a:t>
            </a:r>
            <a:r>
              <a:rPr lang="en-US" altLang="zh-TW" sz="2800" b="1" smtClean="0"/>
              <a:t>command interpreter</a:t>
            </a:r>
            <a:r>
              <a:rPr lang="en-US" altLang="zh-TW" sz="2800" smtClean="0"/>
              <a:t>  allows direct command entry</a:t>
            </a:r>
          </a:p>
          <a:p>
            <a:pPr lvl="1" eaLnBrk="1" hangingPunct="1"/>
            <a:r>
              <a:rPr lang="en-US" altLang="zh-TW" sz="2400" smtClean="0"/>
              <a:t>Sometimes implemented in kernel, sometimes by systems program</a:t>
            </a:r>
          </a:p>
          <a:p>
            <a:pPr lvl="1" eaLnBrk="1" hangingPunct="1"/>
            <a:r>
              <a:rPr lang="en-US" altLang="zh-TW" sz="2400" smtClean="0"/>
              <a:t>Sometimes multiple flavors implemented </a:t>
            </a:r>
            <a:r>
              <a:rPr lang="en-US" altLang="zh-TW" sz="2400" smtClean="0">
                <a:latin typeface="Helvetica" pitchFamily="34" charset="0"/>
              </a:rPr>
              <a:t>–</a:t>
            </a:r>
            <a:r>
              <a:rPr lang="en-US" altLang="zh-TW" sz="2400" smtClean="0"/>
              <a:t> </a:t>
            </a:r>
            <a:r>
              <a:rPr lang="en-US" altLang="zh-TW" sz="2400" b="1" smtClean="0"/>
              <a:t>shells</a:t>
            </a:r>
            <a:endParaRPr lang="en-US" altLang="zh-TW" sz="2400" smtClean="0"/>
          </a:p>
          <a:p>
            <a:pPr lvl="1" eaLnBrk="1" hangingPunct="1"/>
            <a:r>
              <a:rPr lang="en-US" altLang="zh-TW" sz="2400" smtClean="0"/>
              <a:t>Primarily fetches a command from user and executes it</a:t>
            </a:r>
          </a:p>
          <a:p>
            <a:pPr lvl="2" eaLnBrk="1" hangingPunct="1"/>
            <a:r>
              <a:rPr lang="en-US" altLang="zh-TW" sz="2000" smtClean="0"/>
              <a:t>Sometimes commands built-in, sometimes just names of programs</a:t>
            </a:r>
          </a:p>
          <a:p>
            <a:pPr lvl="3" eaLnBrk="1" hangingPunct="1"/>
            <a:r>
              <a:rPr lang="en-US" altLang="zh-TW" sz="1800" smtClean="0"/>
              <a:t>If the latter, adding new features doesn</a:t>
            </a:r>
            <a:r>
              <a:rPr lang="en-US" altLang="zh-TW" sz="1800" smtClean="0">
                <a:latin typeface="Helvetica" pitchFamily="34" charset="0"/>
              </a:rPr>
              <a:t>’</a:t>
            </a:r>
            <a:r>
              <a:rPr lang="en-US" altLang="zh-TW" sz="1800" smtClean="0"/>
              <a:t>t require shell modification</a:t>
            </a:r>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42E3777D-17DA-4A43-9BCC-4DB0E42E69B2}" type="slidenum">
              <a:rPr lang="en-US" altLang="zh-TW" smtClean="0"/>
              <a:pPr>
                <a:defRPr/>
              </a:pPr>
              <a:t>7</a:t>
            </a:fld>
            <a:endParaRPr lang="en-US" altLang="zh-TW"/>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1143000"/>
          </a:xfrm>
        </p:spPr>
        <p:txBody>
          <a:bodyPr/>
          <a:lstStyle/>
          <a:p>
            <a:pPr eaLnBrk="1" hangingPunct="1"/>
            <a:r>
              <a:rPr lang="en-US" altLang="zh-TW" sz="4000" smtClean="0"/>
              <a:t>User Operating System Interface - GUI</a:t>
            </a:r>
          </a:p>
        </p:txBody>
      </p:sp>
      <p:sp>
        <p:nvSpPr>
          <p:cNvPr id="11267" name="Rectangle 3"/>
          <p:cNvSpPr>
            <a:spLocks noGrp="1" noChangeArrowheads="1"/>
          </p:cNvSpPr>
          <p:nvPr>
            <p:ph type="body" idx="1"/>
          </p:nvPr>
        </p:nvSpPr>
        <p:spPr>
          <a:xfrm>
            <a:off x="539750" y="1341438"/>
            <a:ext cx="8097838" cy="5040312"/>
          </a:xfrm>
        </p:spPr>
        <p:txBody>
          <a:bodyPr/>
          <a:lstStyle/>
          <a:p>
            <a:pPr eaLnBrk="1" hangingPunct="1"/>
            <a:r>
              <a:rPr lang="en-US" altLang="zh-TW" sz="2400" smtClean="0"/>
              <a:t>User-friendly </a:t>
            </a:r>
            <a:r>
              <a:rPr lang="en-US" altLang="zh-TW" sz="2400" b="1" smtClean="0"/>
              <a:t>desktop</a:t>
            </a:r>
            <a:r>
              <a:rPr lang="en-US" altLang="zh-TW" sz="2400" smtClean="0"/>
              <a:t> metaphor interface</a:t>
            </a:r>
          </a:p>
          <a:p>
            <a:pPr lvl="1" eaLnBrk="1" hangingPunct="1"/>
            <a:r>
              <a:rPr lang="en-US" altLang="zh-TW" sz="2000" smtClean="0"/>
              <a:t>Usually mouse, keyboard, and monitor</a:t>
            </a:r>
          </a:p>
          <a:p>
            <a:pPr lvl="1" eaLnBrk="1" hangingPunct="1"/>
            <a:r>
              <a:rPr lang="en-US" altLang="zh-TW" sz="2000" b="1" smtClean="0"/>
              <a:t>Icons</a:t>
            </a:r>
            <a:r>
              <a:rPr lang="en-US" altLang="zh-TW" sz="2000" smtClean="0"/>
              <a:t> represent files, programs, actions, etc</a:t>
            </a:r>
          </a:p>
          <a:p>
            <a:pPr lvl="1" eaLnBrk="1" hangingPunct="1"/>
            <a:r>
              <a:rPr lang="en-US" altLang="zh-TW" sz="2000" smtClean="0"/>
              <a:t>Various mouse buttons over objects in the interface cause various actions (provide information, options, execute function, open directory (known as a </a:t>
            </a:r>
            <a:r>
              <a:rPr lang="en-US" altLang="zh-TW" sz="2000" b="1" smtClean="0"/>
              <a:t>folder</a:t>
            </a:r>
            <a:r>
              <a:rPr lang="en-US" altLang="zh-TW" sz="2000" smtClean="0"/>
              <a:t>)</a:t>
            </a:r>
          </a:p>
          <a:p>
            <a:pPr lvl="1" eaLnBrk="1" hangingPunct="1"/>
            <a:r>
              <a:rPr lang="en-US" altLang="zh-TW" sz="2000" smtClean="0"/>
              <a:t>Invented at Xerox PARC</a:t>
            </a:r>
          </a:p>
          <a:p>
            <a:pPr eaLnBrk="1" hangingPunct="1"/>
            <a:r>
              <a:rPr lang="en-US" altLang="zh-TW" sz="2400" smtClean="0"/>
              <a:t>Many systems now include both CLI and GUI interfaces</a:t>
            </a:r>
          </a:p>
          <a:p>
            <a:pPr lvl="1" eaLnBrk="1" hangingPunct="1"/>
            <a:r>
              <a:rPr lang="en-US" altLang="zh-TW" sz="2000" smtClean="0"/>
              <a:t>Microsoft Windows is GUI with CLI </a:t>
            </a:r>
            <a:r>
              <a:rPr lang="en-US" altLang="zh-TW" sz="2000" smtClean="0">
                <a:latin typeface="Helvetica" pitchFamily="34" charset="0"/>
              </a:rPr>
              <a:t>“</a:t>
            </a:r>
            <a:r>
              <a:rPr lang="en-US" altLang="zh-TW" sz="2000" smtClean="0"/>
              <a:t>command</a:t>
            </a:r>
            <a:r>
              <a:rPr lang="en-US" altLang="zh-TW" sz="2000" smtClean="0">
                <a:latin typeface="Helvetica" pitchFamily="34" charset="0"/>
              </a:rPr>
              <a:t>”</a:t>
            </a:r>
            <a:r>
              <a:rPr lang="en-US" altLang="zh-TW" sz="2000" smtClean="0"/>
              <a:t> shell</a:t>
            </a:r>
          </a:p>
          <a:p>
            <a:pPr lvl="1" eaLnBrk="1" hangingPunct="1"/>
            <a:r>
              <a:rPr lang="en-US" altLang="zh-TW" sz="2000" smtClean="0"/>
              <a:t>Apple Mac OS X as </a:t>
            </a:r>
            <a:r>
              <a:rPr lang="en-US" altLang="zh-TW" sz="2000" smtClean="0">
                <a:latin typeface="Helvetica" pitchFamily="34" charset="0"/>
              </a:rPr>
              <a:t>“</a:t>
            </a:r>
            <a:r>
              <a:rPr lang="en-US" altLang="zh-TW" sz="2000" smtClean="0"/>
              <a:t>Aqua</a:t>
            </a:r>
            <a:r>
              <a:rPr lang="en-US" altLang="zh-TW" sz="2000" smtClean="0">
                <a:latin typeface="Helvetica" pitchFamily="34" charset="0"/>
              </a:rPr>
              <a:t>”</a:t>
            </a:r>
            <a:r>
              <a:rPr lang="en-US" altLang="zh-TW" sz="2000" smtClean="0"/>
              <a:t> GUI interface with UNIX kernel underneath and shells available</a:t>
            </a:r>
          </a:p>
          <a:p>
            <a:pPr lvl="1" eaLnBrk="1" hangingPunct="1"/>
            <a:r>
              <a:rPr lang="en-US" altLang="zh-TW" sz="2000" smtClean="0"/>
              <a:t>Solaris is CLI with optional GUI interfaces (Java Desktop, KDE)</a:t>
            </a:r>
          </a:p>
          <a:p>
            <a:pPr lvl="1" eaLnBrk="1" hangingPunct="1"/>
            <a:endParaRPr lang="en-US" altLang="zh-TW" sz="2000" smtClean="0"/>
          </a:p>
        </p:txBody>
      </p:sp>
      <p:sp>
        <p:nvSpPr>
          <p:cNvPr id="4" name="頁尾版面配置區 3"/>
          <p:cNvSpPr>
            <a:spLocks noGrp="1"/>
          </p:cNvSpPr>
          <p:nvPr>
            <p:ph type="ftr" sz="quarter" idx="11"/>
          </p:nvPr>
        </p:nvSpPr>
        <p:spPr/>
        <p:txBody>
          <a:bodyPr/>
          <a:lstStyle/>
          <a:p>
            <a:pPr>
              <a:defRPr/>
            </a:pPr>
            <a:r>
              <a:rPr lang="en-US" altLang="zh-TW" smtClean="0"/>
              <a:t>/55</a:t>
            </a:r>
            <a:endParaRPr lang="en-US" altLang="zh-TW"/>
          </a:p>
        </p:txBody>
      </p:sp>
      <p:sp>
        <p:nvSpPr>
          <p:cNvPr id="5" name="投影片編號版面配置區 4"/>
          <p:cNvSpPr>
            <a:spLocks noGrp="1"/>
          </p:cNvSpPr>
          <p:nvPr>
            <p:ph type="sldNum" sz="quarter" idx="12"/>
          </p:nvPr>
        </p:nvSpPr>
        <p:spPr/>
        <p:txBody>
          <a:bodyPr/>
          <a:lstStyle/>
          <a:p>
            <a:pPr>
              <a:defRPr/>
            </a:pPr>
            <a:fld id="{F344C452-2C79-47D7-9FFE-100D641B8EC0}" type="slidenum">
              <a:rPr lang="en-US" altLang="zh-TW" smtClean="0"/>
              <a:pPr>
                <a:defRPr/>
              </a:pPr>
              <a:t>8</a:t>
            </a:fld>
            <a:endParaRPr lang="en-US" altLang="zh-TW"/>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4804</TotalTime>
  <Words>2596</Words>
  <Application>Microsoft Office PowerPoint</Application>
  <PresentationFormat>如螢幕大小 (4:3)</PresentationFormat>
  <Paragraphs>366</Paragraphs>
  <Slides>56</Slides>
  <Notes>54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56</vt:i4>
      </vt:variant>
    </vt:vector>
  </HeadingPairs>
  <TitlesOfParts>
    <vt:vector size="67" baseType="lpstr">
      <vt:lpstr>Bickley Script LET</vt:lpstr>
      <vt:lpstr>Monotype Sorts</vt:lpstr>
      <vt:lpstr>MS PGothic</vt:lpstr>
      <vt:lpstr>全真中隸書</vt:lpstr>
      <vt:lpstr>新細明體</vt:lpstr>
      <vt:lpstr>Arial</vt:lpstr>
      <vt:lpstr>Helvetica</vt:lpstr>
      <vt:lpstr>Times New Roman</vt:lpstr>
      <vt:lpstr>Verdana</vt:lpstr>
      <vt:lpstr>Wingdings</vt:lpstr>
      <vt:lpstr>1_Default Design</vt:lpstr>
      <vt:lpstr>Chapter 2:   Operating-System Structures</vt:lpstr>
      <vt:lpstr>Objectives</vt:lpstr>
      <vt:lpstr>Chapter 2:  Operating-System Structures</vt:lpstr>
      <vt:lpstr>Operating System Services (1/3)</vt:lpstr>
      <vt:lpstr>A View of Operating System Services</vt:lpstr>
      <vt:lpstr>Operating System Services (2/3)</vt:lpstr>
      <vt:lpstr>Operating System Services (3/3)</vt:lpstr>
      <vt:lpstr>User Operating System Interface - CLI</vt:lpstr>
      <vt:lpstr>User Operating System Interface - GUI</vt:lpstr>
      <vt:lpstr>Bourne Shell Command Interpreter</vt:lpstr>
      <vt:lpstr>The Mac OS X GUI</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Examples of Windows and Unix System Calls</vt:lpstr>
      <vt:lpstr>MS-DOS execution</vt:lpstr>
      <vt:lpstr>FreeBSD Running Multiple Programs</vt:lpstr>
      <vt:lpstr>System Programs (1/3)</vt:lpstr>
      <vt:lpstr>Solaris 10 dtrace Following System Call</vt:lpstr>
      <vt:lpstr>System Programs (2/3)</vt:lpstr>
      <vt:lpstr>System Programs (3/3)</vt:lpstr>
      <vt:lpstr>Operating System Design and Implementation (1/2)</vt:lpstr>
      <vt:lpstr>Operating System Design and Implementation (2/2)</vt:lpstr>
      <vt:lpstr>Simple Structure </vt:lpstr>
      <vt:lpstr>MS-DOS Layer Structure</vt:lpstr>
      <vt:lpstr>Layered Approach</vt:lpstr>
      <vt:lpstr>Traditional UNIX System Structure</vt:lpstr>
      <vt:lpstr>UNIX</vt:lpstr>
      <vt:lpstr>Layered Operating System</vt:lpstr>
      <vt:lpstr>Microkernel System Structure </vt:lpstr>
      <vt:lpstr>Mac OS X Structure</vt:lpstr>
      <vt:lpstr>Modules</vt:lpstr>
      <vt:lpstr>Solaris Modular Approach</vt:lpstr>
      <vt:lpstr>Virtual Machines (1/4)</vt:lpstr>
      <vt:lpstr>Virtual Machines (2/4)</vt:lpstr>
      <vt:lpstr>Virtual Machines (3/4)</vt:lpstr>
      <vt:lpstr>Virtual Machines (4/4)</vt:lpstr>
      <vt:lpstr>Para-virtualization</vt:lpstr>
      <vt:lpstr>Solaris 10 with Two Containers</vt:lpstr>
      <vt:lpstr>VMware Architecture</vt:lpstr>
      <vt:lpstr>Xen Architecture</vt:lpstr>
      <vt:lpstr>KVM Architecture</vt:lpstr>
      <vt:lpstr>The Java Virtual Machine</vt:lpstr>
      <vt:lpstr>Jailhouse (Siemens)</vt:lpstr>
      <vt:lpstr>Operating-System Debugging</vt:lpstr>
      <vt:lpstr>Solaris 10 dtrace Following System Call</vt:lpstr>
      <vt:lpstr>Operating System Generation</vt:lpstr>
      <vt:lpstr>System Boot</vt:lpstr>
      <vt:lpstr>Spooling</vt:lpstr>
      <vt:lpstr>End of Chapter 2</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薛智文</cp:lastModifiedBy>
  <cp:revision>474</cp:revision>
  <dcterms:created xsi:type="dcterms:W3CDTF">2001-12-27T10:28:16Z</dcterms:created>
  <dcterms:modified xsi:type="dcterms:W3CDTF">2016-03-08T18:40:47Z</dcterms:modified>
</cp:coreProperties>
</file>