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FD8D"/>
    <a:srgbClr val="A4FD03"/>
    <a:srgbClr val="3333FF"/>
    <a:srgbClr val="AFAFFF"/>
    <a:srgbClr val="0033CC"/>
    <a:srgbClr val="0000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03" autoAdjust="0"/>
    <p:restoredTop sz="93851" autoAdjust="0"/>
  </p:normalViewPr>
  <p:slideViewPr>
    <p:cSldViewPr>
      <p:cViewPr varScale="1">
        <p:scale>
          <a:sx n="108" d="100"/>
          <a:sy n="108" d="100"/>
        </p:scale>
        <p:origin x="1428" y="78"/>
      </p:cViewPr>
      <p:guideLst>
        <p:guide orient="horz" pos="2160"/>
        <p:guide pos="2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740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6F28F61-97FE-4B0B-9938-470E9E24C3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6065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463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90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66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83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957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112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680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314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latin typeface="Arial" pitchFamily="34" charset="0"/>
              </a:rPr>
              <a:t>Why not Child wait for Parent?</a:t>
            </a:r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66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84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84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063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80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491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34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49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88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17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9944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0710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858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161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</p:spPr>
        <p:txBody>
          <a:bodyPr/>
          <a:lstStyle/>
          <a:p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4359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078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720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4530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7068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7306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8378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2074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388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8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9426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7197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358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4501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6751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9258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7783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054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8397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8962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69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687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488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909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1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9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5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D21303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6521450"/>
            <a:ext cx="664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3463"/>
            <a:ext cx="1258888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7499350" y="6453188"/>
            <a:ext cx="169227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b="1" smtClean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國立台灣大學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b="1" smtClean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資訊工程學系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12C575A-D4A7-443D-B143-59908443202A}" type="datetime10">
              <a:rPr lang="zh-TW" altLang="en-US" smtClean="0"/>
              <a:t>02:43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624DE5-1F45-4EFD-A402-47633E565A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14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8B35F-CC35-4FBE-B008-1C8AA7B2E67F}" type="datetime10">
              <a:rPr lang="zh-TW" altLang="en-US" smtClean="0"/>
              <a:t>02:43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420C1-AED1-4BE4-B2EC-DD8A7B43BF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909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0513" y="0"/>
            <a:ext cx="2057400" cy="60102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019800" cy="60102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645EA-ECA5-4D5B-8853-6DA9F044E8C7}" type="datetime10">
              <a:rPr lang="zh-TW" altLang="en-US" smtClean="0"/>
              <a:t>02:43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6095A-61EB-4EA6-A17E-97FC3EA400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41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3E1C6-9260-4050-96A8-AB225E6DDCD0}" type="datetime10">
              <a:rPr lang="zh-TW" altLang="en-US" smtClean="0"/>
              <a:t>02:43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B0A6-A5B9-4F19-A482-C4080EE7DA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341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7974C-FF9F-4336-A335-64F761566C6B}" type="datetime10">
              <a:rPr lang="zh-TW" altLang="en-US" smtClean="0"/>
              <a:t>02:43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9FA5D-3C99-458A-B5CE-1A20B0004D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211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0875" y="1484313"/>
            <a:ext cx="3878263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1538" y="1484313"/>
            <a:ext cx="38798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B8A5F-DF9D-4ECA-A4FD-C87A5CEFD37B}" type="datetime10">
              <a:rPr lang="zh-TW" altLang="en-US" smtClean="0"/>
              <a:t>02:43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C842E-8AC1-4897-A77D-317734F4B8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533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B937F-2F27-4A0C-A2FF-37D17F0A7A44}" type="datetime10">
              <a:rPr lang="zh-TW" altLang="en-US" smtClean="0"/>
              <a:t>02:43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4360E-E91E-4644-9362-F348235B67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96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A19C5-D5B8-499F-BCDA-33450BF7CBC5}" type="datetime10">
              <a:rPr lang="zh-TW" altLang="en-US" smtClean="0"/>
              <a:t>02:43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56EE8-6D9C-4C63-81CD-2510EDDF17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862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804BD-7FDC-4533-A2FC-465FB234CE7A}" type="datetime10">
              <a:rPr lang="zh-TW" altLang="en-US" smtClean="0"/>
              <a:t>02:43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E500-F4A3-43BD-8325-8769892E53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560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0E483-7C3C-4D11-BF4E-E6A3F602054B}" type="datetime10">
              <a:rPr lang="zh-TW" altLang="en-US" smtClean="0"/>
              <a:t>02:43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85E0E-9478-4EF8-A008-0DC72EAD46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581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748FF-2372-42C9-9181-BBE0E85DA3F9}" type="datetime10">
              <a:rPr lang="zh-TW" altLang="en-US" smtClean="0"/>
              <a:t>02:43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19626-7FCA-4259-9FC2-BD3FE3483E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963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484313"/>
            <a:ext cx="7910513" cy="4525962"/>
          </a:xfrm>
          <a:prstGeom prst="rect">
            <a:avLst/>
          </a:prstGeom>
          <a:solidFill>
            <a:srgbClr val="D7D7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8825" y="6508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00"/>
                </a:solidFill>
                <a:latin typeface="+mn-lt"/>
              </a:defRPr>
            </a:lvl1pPr>
          </a:lstStyle>
          <a:p>
            <a:pPr>
              <a:defRPr/>
            </a:pPr>
            <a:fld id="{DD59E376-8755-4229-9ED4-182352F3AC52}" type="datetime10">
              <a:rPr lang="zh-TW" altLang="en-US" smtClean="0"/>
              <a:t>02:43</a:t>
            </a:fld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27750" y="65246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89563" y="65246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7051B7D-0CED-42D3-83A2-FB443CE9D47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31" name="Picture 7" descr="BD21303_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588125"/>
            <a:ext cx="69119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750"/>
            <a:ext cx="784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7777163" y="6494463"/>
            <a:ext cx="140335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algn="just"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TW" sz="1600" b="1" smtClean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  </a:t>
            </a:r>
            <a:r>
              <a:rPr lang="zh-TW" altLang="en-US" sz="1600" b="1" smtClean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資工系網媒所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sz="1600" b="1" smtClean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  </a:t>
            </a:r>
            <a:r>
              <a:rPr lang="en-US" altLang="zh-TW" sz="1600" b="1" smtClean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NEWS</a:t>
            </a:r>
            <a:r>
              <a:rPr lang="zh-TW" altLang="en-US" sz="1600" b="1" smtClean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實驗室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7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Chapter 3:  Processes</a:t>
            </a:r>
          </a:p>
        </p:txBody>
      </p:sp>
    </p:spTree>
    <p:extLst>
      <p:ext uri="{BB962C8B-B14F-4D97-AF65-F5344CB8AC3E}">
        <p14:creationId xmlns:p14="http://schemas.microsoft.com/office/powerpoint/2010/main" val="36331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Scheduling Queues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785225" cy="4773612"/>
          </a:xfrm>
        </p:spPr>
        <p:txBody>
          <a:bodyPr/>
          <a:lstStyle/>
          <a:p>
            <a:pPr eaLnBrk="1" hangingPunct="1"/>
            <a:r>
              <a:rPr lang="en-US" altLang="zh-TW" sz="2400" b="1" smtClean="0">
                <a:solidFill>
                  <a:srgbClr val="FF0000"/>
                </a:solidFill>
              </a:rPr>
              <a:t>Job queue</a:t>
            </a:r>
            <a:r>
              <a:rPr lang="en-US" altLang="zh-TW" sz="2400" smtClean="0"/>
              <a:t> </a:t>
            </a:r>
            <a:r>
              <a:rPr lang="en-US" altLang="zh-TW" sz="2400" smtClean="0">
                <a:latin typeface="Helvetica" pitchFamily="34" charset="0"/>
              </a:rPr>
              <a:t>–</a:t>
            </a:r>
            <a:r>
              <a:rPr lang="en-US" altLang="zh-TW" sz="2400" smtClean="0"/>
              <a:t> set of all processes in the system</a:t>
            </a:r>
          </a:p>
          <a:p>
            <a:pPr eaLnBrk="1" hangingPunct="1"/>
            <a:r>
              <a:rPr lang="en-US" altLang="zh-TW" sz="2400" b="1" smtClean="0">
                <a:solidFill>
                  <a:srgbClr val="FF0000"/>
                </a:solidFill>
              </a:rPr>
              <a:t>Ready queue</a:t>
            </a:r>
            <a:r>
              <a:rPr lang="en-US" altLang="zh-TW" sz="2400" smtClean="0"/>
              <a:t> </a:t>
            </a:r>
            <a:r>
              <a:rPr lang="en-US" altLang="zh-TW" sz="2400" smtClean="0">
                <a:latin typeface="Helvetica" pitchFamily="34" charset="0"/>
              </a:rPr>
              <a:t>–</a:t>
            </a:r>
            <a:r>
              <a:rPr lang="en-US" altLang="zh-TW" sz="2400" smtClean="0"/>
              <a:t> set of all processes residing in main memory, ready and waiting to execute</a:t>
            </a:r>
          </a:p>
          <a:p>
            <a:pPr eaLnBrk="1" hangingPunct="1"/>
            <a:r>
              <a:rPr lang="en-US" altLang="zh-TW" sz="2400" b="1" smtClean="0">
                <a:solidFill>
                  <a:srgbClr val="FF0000"/>
                </a:solidFill>
              </a:rPr>
              <a:t>Device queues</a:t>
            </a:r>
            <a:r>
              <a:rPr lang="en-US" altLang="zh-TW" sz="2400" smtClean="0"/>
              <a:t> </a:t>
            </a:r>
            <a:r>
              <a:rPr lang="en-US" altLang="zh-TW" sz="2400" smtClean="0">
                <a:latin typeface="Helvetica" pitchFamily="34" charset="0"/>
              </a:rPr>
              <a:t>–</a:t>
            </a:r>
            <a:r>
              <a:rPr lang="en-US" altLang="zh-TW" sz="2400" smtClean="0"/>
              <a:t> set of processes waiting for an I/O device</a:t>
            </a:r>
          </a:p>
          <a:p>
            <a:pPr eaLnBrk="1" hangingPunct="1"/>
            <a:r>
              <a:rPr lang="en-US" altLang="zh-TW" sz="2400" smtClean="0"/>
              <a:t>Processes migrate among the various queues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42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/>
          <a:lstStyle/>
          <a:p>
            <a:pPr eaLnBrk="1" hangingPunct="1"/>
            <a:r>
              <a:rPr lang="en-US" altLang="zh-TW" sz="3400" smtClean="0"/>
              <a:t>Ready Queue And Various I/O Device Queues</a:t>
            </a:r>
          </a:p>
        </p:txBody>
      </p:sp>
      <p:pic>
        <p:nvPicPr>
          <p:cNvPr id="1331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1263650"/>
            <a:ext cx="60007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47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Representation of Process Scheduling</a:t>
            </a:r>
          </a:p>
        </p:txBody>
      </p:sp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41438"/>
            <a:ext cx="8097838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00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Schedulers</a:t>
            </a:r>
            <a:r>
              <a:rPr lang="zh-TW" altLang="en-US" smtClean="0"/>
              <a:t> </a:t>
            </a:r>
            <a:r>
              <a:rPr lang="en-US" altLang="zh-TW" smtClean="0"/>
              <a:t>(1/2)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98625"/>
            <a:ext cx="8024813" cy="4251325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</a:rPr>
              <a:t>Long-term scheduler</a:t>
            </a:r>
            <a:r>
              <a:rPr lang="en-US" altLang="zh-TW" sz="2800" smtClean="0"/>
              <a:t>  (or job scheduler) </a:t>
            </a:r>
            <a:r>
              <a:rPr lang="en-US" altLang="zh-TW" sz="2800" smtClean="0">
                <a:latin typeface="Helvetica" pitchFamily="34" charset="0"/>
              </a:rPr>
              <a:t>–</a:t>
            </a:r>
            <a:r>
              <a:rPr lang="en-US" altLang="zh-TW" sz="2800" smtClean="0"/>
              <a:t> selects which processes should be brought into the ready queue</a:t>
            </a:r>
          </a:p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</a:rPr>
              <a:t>Short-term scheduler</a:t>
            </a:r>
            <a:r>
              <a:rPr lang="en-US" altLang="zh-TW" sz="2800" smtClean="0"/>
              <a:t>  (or CPU scheduler) </a:t>
            </a:r>
            <a:r>
              <a:rPr lang="en-US" altLang="zh-TW" sz="2800" smtClean="0">
                <a:latin typeface="Helvetica" pitchFamily="34" charset="0"/>
              </a:rPr>
              <a:t>–</a:t>
            </a:r>
            <a:r>
              <a:rPr lang="en-US" altLang="zh-TW" sz="2800" smtClean="0"/>
              <a:t> selects which process should be executed next and allocates CPU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51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0"/>
            <a:ext cx="8697913" cy="11430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Addition of Medium Term Scheduling</a:t>
            </a:r>
          </a:p>
        </p:txBody>
      </p:sp>
      <p:pic>
        <p:nvPicPr>
          <p:cNvPr id="1639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57388"/>
            <a:ext cx="8207375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392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Schedulers (2/2)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135938" cy="467995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Short-term scheduler is invoked very frequently (milliseconds) </a:t>
            </a:r>
            <a:r>
              <a:rPr lang="en-US" altLang="zh-TW" sz="2000" smtClean="0">
                <a:sym typeface="Symbol" pitchFamily="18" charset="2"/>
              </a:rPr>
              <a:t> (must be fast)</a:t>
            </a:r>
          </a:p>
          <a:p>
            <a:pPr eaLnBrk="1" hangingPunct="1"/>
            <a:r>
              <a:rPr lang="en-US" altLang="zh-TW" sz="2000" smtClean="0">
                <a:sym typeface="Symbol" pitchFamily="18" charset="2"/>
              </a:rPr>
              <a:t>Long-term scheduler is invoked very infrequently (seconds, minutes)  (may be slow)</a:t>
            </a:r>
          </a:p>
          <a:p>
            <a:pPr eaLnBrk="1" hangingPunct="1"/>
            <a:r>
              <a:rPr lang="en-US" altLang="zh-TW" sz="2000" smtClean="0">
                <a:sym typeface="Symbol" pitchFamily="18" charset="2"/>
              </a:rPr>
              <a:t>The long-term scheduler controls the </a:t>
            </a:r>
            <a:r>
              <a:rPr lang="en-US" altLang="zh-TW" sz="2000" i="1" smtClean="0">
                <a:sym typeface="Symbol" pitchFamily="18" charset="2"/>
              </a:rPr>
              <a:t>degree of multiprogramming</a:t>
            </a:r>
          </a:p>
          <a:p>
            <a:pPr eaLnBrk="1" hangingPunct="1"/>
            <a:r>
              <a:rPr lang="en-US" altLang="zh-TW" sz="2000" smtClean="0">
                <a:sym typeface="Symbol" pitchFamily="18" charset="2"/>
              </a:rPr>
              <a:t>Processes can be described as either:</a:t>
            </a:r>
          </a:p>
          <a:p>
            <a:pPr lvl="1" eaLnBrk="1" hangingPunct="1"/>
            <a:r>
              <a:rPr lang="en-US" altLang="zh-TW" sz="1800" b="1" smtClean="0">
                <a:solidFill>
                  <a:srgbClr val="FF0000"/>
                </a:solidFill>
                <a:sym typeface="Symbol" pitchFamily="18" charset="2"/>
              </a:rPr>
              <a:t>I/O-bound process</a:t>
            </a:r>
            <a:r>
              <a:rPr lang="en-US" altLang="zh-TW" sz="1800" smtClean="0">
                <a:sym typeface="Symbol" pitchFamily="18" charset="2"/>
              </a:rPr>
              <a:t> </a:t>
            </a:r>
            <a:r>
              <a:rPr lang="en-US" altLang="zh-TW" sz="1800" smtClean="0">
                <a:latin typeface="Helvetica" pitchFamily="34" charset="0"/>
                <a:sym typeface="Symbol" pitchFamily="18" charset="2"/>
              </a:rPr>
              <a:t>–</a:t>
            </a:r>
            <a:r>
              <a:rPr lang="en-US" altLang="zh-TW" sz="1800" smtClean="0">
                <a:sym typeface="Symbol" pitchFamily="18" charset="2"/>
              </a:rPr>
              <a:t> spends more time doing I/O than computations, many short CPU bursts</a:t>
            </a:r>
          </a:p>
          <a:p>
            <a:pPr lvl="1" eaLnBrk="1" hangingPunct="1"/>
            <a:r>
              <a:rPr lang="en-US" altLang="zh-TW" sz="1800" b="1" smtClean="0">
                <a:solidFill>
                  <a:srgbClr val="FF0000"/>
                </a:solidFill>
                <a:sym typeface="Symbol" pitchFamily="18" charset="2"/>
              </a:rPr>
              <a:t>CPU-bound process</a:t>
            </a:r>
            <a:r>
              <a:rPr lang="en-US" altLang="zh-TW" sz="1800" smtClean="0">
                <a:sym typeface="Symbol" pitchFamily="18" charset="2"/>
              </a:rPr>
              <a:t> </a:t>
            </a:r>
            <a:r>
              <a:rPr lang="en-US" altLang="zh-TW" sz="1800" smtClean="0">
                <a:latin typeface="Helvetica" pitchFamily="34" charset="0"/>
                <a:sym typeface="Symbol" pitchFamily="18" charset="2"/>
              </a:rPr>
              <a:t>–</a:t>
            </a:r>
            <a:r>
              <a:rPr lang="en-US" altLang="zh-TW" sz="1800" smtClean="0">
                <a:sym typeface="Symbol" pitchFamily="18" charset="2"/>
              </a:rPr>
              <a:t> spends more time doing computations; few very long CPU bursts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61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Context Switch</a:t>
            </a:r>
          </a:p>
        </p:txBody>
      </p:sp>
      <p:sp>
        <p:nvSpPr>
          <p:cNvPr id="18438" name="Rectangle 3"/>
          <p:cNvSpPr txBox="1">
            <a:spLocks noChangeArrowheads="1"/>
          </p:cNvSpPr>
          <p:nvPr/>
        </p:nvSpPr>
        <p:spPr bwMode="auto">
          <a:xfrm>
            <a:off x="611188" y="1484313"/>
            <a:ext cx="7921625" cy="4537075"/>
          </a:xfrm>
          <a:prstGeom prst="rect">
            <a:avLst/>
          </a:prstGeom>
          <a:solidFill>
            <a:srgbClr val="D7D7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algn="l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TW" sz="2400">
                <a:latin typeface="Arial" pitchFamily="34" charset="0"/>
              </a:rPr>
              <a:t>When CPU switches to another process, the system must save the state of the old process and load the saved state for the new process via a </a:t>
            </a:r>
            <a:r>
              <a:rPr lang="en-US" altLang="zh-TW" sz="2400" b="1">
                <a:solidFill>
                  <a:srgbClr val="FF0000"/>
                </a:solidFill>
                <a:latin typeface="Arial" pitchFamily="34" charset="0"/>
              </a:rPr>
              <a:t>context switch</a:t>
            </a:r>
          </a:p>
          <a:p>
            <a:pPr algn="l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TW" sz="2400" b="1">
                <a:solidFill>
                  <a:srgbClr val="FF0000"/>
                </a:solidFill>
                <a:latin typeface="Arial" pitchFamily="34" charset="0"/>
              </a:rPr>
              <a:t>Context</a:t>
            </a:r>
            <a:r>
              <a:rPr lang="en-US" altLang="zh-TW" sz="2400">
                <a:solidFill>
                  <a:srgbClr val="3366FF"/>
                </a:solidFill>
                <a:latin typeface="Arial" pitchFamily="34" charset="0"/>
              </a:rPr>
              <a:t> </a:t>
            </a:r>
            <a:r>
              <a:rPr lang="en-US" altLang="zh-TW" sz="2400">
                <a:latin typeface="Arial" pitchFamily="34" charset="0"/>
              </a:rPr>
              <a:t>of a process represented in the PCB</a:t>
            </a:r>
          </a:p>
          <a:p>
            <a:pPr algn="l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TW" sz="2400">
                <a:latin typeface="Arial" pitchFamily="34" charset="0"/>
              </a:rPr>
              <a:t>Context-switch time is overhead; the system does no useful work while switching</a:t>
            </a:r>
          </a:p>
          <a:p>
            <a:pPr algn="l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TW" sz="2400">
                <a:latin typeface="Arial" pitchFamily="34" charset="0"/>
              </a:rPr>
              <a:t>Time dependent on hardware support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48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Creation (1/2)</a:t>
            </a:r>
          </a:p>
        </p:txBody>
      </p:sp>
      <p:sp>
        <p:nvSpPr>
          <p:cNvPr id="19462" name="Rectangle 3"/>
          <p:cNvSpPr txBox="1">
            <a:spLocks noChangeArrowheads="1"/>
          </p:cNvSpPr>
          <p:nvPr/>
        </p:nvSpPr>
        <p:spPr bwMode="auto">
          <a:xfrm>
            <a:off x="539750" y="1233488"/>
            <a:ext cx="8229600" cy="4530725"/>
          </a:xfrm>
          <a:prstGeom prst="rect">
            <a:avLst/>
          </a:prstGeom>
          <a:solidFill>
            <a:srgbClr val="D7D7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algn="l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TW" sz="2000" b="1">
                <a:solidFill>
                  <a:srgbClr val="FF0000"/>
                </a:solidFill>
                <a:latin typeface="Arial" pitchFamily="34" charset="0"/>
              </a:rPr>
              <a:t>Parent</a:t>
            </a:r>
            <a:r>
              <a:rPr lang="en-US" altLang="zh-TW" sz="2000" b="1">
                <a:latin typeface="Arial" pitchFamily="34" charset="0"/>
              </a:rPr>
              <a:t> </a:t>
            </a:r>
            <a:r>
              <a:rPr lang="en-US" altLang="zh-TW" sz="2000">
                <a:latin typeface="Arial" pitchFamily="34" charset="0"/>
              </a:rPr>
              <a:t>process create </a:t>
            </a:r>
            <a:r>
              <a:rPr lang="en-US" altLang="zh-TW" sz="2000" b="1">
                <a:solidFill>
                  <a:srgbClr val="FF0000"/>
                </a:solidFill>
                <a:latin typeface="Arial" pitchFamily="34" charset="0"/>
              </a:rPr>
              <a:t>children</a:t>
            </a:r>
            <a:r>
              <a:rPr lang="en-US" altLang="zh-TW" sz="2000" b="1">
                <a:latin typeface="Arial" pitchFamily="34" charset="0"/>
              </a:rPr>
              <a:t> </a:t>
            </a:r>
            <a:r>
              <a:rPr lang="en-US" altLang="zh-TW" sz="2000">
                <a:latin typeface="Arial" pitchFamily="34" charset="0"/>
              </a:rPr>
              <a:t>processes, which, in turn create other processes, forming a tree of processes</a:t>
            </a:r>
          </a:p>
          <a:p>
            <a:pPr algn="l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TW" sz="2000">
                <a:latin typeface="Arial" pitchFamily="34" charset="0"/>
              </a:rPr>
              <a:t>Generally, process identified and managed via </a:t>
            </a:r>
            <a:r>
              <a:rPr lang="en-US" altLang="zh-TW" sz="2000" b="1">
                <a:solidFill>
                  <a:srgbClr val="FF0000"/>
                </a:solidFill>
                <a:latin typeface="Arial" pitchFamily="34" charset="0"/>
              </a:rPr>
              <a:t>a</a:t>
            </a:r>
            <a:r>
              <a:rPr lang="en-US" altLang="zh-TW" sz="2000" b="1">
                <a:latin typeface="Arial" pitchFamily="34" charset="0"/>
              </a:rPr>
              <a:t> </a:t>
            </a:r>
            <a:r>
              <a:rPr lang="en-US" altLang="zh-TW" sz="2000" b="1">
                <a:solidFill>
                  <a:srgbClr val="FF0000"/>
                </a:solidFill>
                <a:latin typeface="Arial" pitchFamily="34" charset="0"/>
              </a:rPr>
              <a:t>process identifier </a:t>
            </a:r>
            <a:r>
              <a:rPr lang="en-US" altLang="zh-TW" sz="2000">
                <a:solidFill>
                  <a:srgbClr val="FF0000"/>
                </a:solidFill>
                <a:latin typeface="Arial" pitchFamily="34" charset="0"/>
              </a:rPr>
              <a:t>(</a:t>
            </a:r>
            <a:r>
              <a:rPr lang="en-US" altLang="zh-TW" sz="2000" b="1">
                <a:solidFill>
                  <a:srgbClr val="FF0000"/>
                </a:solidFill>
                <a:latin typeface="Arial" pitchFamily="34" charset="0"/>
              </a:rPr>
              <a:t>pid</a:t>
            </a:r>
            <a:r>
              <a:rPr lang="en-US" altLang="zh-TW" sz="2000">
                <a:solidFill>
                  <a:srgbClr val="FF0000"/>
                </a:solidFill>
                <a:latin typeface="Arial" pitchFamily="34" charset="0"/>
              </a:rPr>
              <a:t>)</a:t>
            </a:r>
          </a:p>
          <a:p>
            <a:pPr algn="l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TW" sz="2000">
                <a:latin typeface="Arial" pitchFamily="34" charset="0"/>
              </a:rPr>
              <a:t>Resource sharing</a:t>
            </a:r>
          </a:p>
          <a:p>
            <a:pPr lvl="1" algn="l">
              <a:spcBef>
                <a:spcPct val="20000"/>
              </a:spcBef>
              <a:buSzPct val="80000"/>
              <a:buFontTx/>
              <a:buBlip>
                <a:blip r:embed="rId4"/>
              </a:buBlip>
            </a:pPr>
            <a:r>
              <a:rPr lang="en-US" altLang="zh-TW">
                <a:latin typeface="Arial" pitchFamily="34" charset="0"/>
              </a:rPr>
              <a:t>Parent and children share all resources</a:t>
            </a:r>
          </a:p>
          <a:p>
            <a:pPr lvl="1" algn="l">
              <a:spcBef>
                <a:spcPct val="20000"/>
              </a:spcBef>
              <a:buSzPct val="80000"/>
              <a:buFontTx/>
              <a:buBlip>
                <a:blip r:embed="rId4"/>
              </a:buBlip>
            </a:pPr>
            <a:r>
              <a:rPr lang="en-US" altLang="zh-TW">
                <a:latin typeface="Arial" pitchFamily="34" charset="0"/>
              </a:rPr>
              <a:t>Children share subset of parent’s resources</a:t>
            </a:r>
          </a:p>
          <a:p>
            <a:pPr lvl="1" algn="l">
              <a:spcBef>
                <a:spcPct val="20000"/>
              </a:spcBef>
              <a:buSzPct val="80000"/>
              <a:buFontTx/>
              <a:buBlip>
                <a:blip r:embed="rId4"/>
              </a:buBlip>
            </a:pPr>
            <a:r>
              <a:rPr lang="en-US" altLang="zh-TW">
                <a:latin typeface="Arial" pitchFamily="34" charset="0"/>
              </a:rPr>
              <a:t>Parent and child share no resources</a:t>
            </a:r>
          </a:p>
          <a:p>
            <a:pPr algn="l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TW" sz="2000">
                <a:latin typeface="Arial" pitchFamily="34" charset="0"/>
              </a:rPr>
              <a:t>Execution</a:t>
            </a:r>
          </a:p>
          <a:p>
            <a:pPr lvl="1" algn="l">
              <a:spcBef>
                <a:spcPct val="20000"/>
              </a:spcBef>
              <a:buSzPct val="80000"/>
              <a:buFontTx/>
              <a:buBlip>
                <a:blip r:embed="rId4"/>
              </a:buBlip>
            </a:pPr>
            <a:r>
              <a:rPr lang="en-US" altLang="zh-TW">
                <a:latin typeface="Arial" pitchFamily="34" charset="0"/>
              </a:rPr>
              <a:t>Parent and children execute concurrently</a:t>
            </a:r>
          </a:p>
          <a:p>
            <a:pPr lvl="1" algn="l">
              <a:spcBef>
                <a:spcPct val="20000"/>
              </a:spcBef>
              <a:buSzPct val="80000"/>
              <a:buFontTx/>
              <a:buBlip>
                <a:blip r:embed="rId4"/>
              </a:buBlip>
            </a:pPr>
            <a:r>
              <a:rPr lang="en-US" altLang="zh-TW">
                <a:latin typeface="Arial" pitchFamily="34" charset="0"/>
              </a:rPr>
              <a:t>Parent waits until children terminate</a:t>
            </a:r>
            <a:endParaRPr lang="en-US" altLang="zh-TW" sz="1400">
              <a:latin typeface="Arial" pitchFamily="34" charset="0"/>
            </a:endParaRPr>
          </a:p>
          <a:p>
            <a:pPr algn="l">
              <a:spcBef>
                <a:spcPct val="20000"/>
              </a:spcBef>
              <a:buFont typeface="Monotype Sorts" pitchFamily="2" charset="2"/>
              <a:buNone/>
            </a:pPr>
            <a:endParaRPr lang="en-US" altLang="zh-TW" sz="2000">
              <a:latin typeface="Arial" pitchFamily="34" charset="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7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Creation (2/2)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910512" cy="4525962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Address space</a:t>
            </a:r>
          </a:p>
          <a:p>
            <a:pPr lvl="1" eaLnBrk="1" hangingPunct="1"/>
            <a:r>
              <a:rPr lang="en-US" altLang="zh-TW" sz="2000" smtClean="0"/>
              <a:t>Child duplicate of parent</a:t>
            </a:r>
          </a:p>
          <a:p>
            <a:pPr lvl="1" eaLnBrk="1" hangingPunct="1"/>
            <a:r>
              <a:rPr lang="en-US" altLang="zh-TW" sz="2000" smtClean="0"/>
              <a:t>Child has a program loaded into it</a:t>
            </a:r>
          </a:p>
          <a:p>
            <a:pPr eaLnBrk="1" hangingPunct="1"/>
            <a:r>
              <a:rPr lang="en-US" altLang="zh-TW" sz="2400" smtClean="0"/>
              <a:t>UNIX examples</a:t>
            </a:r>
          </a:p>
          <a:p>
            <a:pPr lvl="1" eaLnBrk="1" hangingPunct="1"/>
            <a:r>
              <a:rPr lang="en-US" altLang="zh-TW" sz="2000" b="1" smtClean="0">
                <a:solidFill>
                  <a:srgbClr val="FF0000"/>
                </a:solidFill>
              </a:rPr>
              <a:t>fork</a:t>
            </a:r>
            <a:r>
              <a:rPr lang="en-US" altLang="zh-TW" sz="2000" smtClean="0">
                <a:solidFill>
                  <a:srgbClr val="FF0000"/>
                </a:solidFill>
              </a:rPr>
              <a:t> </a:t>
            </a:r>
            <a:r>
              <a:rPr lang="en-US" altLang="zh-TW" sz="2000" smtClean="0"/>
              <a:t>system call creates new process</a:t>
            </a:r>
          </a:p>
          <a:p>
            <a:pPr lvl="1" eaLnBrk="1" hangingPunct="1"/>
            <a:r>
              <a:rPr lang="en-US" altLang="zh-TW" sz="2000" b="1" smtClean="0">
                <a:solidFill>
                  <a:srgbClr val="FF0000"/>
                </a:solidFill>
              </a:rPr>
              <a:t>exec</a:t>
            </a:r>
            <a:r>
              <a:rPr lang="en-US" altLang="zh-TW" sz="2000" smtClean="0">
                <a:solidFill>
                  <a:srgbClr val="FF0000"/>
                </a:solidFill>
              </a:rPr>
              <a:t> </a:t>
            </a:r>
            <a:r>
              <a:rPr lang="en-US" altLang="zh-TW" sz="2000" smtClean="0"/>
              <a:t>system call used after a </a:t>
            </a:r>
            <a:r>
              <a:rPr lang="en-US" altLang="zh-TW" sz="2000" b="1" smtClean="0">
                <a:solidFill>
                  <a:srgbClr val="FF0000"/>
                </a:solidFill>
              </a:rPr>
              <a:t>fork</a:t>
            </a:r>
            <a:r>
              <a:rPr lang="en-US" altLang="zh-TW" sz="2000" smtClean="0">
                <a:solidFill>
                  <a:srgbClr val="FF0000"/>
                </a:solidFill>
              </a:rPr>
              <a:t> </a:t>
            </a:r>
            <a:r>
              <a:rPr lang="en-US" altLang="zh-TW" sz="2000" smtClean="0"/>
              <a:t>to replace the process</a:t>
            </a:r>
            <a:r>
              <a:rPr lang="en-US" altLang="zh-TW" sz="2000" smtClean="0">
                <a:latin typeface="Helvetica" pitchFamily="34" charset="0"/>
              </a:rPr>
              <a:t>’</a:t>
            </a:r>
            <a:r>
              <a:rPr lang="en-US" altLang="zh-TW" sz="2000" smtClean="0"/>
              <a:t> memory space with a new program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752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Creation</a:t>
            </a:r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060575"/>
            <a:ext cx="809942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62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Objectives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755650" y="1341438"/>
            <a:ext cx="7869238" cy="4530725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To introduce the notion of a process -- a program in execution, which forms the basis of all computation</a:t>
            </a:r>
          </a:p>
          <a:p>
            <a:pPr eaLnBrk="1" hangingPunct="1"/>
            <a:r>
              <a:rPr lang="en-US" altLang="zh-TW" sz="2400" smtClean="0"/>
              <a:t>To describe the various features of processes, including scheduling, creation and termination, and communication</a:t>
            </a:r>
          </a:p>
          <a:p>
            <a:pPr eaLnBrk="1" hangingPunct="1"/>
            <a:r>
              <a:rPr lang="en-US" altLang="zh-TW" sz="2400" smtClean="0"/>
              <a:t>To describe communication in client-server systems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80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697913" cy="11430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C Program Forking Separate Process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713" y="1268413"/>
            <a:ext cx="5616575" cy="53292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Monaco" charset="0"/>
              </a:rPr>
              <a:t>int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Monaco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Monaco" charset="0"/>
              </a:rPr>
              <a:t>pid_t  pid;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Monaco" charset="0"/>
              </a:rPr>
              <a:t>	/* fork another process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Monaco" charset="0"/>
              </a:rPr>
              <a:t>	pid = fork();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Monaco" charset="0"/>
              </a:rPr>
              <a:t>	if (pid &lt; 0) { /* error occurred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Monaco" charset="0"/>
              </a:rPr>
              <a:t>		fprintf(stderr, "Fork Failed");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Monaco" charset="0"/>
              </a:rPr>
              <a:t>		exit(-1);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Monaco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Monaco" charset="0"/>
              </a:rPr>
              <a:t>	else if (pid == 0) { /* child process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Monaco" charset="0"/>
              </a:rPr>
              <a:t>		execlp("/bin/ls", "ls", NULL);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Monaco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Monaco" charset="0"/>
              </a:rPr>
              <a:t>	else { /* parent process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Monaco" charset="0"/>
              </a:rPr>
              <a:t>		/* parent will wait for the child to complete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Monaco" charset="0"/>
              </a:rPr>
              <a:t>		wait(NULL);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Monaco" charset="0"/>
              </a:rPr>
              <a:t>		printf("Child Complete");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Monaco" charset="0"/>
              </a:rPr>
              <a:t>		exit(0);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Monaco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Monaco" charset="0"/>
              </a:rPr>
              <a:t>}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272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A tree of processes on a typical Solaris</a:t>
            </a:r>
          </a:p>
        </p:txBody>
      </p:sp>
      <p:pic>
        <p:nvPicPr>
          <p:cNvPr id="2355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1557338"/>
            <a:ext cx="5437188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20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Termination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7910513" cy="4824412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Process executes last statement and asks the operating system to delete it (</a:t>
            </a:r>
            <a:r>
              <a:rPr lang="en-US" altLang="zh-TW" sz="2400" b="1" smtClean="0">
                <a:solidFill>
                  <a:srgbClr val="FF0000"/>
                </a:solidFill>
              </a:rPr>
              <a:t>exit</a:t>
            </a:r>
            <a:r>
              <a:rPr lang="en-US" altLang="zh-TW" sz="2400" smtClean="0"/>
              <a:t>)</a:t>
            </a:r>
          </a:p>
          <a:p>
            <a:pPr lvl="1" eaLnBrk="1" hangingPunct="1"/>
            <a:r>
              <a:rPr lang="en-US" altLang="zh-TW" sz="2000" smtClean="0"/>
              <a:t>Output data from child to parent (via </a:t>
            </a:r>
            <a:r>
              <a:rPr lang="en-US" altLang="zh-TW" sz="2000" b="1" smtClean="0">
                <a:solidFill>
                  <a:srgbClr val="FF0000"/>
                </a:solidFill>
              </a:rPr>
              <a:t>wait</a:t>
            </a:r>
            <a:r>
              <a:rPr lang="en-US" altLang="zh-TW" sz="2000" smtClean="0"/>
              <a:t>)</a:t>
            </a:r>
          </a:p>
          <a:p>
            <a:pPr lvl="1" eaLnBrk="1" hangingPunct="1"/>
            <a:r>
              <a:rPr lang="en-US" altLang="zh-TW" sz="2000" smtClean="0"/>
              <a:t>Process</a:t>
            </a:r>
            <a:r>
              <a:rPr lang="en-US" altLang="zh-TW" sz="2000" smtClean="0">
                <a:latin typeface="Helvetica" pitchFamily="34" charset="0"/>
              </a:rPr>
              <a:t>’</a:t>
            </a:r>
            <a:r>
              <a:rPr lang="en-US" altLang="zh-TW" sz="2000" smtClean="0"/>
              <a:t> resources are deallocated by operating system</a:t>
            </a:r>
          </a:p>
          <a:p>
            <a:pPr eaLnBrk="1" hangingPunct="1"/>
            <a:r>
              <a:rPr lang="en-US" altLang="zh-TW" sz="2400" smtClean="0"/>
              <a:t>Parent may terminate execution of children processes (</a:t>
            </a:r>
            <a:r>
              <a:rPr lang="en-US" altLang="zh-TW" sz="2400" b="1" smtClean="0">
                <a:solidFill>
                  <a:srgbClr val="FF0000"/>
                </a:solidFill>
              </a:rPr>
              <a:t>abort</a:t>
            </a:r>
            <a:r>
              <a:rPr lang="en-US" altLang="zh-TW" sz="2400" smtClean="0"/>
              <a:t>)</a:t>
            </a:r>
          </a:p>
          <a:p>
            <a:pPr lvl="1" eaLnBrk="1" hangingPunct="1"/>
            <a:r>
              <a:rPr lang="en-US" altLang="zh-TW" sz="2000" smtClean="0"/>
              <a:t>Child has exceeded allocated resources</a:t>
            </a:r>
          </a:p>
          <a:p>
            <a:pPr lvl="1" eaLnBrk="1" hangingPunct="1"/>
            <a:r>
              <a:rPr lang="en-US" altLang="zh-TW" sz="2000" smtClean="0"/>
              <a:t>Task assigned to child is no longer required</a:t>
            </a:r>
          </a:p>
          <a:p>
            <a:pPr lvl="1" eaLnBrk="1" hangingPunct="1"/>
            <a:r>
              <a:rPr lang="en-US" altLang="zh-TW" sz="2000" smtClean="0"/>
              <a:t>If parent is exiting</a:t>
            </a:r>
          </a:p>
          <a:p>
            <a:pPr lvl="2" eaLnBrk="1" hangingPunct="1"/>
            <a:r>
              <a:rPr lang="en-US" altLang="zh-TW" sz="1800" smtClean="0"/>
              <a:t>Some operating system do not allow child to continue if its parent terminates</a:t>
            </a:r>
          </a:p>
          <a:p>
            <a:pPr lvl="3" eaLnBrk="1" hangingPunct="1"/>
            <a:r>
              <a:rPr lang="en-US" altLang="zh-TW" sz="1600" smtClean="0"/>
              <a:t>All children terminated - </a:t>
            </a:r>
            <a:r>
              <a:rPr lang="en-US" altLang="zh-TW" sz="1600" i="1" smtClean="0">
                <a:solidFill>
                  <a:srgbClr val="FF0000"/>
                </a:solidFill>
              </a:rPr>
              <a:t>cascading</a:t>
            </a:r>
            <a:r>
              <a:rPr lang="en-US" altLang="zh-TW" sz="1600" i="1" smtClean="0"/>
              <a:t> termination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656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Interprocess Communication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39750" y="1233488"/>
            <a:ext cx="8064500" cy="5003800"/>
          </a:xfrm>
        </p:spPr>
        <p:txBody>
          <a:bodyPr/>
          <a:lstStyle/>
          <a:p>
            <a:r>
              <a:rPr lang="en-US" altLang="zh-TW" sz="2000" smtClean="0"/>
              <a:t>Processes within a system may be </a:t>
            </a:r>
            <a:r>
              <a:rPr lang="en-US" altLang="zh-TW" sz="2000" b="1" smtClean="0">
                <a:solidFill>
                  <a:srgbClr val="FF0000"/>
                </a:solidFill>
              </a:rPr>
              <a:t>independent</a:t>
            </a:r>
            <a:r>
              <a:rPr lang="en-US" altLang="zh-TW" sz="2000" b="1" smtClean="0"/>
              <a:t> </a:t>
            </a:r>
            <a:r>
              <a:rPr lang="en-US" altLang="zh-TW" sz="2000" smtClean="0"/>
              <a:t>or </a:t>
            </a:r>
            <a:r>
              <a:rPr lang="en-US" altLang="zh-TW" sz="2000" b="1" smtClean="0">
                <a:solidFill>
                  <a:srgbClr val="FF0000"/>
                </a:solidFill>
              </a:rPr>
              <a:t>cooperating</a:t>
            </a:r>
          </a:p>
          <a:p>
            <a:r>
              <a:rPr lang="en-US" altLang="zh-TW" sz="2000" smtClean="0"/>
              <a:t>Cooperating process can affect or be affected by other processes, including sharing data</a:t>
            </a:r>
          </a:p>
          <a:p>
            <a:r>
              <a:rPr lang="en-US" altLang="zh-TW" sz="2000" smtClean="0"/>
              <a:t>Reasons for cooperating processes:</a:t>
            </a:r>
          </a:p>
          <a:p>
            <a:pPr lvl="1"/>
            <a:r>
              <a:rPr lang="en-US" altLang="zh-TW" sz="1800" smtClean="0"/>
              <a:t>Information sharing</a:t>
            </a:r>
          </a:p>
          <a:p>
            <a:pPr lvl="1"/>
            <a:r>
              <a:rPr lang="en-US" altLang="zh-TW" sz="1800" smtClean="0"/>
              <a:t>Computation speedup</a:t>
            </a:r>
          </a:p>
          <a:p>
            <a:pPr lvl="1"/>
            <a:r>
              <a:rPr lang="en-US" altLang="zh-TW" sz="1800" smtClean="0"/>
              <a:t>Modularity</a:t>
            </a:r>
          </a:p>
          <a:p>
            <a:pPr lvl="1"/>
            <a:r>
              <a:rPr lang="en-US" altLang="zh-TW" sz="1800" smtClean="0"/>
              <a:t>Convenience	</a:t>
            </a:r>
          </a:p>
          <a:p>
            <a:r>
              <a:rPr lang="en-US" altLang="zh-TW" sz="2000" smtClean="0"/>
              <a:t>Cooperating processes need </a:t>
            </a:r>
            <a:r>
              <a:rPr lang="en-US" altLang="zh-TW" sz="2000" b="1" smtClean="0">
                <a:solidFill>
                  <a:srgbClr val="FF0000"/>
                </a:solidFill>
              </a:rPr>
              <a:t>interprocess communication </a:t>
            </a:r>
            <a:r>
              <a:rPr lang="en-US" altLang="zh-TW" sz="2000" smtClean="0">
                <a:solidFill>
                  <a:srgbClr val="FF0000"/>
                </a:solidFill>
              </a:rPr>
              <a:t>(</a:t>
            </a:r>
            <a:r>
              <a:rPr lang="en-US" altLang="zh-TW" sz="2000" b="1" smtClean="0">
                <a:solidFill>
                  <a:srgbClr val="FF0000"/>
                </a:solidFill>
              </a:rPr>
              <a:t>IPC</a:t>
            </a:r>
            <a:r>
              <a:rPr lang="en-US" altLang="zh-TW" sz="200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2000" smtClean="0"/>
              <a:t>Two models of IPC</a:t>
            </a:r>
          </a:p>
          <a:p>
            <a:pPr lvl="1"/>
            <a:r>
              <a:rPr lang="en-US" altLang="zh-TW" sz="1800" smtClean="0"/>
              <a:t>Shared memory</a:t>
            </a:r>
          </a:p>
          <a:p>
            <a:pPr lvl="1"/>
            <a:r>
              <a:rPr lang="en-US" altLang="zh-TW" sz="1800" smtClean="0"/>
              <a:t>Message passing</a:t>
            </a:r>
          </a:p>
          <a:p>
            <a:pPr lvl="1"/>
            <a:endParaRPr lang="en-US" altLang="zh-TW" sz="1800" smtClean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799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"/>
          <p:cNvSpPr>
            <a:spLocks noChangeArrowheads="1"/>
          </p:cNvSpPr>
          <p:nvPr/>
        </p:nvSpPr>
        <p:spPr bwMode="auto">
          <a:xfrm>
            <a:off x="900113" y="1354138"/>
            <a:ext cx="7343775" cy="4883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Communications Models 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28788"/>
            <a:ext cx="6453188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195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Cooperating Processes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135937" cy="4608513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</a:rPr>
              <a:t>Independent</a:t>
            </a:r>
            <a:r>
              <a:rPr lang="en-US" altLang="zh-TW" sz="2800" smtClean="0"/>
              <a:t> process cannot affect or be affected by the execution of another process</a:t>
            </a:r>
          </a:p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</a:rPr>
              <a:t>Cooperating</a:t>
            </a:r>
            <a:r>
              <a:rPr lang="en-US" altLang="zh-TW" sz="2800" smtClean="0"/>
              <a:t> process can affect or be affected by the execution of another process</a:t>
            </a:r>
          </a:p>
          <a:p>
            <a:pPr eaLnBrk="1" hangingPunct="1"/>
            <a:r>
              <a:rPr lang="en-US" altLang="zh-TW" sz="2800" smtClean="0"/>
              <a:t>Advantages of process cooperation</a:t>
            </a:r>
          </a:p>
          <a:p>
            <a:pPr lvl="1" eaLnBrk="1" hangingPunct="1"/>
            <a:r>
              <a:rPr lang="en-US" altLang="zh-TW" sz="2400" smtClean="0"/>
              <a:t>Information sharing </a:t>
            </a:r>
          </a:p>
          <a:p>
            <a:pPr lvl="1" eaLnBrk="1" hangingPunct="1"/>
            <a:r>
              <a:rPr lang="en-US" altLang="zh-TW" sz="2400" smtClean="0"/>
              <a:t>Computation speed-up</a:t>
            </a:r>
          </a:p>
          <a:p>
            <a:pPr lvl="1" eaLnBrk="1" hangingPunct="1"/>
            <a:r>
              <a:rPr lang="en-US" altLang="zh-TW" sz="2400" smtClean="0"/>
              <a:t>Modularity</a:t>
            </a:r>
          </a:p>
          <a:p>
            <a:pPr lvl="1" eaLnBrk="1" hangingPunct="1"/>
            <a:r>
              <a:rPr lang="en-US" altLang="zh-TW" sz="2400" smtClean="0"/>
              <a:t>Convenience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37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Producer-Consumer Problem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11288"/>
            <a:ext cx="7561262" cy="4497387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Paradigm for cooperating processes, </a:t>
            </a:r>
            <a:r>
              <a:rPr lang="en-US" altLang="zh-TW" sz="2400" i="1" smtClean="0"/>
              <a:t>producer</a:t>
            </a:r>
            <a:r>
              <a:rPr lang="en-US" altLang="zh-TW" sz="2400" smtClean="0"/>
              <a:t> process produces information that is consumed by a </a:t>
            </a:r>
            <a:r>
              <a:rPr lang="en-US" altLang="zh-TW" sz="2400" i="1" smtClean="0"/>
              <a:t>consumer</a:t>
            </a:r>
            <a:r>
              <a:rPr lang="en-US" altLang="zh-TW" sz="2400" smtClean="0"/>
              <a:t> process</a:t>
            </a:r>
          </a:p>
          <a:p>
            <a:pPr lvl="1" eaLnBrk="1" hangingPunct="1"/>
            <a:r>
              <a:rPr lang="en-US" altLang="zh-TW" sz="2000" i="1" smtClean="0"/>
              <a:t>unbounded-buffer</a:t>
            </a:r>
            <a:r>
              <a:rPr lang="en-US" altLang="zh-TW" sz="2000" smtClean="0"/>
              <a:t> places no practical limit on the size of the buffer</a:t>
            </a:r>
          </a:p>
          <a:p>
            <a:pPr lvl="1" eaLnBrk="1" hangingPunct="1"/>
            <a:r>
              <a:rPr lang="en-US" altLang="zh-TW" sz="2000" i="1" smtClean="0"/>
              <a:t>bounded-buffer</a:t>
            </a:r>
            <a:r>
              <a:rPr lang="en-US" altLang="zh-TW" sz="2000" smtClean="0"/>
              <a:t> assumes that there is a fixed buffer size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802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Bounded-Buffer </a:t>
            </a:r>
            <a:r>
              <a:rPr lang="en-US" altLang="zh-TW" sz="3600" smtClean="0">
                <a:latin typeface="Helvetica" pitchFamily="34" charset="0"/>
              </a:rPr>
              <a:t>–</a:t>
            </a:r>
            <a:r>
              <a:rPr lang="en-US" altLang="zh-TW" sz="3600" smtClean="0"/>
              <a:t> Shared-Memory Solution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80400" cy="479107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Shared data</a:t>
            </a:r>
          </a:p>
          <a:p>
            <a:pPr lvl="3" eaLnBrk="1" hangingPunct="1">
              <a:buFontTx/>
              <a:buNone/>
            </a:pPr>
            <a:r>
              <a:rPr lang="en-US" altLang="zh-TW" smtClean="0"/>
              <a:t>#define BUFFER_SIZE 10</a:t>
            </a:r>
          </a:p>
          <a:p>
            <a:pPr lvl="3" eaLnBrk="1" hangingPunct="1">
              <a:buFontTx/>
              <a:buNone/>
            </a:pPr>
            <a:r>
              <a:rPr lang="en-US" altLang="zh-TW" smtClean="0"/>
              <a:t>typedef struct {</a:t>
            </a:r>
          </a:p>
          <a:p>
            <a:pPr lvl="3" eaLnBrk="1" hangingPunct="1">
              <a:buFontTx/>
              <a:buNone/>
            </a:pPr>
            <a:r>
              <a:rPr lang="en-US" altLang="zh-TW" smtClean="0"/>
              <a:t>	. . .</a:t>
            </a:r>
          </a:p>
          <a:p>
            <a:pPr lvl="3" eaLnBrk="1" hangingPunct="1">
              <a:buFontTx/>
              <a:buNone/>
            </a:pPr>
            <a:r>
              <a:rPr lang="en-US" altLang="zh-TW" smtClean="0"/>
              <a:t>} item;</a:t>
            </a:r>
          </a:p>
          <a:p>
            <a:pPr lvl="3" eaLnBrk="1" hangingPunct="1">
              <a:buFontTx/>
              <a:buNone/>
            </a:pPr>
            <a:endParaRPr lang="en-US" altLang="zh-TW" smtClean="0"/>
          </a:p>
          <a:p>
            <a:pPr lvl="3" eaLnBrk="1" hangingPunct="1">
              <a:buFontTx/>
              <a:buNone/>
            </a:pPr>
            <a:r>
              <a:rPr lang="en-US" altLang="zh-TW" smtClean="0"/>
              <a:t>item buffer[BUFFER_SIZE];</a:t>
            </a:r>
          </a:p>
          <a:p>
            <a:pPr lvl="3" eaLnBrk="1" hangingPunct="1">
              <a:buFontTx/>
              <a:buNone/>
            </a:pPr>
            <a:r>
              <a:rPr lang="en-US" altLang="zh-TW" smtClean="0"/>
              <a:t>int in = 0;</a:t>
            </a:r>
          </a:p>
          <a:p>
            <a:pPr lvl="3" eaLnBrk="1" hangingPunct="1">
              <a:buFontTx/>
              <a:buNone/>
            </a:pPr>
            <a:r>
              <a:rPr lang="en-US" altLang="zh-TW" smtClean="0"/>
              <a:t>int out = 0;</a:t>
            </a:r>
          </a:p>
          <a:p>
            <a:pPr eaLnBrk="1" hangingPunct="1"/>
            <a:r>
              <a:rPr lang="en-US" altLang="zh-TW" sz="2800" smtClean="0"/>
              <a:t>Solution is correct, but can only use BUFFER_SIZE-1 elements</a:t>
            </a:r>
          </a:p>
          <a:p>
            <a:pPr lvl="3" eaLnBrk="1" hangingPunct="1">
              <a:buFontTx/>
              <a:buNone/>
            </a:pPr>
            <a:endParaRPr lang="en-US" altLang="zh-TW" b="1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00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Bounded-Buffer – Producer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28750"/>
            <a:ext cx="8208962" cy="44831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400" dirty="0" smtClean="0">
              <a:latin typeface="Monaco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latin typeface="Monaco" charset="0"/>
              </a:rPr>
              <a:t>	while (true) {</a:t>
            </a:r>
            <a:br>
              <a:rPr lang="en-US" altLang="zh-TW" sz="2400" dirty="0" smtClean="0">
                <a:latin typeface="Monaco" charset="0"/>
              </a:rPr>
            </a:br>
            <a:r>
              <a:rPr lang="en-US" altLang="zh-TW" sz="2400" dirty="0" smtClean="0">
                <a:latin typeface="Monaco" charset="0"/>
              </a:rPr>
              <a:t>   /* Produce an item */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latin typeface="Monaco" charset="0"/>
              </a:rPr>
              <a:t>        while (((in + 1) % BUFFER_SIZE)  == out)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latin typeface="Monaco" charset="0"/>
              </a:rPr>
              <a:t>	     	      ;   /* do nothing -- no free buffers */</a:t>
            </a:r>
          </a:p>
          <a:p>
            <a:pPr>
              <a:buFont typeface="Monotype Sorts" pitchFamily="2" charset="2"/>
              <a:buNone/>
            </a:pPr>
            <a:endParaRPr lang="en-US" altLang="zh-TW" sz="2400" dirty="0" smtClean="0">
              <a:latin typeface="Monaco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latin typeface="Monaco" charset="0"/>
              </a:rPr>
              <a:t>	    buffer[in] = item;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latin typeface="Monaco" charset="0"/>
              </a:rPr>
              <a:t>	    in = (in + 1) % BUFFER SIZE;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latin typeface="Monaco" charset="0"/>
              </a:rPr>
              <a:t>     }</a:t>
            </a:r>
          </a:p>
          <a:p>
            <a:pPr>
              <a:buFont typeface="Monotype Sorts" pitchFamily="2" charset="2"/>
              <a:buNone/>
            </a:pPr>
            <a:endParaRPr lang="en-US" altLang="zh-TW" sz="2400" dirty="0" smtClean="0">
              <a:latin typeface="Monaco" charset="0"/>
            </a:endParaRPr>
          </a:p>
          <a:p>
            <a:pPr>
              <a:buFont typeface="Monotype Sorts" pitchFamily="2" charset="2"/>
              <a:buNone/>
            </a:pPr>
            <a:endParaRPr lang="en-US" altLang="zh-TW" sz="2400" dirty="0" smtClean="0"/>
          </a:p>
          <a:p>
            <a:pPr>
              <a:buFont typeface="Monotype Sorts" pitchFamily="2" charset="2"/>
              <a:buNone/>
            </a:pPr>
            <a:r>
              <a:rPr lang="en-US" altLang="zh-TW" sz="1800" dirty="0" smtClean="0"/>
              <a:t>	</a:t>
            </a:r>
          </a:p>
          <a:p>
            <a:pPr lvl="4">
              <a:buFontTx/>
              <a:buNone/>
            </a:pPr>
            <a:endParaRPr lang="en-US" altLang="zh-TW" sz="2400" dirty="0" smtClean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18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Bounded Buffer – Consumer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500188"/>
            <a:ext cx="7058025" cy="441166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latin typeface="Monaco" charset="0"/>
              </a:rPr>
              <a:t>	while (true)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latin typeface="Monaco" charset="0"/>
              </a:rPr>
              <a:t>         while (in == out)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latin typeface="Monaco" charset="0"/>
              </a:rPr>
              <a:t>                  ; /</a:t>
            </a:r>
            <a:r>
              <a:rPr lang="zh-TW" altLang="en-US" sz="2400" dirty="0" smtClean="0">
                <a:latin typeface="Monaco" charset="0"/>
              </a:rPr>
              <a:t>*</a:t>
            </a:r>
            <a:r>
              <a:rPr lang="en-US" altLang="zh-TW" sz="2400" dirty="0" smtClean="0">
                <a:latin typeface="Monaco" charset="0"/>
              </a:rPr>
              <a:t> do nothing -- nothing to consume</a:t>
            </a:r>
            <a:r>
              <a:rPr lang="zh-TW" altLang="en-US" sz="2400" dirty="0" smtClean="0">
                <a:latin typeface="Monaco" charset="0"/>
              </a:rPr>
              <a:t> *</a:t>
            </a:r>
            <a:r>
              <a:rPr lang="en-US" altLang="zh-TW" sz="2400" dirty="0" smtClean="0">
                <a:latin typeface="Monaco" charset="0"/>
              </a:rPr>
              <a:t>/</a:t>
            </a:r>
          </a:p>
          <a:p>
            <a:pPr>
              <a:buFont typeface="Monotype Sorts" pitchFamily="2" charset="2"/>
              <a:buNone/>
            </a:pPr>
            <a:endParaRPr lang="en-US" altLang="zh-TW" sz="2400" dirty="0" smtClean="0">
              <a:latin typeface="Monaco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latin typeface="Monaco" charset="0"/>
              </a:rPr>
              <a:t>	     /* remove an item from the buffer */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latin typeface="Monaco" charset="0"/>
              </a:rPr>
              <a:t>	     item = buffer[out];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latin typeface="Monaco" charset="0"/>
              </a:rPr>
              <a:t>	     out = (out + 1) </a:t>
            </a:r>
            <a:r>
              <a:rPr lang="en-US" altLang="zh-TW" sz="2400" smtClean="0">
                <a:latin typeface="Monaco" charset="0"/>
              </a:rPr>
              <a:t>% BUFFER_SIZE</a:t>
            </a:r>
            <a:r>
              <a:rPr lang="en-US" altLang="zh-TW" sz="2400" dirty="0" smtClean="0">
                <a:latin typeface="Monaco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latin typeface="Monaco" charset="0"/>
              </a:rPr>
              <a:t>	</a:t>
            </a:r>
            <a:r>
              <a:rPr lang="zh-TW" altLang="en-US" sz="2400" dirty="0" smtClean="0">
                <a:latin typeface="Monaco" charset="0"/>
              </a:rPr>
              <a:t>     </a:t>
            </a:r>
            <a:r>
              <a:rPr lang="en-US" altLang="zh-TW" sz="2400" dirty="0" smtClean="0">
                <a:latin typeface="Monaco" charset="0"/>
              </a:rPr>
              <a:t>return item;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i="1" dirty="0" smtClean="0">
                <a:latin typeface="Monaco" charset="0"/>
              </a:rPr>
              <a:t>    </a:t>
            </a:r>
            <a:r>
              <a:rPr lang="en-US" altLang="zh-TW" sz="2400" dirty="0" smtClean="0">
                <a:latin typeface="Monaco" charset="0"/>
              </a:rPr>
              <a:t>}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13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7324725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Chapter 3:  Processes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73238"/>
            <a:ext cx="7129463" cy="30956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Process Concept</a:t>
            </a:r>
          </a:p>
          <a:p>
            <a:pPr eaLnBrk="1" hangingPunct="1"/>
            <a:r>
              <a:rPr lang="en-US" altLang="zh-TW" sz="2800" smtClean="0"/>
              <a:t>Process Scheduling</a:t>
            </a:r>
          </a:p>
          <a:p>
            <a:pPr eaLnBrk="1" hangingPunct="1"/>
            <a:r>
              <a:rPr lang="en-US" altLang="zh-TW" sz="2800" smtClean="0"/>
              <a:t>Operations on Processes</a:t>
            </a:r>
          </a:p>
          <a:p>
            <a:pPr eaLnBrk="1" hangingPunct="1"/>
            <a:r>
              <a:rPr lang="en-US" altLang="zh-TW" sz="2800" smtClean="0"/>
              <a:t>Cooperating Processes</a:t>
            </a:r>
          </a:p>
          <a:p>
            <a:pPr eaLnBrk="1" hangingPunct="1"/>
            <a:r>
              <a:rPr lang="en-US" altLang="zh-TW" sz="2800" smtClean="0"/>
              <a:t>Interprocess Communication</a:t>
            </a:r>
          </a:p>
          <a:p>
            <a:pPr eaLnBrk="1" hangingPunct="1"/>
            <a:r>
              <a:rPr lang="en-US" altLang="zh-TW" sz="2800" smtClean="0"/>
              <a:t>Communication in Client-Server Systems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9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0"/>
            <a:ext cx="2808288" cy="1143000"/>
          </a:xfrm>
        </p:spPr>
        <p:txBody>
          <a:bodyPr/>
          <a:lstStyle/>
          <a:p>
            <a:r>
              <a:rPr lang="en-US" altLang="zh-TW" smtClean="0"/>
              <a:t>Producer 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1420813"/>
            <a:ext cx="4068763" cy="45561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000" smtClean="0">
                <a:solidFill>
                  <a:srgbClr val="0000FF"/>
                </a:solidFill>
              </a:rPr>
              <a:t>while (true) {</a:t>
            </a:r>
          </a:p>
          <a:p>
            <a:pPr>
              <a:buFontTx/>
              <a:buNone/>
            </a:pPr>
            <a:r>
              <a:rPr lang="en-US" altLang="zh-TW" sz="2000" smtClean="0">
                <a:solidFill>
                  <a:srgbClr val="0000FF"/>
                </a:solidFill>
              </a:rPr>
              <a:t>     </a:t>
            </a:r>
          </a:p>
          <a:p>
            <a:pPr>
              <a:buFontTx/>
              <a:buNone/>
            </a:pPr>
            <a:r>
              <a:rPr lang="en-US" altLang="zh-TW" sz="2000" smtClean="0">
                <a:solidFill>
                  <a:srgbClr val="0000FF"/>
                </a:solidFill>
              </a:rPr>
              <a:t>/*  produce an item and put in nextProduced  */</a:t>
            </a:r>
          </a:p>
          <a:p>
            <a:pPr>
              <a:buFontTx/>
              <a:buNone/>
            </a:pPr>
            <a:r>
              <a:rPr lang="en-US" altLang="zh-TW" sz="2000" smtClean="0">
                <a:solidFill>
                  <a:srgbClr val="0000FF"/>
                </a:solidFill>
              </a:rPr>
              <a:t>  while (count == BUFFER_SIZE)</a:t>
            </a:r>
          </a:p>
          <a:p>
            <a:pPr>
              <a:buFontTx/>
              <a:buNone/>
            </a:pPr>
            <a:r>
              <a:rPr lang="en-US" altLang="zh-TW" sz="2000" smtClean="0">
                <a:solidFill>
                  <a:srgbClr val="0000FF"/>
                </a:solidFill>
              </a:rPr>
              <a:t>	       ; // do nothing</a:t>
            </a:r>
          </a:p>
          <a:p>
            <a:pPr>
              <a:buFontTx/>
              <a:buNone/>
            </a:pPr>
            <a:r>
              <a:rPr lang="en-US" altLang="zh-TW" sz="2000" smtClean="0">
                <a:solidFill>
                  <a:srgbClr val="0000FF"/>
                </a:solidFill>
              </a:rPr>
              <a:t>  buffer [in] = nextProduced;</a:t>
            </a:r>
          </a:p>
          <a:p>
            <a:pPr>
              <a:buFontTx/>
              <a:buNone/>
            </a:pPr>
            <a:r>
              <a:rPr lang="en-US" altLang="zh-TW" sz="2000" smtClean="0">
                <a:solidFill>
                  <a:srgbClr val="0000FF"/>
                </a:solidFill>
              </a:rPr>
              <a:t>  in = (in + 1) % BUFFER_SIZE;</a:t>
            </a:r>
          </a:p>
          <a:p>
            <a:pPr>
              <a:buFontTx/>
              <a:buNone/>
            </a:pPr>
            <a:r>
              <a:rPr lang="en-US" altLang="zh-TW" sz="2000" smtClean="0">
                <a:solidFill>
                  <a:srgbClr val="0000FF"/>
                </a:solidFill>
              </a:rPr>
              <a:t>  count++;</a:t>
            </a:r>
          </a:p>
          <a:p>
            <a:pPr>
              <a:buFontTx/>
              <a:buNone/>
            </a:pPr>
            <a:r>
              <a:rPr lang="en-US" altLang="zh-TW" sz="2000" smtClean="0">
                <a:solidFill>
                  <a:srgbClr val="0000FF"/>
                </a:solidFill>
              </a:rPr>
              <a:t>}   </a:t>
            </a:r>
          </a:p>
        </p:txBody>
      </p:sp>
      <p:sp>
        <p:nvSpPr>
          <p:cNvPr id="32775" name="Rectangle 2"/>
          <p:cNvSpPr txBox="1">
            <a:spLocks noChangeArrowheads="1"/>
          </p:cNvSpPr>
          <p:nvPr/>
        </p:nvSpPr>
        <p:spPr bwMode="auto">
          <a:xfrm>
            <a:off x="4608513" y="0"/>
            <a:ext cx="4089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400" b="1">
                <a:solidFill>
                  <a:srgbClr val="0000FF"/>
                </a:solidFill>
                <a:latin typeface="Times New Roman" pitchFamily="18" charset="0"/>
              </a:rPr>
              <a:t>Consumer</a:t>
            </a:r>
          </a:p>
        </p:txBody>
      </p:sp>
      <p:sp>
        <p:nvSpPr>
          <p:cNvPr id="32776" name="Rectangle 3"/>
          <p:cNvSpPr txBox="1">
            <a:spLocks noChangeArrowheads="1"/>
          </p:cNvSpPr>
          <p:nvPr/>
        </p:nvSpPr>
        <p:spPr bwMode="auto">
          <a:xfrm>
            <a:off x="4859338" y="1412875"/>
            <a:ext cx="4113212" cy="4537075"/>
          </a:xfrm>
          <a:prstGeom prst="rect">
            <a:avLst/>
          </a:prstGeom>
          <a:solidFill>
            <a:srgbClr val="D7D7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TW" sz="2000">
                <a:solidFill>
                  <a:srgbClr val="0000FF"/>
                </a:solidFill>
                <a:latin typeface="Arial" pitchFamily="34" charset="0"/>
              </a:rPr>
              <a:t>while (true)  {</a:t>
            </a:r>
          </a:p>
          <a:p>
            <a:pPr algn="l" eaLnBrk="1" hangingPunct="1">
              <a:spcBef>
                <a:spcPct val="20000"/>
              </a:spcBef>
            </a:pPr>
            <a:endParaRPr lang="en-US" altLang="zh-TW" sz="2000">
              <a:solidFill>
                <a:srgbClr val="0000FF"/>
              </a:solidFill>
              <a:latin typeface="Arial" pitchFamily="34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zh-TW" sz="2000">
                <a:solidFill>
                  <a:srgbClr val="0000FF"/>
                </a:solidFill>
                <a:latin typeface="Arial" pitchFamily="34" charset="0"/>
              </a:rPr>
              <a:t>  while (count == 0)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TW" sz="2000">
                <a:solidFill>
                  <a:srgbClr val="0000FF"/>
                </a:solidFill>
                <a:latin typeface="Arial" pitchFamily="34" charset="0"/>
              </a:rPr>
              <a:t>            ; // do nothing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TW" sz="2000">
                <a:solidFill>
                  <a:srgbClr val="0000FF"/>
                </a:solidFill>
                <a:latin typeface="Arial" pitchFamily="34" charset="0"/>
              </a:rPr>
              <a:t>  nextConsumed =  buffer[out];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TW" sz="2000">
                <a:solidFill>
                  <a:srgbClr val="0000FF"/>
                </a:solidFill>
                <a:latin typeface="Arial" pitchFamily="34" charset="0"/>
              </a:rPr>
              <a:t>  out = (out + 1) % BUFFER_SIZE;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TW" sz="2000">
                <a:solidFill>
                  <a:srgbClr val="0000FF"/>
                </a:solidFill>
                <a:latin typeface="Arial" pitchFamily="34" charset="0"/>
              </a:rPr>
              <a:t>  count--;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TW" sz="2000">
                <a:solidFill>
                  <a:srgbClr val="0000FF"/>
                </a:solidFill>
                <a:latin typeface="Arial" pitchFamily="34" charset="0"/>
              </a:rPr>
              <a:t>/*  consume the item in nextConsumed */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TW" sz="2000">
                <a:solidFill>
                  <a:srgbClr val="0000FF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610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4075"/>
          </a:xfrm>
        </p:spPr>
        <p:txBody>
          <a:bodyPr/>
          <a:lstStyle/>
          <a:p>
            <a:pPr eaLnBrk="1" hangingPunct="1"/>
            <a:r>
              <a:rPr lang="en-US" altLang="zh-TW" sz="3200" smtClean="0"/>
              <a:t>Interprocess Communication – Message Passing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484313"/>
            <a:ext cx="7910513" cy="4824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smtClean="0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r>
              <a:rPr lang="en-US" altLang="zh-TW" sz="2400" smtClean="0"/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r>
              <a:rPr lang="en-US" altLang="zh-TW" sz="2400" smtClean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zh-TW" sz="2000" b="1" smtClean="0">
                <a:solidFill>
                  <a:srgbClr val="FF0000"/>
                </a:solidFill>
              </a:rPr>
              <a:t>send</a:t>
            </a:r>
            <a:r>
              <a:rPr lang="en-US" altLang="zh-TW" sz="2000" smtClean="0"/>
              <a:t>(</a:t>
            </a:r>
            <a:r>
              <a:rPr lang="en-US" altLang="zh-TW" sz="2000" i="1" smtClean="0"/>
              <a:t>message</a:t>
            </a:r>
            <a:r>
              <a:rPr lang="en-US" altLang="zh-TW" sz="2000" smtClean="0"/>
              <a:t>) – message size fixed or variable </a:t>
            </a:r>
          </a:p>
          <a:p>
            <a:pPr lvl="1">
              <a:lnSpc>
                <a:spcPct val="90000"/>
              </a:lnSpc>
            </a:pPr>
            <a:r>
              <a:rPr lang="en-US" altLang="zh-TW" sz="2000" b="1" smtClean="0">
                <a:solidFill>
                  <a:srgbClr val="FF0000"/>
                </a:solidFill>
              </a:rPr>
              <a:t>receive</a:t>
            </a:r>
            <a:r>
              <a:rPr lang="en-US" altLang="zh-TW" sz="2000" smtClean="0"/>
              <a:t>(</a:t>
            </a:r>
            <a:r>
              <a:rPr lang="en-US" altLang="zh-TW" sz="2000" i="1" smtClean="0"/>
              <a:t>message</a:t>
            </a:r>
            <a:r>
              <a:rPr lang="en-US" altLang="zh-TW" sz="200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400" smtClean="0"/>
              <a:t>If </a:t>
            </a:r>
            <a:r>
              <a:rPr lang="en-US" altLang="zh-TW" sz="2400" i="1" smtClean="0"/>
              <a:t>P</a:t>
            </a:r>
            <a:r>
              <a:rPr lang="en-US" altLang="zh-TW" sz="2400" smtClean="0"/>
              <a:t> and </a:t>
            </a:r>
            <a:r>
              <a:rPr lang="en-US" altLang="zh-TW" sz="2400" i="1" smtClean="0"/>
              <a:t>Q</a:t>
            </a:r>
            <a:r>
              <a:rPr lang="en-US" altLang="zh-TW" sz="2400" smtClean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zh-TW" sz="2000" smtClean="0"/>
              <a:t>establish a </a:t>
            </a:r>
            <a:r>
              <a:rPr lang="en-US" altLang="zh-TW" sz="2000" i="1" smtClean="0"/>
              <a:t>communication</a:t>
            </a:r>
            <a:r>
              <a:rPr lang="en-US" altLang="zh-TW" sz="2000" smtClean="0"/>
              <a:t> </a:t>
            </a:r>
            <a:r>
              <a:rPr lang="en-US" altLang="zh-TW" sz="2000" i="1" smtClean="0"/>
              <a:t>link</a:t>
            </a:r>
            <a:r>
              <a:rPr lang="en-US" altLang="zh-TW" sz="2000" smtClean="0"/>
              <a:t> between them</a:t>
            </a:r>
          </a:p>
          <a:p>
            <a:pPr lvl="1">
              <a:lnSpc>
                <a:spcPct val="90000"/>
              </a:lnSpc>
            </a:pPr>
            <a:r>
              <a:rPr lang="en-US" altLang="zh-TW" sz="2000" smtClean="0"/>
              <a:t>exchange messages via send/receive</a:t>
            </a:r>
          </a:p>
          <a:p>
            <a:pPr>
              <a:lnSpc>
                <a:spcPct val="90000"/>
              </a:lnSpc>
            </a:pPr>
            <a:r>
              <a:rPr lang="en-US" altLang="zh-TW" sz="2400" smtClean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altLang="zh-TW" sz="2000" smtClean="0"/>
              <a:t>physical (e.g., shared memory, hardware bus)</a:t>
            </a:r>
          </a:p>
          <a:p>
            <a:pPr lvl="1">
              <a:lnSpc>
                <a:spcPct val="90000"/>
              </a:lnSpc>
            </a:pPr>
            <a:r>
              <a:rPr lang="en-US" altLang="zh-TW" sz="2000" smtClean="0"/>
              <a:t>logical (e.g., logical properties)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5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Implementation Questions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484313"/>
            <a:ext cx="7910513" cy="4681537"/>
          </a:xfrm>
        </p:spPr>
        <p:txBody>
          <a:bodyPr/>
          <a:lstStyle/>
          <a:p>
            <a:r>
              <a:rPr lang="en-US" altLang="zh-TW" sz="2800" smtClean="0"/>
              <a:t>How are links established?</a:t>
            </a:r>
          </a:p>
          <a:p>
            <a:r>
              <a:rPr lang="en-US" altLang="zh-TW" sz="2800" smtClean="0"/>
              <a:t>Can a link be associated with more than two processes?</a:t>
            </a:r>
          </a:p>
          <a:p>
            <a:r>
              <a:rPr lang="en-US" altLang="zh-TW" sz="2800" smtClean="0"/>
              <a:t>How many links can there be between every pair of communicating processes?</a:t>
            </a:r>
          </a:p>
          <a:p>
            <a:r>
              <a:rPr lang="en-US" altLang="zh-TW" sz="2800" smtClean="0"/>
              <a:t>What is the capacity of a link?</a:t>
            </a:r>
          </a:p>
          <a:p>
            <a:r>
              <a:rPr lang="en-US" altLang="zh-TW" sz="2800" smtClean="0"/>
              <a:t>Is the size of a message that the link can accommodate fixed or variable?</a:t>
            </a:r>
          </a:p>
          <a:p>
            <a:r>
              <a:rPr lang="en-US" altLang="zh-TW" sz="2800" smtClean="0"/>
              <a:t>Is a link unidirectional or bi-directional?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42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Direct Communication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484313"/>
            <a:ext cx="7910513" cy="4824412"/>
          </a:xfrm>
        </p:spPr>
        <p:txBody>
          <a:bodyPr/>
          <a:lstStyle/>
          <a:p>
            <a:r>
              <a:rPr lang="en-US" altLang="zh-TW" sz="2400" smtClean="0"/>
              <a:t>Processes must name each other explicitly:</a:t>
            </a:r>
          </a:p>
          <a:p>
            <a:pPr lvl="1"/>
            <a:r>
              <a:rPr lang="en-US" altLang="zh-TW" sz="2000" b="1" smtClean="0">
                <a:solidFill>
                  <a:srgbClr val="FF0000"/>
                </a:solidFill>
              </a:rPr>
              <a:t>send</a:t>
            </a:r>
            <a:r>
              <a:rPr lang="en-US" altLang="zh-TW" sz="2000" smtClean="0"/>
              <a:t> (</a:t>
            </a:r>
            <a:r>
              <a:rPr lang="en-US" altLang="zh-TW" sz="2000" i="1" smtClean="0"/>
              <a:t>P, message</a:t>
            </a:r>
            <a:r>
              <a:rPr lang="en-US" altLang="zh-TW" sz="2000" smtClean="0"/>
              <a:t>) – send a message to process P</a:t>
            </a:r>
          </a:p>
          <a:p>
            <a:pPr lvl="1"/>
            <a:r>
              <a:rPr lang="en-US" altLang="zh-TW" sz="2000" b="1" smtClean="0">
                <a:solidFill>
                  <a:srgbClr val="FF0000"/>
                </a:solidFill>
              </a:rPr>
              <a:t>receive</a:t>
            </a:r>
            <a:r>
              <a:rPr lang="en-US" altLang="zh-TW" sz="2000" smtClean="0"/>
              <a:t>(</a:t>
            </a:r>
            <a:r>
              <a:rPr lang="en-US" altLang="zh-TW" sz="2000" i="1" smtClean="0"/>
              <a:t>Q, message</a:t>
            </a:r>
            <a:r>
              <a:rPr lang="en-US" altLang="zh-TW" sz="2000" smtClean="0"/>
              <a:t>) – receive a message from process Q</a:t>
            </a:r>
          </a:p>
          <a:p>
            <a:r>
              <a:rPr lang="en-US" altLang="zh-TW" sz="2400" smtClean="0"/>
              <a:t>Properties of communication link</a:t>
            </a:r>
          </a:p>
          <a:p>
            <a:pPr lvl="1"/>
            <a:r>
              <a:rPr lang="en-US" altLang="zh-TW" sz="2000" smtClean="0"/>
              <a:t>Links are established automatically</a:t>
            </a:r>
          </a:p>
          <a:p>
            <a:pPr lvl="1"/>
            <a:r>
              <a:rPr lang="en-US" altLang="zh-TW" sz="2000" smtClean="0"/>
              <a:t>A link is associated with exactly one pair of communicating processes</a:t>
            </a:r>
          </a:p>
          <a:p>
            <a:pPr lvl="1"/>
            <a:r>
              <a:rPr lang="en-US" altLang="zh-TW" sz="2000" smtClean="0"/>
              <a:t>Between each pair there exists exactly one link</a:t>
            </a:r>
          </a:p>
          <a:p>
            <a:pPr lvl="1"/>
            <a:r>
              <a:rPr lang="en-US" altLang="zh-TW" sz="2000" smtClean="0"/>
              <a:t>The link may be unidirectional, but is usually bi-directional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17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Indirect Communication (1/3)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46188"/>
            <a:ext cx="7869238" cy="4159250"/>
          </a:xfrm>
        </p:spPr>
        <p:txBody>
          <a:bodyPr/>
          <a:lstStyle/>
          <a:p>
            <a:r>
              <a:rPr lang="en-US" altLang="zh-TW" sz="2400" smtClean="0"/>
              <a:t>Messages are directed and received from mailboxes (also referred to as ports)</a:t>
            </a:r>
          </a:p>
          <a:p>
            <a:pPr lvl="1"/>
            <a:r>
              <a:rPr lang="en-US" altLang="zh-TW" sz="2000" smtClean="0"/>
              <a:t>Each mailbox has a unique id</a:t>
            </a:r>
          </a:p>
          <a:p>
            <a:pPr lvl="1"/>
            <a:r>
              <a:rPr lang="en-US" altLang="zh-TW" sz="2000" smtClean="0"/>
              <a:t>Processes can communicate only if they share a mailbox</a:t>
            </a:r>
          </a:p>
          <a:p>
            <a:r>
              <a:rPr lang="en-US" altLang="zh-TW" sz="2400" smtClean="0"/>
              <a:t>Properties of communication link</a:t>
            </a:r>
          </a:p>
          <a:p>
            <a:pPr lvl="1"/>
            <a:r>
              <a:rPr lang="en-US" altLang="zh-TW" sz="2000" smtClean="0"/>
              <a:t>Link established only if processes share a common mailbox</a:t>
            </a:r>
          </a:p>
          <a:p>
            <a:pPr lvl="1"/>
            <a:r>
              <a:rPr lang="en-US" altLang="zh-TW" sz="2000" smtClean="0"/>
              <a:t>A link may be associated with many processes</a:t>
            </a:r>
          </a:p>
          <a:p>
            <a:pPr lvl="1"/>
            <a:r>
              <a:rPr lang="en-US" altLang="zh-TW" sz="2000" smtClean="0"/>
              <a:t>Each pair of processes may share several communication links</a:t>
            </a:r>
          </a:p>
          <a:p>
            <a:pPr lvl="1"/>
            <a:r>
              <a:rPr lang="en-US" altLang="zh-TW" sz="2000" smtClean="0"/>
              <a:t>Link may be unidirectional or bi-directional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8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Indirect Communication (2/3)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46188"/>
            <a:ext cx="7580313" cy="3821112"/>
          </a:xfrm>
        </p:spPr>
        <p:txBody>
          <a:bodyPr/>
          <a:lstStyle/>
          <a:p>
            <a:r>
              <a:rPr lang="en-US" altLang="zh-TW" sz="2400" smtClean="0"/>
              <a:t>Operations</a:t>
            </a:r>
          </a:p>
          <a:p>
            <a:pPr lvl="1"/>
            <a:r>
              <a:rPr lang="en-US" altLang="zh-TW" sz="2000" smtClean="0"/>
              <a:t>create a new mailbox</a:t>
            </a:r>
          </a:p>
          <a:p>
            <a:pPr lvl="1"/>
            <a:r>
              <a:rPr lang="en-US" altLang="zh-TW" sz="2000" smtClean="0"/>
              <a:t>send and receive messages through mailbox</a:t>
            </a:r>
          </a:p>
          <a:p>
            <a:pPr lvl="1"/>
            <a:r>
              <a:rPr lang="en-US" altLang="zh-TW" sz="2000" smtClean="0"/>
              <a:t>destroy a mailbox</a:t>
            </a:r>
          </a:p>
          <a:p>
            <a:r>
              <a:rPr lang="en-US" altLang="zh-TW" sz="2400" smtClean="0"/>
              <a:t>Primitives are defined as: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/>
              <a:t>	</a:t>
            </a:r>
            <a:r>
              <a:rPr lang="en-US" altLang="zh-TW" sz="2400" b="1" smtClean="0">
                <a:solidFill>
                  <a:srgbClr val="FF0000"/>
                </a:solidFill>
              </a:rPr>
              <a:t>send</a:t>
            </a:r>
            <a:r>
              <a:rPr lang="en-US" altLang="zh-TW" sz="2400" smtClean="0"/>
              <a:t>(</a:t>
            </a:r>
            <a:r>
              <a:rPr lang="en-US" altLang="zh-TW" sz="2400" i="1" smtClean="0"/>
              <a:t>A, message</a:t>
            </a:r>
            <a:r>
              <a:rPr lang="en-US" altLang="zh-TW" sz="2400" smtClean="0"/>
              <a:t>) – send a message to mailbox A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/>
              <a:t>	</a:t>
            </a:r>
            <a:r>
              <a:rPr lang="en-US" altLang="zh-TW" sz="2400" b="1" smtClean="0">
                <a:solidFill>
                  <a:srgbClr val="FF0000"/>
                </a:solidFill>
              </a:rPr>
              <a:t>receive</a:t>
            </a:r>
            <a:r>
              <a:rPr lang="en-US" altLang="zh-TW" sz="2400" smtClean="0"/>
              <a:t>(</a:t>
            </a:r>
            <a:r>
              <a:rPr lang="en-US" altLang="zh-TW" sz="2400" i="1" smtClean="0"/>
              <a:t>A, message</a:t>
            </a:r>
            <a:r>
              <a:rPr lang="en-US" altLang="zh-TW" sz="2400" smtClean="0"/>
              <a:t>) – receive a message from mailbox A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96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Indirect Communication (3/3)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smtClean="0"/>
              <a:t>Mailbox sharing</a:t>
            </a:r>
          </a:p>
          <a:p>
            <a:pPr lvl="1"/>
            <a:r>
              <a:rPr lang="en-US" altLang="zh-TW" sz="2000" i="1" smtClean="0"/>
              <a:t>P</a:t>
            </a:r>
            <a:r>
              <a:rPr lang="en-US" altLang="zh-TW" sz="2000" i="1" baseline="-25000" smtClean="0"/>
              <a:t>1</a:t>
            </a:r>
            <a:r>
              <a:rPr lang="en-US" altLang="zh-TW" sz="2000" i="1" smtClean="0"/>
              <a:t>, P</a:t>
            </a:r>
            <a:r>
              <a:rPr lang="en-US" altLang="zh-TW" sz="2000" i="1" baseline="-25000" smtClean="0"/>
              <a:t>2</a:t>
            </a:r>
            <a:r>
              <a:rPr lang="en-US" altLang="zh-TW" sz="2000" i="1" smtClean="0"/>
              <a:t>,</a:t>
            </a:r>
            <a:r>
              <a:rPr lang="en-US" altLang="zh-TW" sz="2000" smtClean="0"/>
              <a:t> and</a:t>
            </a:r>
            <a:r>
              <a:rPr lang="en-US" altLang="zh-TW" sz="2000" i="1" smtClean="0"/>
              <a:t> P</a:t>
            </a:r>
            <a:r>
              <a:rPr lang="en-US" altLang="zh-TW" sz="2000" i="1" baseline="-25000" smtClean="0"/>
              <a:t>3</a:t>
            </a:r>
            <a:r>
              <a:rPr lang="en-US" altLang="zh-TW" sz="2000" smtClean="0"/>
              <a:t> share mailbox A</a:t>
            </a:r>
          </a:p>
          <a:p>
            <a:pPr lvl="1"/>
            <a:r>
              <a:rPr lang="en-US" altLang="zh-TW" sz="2000" i="1" smtClean="0"/>
              <a:t>P</a:t>
            </a:r>
            <a:r>
              <a:rPr lang="en-US" altLang="zh-TW" sz="2000" i="1" baseline="-25000" smtClean="0"/>
              <a:t>1</a:t>
            </a:r>
            <a:r>
              <a:rPr lang="en-US" altLang="zh-TW" sz="2000" smtClean="0"/>
              <a:t>, sends; </a:t>
            </a:r>
            <a:r>
              <a:rPr lang="en-US" altLang="zh-TW" sz="2000" i="1" smtClean="0"/>
              <a:t>P</a:t>
            </a:r>
            <a:r>
              <a:rPr lang="en-US" altLang="zh-TW" sz="2000" i="1" baseline="-25000" smtClean="0"/>
              <a:t>2</a:t>
            </a:r>
            <a:r>
              <a:rPr lang="en-US" altLang="zh-TW" sz="2000" i="1" smtClean="0"/>
              <a:t> </a:t>
            </a:r>
            <a:r>
              <a:rPr lang="en-US" altLang="zh-TW" sz="2000" smtClean="0"/>
              <a:t>and</a:t>
            </a:r>
            <a:r>
              <a:rPr lang="en-US" altLang="zh-TW" sz="2000" i="1" smtClean="0"/>
              <a:t> P</a:t>
            </a:r>
            <a:r>
              <a:rPr lang="en-US" altLang="zh-TW" sz="2000" i="1" baseline="-25000" smtClean="0"/>
              <a:t>3</a:t>
            </a:r>
            <a:r>
              <a:rPr lang="en-US" altLang="zh-TW" sz="2000" smtClean="0"/>
              <a:t> receive</a:t>
            </a:r>
          </a:p>
          <a:p>
            <a:pPr lvl="1"/>
            <a:r>
              <a:rPr lang="en-US" altLang="zh-TW" sz="2000" smtClean="0"/>
              <a:t>Who gets the message?</a:t>
            </a:r>
          </a:p>
          <a:p>
            <a:r>
              <a:rPr lang="en-US" altLang="zh-TW" sz="2400" smtClean="0"/>
              <a:t>Solutions</a:t>
            </a:r>
          </a:p>
          <a:p>
            <a:pPr lvl="1"/>
            <a:r>
              <a:rPr lang="en-US" altLang="zh-TW" sz="2000" smtClean="0"/>
              <a:t>Allow a link to be associated with at most two processes</a:t>
            </a:r>
          </a:p>
          <a:p>
            <a:pPr lvl="1"/>
            <a:r>
              <a:rPr lang="en-US" altLang="zh-TW" sz="2000" smtClean="0"/>
              <a:t>Allow only one process at a time to execute a receive operation</a:t>
            </a:r>
          </a:p>
          <a:p>
            <a:pPr lvl="1"/>
            <a:r>
              <a:rPr lang="en-US" altLang="zh-TW" sz="2000" smtClean="0"/>
              <a:t>Allow the system to select arbitrarily the receiver.  Sender is notified who the receiver was.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76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Synchronization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469188" cy="4530725"/>
          </a:xfrm>
        </p:spPr>
        <p:txBody>
          <a:bodyPr/>
          <a:lstStyle/>
          <a:p>
            <a:pPr marL="381000" indent="-381000"/>
            <a:r>
              <a:rPr lang="en-US" altLang="zh-TW" sz="2400" smtClean="0"/>
              <a:t>Message passing may be either blocking or non-blocking</a:t>
            </a:r>
          </a:p>
          <a:p>
            <a:pPr marL="381000" indent="-381000"/>
            <a:r>
              <a:rPr lang="en-US" altLang="zh-TW" sz="2400" b="1" smtClean="0">
                <a:solidFill>
                  <a:srgbClr val="FF0000"/>
                </a:solidFill>
              </a:rPr>
              <a:t>Blocking</a:t>
            </a:r>
            <a:r>
              <a:rPr lang="en-US" altLang="zh-TW" sz="2400" smtClean="0">
                <a:solidFill>
                  <a:srgbClr val="FF0000"/>
                </a:solidFill>
              </a:rPr>
              <a:t> </a:t>
            </a:r>
            <a:r>
              <a:rPr lang="en-US" altLang="zh-TW" sz="2400" smtClean="0"/>
              <a:t>is considered </a:t>
            </a:r>
            <a:r>
              <a:rPr lang="en-US" altLang="zh-TW" sz="2400" b="1" smtClean="0">
                <a:solidFill>
                  <a:srgbClr val="FF0000"/>
                </a:solidFill>
              </a:rPr>
              <a:t>synchronous</a:t>
            </a:r>
          </a:p>
          <a:p>
            <a:pPr marL="800100" lvl="1" indent="-342900"/>
            <a:r>
              <a:rPr lang="en-US" altLang="zh-TW" sz="2000" b="1" smtClean="0">
                <a:solidFill>
                  <a:srgbClr val="FF0000"/>
                </a:solidFill>
              </a:rPr>
              <a:t>Blocking</a:t>
            </a:r>
            <a:r>
              <a:rPr lang="en-US" altLang="zh-TW" sz="2000" b="1" smtClean="0"/>
              <a:t> </a:t>
            </a:r>
            <a:r>
              <a:rPr lang="en-US" altLang="zh-TW" sz="2000" b="1" smtClean="0">
                <a:solidFill>
                  <a:srgbClr val="FF0000"/>
                </a:solidFill>
              </a:rPr>
              <a:t>send</a:t>
            </a:r>
            <a:r>
              <a:rPr lang="en-US" altLang="zh-TW" sz="2000" b="1" smtClean="0"/>
              <a:t> </a:t>
            </a:r>
            <a:r>
              <a:rPr lang="en-US" altLang="zh-TW" sz="2000" smtClean="0"/>
              <a:t>has the sender block until the message is received</a:t>
            </a:r>
          </a:p>
          <a:p>
            <a:pPr marL="800100" lvl="1" indent="-342900"/>
            <a:r>
              <a:rPr lang="en-US" altLang="zh-TW" sz="2000" b="1" smtClean="0">
                <a:solidFill>
                  <a:srgbClr val="FF0000"/>
                </a:solidFill>
              </a:rPr>
              <a:t>Blocking</a:t>
            </a:r>
            <a:r>
              <a:rPr lang="en-US" altLang="zh-TW" sz="2000" b="1" smtClean="0"/>
              <a:t> </a:t>
            </a:r>
            <a:r>
              <a:rPr lang="en-US" altLang="zh-TW" sz="2000" b="1" smtClean="0">
                <a:solidFill>
                  <a:srgbClr val="FF0000"/>
                </a:solidFill>
              </a:rPr>
              <a:t>receive</a:t>
            </a:r>
            <a:r>
              <a:rPr lang="en-US" altLang="zh-TW" sz="2000" b="1" smtClean="0"/>
              <a:t> </a:t>
            </a:r>
            <a:r>
              <a:rPr lang="en-US" altLang="zh-TW" sz="2000" smtClean="0"/>
              <a:t>has the receiver block until a message is available</a:t>
            </a:r>
          </a:p>
          <a:p>
            <a:pPr marL="381000" indent="-381000"/>
            <a:r>
              <a:rPr lang="en-US" altLang="zh-TW" sz="2400" b="1" smtClean="0">
                <a:solidFill>
                  <a:srgbClr val="FF0000"/>
                </a:solidFill>
              </a:rPr>
              <a:t>Non-blocking</a:t>
            </a:r>
            <a:r>
              <a:rPr lang="en-US" altLang="zh-TW" sz="2400" smtClean="0"/>
              <a:t> is considered </a:t>
            </a:r>
            <a:r>
              <a:rPr lang="en-US" altLang="zh-TW" sz="2400" b="1" smtClean="0">
                <a:solidFill>
                  <a:srgbClr val="FF0000"/>
                </a:solidFill>
              </a:rPr>
              <a:t>asynchronous</a:t>
            </a:r>
          </a:p>
          <a:p>
            <a:pPr marL="800100" lvl="1" indent="-342900"/>
            <a:r>
              <a:rPr lang="en-US" altLang="zh-TW" sz="2000" b="1" smtClean="0">
                <a:solidFill>
                  <a:srgbClr val="FF0000"/>
                </a:solidFill>
              </a:rPr>
              <a:t>Non-blocking</a:t>
            </a:r>
            <a:r>
              <a:rPr lang="en-US" altLang="zh-TW" sz="2000" b="1" smtClean="0"/>
              <a:t> </a:t>
            </a:r>
            <a:r>
              <a:rPr lang="en-US" altLang="zh-TW" sz="2000" smtClean="0"/>
              <a:t>send has the sender send the message and continue</a:t>
            </a:r>
          </a:p>
          <a:p>
            <a:pPr marL="800100" lvl="1" indent="-342900"/>
            <a:r>
              <a:rPr lang="en-US" altLang="zh-TW" sz="2000" b="1" smtClean="0">
                <a:solidFill>
                  <a:srgbClr val="FF0000"/>
                </a:solidFill>
              </a:rPr>
              <a:t>Non-blocking</a:t>
            </a:r>
            <a:r>
              <a:rPr lang="en-US" altLang="zh-TW" sz="2000" b="1" smtClean="0"/>
              <a:t> </a:t>
            </a:r>
            <a:r>
              <a:rPr lang="en-US" altLang="zh-TW" sz="2000" smtClean="0"/>
              <a:t>receive has the receiver receive a valid message or null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33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Buffering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526338" cy="4530725"/>
          </a:xfrm>
        </p:spPr>
        <p:txBody>
          <a:bodyPr/>
          <a:lstStyle/>
          <a:p>
            <a:r>
              <a:rPr lang="en-US" altLang="zh-TW" sz="2800" smtClean="0"/>
              <a:t>Queue of messages attached to the link; implemented in one of three ways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CC6600"/>
                </a:solidFill>
              </a:rPr>
              <a:t>1.</a:t>
            </a:r>
            <a:r>
              <a:rPr lang="en-US" altLang="zh-TW" sz="2400" smtClean="0"/>
              <a:t>	Zero capacity – 0 messages</a:t>
            </a:r>
            <a:br>
              <a:rPr lang="en-US" altLang="zh-TW" sz="2400" smtClean="0"/>
            </a:br>
            <a:r>
              <a:rPr lang="en-US" altLang="zh-TW" sz="2400" smtClean="0"/>
              <a:t>Sender must wait for receiver (rendezvous)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CC6600"/>
                </a:solidFill>
              </a:rPr>
              <a:t>2.</a:t>
            </a:r>
            <a:r>
              <a:rPr lang="en-US" altLang="zh-TW" sz="2400" smtClean="0"/>
              <a:t>	Bounded capacity – finite length of </a:t>
            </a:r>
            <a:r>
              <a:rPr lang="en-US" altLang="zh-TW" sz="2400" i="1" smtClean="0"/>
              <a:t>n</a:t>
            </a:r>
            <a:r>
              <a:rPr lang="en-US" altLang="zh-TW" sz="2400" smtClean="0"/>
              <a:t> messages</a:t>
            </a:r>
            <a:br>
              <a:rPr lang="en-US" altLang="zh-TW" sz="2400" smtClean="0"/>
            </a:br>
            <a:r>
              <a:rPr lang="en-US" altLang="zh-TW" sz="2400" smtClean="0"/>
              <a:t>Sender must wait if link full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CC6600"/>
                </a:solidFill>
              </a:rPr>
              <a:t>3.</a:t>
            </a:r>
            <a:r>
              <a:rPr lang="en-US" altLang="zh-TW" sz="2400" smtClean="0"/>
              <a:t>	Unbounded capacity – infinite length </a:t>
            </a:r>
            <a:br>
              <a:rPr lang="en-US" altLang="zh-TW" sz="2400" smtClean="0"/>
            </a:br>
            <a:r>
              <a:rPr lang="en-US" altLang="zh-TW" sz="2400" smtClean="0"/>
              <a:t>Sender never waits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53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r>
              <a:rPr lang="en-US" altLang="zh-TW" smtClean="0"/>
              <a:t>Examples of IPC Systems - POSIX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539750" y="1484313"/>
            <a:ext cx="8208963" cy="4681537"/>
          </a:xfrm>
        </p:spPr>
        <p:txBody>
          <a:bodyPr/>
          <a:lstStyle/>
          <a:p>
            <a:r>
              <a:rPr lang="en-US" altLang="zh-TW" sz="2400" smtClean="0"/>
              <a:t>POSIX Shared Memory</a:t>
            </a:r>
          </a:p>
          <a:p>
            <a:pPr lvl="1"/>
            <a:r>
              <a:rPr lang="en-US" altLang="zh-TW" sz="2000" smtClean="0"/>
              <a:t>Process first creates shared memory segment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000" smtClean="0">
                <a:latin typeface="Courier New" pitchFamily="49" charset="0"/>
                <a:cs typeface="Courier New" pitchFamily="49" charset="0"/>
              </a:rPr>
              <a:t>segment id = shmget(IPC PRIVATE, size, S IRUSR | S IWUSR);</a:t>
            </a:r>
          </a:p>
          <a:p>
            <a:pPr lvl="1"/>
            <a:r>
              <a:rPr lang="en-US" altLang="zh-TW" sz="2000" smtClean="0"/>
              <a:t>Process wanting access to that shared memory must attach to it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000" smtClean="0">
                <a:latin typeface="Courier New" pitchFamily="49" charset="0"/>
                <a:cs typeface="Courier New" pitchFamily="49" charset="0"/>
              </a:rPr>
              <a:t>shared memory = (char *) shmat(id, NULL, 0);</a:t>
            </a:r>
          </a:p>
          <a:p>
            <a:pPr lvl="1"/>
            <a:r>
              <a:rPr lang="en-US" altLang="zh-TW" sz="2000" smtClean="0"/>
              <a:t>Now the process could write to the shared memory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000" smtClean="0">
                <a:latin typeface="Courier New" pitchFamily="49" charset="0"/>
                <a:cs typeface="Courier New" pitchFamily="49" charset="0"/>
              </a:rPr>
              <a:t>sprintf(shared memory, "Writing to shared memory");</a:t>
            </a:r>
          </a:p>
          <a:p>
            <a:pPr lvl="1"/>
            <a:r>
              <a:rPr lang="en-US" altLang="zh-TW" sz="2000" smtClean="0"/>
              <a:t>When done a process can detach the shared memory from its address space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000" smtClean="0">
                <a:latin typeface="Courier New" pitchFamily="49" charset="0"/>
                <a:cs typeface="Courier New" pitchFamily="49" charset="0"/>
              </a:rPr>
              <a:t>shmdt(shared memory);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51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2263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Process Concept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569325" cy="4956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An operating system executes a variety of programs: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Batch system </a:t>
            </a:r>
            <a:r>
              <a:rPr lang="en-US" altLang="zh-TW" sz="2000" smtClean="0">
                <a:latin typeface="Helvetica" pitchFamily="34" charset="0"/>
              </a:rPr>
              <a:t>–</a:t>
            </a:r>
            <a:r>
              <a:rPr lang="en-US" altLang="zh-TW" sz="2000" smtClean="0"/>
              <a:t> jobs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Time-shared systems </a:t>
            </a:r>
            <a:r>
              <a:rPr lang="en-US" altLang="zh-TW" sz="2000" smtClean="0">
                <a:latin typeface="Helvetica" pitchFamily="34" charset="0"/>
              </a:rPr>
              <a:t>–</a:t>
            </a:r>
            <a:r>
              <a:rPr lang="en-US" altLang="zh-TW" sz="2000" smtClean="0"/>
              <a:t> user programs or </a:t>
            </a:r>
            <a:r>
              <a:rPr lang="en-US" altLang="zh-TW" sz="1800" smtClean="0"/>
              <a:t>tasks</a:t>
            </a:r>
            <a:endParaRPr lang="en-US" altLang="zh-TW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Textbook uses the terms </a:t>
            </a:r>
            <a:r>
              <a:rPr lang="en-US" altLang="zh-TW" sz="2400" i="1" smtClean="0"/>
              <a:t>job</a:t>
            </a:r>
            <a:r>
              <a:rPr lang="en-US" altLang="zh-TW" sz="2400" smtClean="0"/>
              <a:t> and </a:t>
            </a:r>
            <a:r>
              <a:rPr lang="en-US" altLang="zh-TW" sz="2400" i="1" smtClean="0"/>
              <a:t>process</a:t>
            </a:r>
            <a:r>
              <a:rPr lang="en-US" altLang="zh-TW" sz="2400" smtClean="0"/>
              <a:t> almost interchangeably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Process </a:t>
            </a:r>
            <a:r>
              <a:rPr lang="en-US" altLang="zh-TW" sz="2400" smtClean="0">
                <a:latin typeface="Helvetica" pitchFamily="34" charset="0"/>
              </a:rPr>
              <a:t>–</a:t>
            </a:r>
            <a:r>
              <a:rPr lang="en-US" altLang="zh-TW" sz="2400" smtClean="0"/>
              <a:t> a program in execution; process execution must progress in sequential fashion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 process includes: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program counter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data section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text section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heap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0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Examples of IPC Systems - Mach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smtClean="0"/>
              <a:t>Mach communication is message based</a:t>
            </a:r>
          </a:p>
          <a:p>
            <a:pPr lvl="1"/>
            <a:r>
              <a:rPr lang="en-US" altLang="zh-TW" sz="2000" smtClean="0"/>
              <a:t>Even system calls are messages</a:t>
            </a:r>
          </a:p>
          <a:p>
            <a:pPr lvl="1"/>
            <a:r>
              <a:rPr lang="en-US" altLang="zh-TW" sz="2000" smtClean="0"/>
              <a:t>Each task gets two mailboxes at creation- Kernel and Notify</a:t>
            </a:r>
          </a:p>
          <a:p>
            <a:pPr lvl="1"/>
            <a:r>
              <a:rPr lang="en-US" altLang="zh-TW" sz="2000" smtClean="0"/>
              <a:t>Only three system calls needed for message transfer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000" smtClean="0">
                <a:latin typeface="Courier New" pitchFamily="49" charset="0"/>
                <a:cs typeface="Courier New" pitchFamily="49" charset="0"/>
              </a:rPr>
              <a:t>msg_send(), msg_receive(), msg_rpc()</a:t>
            </a:r>
          </a:p>
          <a:p>
            <a:pPr lvl="1"/>
            <a:r>
              <a:rPr lang="en-US" altLang="zh-TW" sz="2000" smtClean="0"/>
              <a:t>Mailboxes needed for commuication, created via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000" smtClean="0">
                <a:latin typeface="Courier New" pitchFamily="49" charset="0"/>
                <a:cs typeface="Courier New" pitchFamily="49" charset="0"/>
              </a:rPr>
              <a:t>port_allocate()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592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4075"/>
          </a:xfrm>
        </p:spPr>
        <p:txBody>
          <a:bodyPr/>
          <a:lstStyle/>
          <a:p>
            <a:r>
              <a:rPr lang="en-US" altLang="zh-TW" sz="3600" smtClean="0"/>
              <a:t>Examples of IPC Systems – Windows XP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8353425" cy="4525962"/>
          </a:xfrm>
        </p:spPr>
        <p:txBody>
          <a:bodyPr/>
          <a:lstStyle/>
          <a:p>
            <a:r>
              <a:rPr lang="en-US" altLang="zh-TW" sz="2400" smtClean="0"/>
              <a:t>Message-passing centric via </a:t>
            </a:r>
            <a:r>
              <a:rPr lang="en-US" altLang="zh-TW" sz="2400" smtClean="0">
                <a:solidFill>
                  <a:srgbClr val="0000FF"/>
                </a:solidFill>
              </a:rPr>
              <a:t>local procedure call </a:t>
            </a:r>
            <a:r>
              <a:rPr lang="en-US" altLang="zh-TW" sz="2400" smtClean="0"/>
              <a:t>(</a:t>
            </a:r>
            <a:r>
              <a:rPr lang="en-US" altLang="zh-TW" sz="2400" smtClean="0">
                <a:solidFill>
                  <a:srgbClr val="0000FF"/>
                </a:solidFill>
              </a:rPr>
              <a:t>LPC</a:t>
            </a:r>
            <a:r>
              <a:rPr lang="en-US" altLang="zh-TW" sz="2400" smtClean="0"/>
              <a:t>) facility</a:t>
            </a:r>
          </a:p>
          <a:p>
            <a:pPr lvl="1"/>
            <a:r>
              <a:rPr lang="en-US" altLang="zh-TW" sz="2000" smtClean="0"/>
              <a:t>Only works between processes on the same system</a:t>
            </a:r>
          </a:p>
          <a:p>
            <a:pPr lvl="1"/>
            <a:r>
              <a:rPr lang="en-US" altLang="zh-TW" sz="2000" smtClean="0"/>
              <a:t>Uses ports (like mailboxes) to establish and maintain communication channels</a:t>
            </a:r>
          </a:p>
          <a:p>
            <a:pPr lvl="1"/>
            <a:r>
              <a:rPr lang="en-US" altLang="zh-TW" sz="2000" smtClean="0"/>
              <a:t>Communication works as follows:</a:t>
            </a:r>
          </a:p>
          <a:p>
            <a:pPr lvl="2"/>
            <a:r>
              <a:rPr lang="en-US" altLang="zh-TW" sz="1800" smtClean="0"/>
              <a:t>The client opens a handle to the subsystem’s connection port object</a:t>
            </a:r>
          </a:p>
          <a:p>
            <a:pPr lvl="2"/>
            <a:r>
              <a:rPr lang="en-US" altLang="zh-TW" sz="1800" smtClean="0"/>
              <a:t>The client sends a connection request</a:t>
            </a:r>
          </a:p>
          <a:p>
            <a:pPr lvl="2"/>
            <a:r>
              <a:rPr lang="en-US" altLang="zh-TW" sz="1800" smtClean="0"/>
              <a:t>The server creates two private communication ports and returns the handle to one of them to the client</a:t>
            </a:r>
          </a:p>
          <a:p>
            <a:pPr lvl="2"/>
            <a:r>
              <a:rPr lang="en-US" altLang="zh-TW" sz="1800" smtClean="0"/>
              <a:t>The client and server use the corresponding port handle to send messages or callbacks and to listen for replies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87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1"/>
          <p:cNvSpPr>
            <a:spLocks noChangeArrowheads="1"/>
          </p:cNvSpPr>
          <p:nvPr/>
        </p:nvSpPr>
        <p:spPr bwMode="auto">
          <a:xfrm>
            <a:off x="395288" y="1628775"/>
            <a:ext cx="8280400" cy="4537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72575" cy="1125538"/>
          </a:xfrm>
        </p:spPr>
        <p:txBody>
          <a:bodyPr/>
          <a:lstStyle/>
          <a:p>
            <a:r>
              <a:rPr lang="en-US" altLang="zh-TW" sz="4000" smtClean="0"/>
              <a:t>Local Procedure Calls in Windows XP</a:t>
            </a:r>
          </a:p>
        </p:txBody>
      </p:sp>
      <p:pic>
        <p:nvPicPr>
          <p:cNvPr id="45060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981200"/>
            <a:ext cx="7440613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01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4075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Communications in Client-Server Systems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smtClean="0"/>
              <a:t>Sockets</a:t>
            </a:r>
          </a:p>
          <a:p>
            <a:r>
              <a:rPr lang="en-US" altLang="zh-TW" sz="2400" smtClean="0"/>
              <a:t>Remote Procedure Calls</a:t>
            </a:r>
          </a:p>
          <a:p>
            <a:r>
              <a:rPr lang="en-US" altLang="zh-TW" sz="2400" smtClean="0"/>
              <a:t>Remote Method Invocation (Java)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3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Sockets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7940675" cy="4105275"/>
          </a:xfrm>
        </p:spPr>
        <p:txBody>
          <a:bodyPr/>
          <a:lstStyle/>
          <a:p>
            <a:r>
              <a:rPr lang="en-US" altLang="zh-TW" sz="2400" smtClean="0"/>
              <a:t>A socket is defined as an </a:t>
            </a:r>
            <a:r>
              <a:rPr lang="en-US" altLang="zh-TW" sz="2400" i="1" smtClean="0">
                <a:solidFill>
                  <a:srgbClr val="FF0000"/>
                </a:solidFill>
              </a:rPr>
              <a:t>endpoint for communication</a:t>
            </a:r>
            <a:endParaRPr lang="en-US" altLang="zh-TW" sz="2400" smtClean="0">
              <a:solidFill>
                <a:srgbClr val="FF0000"/>
              </a:solidFill>
            </a:endParaRPr>
          </a:p>
          <a:p>
            <a:r>
              <a:rPr lang="en-US" altLang="zh-TW" sz="2400" smtClean="0"/>
              <a:t>Concatenation of IP address and port</a:t>
            </a:r>
          </a:p>
          <a:p>
            <a:r>
              <a:rPr lang="en-US" altLang="zh-TW" sz="2400" smtClean="0"/>
              <a:t>The socket </a:t>
            </a:r>
            <a:r>
              <a:rPr lang="en-US" altLang="zh-TW" sz="2400" b="1" smtClean="0">
                <a:solidFill>
                  <a:srgbClr val="FF0000"/>
                </a:solidFill>
              </a:rPr>
              <a:t>161.25.19.8:1625</a:t>
            </a:r>
            <a:r>
              <a:rPr lang="en-US" altLang="zh-TW" sz="2400" smtClean="0"/>
              <a:t> refers to port </a:t>
            </a:r>
            <a:r>
              <a:rPr lang="en-US" altLang="zh-TW" sz="2400" b="1" smtClean="0">
                <a:solidFill>
                  <a:srgbClr val="FF0000"/>
                </a:solidFill>
              </a:rPr>
              <a:t>1625</a:t>
            </a:r>
            <a:r>
              <a:rPr lang="en-US" altLang="zh-TW" sz="2400" smtClean="0">
                <a:solidFill>
                  <a:srgbClr val="FF0000"/>
                </a:solidFill>
              </a:rPr>
              <a:t> </a:t>
            </a:r>
            <a:r>
              <a:rPr lang="en-US" altLang="zh-TW" sz="2400" smtClean="0"/>
              <a:t>on host </a:t>
            </a:r>
            <a:r>
              <a:rPr lang="en-US" altLang="zh-TW" sz="2400" b="1" smtClean="0">
                <a:solidFill>
                  <a:srgbClr val="FF0000"/>
                </a:solidFill>
              </a:rPr>
              <a:t>161.25.19.8</a:t>
            </a:r>
          </a:p>
          <a:p>
            <a:r>
              <a:rPr lang="en-US" altLang="zh-TW" sz="2400" smtClean="0"/>
              <a:t>Communication consists between a pair of sockets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矩形 1"/>
          <p:cNvSpPr>
            <a:spLocks noChangeArrowheads="1"/>
          </p:cNvSpPr>
          <p:nvPr/>
        </p:nvSpPr>
        <p:spPr bwMode="auto">
          <a:xfrm>
            <a:off x="971550" y="1185863"/>
            <a:ext cx="7272338" cy="5038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Socket Communication</a:t>
            </a:r>
          </a:p>
        </p:txBody>
      </p:sp>
      <p:pic>
        <p:nvPicPr>
          <p:cNvPr id="4813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492250"/>
            <a:ext cx="64706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479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Remote Procedure Calls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smtClean="0"/>
              <a:t>Remote procedure call (RPC) abstracts procedure calls between processes on networked systems</a:t>
            </a:r>
          </a:p>
          <a:p>
            <a:r>
              <a:rPr lang="en-US" altLang="zh-TW" sz="2400" b="1" smtClean="0">
                <a:solidFill>
                  <a:srgbClr val="FF0000"/>
                </a:solidFill>
              </a:rPr>
              <a:t>Stubs</a:t>
            </a:r>
            <a:r>
              <a:rPr lang="en-US" altLang="zh-TW" sz="2400" smtClean="0">
                <a:solidFill>
                  <a:srgbClr val="FF0000"/>
                </a:solidFill>
              </a:rPr>
              <a:t> </a:t>
            </a:r>
            <a:r>
              <a:rPr lang="en-US" altLang="zh-TW" sz="2400" smtClean="0"/>
              <a:t>– client-side proxy for the actual procedure on the server</a:t>
            </a:r>
          </a:p>
          <a:p>
            <a:r>
              <a:rPr lang="en-US" altLang="zh-TW" sz="2400" smtClean="0"/>
              <a:t>The client-side stub locates the server and </a:t>
            </a:r>
            <a:r>
              <a:rPr lang="en-US" altLang="zh-TW" sz="2400" i="1" smtClean="0"/>
              <a:t>marshalls</a:t>
            </a:r>
            <a:r>
              <a:rPr lang="en-US" altLang="zh-TW" sz="2400" smtClean="0"/>
              <a:t> the parameters</a:t>
            </a:r>
          </a:p>
          <a:p>
            <a:r>
              <a:rPr lang="en-US" altLang="zh-TW" sz="2400" smtClean="0"/>
              <a:t>The server-side stub receives this message, unpacks the marshalled parameters, and peforms the procedure on the server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395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36613"/>
          </a:xfrm>
        </p:spPr>
        <p:txBody>
          <a:bodyPr/>
          <a:lstStyle/>
          <a:p>
            <a:pPr eaLnBrk="1" hangingPunct="1"/>
            <a:r>
              <a:rPr lang="en-US" altLang="zh-TW" smtClean="0"/>
              <a:t>Execution of RPC</a:t>
            </a:r>
          </a:p>
        </p:txBody>
      </p:sp>
      <p:pic>
        <p:nvPicPr>
          <p:cNvPr id="501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060450"/>
            <a:ext cx="5062538" cy="546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39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268413"/>
            <a:ext cx="7997825" cy="5113337"/>
          </a:xfrm>
        </p:spPr>
        <p:txBody>
          <a:bodyPr/>
          <a:lstStyle/>
          <a:p>
            <a:r>
              <a:rPr lang="en-US" altLang="zh-TW" sz="2400" smtClean="0"/>
              <a:t>Remote Method Invocation (RMI) is a Java mechanism similar to RPCs</a:t>
            </a:r>
          </a:p>
          <a:p>
            <a:r>
              <a:rPr lang="en-US" altLang="zh-TW" sz="2400" smtClean="0"/>
              <a:t>RMI allows a Java program on one machine to invoke a method on a remote object</a:t>
            </a:r>
          </a:p>
        </p:txBody>
      </p:sp>
      <p:sp>
        <p:nvSpPr>
          <p:cNvPr id="51203" name="矩形 1"/>
          <p:cNvSpPr>
            <a:spLocks noChangeArrowheads="1"/>
          </p:cNvSpPr>
          <p:nvPr/>
        </p:nvSpPr>
        <p:spPr bwMode="auto">
          <a:xfrm>
            <a:off x="827088" y="2997200"/>
            <a:ext cx="7705725" cy="3384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Remote Method Invocation</a:t>
            </a:r>
          </a:p>
        </p:txBody>
      </p:sp>
      <p:pic>
        <p:nvPicPr>
          <p:cNvPr id="5120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141663"/>
            <a:ext cx="7300912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686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矩形 1"/>
          <p:cNvSpPr>
            <a:spLocks noChangeArrowheads="1"/>
          </p:cNvSpPr>
          <p:nvPr/>
        </p:nvSpPr>
        <p:spPr bwMode="auto">
          <a:xfrm>
            <a:off x="827088" y="1119188"/>
            <a:ext cx="7848600" cy="51895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Marshalling Parameters</a:t>
            </a: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317625"/>
            <a:ext cx="6859588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151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"/>
          <p:cNvSpPr>
            <a:spLocks noChangeArrowheads="1"/>
          </p:cNvSpPr>
          <p:nvPr/>
        </p:nvSpPr>
        <p:spPr bwMode="auto">
          <a:xfrm>
            <a:off x="1547813" y="1125538"/>
            <a:ext cx="5903912" cy="5040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in Memory</a:t>
            </a:r>
          </a:p>
        </p:txBody>
      </p:sp>
      <p:pic>
        <p:nvPicPr>
          <p:cNvPr id="71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2" t="1192" r="27121" b="1192"/>
          <a:stretch>
            <a:fillRect/>
          </a:stretch>
        </p:blipFill>
        <p:spPr bwMode="auto">
          <a:xfrm>
            <a:off x="2987675" y="1268413"/>
            <a:ext cx="3062288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20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End of Chapter 3</a:t>
            </a:r>
          </a:p>
        </p:txBody>
      </p:sp>
    </p:spTree>
    <p:extLst>
      <p:ext uri="{BB962C8B-B14F-4D97-AF65-F5344CB8AC3E}">
        <p14:creationId xmlns:p14="http://schemas.microsoft.com/office/powerpoint/2010/main" val="96250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154862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Process State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812088" cy="2376488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As a process executes, it changes </a:t>
            </a:r>
            <a:r>
              <a:rPr lang="en-US" altLang="zh-TW" sz="2400" i="1" smtClean="0"/>
              <a:t>state</a:t>
            </a:r>
            <a:endParaRPr lang="en-US" altLang="zh-TW" sz="2400" smtClean="0"/>
          </a:p>
          <a:p>
            <a:pPr lvl="1" eaLnBrk="1" hangingPunct="1"/>
            <a:r>
              <a:rPr lang="en-US" altLang="zh-TW" sz="2000" b="1" smtClean="0">
                <a:solidFill>
                  <a:srgbClr val="FF0000"/>
                </a:solidFill>
              </a:rPr>
              <a:t>new</a:t>
            </a:r>
            <a:r>
              <a:rPr lang="en-US" altLang="zh-TW" sz="2000" smtClean="0"/>
              <a:t>:  The process is being created</a:t>
            </a:r>
          </a:p>
          <a:p>
            <a:pPr lvl="1" eaLnBrk="1" hangingPunct="1"/>
            <a:r>
              <a:rPr lang="en-US" altLang="zh-TW" sz="2000" b="1" smtClean="0">
                <a:solidFill>
                  <a:srgbClr val="FF0000"/>
                </a:solidFill>
              </a:rPr>
              <a:t>running</a:t>
            </a:r>
            <a:r>
              <a:rPr lang="en-US" altLang="zh-TW" sz="2000" smtClean="0"/>
              <a:t>:  Instructions are being executed</a:t>
            </a:r>
          </a:p>
          <a:p>
            <a:pPr lvl="1" eaLnBrk="1" hangingPunct="1"/>
            <a:r>
              <a:rPr lang="en-US" altLang="zh-TW" sz="2000" b="1" smtClean="0">
                <a:solidFill>
                  <a:srgbClr val="FF0000"/>
                </a:solidFill>
              </a:rPr>
              <a:t>waiting</a:t>
            </a:r>
            <a:r>
              <a:rPr lang="en-US" altLang="zh-TW" sz="2000" smtClean="0"/>
              <a:t>:  The process is waiting for some event to occur</a:t>
            </a:r>
          </a:p>
          <a:p>
            <a:pPr lvl="1" eaLnBrk="1" hangingPunct="1"/>
            <a:r>
              <a:rPr lang="en-US" altLang="zh-TW" sz="2000" b="1" smtClean="0">
                <a:solidFill>
                  <a:srgbClr val="FF0000"/>
                </a:solidFill>
              </a:rPr>
              <a:t>ready</a:t>
            </a:r>
            <a:r>
              <a:rPr lang="en-US" altLang="zh-TW" sz="2000" smtClean="0"/>
              <a:t>:  The process is waiting to be assigned to a processor</a:t>
            </a:r>
          </a:p>
          <a:p>
            <a:pPr lvl="1" eaLnBrk="1" hangingPunct="1"/>
            <a:r>
              <a:rPr lang="en-US" altLang="zh-TW" sz="2000" b="1" smtClean="0">
                <a:solidFill>
                  <a:srgbClr val="FF0000"/>
                </a:solidFill>
              </a:rPr>
              <a:t>terminated</a:t>
            </a:r>
            <a:r>
              <a:rPr lang="en-US" altLang="zh-TW" sz="2000" smtClean="0"/>
              <a:t>:  The process has finished execution</a:t>
            </a:r>
          </a:p>
        </p:txBody>
      </p:sp>
      <p:pic>
        <p:nvPicPr>
          <p:cNvPr id="81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3573463"/>
            <a:ext cx="7848600" cy="28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25317" name="群組 525316"/>
          <p:cNvGrpSpPr>
            <a:grpSpLocks/>
          </p:cNvGrpSpPr>
          <p:nvPr/>
        </p:nvGrpSpPr>
        <p:grpSpPr bwMode="auto">
          <a:xfrm>
            <a:off x="6491287" y="4292600"/>
            <a:ext cx="1851474" cy="1139825"/>
            <a:chOff x="6490763" y="4293096"/>
            <a:chExt cx="1852741" cy="1139366"/>
          </a:xfrm>
        </p:grpSpPr>
        <p:sp>
          <p:nvSpPr>
            <p:cNvPr id="8201" name="橢圓 1"/>
            <p:cNvSpPr>
              <a:spLocks noChangeArrowheads="1"/>
            </p:cNvSpPr>
            <p:nvPr/>
          </p:nvSpPr>
          <p:spPr bwMode="auto">
            <a:xfrm>
              <a:off x="6903344" y="4651861"/>
              <a:ext cx="1440160" cy="780601"/>
            </a:xfrm>
            <a:prstGeom prst="ellipse">
              <a:avLst/>
            </a:prstGeom>
            <a:solidFill>
              <a:srgbClr val="B2B2B2"/>
            </a:solidFill>
            <a:ln w="0" algn="ctr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0"/>
            <a:lstStyle/>
            <a:p>
              <a:r>
                <a:rPr lang="en-US" altLang="zh-TW" sz="2000" dirty="0"/>
                <a:t>zombie</a:t>
              </a:r>
              <a:endParaRPr lang="zh-TW" altLang="en-US" sz="1600" dirty="0"/>
            </a:p>
          </p:txBody>
        </p:sp>
        <p:cxnSp>
          <p:nvCxnSpPr>
            <p:cNvPr id="8202" name="弧形接點 10"/>
            <p:cNvCxnSpPr>
              <a:cxnSpLocks noChangeShapeType="1"/>
            </p:cNvCxnSpPr>
            <p:nvPr/>
          </p:nvCxnSpPr>
          <p:spPr bwMode="auto">
            <a:xfrm>
              <a:off x="6490763" y="4857285"/>
              <a:ext cx="589642" cy="447303"/>
            </a:xfrm>
            <a:prstGeom prst="curvedConnector4">
              <a:avLst>
                <a:gd name="adj1" fmla="val 32116"/>
                <a:gd name="adj2" fmla="val 151106"/>
              </a:avLst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03" name="弧形接點 30"/>
            <p:cNvCxnSpPr>
              <a:cxnSpLocks noChangeShapeType="1"/>
            </p:cNvCxnSpPr>
            <p:nvPr/>
          </p:nvCxnSpPr>
          <p:spPr bwMode="auto">
            <a:xfrm rot="5400000" flipH="1" flipV="1">
              <a:off x="7488963" y="4472477"/>
              <a:ext cx="358765" cy="4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69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Control Block (PCB)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8024812" cy="48244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/>
              <a:t>Information associated with each process</a:t>
            </a:r>
          </a:p>
          <a:p>
            <a:pPr eaLnBrk="1" hangingPunct="1"/>
            <a:r>
              <a:rPr lang="en-US" altLang="zh-TW" smtClean="0"/>
              <a:t>Process state</a:t>
            </a:r>
          </a:p>
          <a:p>
            <a:pPr eaLnBrk="1" hangingPunct="1"/>
            <a:r>
              <a:rPr lang="en-US" altLang="zh-TW" smtClean="0"/>
              <a:t>Program counter</a:t>
            </a:r>
          </a:p>
          <a:p>
            <a:pPr eaLnBrk="1" hangingPunct="1"/>
            <a:r>
              <a:rPr lang="en-US" altLang="zh-TW" smtClean="0"/>
              <a:t>CPU registers</a:t>
            </a:r>
          </a:p>
          <a:p>
            <a:pPr eaLnBrk="1" hangingPunct="1"/>
            <a:r>
              <a:rPr lang="en-US" altLang="zh-TW" smtClean="0"/>
              <a:t>CPU scheduling information</a:t>
            </a:r>
          </a:p>
          <a:p>
            <a:pPr eaLnBrk="1" hangingPunct="1"/>
            <a:r>
              <a:rPr lang="en-US" altLang="zh-TW" smtClean="0"/>
              <a:t>Memory-management information</a:t>
            </a:r>
          </a:p>
          <a:p>
            <a:pPr eaLnBrk="1" hangingPunct="1"/>
            <a:r>
              <a:rPr lang="en-US" altLang="zh-TW" smtClean="0"/>
              <a:t>Accounting information</a:t>
            </a:r>
          </a:p>
          <a:p>
            <a:pPr eaLnBrk="1" hangingPunct="1"/>
            <a:r>
              <a:rPr lang="en-US" altLang="zh-TW" smtClean="0"/>
              <a:t>I/O status information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76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Control Block (PCB)</a:t>
            </a:r>
          </a:p>
        </p:txBody>
      </p:sp>
      <p:pic>
        <p:nvPicPr>
          <p:cNvPr id="102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663" y="1412875"/>
            <a:ext cx="3076575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284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"/>
          <p:cNvSpPr>
            <a:spLocks noChangeArrowheads="1"/>
          </p:cNvSpPr>
          <p:nvPr/>
        </p:nvSpPr>
        <p:spPr bwMode="auto">
          <a:xfrm>
            <a:off x="1331913" y="1354138"/>
            <a:ext cx="6480175" cy="5040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CPU Switch From Process to Process</a:t>
            </a:r>
          </a:p>
        </p:txBody>
      </p:sp>
      <p:pic>
        <p:nvPicPr>
          <p:cNvPr id="112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1752600" y="1538288"/>
            <a:ext cx="5697538" cy="467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/49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65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ickley Script LET" pitchFamily="2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ickley Script LET" pitchFamily="2" charset="0"/>
            <a:ea typeface="新細明體" pitchFamily="18" charset="-12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5621</TotalTime>
  <Words>1872</Words>
  <Application>Microsoft Office PowerPoint</Application>
  <PresentationFormat>如螢幕大小 (4:3)</PresentationFormat>
  <Paragraphs>407</Paragraphs>
  <Slides>50</Slides>
  <Notes>50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62" baseType="lpstr">
      <vt:lpstr>Bickley Script LET</vt:lpstr>
      <vt:lpstr>Monaco</vt:lpstr>
      <vt:lpstr>Monotype Sorts</vt:lpstr>
      <vt:lpstr>全真中隸書</vt:lpstr>
      <vt:lpstr>新細明體</vt:lpstr>
      <vt:lpstr>Arial</vt:lpstr>
      <vt:lpstr>Courier New</vt:lpstr>
      <vt:lpstr>Helvetica</vt:lpstr>
      <vt:lpstr>Symbol</vt:lpstr>
      <vt:lpstr>Times New Roman</vt:lpstr>
      <vt:lpstr>Wingdings</vt:lpstr>
      <vt:lpstr>1_Default Design</vt:lpstr>
      <vt:lpstr>Chapter 3:  Processes</vt:lpstr>
      <vt:lpstr>Objectives</vt:lpstr>
      <vt:lpstr>Chapter 3:  Processes</vt:lpstr>
      <vt:lpstr>Process Concept</vt:lpstr>
      <vt:lpstr>Process in Memory</vt:lpstr>
      <vt:lpstr>Process State</vt:lpstr>
      <vt:lpstr>Process Control Block (PCB)</vt:lpstr>
      <vt:lpstr>Process Control Block (PCB)</vt:lpstr>
      <vt:lpstr>CPU Switch From Process to Process</vt:lpstr>
      <vt:lpstr>Process Scheduling Queues</vt:lpstr>
      <vt:lpstr>Ready Queue And Various I/O Device Queues</vt:lpstr>
      <vt:lpstr>Representation of Process Scheduling</vt:lpstr>
      <vt:lpstr>Schedulers (1/2)</vt:lpstr>
      <vt:lpstr>Addition of Medium Term Scheduling</vt:lpstr>
      <vt:lpstr>Schedulers (2/2)</vt:lpstr>
      <vt:lpstr>Context Switch</vt:lpstr>
      <vt:lpstr>Process Creation (1/2)</vt:lpstr>
      <vt:lpstr>Process Creation (2/2)</vt:lpstr>
      <vt:lpstr>Process Creation</vt:lpstr>
      <vt:lpstr>C Program Forking Separate Process</vt:lpstr>
      <vt:lpstr>A tree of processes on a typical Solaris</vt:lpstr>
      <vt:lpstr>Process Termination</vt:lpstr>
      <vt:lpstr>Interprocess Communication</vt:lpstr>
      <vt:lpstr>Communications Models </vt:lpstr>
      <vt:lpstr>Cooperating Processes</vt:lpstr>
      <vt:lpstr>Producer-Consumer Problem</vt:lpstr>
      <vt:lpstr>Bounded-Buffer – Shared-Memory Solution</vt:lpstr>
      <vt:lpstr>Bounded-Buffer – Producer</vt:lpstr>
      <vt:lpstr>Bounded Buffer – Consumer</vt:lpstr>
      <vt:lpstr>Producer </vt:lpstr>
      <vt:lpstr>Interprocess Communication – Message Passing</vt:lpstr>
      <vt:lpstr>Implementation Questions</vt:lpstr>
      <vt:lpstr>Direct Communication</vt:lpstr>
      <vt:lpstr>Indirect Communication (1/3)</vt:lpstr>
      <vt:lpstr>Indirect Communication (2/3)</vt:lpstr>
      <vt:lpstr>Indirect Communication (3/3)</vt:lpstr>
      <vt:lpstr>Synchronization</vt:lpstr>
      <vt:lpstr>Buffering</vt:lpstr>
      <vt:lpstr>Examples of IPC Systems - POSIX</vt:lpstr>
      <vt:lpstr>Examples of IPC Systems - Mach</vt:lpstr>
      <vt:lpstr>Examples of IPC Systems – Windows XP</vt:lpstr>
      <vt:lpstr>Local Procedure Calls in Windows XP</vt:lpstr>
      <vt:lpstr>Communications in Client-Server Systems</vt:lpstr>
      <vt:lpstr>Sockets</vt:lpstr>
      <vt:lpstr>Socket Communication</vt:lpstr>
      <vt:lpstr>Remote Procedure Calls</vt:lpstr>
      <vt:lpstr>Execution of RPC</vt:lpstr>
      <vt:lpstr>Remote Method Invocation</vt:lpstr>
      <vt:lpstr>Marshalling Parameters</vt:lpstr>
      <vt:lpstr>End of Chapter 3</vt:lpstr>
    </vt:vector>
  </TitlesOfParts>
  <Company>RTSL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薛智文</cp:lastModifiedBy>
  <cp:revision>485</cp:revision>
  <cp:lastPrinted>2011-11-20T14:32:55Z</cp:lastPrinted>
  <dcterms:created xsi:type="dcterms:W3CDTF">2001-12-27T10:28:16Z</dcterms:created>
  <dcterms:modified xsi:type="dcterms:W3CDTF">2016-03-08T18:57:09Z</dcterms:modified>
</cp:coreProperties>
</file>