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4" r:id="rId11"/>
    <p:sldId id="29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96" r:id="rId28"/>
    <p:sldId id="285" r:id="rId29"/>
    <p:sldId id="280" r:id="rId30"/>
    <p:sldId id="282" r:id="rId31"/>
    <p:sldId id="284" r:id="rId32"/>
    <p:sldId id="283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03" autoAdjust="0"/>
    <p:restoredTop sz="93851" autoAdjust="0"/>
  </p:normalViewPr>
  <p:slideViewPr>
    <p:cSldViewPr>
      <p:cViewPr varScale="1">
        <p:scale>
          <a:sx n="108" d="100"/>
          <a:sy n="108" d="100"/>
        </p:scale>
        <p:origin x="2232" y="42"/>
      </p:cViewPr>
      <p:guideLst>
        <p:guide orient="horz" pos="2160"/>
        <p:guide pos="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5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AE5AB06A-F9B9-488D-8475-4F5FABE380D0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11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11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E8D3C6D2-1690-478C-81DE-56EDE89E48EE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12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5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5377C069-A5E3-4357-8792-B358277E39CA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13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61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8A5DCC53-D87C-4AF0-BA58-38119BD2F4F3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14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52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38405830-4240-4CC7-B798-3C8FFD4A1E49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15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9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3DB3FDA8-F18B-4624-9E82-5C159098B16C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16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0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9445DDDF-B1ED-46CD-AE9B-B7AF4B04F78E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17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85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F3AFD4D8-5F3D-4386-95C1-C561E4A2D89F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18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19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B9F47F73-FAB6-4E35-AC77-10299E6D44F2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19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68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F42E6380-B796-4585-BACB-1AF80BCC7521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20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9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23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4A408351-258F-4451-B4CA-817D30C6243C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21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7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06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CA183834-C3D0-414D-B47D-0AC7CF6E0DDE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23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41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785CDD40-6EFB-409A-8CB4-FC2C08D9657A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24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20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46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42F2BAB7-24CA-4471-AD68-469698497323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27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81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F0569C11-B42A-48BB-BE0E-3D00F502C7DE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28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00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D35241D-C780-4B43-B9D0-A05DBB681483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29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fork() is originally for process.</a:t>
            </a:r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35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56E4F3E6-AAE5-4AD9-B1E8-6791A118314E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30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14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E30B9554-F054-47C5-BDDF-880157216A30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31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1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509FA7D4-4412-43BB-9B6E-9C992FCDED70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2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1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DDA4F36-46DD-490B-A9F8-FD16570F2A0B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32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17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B7283CF2-43D5-460F-8947-17C96D488F31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33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44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01" tIns="44950" rIns="89901" bIns="44950" anchor="b"/>
          <a:lstStyle>
            <a:lvl1pPr defTabSz="9080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9080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9080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9080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9080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r" eaLnBrk="1" hangingPunct="1"/>
            <a:fld id="{D48BA69F-6C75-4CDD-AEB1-B5E82EA12032}" type="slidenum">
              <a:rPr lang="en-US" altLang="zh-TW" sz="1200">
                <a:latin typeface="Helvetica" charset="0"/>
                <a:ea typeface="MS PGothic" pitchFamily="34" charset="-128"/>
              </a:rPr>
              <a:pPr algn="r" eaLnBrk="1" hangingPunct="1"/>
              <a:t>34</a:t>
            </a:fld>
            <a:endParaRPr lang="en-US" altLang="zh-TW" sz="1200">
              <a:latin typeface="Helvetica" charset="0"/>
              <a:ea typeface="MS PGothic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23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ETHREAD</a:t>
            </a:r>
            <a:r>
              <a:rPr lang="en-US" altLang="zh-TW" baseline="0" dirty="0" smtClean="0">
                <a:latin typeface="Times New Roman" pitchFamily="18" charset="0"/>
              </a:rPr>
              <a:t> = executive thread Block</a:t>
            </a:r>
          </a:p>
          <a:p>
            <a:pPr eaLnBrk="1" hangingPunct="1"/>
            <a:r>
              <a:rPr lang="en-US" altLang="zh-TW" baseline="0" dirty="0" smtClean="0">
                <a:latin typeface="Times New Roman" pitchFamily="18" charset="0"/>
              </a:rPr>
              <a:t>KTHREAD = kernel thread Block</a:t>
            </a:r>
          </a:p>
          <a:p>
            <a:pPr eaLnBrk="1" hangingPunct="1"/>
            <a:r>
              <a:rPr lang="en-US" altLang="zh-TW" baseline="0" dirty="0" smtClean="0">
                <a:latin typeface="Times New Roman" pitchFamily="18" charset="0"/>
              </a:rPr>
              <a:t>TEB = Thread Environment Block</a:t>
            </a:r>
            <a:endParaRPr lang="zh-TW" altLang="zh-TW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89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0F14F5C1-86B7-4753-90D3-509F31D30FBB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36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43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97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FBD22665-59E1-4E06-9346-92AE5F5018BE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38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60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0575" cy="345122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2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7DEA761-1BD7-4611-840B-C64043F8A47B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3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1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defTabSz="896938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FBC1D0E-AB4E-4ABF-A736-A545020D52C0}" type="slidenum">
              <a:rPr lang="en-US" altLang="zh-TW" smtClean="0">
                <a:latin typeface="Helvetica" charset="0"/>
                <a:ea typeface="MS PGothic" pitchFamily="34" charset="-128"/>
              </a:rPr>
              <a:pPr eaLnBrk="1" hangingPunct="1"/>
              <a:t>4</a:t>
            </a:fld>
            <a:endParaRPr lang="en-US" altLang="zh-TW" smtClean="0">
              <a:latin typeface="Helvetica" charset="0"/>
              <a:ea typeface="MS PGothic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0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5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7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0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3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6521450"/>
            <a:ext cx="664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125888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7499350" y="6453188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5DDB86-35EC-4043-954B-35E0721B33F8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ACAD5-C9A1-48FF-9150-D34DAF4063BB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0"/>
            <a:ext cx="2057400" cy="60102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19800" cy="60102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113B2-A1F2-42DF-887A-449C0111DA07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8229-41CC-4408-A29B-5CED2F795751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EFDB6-32DA-496B-BCC4-F28DB8CDEE87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5" y="1484313"/>
            <a:ext cx="387826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1538" y="1484313"/>
            <a:ext cx="38798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7647A-841E-474E-8E77-28B6D03A3543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AC4C3-EDF9-4A28-B1BB-0340B12399B2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A1DEE-D777-4A55-9D0D-8AAC877C822B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91D4C-2C6F-43C8-9F96-2DF8FE3E08B3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588B8-D30F-4FED-BB1B-376BD8AD896D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AE5DD-C3CB-43AA-BCD7-6CDC41BAA1DB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484313"/>
            <a:ext cx="7910513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8825" y="6508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fld id="{F1D5147C-5BEE-4CA6-A657-FD1ECFDF120E}" type="datetime10">
              <a:rPr lang="zh-TW" altLang="en-US" smtClean="0"/>
              <a:t>00:59</a:t>
            </a:fld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27750" y="65246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89563" y="65246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588125"/>
            <a:ext cx="6911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784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777163" y="6494463"/>
            <a:ext cx="14033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4:  Threads</a:t>
            </a:r>
          </a:p>
        </p:txBody>
      </p:sp>
    </p:spTree>
    <p:extLst>
      <p:ext uri="{BB962C8B-B14F-4D97-AF65-F5344CB8AC3E}">
        <p14:creationId xmlns:p14="http://schemas.microsoft.com/office/powerpoint/2010/main" val="229375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Challenges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Identifying tasks</a:t>
            </a:r>
          </a:p>
          <a:p>
            <a:r>
              <a:rPr lang="en-US" altLang="zh-TW" dirty="0" smtClean="0"/>
              <a:t>Balance</a:t>
            </a:r>
          </a:p>
          <a:p>
            <a:r>
              <a:rPr lang="en-US" altLang="zh-TW" dirty="0" smtClean="0"/>
              <a:t>Data splitting</a:t>
            </a:r>
          </a:p>
          <a:p>
            <a:r>
              <a:rPr lang="en-US" altLang="zh-TW" dirty="0" smtClean="0"/>
              <a:t>Data dependency</a:t>
            </a:r>
          </a:p>
          <a:p>
            <a:r>
              <a:rPr lang="en-US" altLang="zh-TW" dirty="0" smtClean="0"/>
              <a:t>Testing and debugging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3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Types of Parallelism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parallelism</a:t>
            </a:r>
          </a:p>
          <a:p>
            <a:r>
              <a:rPr lang="en-US" altLang="zh-TW" dirty="0" smtClean="0"/>
              <a:t>Task parallelism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2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User Threads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management done by user-level threads library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mtClean="0"/>
              <a:t>Three primary thread libraries:</a:t>
            </a:r>
          </a:p>
          <a:p>
            <a:pPr lvl="1" eaLnBrk="1" hangingPunct="1"/>
            <a:r>
              <a:rPr lang="en-US" altLang="zh-TW" smtClean="0"/>
              <a:t> POSIX </a:t>
            </a:r>
            <a:r>
              <a:rPr lang="en-US" altLang="zh-TW" smtClean="0">
                <a:solidFill>
                  <a:srgbClr val="3366FF"/>
                </a:solidFill>
              </a:rPr>
              <a:t>Pthreads</a:t>
            </a:r>
            <a:endParaRPr lang="en-US" altLang="zh-TW" i="1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altLang="zh-TW" smtClean="0"/>
              <a:t> Win32 threads</a:t>
            </a:r>
          </a:p>
          <a:p>
            <a:pPr lvl="1" eaLnBrk="1" hangingPunct="1"/>
            <a:r>
              <a:rPr lang="en-US" altLang="zh-TW" smtClean="0"/>
              <a:t> Java threads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2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Kernel 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Supported by the Kernel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mtClean="0"/>
              <a:t>Examples</a:t>
            </a:r>
          </a:p>
          <a:p>
            <a:pPr lvl="1" eaLnBrk="1" hangingPunct="1"/>
            <a:r>
              <a:rPr lang="en-US" altLang="zh-TW" smtClean="0"/>
              <a:t>Windows XP/2000</a:t>
            </a:r>
          </a:p>
          <a:p>
            <a:pPr lvl="1" eaLnBrk="1" hangingPunct="1"/>
            <a:r>
              <a:rPr lang="en-US" altLang="zh-TW" smtClean="0"/>
              <a:t>Solaris</a:t>
            </a:r>
          </a:p>
          <a:p>
            <a:pPr lvl="1" eaLnBrk="1" hangingPunct="1"/>
            <a:r>
              <a:rPr lang="en-US" altLang="zh-TW" smtClean="0"/>
              <a:t>Linux</a:t>
            </a:r>
          </a:p>
          <a:p>
            <a:pPr lvl="1" eaLnBrk="1" hangingPunct="1"/>
            <a:r>
              <a:rPr lang="en-US" altLang="zh-TW" smtClean="0"/>
              <a:t>Tru64 UNIX</a:t>
            </a:r>
          </a:p>
          <a:p>
            <a:pPr lvl="1" eaLnBrk="1" hangingPunct="1"/>
            <a:r>
              <a:rPr lang="en-US" altLang="zh-TW" smtClean="0"/>
              <a:t>Mac OS X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Multithreading Models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Many-to-One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mtClean="0"/>
              <a:t>One-to-One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mtClean="0"/>
              <a:t>Many-to-Many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867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Many-to-One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Many user-level threads mapped to single kernel thread</a:t>
            </a:r>
          </a:p>
          <a:p>
            <a:pPr eaLnBrk="1" hangingPunct="1"/>
            <a:r>
              <a:rPr lang="en-US" altLang="zh-TW" sz="2800" smtClean="0"/>
              <a:t>Examples:</a:t>
            </a:r>
          </a:p>
          <a:p>
            <a:pPr lvl="1" eaLnBrk="1" hangingPunct="1"/>
            <a:r>
              <a:rPr lang="en-US" altLang="zh-TW" sz="2400" smtClean="0">
                <a:solidFill>
                  <a:srgbClr val="3366FF"/>
                </a:solidFill>
              </a:rPr>
              <a:t>Solaris Green Threads</a:t>
            </a:r>
          </a:p>
          <a:p>
            <a:pPr lvl="1" eaLnBrk="1" hangingPunct="1"/>
            <a:r>
              <a:rPr lang="en-US" altLang="zh-TW" sz="2400" smtClean="0">
                <a:solidFill>
                  <a:srgbClr val="3366FF"/>
                </a:solidFill>
              </a:rPr>
              <a:t>GNU Portable Threads</a:t>
            </a:r>
          </a:p>
          <a:p>
            <a:pPr lvl="2" eaLnBrk="1" hangingPunct="1"/>
            <a:r>
              <a:rPr lang="en-US" altLang="zh-TW" sz="2000" smtClean="0">
                <a:solidFill>
                  <a:srgbClr val="3366FF"/>
                </a:solidFill>
              </a:rPr>
              <a:t>Linux, …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82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1042988" y="1196975"/>
            <a:ext cx="6842125" cy="51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Many-to-One Model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1473200"/>
            <a:ext cx="480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13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One-to-One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Each user-level thread maps to kernel thread</a:t>
            </a:r>
          </a:p>
          <a:p>
            <a:pPr eaLnBrk="1" hangingPunct="1"/>
            <a:r>
              <a:rPr lang="en-US" altLang="zh-TW" sz="2800" smtClean="0"/>
              <a:t>Examples</a:t>
            </a:r>
          </a:p>
          <a:p>
            <a:pPr lvl="1" eaLnBrk="1" hangingPunct="1"/>
            <a:r>
              <a:rPr lang="en-US" altLang="zh-TW" sz="2400" smtClean="0"/>
              <a:t>Windows NT/XP/2000</a:t>
            </a:r>
          </a:p>
          <a:p>
            <a:pPr lvl="1" eaLnBrk="1" hangingPunct="1"/>
            <a:r>
              <a:rPr lang="en-US" altLang="zh-TW" sz="2400" smtClean="0"/>
              <a:t>Linux</a:t>
            </a:r>
          </a:p>
          <a:p>
            <a:pPr lvl="1" eaLnBrk="1" hangingPunct="1"/>
            <a:r>
              <a:rPr lang="en-US" altLang="zh-TW" sz="2400" smtClean="0"/>
              <a:t>Solaris 9 and later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8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488950" y="1557338"/>
            <a:ext cx="8353425" cy="381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One-to-one Model</a:t>
            </a:r>
          </a:p>
        </p:txBody>
      </p:sp>
      <p:pic>
        <p:nvPicPr>
          <p:cNvPr id="184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027238"/>
            <a:ext cx="7475537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6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Many-to-Many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632700" cy="4445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Allows many user level threads to be mapped to many kernel threads</a:t>
            </a:r>
          </a:p>
          <a:p>
            <a:pPr eaLnBrk="1" hangingPunct="1"/>
            <a:r>
              <a:rPr lang="en-US" altLang="zh-TW" sz="2800" smtClean="0"/>
              <a:t>Allows the  operating system to create a sufficient number of kernel threads</a:t>
            </a:r>
          </a:p>
          <a:p>
            <a:pPr eaLnBrk="1" hangingPunct="1"/>
            <a:r>
              <a:rPr lang="en-US" altLang="zh-TW" sz="2800" smtClean="0"/>
              <a:t>Solaris prior to version 9</a:t>
            </a:r>
          </a:p>
          <a:p>
            <a:pPr eaLnBrk="1" hangingPunct="1"/>
            <a:r>
              <a:rPr lang="en-US" altLang="zh-TW" sz="2800" smtClean="0"/>
              <a:t>Windows NT/2000 with the </a:t>
            </a:r>
            <a:r>
              <a:rPr lang="en-US" altLang="zh-TW" sz="2800" i="1" smtClean="0"/>
              <a:t>ThreadFiber</a:t>
            </a:r>
            <a:r>
              <a:rPr lang="en-US" altLang="zh-TW" sz="2800" smtClean="0"/>
              <a:t> package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3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27856" y="1052736"/>
            <a:ext cx="8070057" cy="5256584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To introduce the notion of a thread — a fundamental unit of CPU utilization that forms the basis of multithreaded computer systems</a:t>
            </a:r>
          </a:p>
          <a:p>
            <a:pPr eaLnBrk="1" hangingPunct="1"/>
            <a:r>
              <a:rPr lang="en-US" altLang="zh-TW" sz="2800" dirty="0" smtClean="0"/>
              <a:t>To discuss the APIs for the </a:t>
            </a:r>
            <a:r>
              <a:rPr lang="en-US" altLang="zh-TW" sz="2800" dirty="0" err="1" smtClean="0"/>
              <a:t>Pthreads</a:t>
            </a:r>
            <a:r>
              <a:rPr lang="en-US" altLang="zh-TW" sz="2800" dirty="0" smtClean="0"/>
              <a:t>, Win32, and Java thread libraries</a:t>
            </a:r>
          </a:p>
          <a:p>
            <a:pPr eaLnBrk="1" hangingPunct="1"/>
            <a:r>
              <a:rPr lang="en-US" altLang="zh-TW" sz="2800" dirty="0" smtClean="0"/>
              <a:t>To explore several strategies that provide implicit threading</a:t>
            </a:r>
          </a:p>
          <a:p>
            <a:pPr eaLnBrk="1" hangingPunct="1"/>
            <a:r>
              <a:rPr lang="en-US" altLang="zh-TW" sz="2800" dirty="0" smtClean="0"/>
              <a:t>To examine issues related to multithreaded programming</a:t>
            </a:r>
          </a:p>
          <a:p>
            <a:pPr eaLnBrk="1" hangingPunct="1"/>
            <a:r>
              <a:rPr lang="en-US" altLang="zh-TW" sz="2800" dirty="0" smtClean="0"/>
              <a:t>To cover operating system support for threads in Windows and Linux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3"/>
          <p:cNvSpPr>
            <a:spLocks noChangeArrowheads="1"/>
          </p:cNvSpPr>
          <p:nvPr/>
        </p:nvSpPr>
        <p:spPr bwMode="auto">
          <a:xfrm>
            <a:off x="987425" y="1273175"/>
            <a:ext cx="7200900" cy="4964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Many-to-Many Model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54163"/>
            <a:ext cx="5153025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13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Two-level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7416800" cy="44561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Similar to M:M, except that it allows a user thread to be </a:t>
            </a:r>
            <a:r>
              <a:rPr lang="en-US" altLang="zh-TW" sz="2800" b="1" smtClean="0">
                <a:solidFill>
                  <a:srgbClr val="FF0000"/>
                </a:solidFill>
              </a:rPr>
              <a:t>bound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/>
              <a:t>to kernel thread</a:t>
            </a:r>
          </a:p>
          <a:p>
            <a:pPr eaLnBrk="1" hangingPunct="1"/>
            <a:r>
              <a:rPr lang="en-US" altLang="zh-TW" sz="2800" smtClean="0"/>
              <a:t>Examples</a:t>
            </a:r>
          </a:p>
          <a:p>
            <a:pPr lvl="1" eaLnBrk="1" hangingPunct="1"/>
            <a:r>
              <a:rPr lang="en-US" altLang="zh-TW" sz="2400" smtClean="0"/>
              <a:t>IRIX</a:t>
            </a:r>
          </a:p>
          <a:p>
            <a:pPr lvl="1" eaLnBrk="1" hangingPunct="1"/>
            <a:r>
              <a:rPr lang="en-US" altLang="zh-TW" sz="2400" smtClean="0"/>
              <a:t>HP-UX</a:t>
            </a:r>
          </a:p>
          <a:p>
            <a:pPr lvl="1" eaLnBrk="1" hangingPunct="1"/>
            <a:r>
              <a:rPr lang="en-US" altLang="zh-TW" sz="2400" smtClean="0"/>
              <a:t>Tru64 UNIX</a:t>
            </a:r>
          </a:p>
          <a:p>
            <a:pPr lvl="1" eaLnBrk="1" hangingPunct="1"/>
            <a:r>
              <a:rPr lang="en-US" altLang="zh-TW" sz="2400" smtClean="0"/>
              <a:t>Solaris 8 and earlier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75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3"/>
          <p:cNvSpPr>
            <a:spLocks noChangeArrowheads="1"/>
          </p:cNvSpPr>
          <p:nvPr/>
        </p:nvSpPr>
        <p:spPr bwMode="auto">
          <a:xfrm>
            <a:off x="971550" y="1447800"/>
            <a:ext cx="7056438" cy="4718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Two-level Model</a:t>
            </a:r>
          </a:p>
        </p:txBody>
      </p:sp>
      <p:pic>
        <p:nvPicPr>
          <p:cNvPr id="2253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797050"/>
            <a:ext cx="59420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47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Libraries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366FF"/>
                </a:solidFill>
              </a:rPr>
              <a:t>Thread library </a:t>
            </a:r>
            <a:r>
              <a:rPr lang="en-US" altLang="zh-TW" smtClean="0"/>
              <a:t>provides programmer with API for creating and managing threads</a:t>
            </a:r>
          </a:p>
          <a:p>
            <a:pPr eaLnBrk="1" hangingPunct="1"/>
            <a:r>
              <a:rPr lang="en-US" altLang="zh-TW" smtClean="0"/>
              <a:t>Two primary ways of implementing</a:t>
            </a:r>
          </a:p>
          <a:p>
            <a:pPr lvl="1" eaLnBrk="1" hangingPunct="1"/>
            <a:r>
              <a:rPr lang="en-US" altLang="zh-TW" smtClean="0"/>
              <a:t>Library entirely in user space</a:t>
            </a:r>
          </a:p>
          <a:p>
            <a:pPr lvl="1" eaLnBrk="1" hangingPunct="1"/>
            <a:r>
              <a:rPr lang="en-US" altLang="zh-TW" smtClean="0"/>
              <a:t>Kernel-level library supported by the OS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99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Pthreads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820150" cy="35274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May be provided either as user-level or kernel-level</a:t>
            </a:r>
          </a:p>
          <a:p>
            <a:pPr eaLnBrk="1" hangingPunct="1"/>
            <a:r>
              <a:rPr lang="en-US" altLang="zh-TW" sz="2800" smtClean="0"/>
              <a:t>A POSIX standard (IEEE 1003.1c) API for thread creation and synchronization</a:t>
            </a:r>
          </a:p>
          <a:p>
            <a:pPr eaLnBrk="1" hangingPunct="1"/>
            <a:r>
              <a:rPr lang="en-US" altLang="zh-TW" sz="2800" smtClean="0"/>
              <a:t>API specifies behavior of the thread library, implementation is up to development of the library</a:t>
            </a:r>
          </a:p>
          <a:p>
            <a:pPr eaLnBrk="1" hangingPunct="1"/>
            <a:r>
              <a:rPr lang="en-US" altLang="zh-TW" sz="2800" smtClean="0"/>
              <a:t>Common in UNIX operating systems (Solaris, Linux, Mac OS X)</a:t>
            </a:r>
          </a:p>
          <a:p>
            <a:pPr eaLnBrk="1" hangingPunct="1">
              <a:buFont typeface="Monotype Sorts" charset="2"/>
              <a:buNone/>
            </a:pPr>
            <a:endParaRPr lang="en-US" altLang="zh-TW" sz="28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57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 Threads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31900"/>
            <a:ext cx="8064500" cy="4789488"/>
          </a:xfrm>
        </p:spPr>
        <p:txBody>
          <a:bodyPr/>
          <a:lstStyle/>
          <a:p>
            <a:pPr eaLnBrk="1" hangingPunct="1"/>
            <a:r>
              <a:rPr lang="en-US" altLang="zh-TW" smtClean="0"/>
              <a:t>Java threads are managed by the JVM</a:t>
            </a:r>
          </a:p>
          <a:p>
            <a:pPr eaLnBrk="1" hangingPunct="1">
              <a:buFont typeface="Monotype Sorts" charset="2"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Typically implemented using the threads model provided by underlying OS</a:t>
            </a:r>
          </a:p>
          <a:p>
            <a:pPr eaLnBrk="1" hangingPunct="1">
              <a:buFont typeface="Monotype Sorts" charset="2"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Java threads may be created by:</a:t>
            </a:r>
          </a:p>
          <a:p>
            <a:pPr lvl="1" eaLnBrk="1" hangingPunct="1"/>
            <a:r>
              <a:rPr lang="en-US" altLang="zh-TW" smtClean="0"/>
              <a:t>Extending Thread class</a:t>
            </a:r>
          </a:p>
          <a:p>
            <a:pPr lvl="1" eaLnBrk="1" hangingPunct="1"/>
            <a:r>
              <a:rPr lang="en-US" altLang="zh-TW" smtClean="0"/>
              <a:t>Implementing the Runnable interface</a:t>
            </a:r>
            <a:br>
              <a:rPr lang="en-US" altLang="zh-TW" smtClean="0"/>
            </a:br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44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7"/>
          <p:cNvSpPr>
            <a:spLocks noChangeArrowheads="1"/>
          </p:cNvSpPr>
          <p:nvPr/>
        </p:nvSpPr>
        <p:spPr bwMode="auto">
          <a:xfrm>
            <a:off x="509588" y="1174750"/>
            <a:ext cx="8094662" cy="4991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 Thread States </a:t>
            </a:r>
          </a:p>
        </p:txBody>
      </p:sp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971550" y="1196975"/>
            <a:ext cx="7200900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656" name="群組 1"/>
          <p:cNvGrpSpPr>
            <a:grpSpLocks/>
          </p:cNvGrpSpPr>
          <p:nvPr/>
        </p:nvGrpSpPr>
        <p:grpSpPr bwMode="auto">
          <a:xfrm>
            <a:off x="1931988" y="3798888"/>
            <a:ext cx="6042025" cy="2303462"/>
            <a:chOff x="744538" y="3573463"/>
            <a:chExt cx="7848600" cy="2833687"/>
          </a:xfrm>
        </p:grpSpPr>
        <p:pic>
          <p:nvPicPr>
            <p:cNvPr id="2765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3573463"/>
              <a:ext cx="7848600" cy="2833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B2B2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7658" name="群組 10"/>
            <p:cNvGrpSpPr>
              <a:grpSpLocks/>
            </p:cNvGrpSpPr>
            <p:nvPr/>
          </p:nvGrpSpPr>
          <p:grpSpPr bwMode="auto">
            <a:xfrm>
              <a:off x="6491288" y="4292600"/>
              <a:ext cx="1843087" cy="1139825"/>
              <a:chOff x="6490763" y="4293096"/>
              <a:chExt cx="1844348" cy="1139366"/>
            </a:xfrm>
          </p:grpSpPr>
          <p:sp>
            <p:nvSpPr>
              <p:cNvPr id="27659" name="橢圓 1"/>
              <p:cNvSpPr>
                <a:spLocks noChangeArrowheads="1"/>
              </p:cNvSpPr>
              <p:nvPr/>
            </p:nvSpPr>
            <p:spPr bwMode="auto">
              <a:xfrm>
                <a:off x="6894951" y="4640374"/>
                <a:ext cx="1440160" cy="792088"/>
              </a:xfrm>
              <a:prstGeom prst="ellipse">
                <a:avLst/>
              </a:prstGeom>
              <a:solidFill>
                <a:srgbClr val="B2B2B2"/>
              </a:solidFill>
              <a:ln w="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altLang="zh-TW" sz="1400" dirty="0"/>
                  <a:t>zombie</a:t>
                </a:r>
                <a:endParaRPr lang="zh-TW" altLang="en-US" sz="1100" dirty="0"/>
              </a:p>
            </p:txBody>
          </p:sp>
          <p:cxnSp>
            <p:nvCxnSpPr>
              <p:cNvPr id="27660" name="弧形接點 10"/>
              <p:cNvCxnSpPr>
                <a:cxnSpLocks noChangeShapeType="1"/>
              </p:cNvCxnSpPr>
              <p:nvPr/>
            </p:nvCxnSpPr>
            <p:spPr bwMode="auto">
              <a:xfrm>
                <a:off x="6490763" y="4857285"/>
                <a:ext cx="589642" cy="447303"/>
              </a:xfrm>
              <a:prstGeom prst="curvedConnector4">
                <a:avLst>
                  <a:gd name="adj1" fmla="val 32116"/>
                  <a:gd name="adj2" fmla="val 151106"/>
                </a:avLst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61" name="弧形接點 3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488963" y="4472477"/>
                <a:ext cx="358765" cy="4"/>
              </a:xfrm>
              <a:prstGeom prst="curvedConnector3">
                <a:avLst>
                  <a:gd name="adj1" fmla="val 50000"/>
                </a:avLst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72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Implicit Threading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856" y="1268760"/>
            <a:ext cx="7910513" cy="4968552"/>
          </a:xfrm>
        </p:spPr>
        <p:txBody>
          <a:bodyPr/>
          <a:lstStyle/>
          <a:p>
            <a:r>
              <a:rPr lang="en-US" altLang="zh-TW" dirty="0" smtClean="0"/>
              <a:t>Transfer the creation and management of threading from developer to compilers and run-time library</a:t>
            </a:r>
          </a:p>
          <a:p>
            <a:r>
              <a:rPr lang="en-US" altLang="zh-TW" dirty="0" smtClean="0"/>
              <a:t>Thread Pools</a:t>
            </a:r>
          </a:p>
          <a:p>
            <a:r>
              <a:rPr lang="en-US" altLang="zh-TW" dirty="0" err="1" smtClean="0"/>
              <a:t>OpenMP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#pragma </a:t>
            </a:r>
            <a:r>
              <a:rPr lang="en-US" altLang="zh-TW" sz="2400" dirty="0" err="1" smtClean="0"/>
              <a:t>omp</a:t>
            </a:r>
            <a:r>
              <a:rPr lang="en-US" altLang="zh-TW" sz="2400" dirty="0" smtClean="0"/>
              <a:t> parallel {…}</a:t>
            </a:r>
          </a:p>
          <a:p>
            <a:r>
              <a:rPr lang="en-US" altLang="zh-TW" dirty="0" smtClean="0"/>
              <a:t>Grand Central Dispatch (GCD), Apple</a:t>
            </a:r>
          </a:p>
          <a:p>
            <a:pPr lvl="1"/>
            <a:r>
              <a:rPr lang="en-US" altLang="zh-TW" dirty="0" smtClean="0"/>
              <a:t>^{…}</a:t>
            </a:r>
          </a:p>
          <a:p>
            <a:r>
              <a:rPr lang="en-US" altLang="zh-TW" dirty="0" smtClean="0"/>
              <a:t>Threading Building Blocks (TBB), Intel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56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Pools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086353" cy="4478337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Create a number of threads in a pool where they await work</a:t>
            </a:r>
          </a:p>
          <a:p>
            <a:pPr eaLnBrk="1" hangingPunct="1"/>
            <a:r>
              <a:rPr lang="en-US" altLang="zh-TW" sz="2800" dirty="0" smtClean="0"/>
              <a:t>Advantages:</a:t>
            </a:r>
          </a:p>
          <a:p>
            <a:pPr lvl="1" eaLnBrk="1" hangingPunct="1"/>
            <a:r>
              <a:rPr lang="en-US" altLang="zh-TW" sz="2400" dirty="0" smtClean="0"/>
              <a:t>Usually slightly faster to service a request with an existing thread than create a new thread</a:t>
            </a:r>
          </a:p>
          <a:p>
            <a:pPr lvl="1" eaLnBrk="1" hangingPunct="1"/>
            <a:r>
              <a:rPr lang="en-US" altLang="zh-TW" sz="2400" dirty="0" smtClean="0"/>
              <a:t>Allows the number of threads in the application(s) to be bound to the size of the pool</a:t>
            </a:r>
          </a:p>
          <a:p>
            <a:pPr lvl="1" eaLnBrk="1" hangingPunct="1"/>
            <a:r>
              <a:rPr lang="en-US" altLang="zh-TW" sz="2400" dirty="0" smtClean="0"/>
              <a:t>Easier to use different strategies for running the task</a:t>
            </a:r>
          </a:p>
          <a:p>
            <a:pPr lvl="2" eaLnBrk="1" hangingPunct="1"/>
            <a:r>
              <a:rPr lang="en-US" altLang="zh-TW" sz="2000" dirty="0" smtClean="0"/>
              <a:t>Delay or periodically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96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Threading Issues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5900"/>
            <a:ext cx="8424863" cy="44831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Semantics of </a:t>
            </a:r>
            <a:r>
              <a:rPr lang="en-US" altLang="zh-TW" b="1" dirty="0" smtClean="0"/>
              <a:t>fork()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exec()</a:t>
            </a:r>
            <a:r>
              <a:rPr lang="en-US" altLang="zh-TW" dirty="0" smtClean="0"/>
              <a:t> system calls</a:t>
            </a:r>
          </a:p>
          <a:p>
            <a:pPr eaLnBrk="1" hangingPunct="1"/>
            <a:r>
              <a:rPr lang="en-US" altLang="zh-TW" dirty="0">
                <a:solidFill>
                  <a:srgbClr val="3366FF"/>
                </a:solidFill>
              </a:rPr>
              <a:t>Signal handling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</a:rPr>
              <a:t>Thread cancellation </a:t>
            </a:r>
            <a:r>
              <a:rPr lang="en-US" altLang="zh-TW" dirty="0" smtClean="0"/>
              <a:t>of </a:t>
            </a:r>
            <a:r>
              <a:rPr lang="en-US" altLang="zh-TW" dirty="0" smtClean="0">
                <a:solidFill>
                  <a:srgbClr val="3366FF"/>
                </a:solidFill>
              </a:rPr>
              <a:t>target thread</a:t>
            </a:r>
          </a:p>
          <a:p>
            <a:pPr lvl="1" eaLnBrk="1" hangingPunct="1"/>
            <a:r>
              <a:rPr lang="en-US" altLang="zh-TW" dirty="0" smtClean="0"/>
              <a:t>Asynchronous or deferred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</a:rPr>
              <a:t>Thread-local storage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</a:rPr>
              <a:t>Scheduler activations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38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4: Threads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484313"/>
            <a:ext cx="5937250" cy="45259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Overview</a:t>
            </a:r>
          </a:p>
          <a:p>
            <a:pPr eaLnBrk="1" hangingPunct="1"/>
            <a:r>
              <a:rPr lang="en-US" altLang="zh-TW" dirty="0" smtClean="0"/>
              <a:t>Multicore Programming</a:t>
            </a:r>
          </a:p>
          <a:p>
            <a:pPr eaLnBrk="1" hangingPunct="1"/>
            <a:r>
              <a:rPr lang="en-US" altLang="zh-TW" dirty="0" smtClean="0"/>
              <a:t>Multithreading Models</a:t>
            </a:r>
          </a:p>
          <a:p>
            <a:pPr eaLnBrk="1" hangingPunct="1"/>
            <a:r>
              <a:rPr lang="en-US" altLang="zh-TW" dirty="0" smtClean="0"/>
              <a:t>Thread Libraries</a:t>
            </a:r>
          </a:p>
          <a:p>
            <a:pPr eaLnBrk="1" hangingPunct="1"/>
            <a:r>
              <a:rPr lang="en-US" altLang="zh-TW" dirty="0" smtClean="0"/>
              <a:t>Implicit Threading</a:t>
            </a:r>
          </a:p>
          <a:p>
            <a:pPr eaLnBrk="1" hangingPunct="1"/>
            <a:r>
              <a:rPr lang="en-US" altLang="zh-TW" dirty="0" smtClean="0"/>
              <a:t>Threading Issues</a:t>
            </a:r>
          </a:p>
          <a:p>
            <a:pPr eaLnBrk="1" hangingPunct="1"/>
            <a:r>
              <a:rPr lang="en-US" altLang="zh-TW" dirty="0" smtClean="0"/>
              <a:t>Operating System Examples</a:t>
            </a:r>
          </a:p>
          <a:p>
            <a:pPr eaLnBrk="1" hangingPunct="1">
              <a:buFont typeface="Monotype Sorts" charset="2"/>
              <a:buNone/>
            </a:pPr>
            <a:endParaRPr lang="en-US" altLang="zh-TW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2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fork() and exec()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Does </a:t>
            </a:r>
            <a:r>
              <a:rPr lang="en-US" altLang="zh-TW" b="1" smtClean="0"/>
              <a:t>fork()</a:t>
            </a:r>
            <a:r>
              <a:rPr lang="en-US" altLang="zh-TW" smtClean="0"/>
              <a:t> duplicate only the calling thread or all threads?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3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 Handling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777163" cy="4586287"/>
          </a:xfrm>
        </p:spPr>
        <p:txBody>
          <a:bodyPr/>
          <a:lstStyle/>
          <a:p>
            <a:pPr marL="381000" indent="-381000" eaLnBrk="1" hangingPunct="1"/>
            <a:r>
              <a:rPr lang="en-US" altLang="zh-TW" sz="2400" smtClean="0"/>
              <a:t>Signals are used in UNIX systems to notify a process that a particular event has occurred</a:t>
            </a:r>
          </a:p>
          <a:p>
            <a:pPr marL="381000" indent="-381000" eaLnBrk="1" hangingPunct="1"/>
            <a:r>
              <a:rPr lang="en-US" altLang="zh-TW" sz="2400" smtClean="0"/>
              <a:t>A </a:t>
            </a:r>
            <a:r>
              <a:rPr lang="en-US" altLang="zh-TW" sz="2400" smtClean="0">
                <a:solidFill>
                  <a:srgbClr val="3366FF"/>
                </a:solidFill>
              </a:rPr>
              <a:t>signal handler </a:t>
            </a:r>
            <a:r>
              <a:rPr lang="en-US" altLang="zh-TW" sz="2400" smtClean="0"/>
              <a:t>is used to process signals</a:t>
            </a:r>
          </a:p>
          <a:p>
            <a:pPr marL="800100" lvl="1" indent="-342900" eaLnBrk="1" hangingPunct="1">
              <a:buFont typeface="Webdings" pitchFamily="18" charset="2"/>
              <a:buAutoNum type="arabicPeriod"/>
            </a:pPr>
            <a:r>
              <a:rPr lang="en-US" altLang="zh-TW" sz="2000" smtClean="0"/>
              <a:t>Signal is generated by particular event</a:t>
            </a:r>
          </a:p>
          <a:p>
            <a:pPr marL="800100" lvl="1" indent="-342900" eaLnBrk="1" hangingPunct="1">
              <a:buFont typeface="Webdings" pitchFamily="18" charset="2"/>
              <a:buAutoNum type="arabicPeriod"/>
            </a:pPr>
            <a:r>
              <a:rPr lang="en-US" altLang="zh-TW" sz="2000" smtClean="0"/>
              <a:t>Signal is delivered to a process</a:t>
            </a:r>
          </a:p>
          <a:p>
            <a:pPr marL="800100" lvl="1" indent="-342900" eaLnBrk="1" hangingPunct="1">
              <a:buFont typeface="Webdings" pitchFamily="18" charset="2"/>
              <a:buAutoNum type="arabicPeriod"/>
            </a:pPr>
            <a:r>
              <a:rPr lang="en-US" altLang="zh-TW" sz="2000" smtClean="0"/>
              <a:t>Signal is handled</a:t>
            </a:r>
          </a:p>
          <a:p>
            <a:pPr marL="381000" indent="-381000" eaLnBrk="1" hangingPunct="1"/>
            <a:r>
              <a:rPr lang="en-US" altLang="zh-TW" sz="2400" smtClean="0"/>
              <a:t>Options:</a:t>
            </a:r>
          </a:p>
          <a:p>
            <a:pPr marL="800100" lvl="1" indent="-342900" eaLnBrk="1" hangingPunct="1"/>
            <a:r>
              <a:rPr lang="en-US" altLang="zh-TW" sz="2000" smtClean="0"/>
              <a:t>Deliver the signal to the thread to which the signal applies</a:t>
            </a:r>
          </a:p>
          <a:p>
            <a:pPr marL="800100" lvl="1" indent="-342900" eaLnBrk="1" hangingPunct="1"/>
            <a:r>
              <a:rPr lang="en-US" altLang="zh-TW" sz="2000" smtClean="0"/>
              <a:t>Deliver the signal to every thread in the process</a:t>
            </a:r>
          </a:p>
          <a:p>
            <a:pPr marL="800100" lvl="1" indent="-342900" eaLnBrk="1" hangingPunct="1"/>
            <a:r>
              <a:rPr lang="en-US" altLang="zh-TW" sz="2000" smtClean="0"/>
              <a:t>Deliver the signal to certain threads in the process</a:t>
            </a:r>
          </a:p>
          <a:p>
            <a:pPr marL="800100" lvl="1" indent="-342900" eaLnBrk="1" hangingPunct="1"/>
            <a:r>
              <a:rPr lang="en-US" altLang="zh-TW" sz="2000" smtClean="0"/>
              <a:t>Assign a specific threa to receive all signals for the process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36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Cancellation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870825" cy="443071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Terminating a thread before it has finished</a:t>
            </a:r>
          </a:p>
          <a:p>
            <a:pPr eaLnBrk="1" hangingPunct="1"/>
            <a:r>
              <a:rPr lang="en-US" altLang="zh-TW" sz="2800" smtClean="0"/>
              <a:t>Two general approaches:</a:t>
            </a:r>
          </a:p>
          <a:p>
            <a:pPr lvl="1" eaLnBrk="1" hangingPunct="1"/>
            <a:r>
              <a:rPr lang="en-US" altLang="zh-TW" sz="2400" b="1" smtClean="0"/>
              <a:t>Asynchronous cancellation</a:t>
            </a:r>
            <a:r>
              <a:rPr lang="en-US" altLang="zh-TW" sz="2400" smtClean="0"/>
              <a:t> terminates the target thread  immediately</a:t>
            </a:r>
          </a:p>
          <a:p>
            <a:pPr lvl="1" eaLnBrk="1" hangingPunct="1"/>
            <a:r>
              <a:rPr lang="en-US" altLang="zh-TW" sz="2400" b="1" smtClean="0"/>
              <a:t>Deferred cancellation</a:t>
            </a:r>
            <a:r>
              <a:rPr lang="en-US" altLang="zh-TW" sz="2400" smtClean="0"/>
              <a:t> allows the target thread to periodically check if it should be cancelled</a:t>
            </a:r>
          </a:p>
          <a:p>
            <a:pPr lvl="1" eaLnBrk="1" hangingPunct="1">
              <a:buFont typeface="Monotype Sorts" charset="2"/>
              <a:buNone/>
            </a:pPr>
            <a:endParaRPr lang="en-US" altLang="zh-TW" sz="2400" smtClean="0"/>
          </a:p>
          <a:p>
            <a:pPr lvl="1" eaLnBrk="1" hangingPunct="1"/>
            <a:endParaRPr lang="en-US" altLang="zh-TW" sz="24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48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Thread–Local Storage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8963" cy="4478338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Allows each thread to have its own copy of data</a:t>
            </a:r>
          </a:p>
          <a:p>
            <a:pPr eaLnBrk="1" hangingPunct="1"/>
            <a:r>
              <a:rPr lang="en-US" altLang="zh-TW" sz="2800" dirty="0" smtClean="0"/>
              <a:t>Useful when you do not have control over the thread creation process (i.e., when using a thread pool, but need own transaction ID).</a:t>
            </a:r>
          </a:p>
          <a:p>
            <a:pPr eaLnBrk="1" hangingPunct="1"/>
            <a:r>
              <a:rPr lang="en-US" altLang="zh-TW" sz="2800" dirty="0" smtClean="0"/>
              <a:t>A static data vs. a local variable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2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 Activations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33488"/>
            <a:ext cx="7993063" cy="4492625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Both M:M and Two-level models require communication to maintain the appropriate number of kernel threads allocated to the application</a:t>
            </a:r>
          </a:p>
          <a:p>
            <a:pPr lvl="1" eaLnBrk="1" hangingPunct="1"/>
            <a:r>
              <a:rPr lang="en-US" altLang="zh-TW" sz="2400" dirty="0" smtClean="0"/>
              <a:t>light weight processor (LWP) or virtual processor</a:t>
            </a:r>
          </a:p>
          <a:p>
            <a:pPr eaLnBrk="1" hangingPunct="1"/>
            <a:r>
              <a:rPr lang="en-US" altLang="zh-TW" sz="2800" dirty="0" smtClean="0"/>
              <a:t>Scheduler activations provide </a:t>
            </a:r>
            <a:r>
              <a:rPr lang="en-US" altLang="zh-TW" sz="2800" dirty="0" err="1" smtClean="0">
                <a:solidFill>
                  <a:srgbClr val="3366FF"/>
                </a:solidFill>
              </a:rPr>
              <a:t>upcalls</a:t>
            </a:r>
            <a:r>
              <a:rPr lang="en-US" altLang="zh-TW" sz="2800" dirty="0" smtClean="0">
                <a:solidFill>
                  <a:srgbClr val="3366FF"/>
                </a:solidFill>
              </a:rPr>
              <a:t> </a:t>
            </a:r>
            <a:r>
              <a:rPr lang="en-US" altLang="zh-TW" sz="2800" dirty="0" smtClean="0"/>
              <a:t>- a communication mechanism from the kernel to the thread library</a:t>
            </a:r>
          </a:p>
          <a:p>
            <a:pPr eaLnBrk="1" hangingPunct="1"/>
            <a:r>
              <a:rPr lang="en-US" altLang="zh-TW" sz="2800" dirty="0" smtClean="0"/>
              <a:t>This communication allows an application to maintain the correct number kernel threads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45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Operating System 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84313"/>
            <a:ext cx="7469187" cy="4492625"/>
          </a:xfrm>
        </p:spPr>
        <p:txBody>
          <a:bodyPr/>
          <a:lstStyle/>
          <a:p>
            <a:pPr eaLnBrk="1" hangingPunct="1"/>
            <a:r>
              <a:rPr lang="en-US" altLang="zh-TW" smtClean="0"/>
              <a:t>Windows XP Threads</a:t>
            </a:r>
          </a:p>
          <a:p>
            <a:pPr lvl="1" eaLnBrk="1" hangingPunct="1"/>
            <a:r>
              <a:rPr lang="en-US" altLang="zh-TW" smtClean="0"/>
              <a:t>M:M</a:t>
            </a:r>
          </a:p>
          <a:p>
            <a:pPr eaLnBrk="1" hangingPunct="1"/>
            <a:r>
              <a:rPr lang="en-US" altLang="zh-TW" smtClean="0"/>
              <a:t>Linux Thread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DE500-F4A3-43BD-8325-8769892E53E7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99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3"/>
          <p:cNvSpPr>
            <a:spLocks noChangeArrowheads="1"/>
          </p:cNvSpPr>
          <p:nvPr/>
        </p:nvSpPr>
        <p:spPr bwMode="auto">
          <a:xfrm>
            <a:off x="1325563" y="908050"/>
            <a:ext cx="6264275" cy="561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Windows XP Threads</a:t>
            </a:r>
          </a:p>
        </p:txBody>
      </p:sp>
      <p:pic>
        <p:nvPicPr>
          <p:cNvPr id="35844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149350"/>
            <a:ext cx="536575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DE500-F4A3-43BD-8325-8769892E53E7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9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Windows XP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416800" cy="5027612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Implements the one-to-one mapping, kernel-level</a:t>
            </a:r>
          </a:p>
          <a:p>
            <a:pPr eaLnBrk="1" hangingPunct="1"/>
            <a:r>
              <a:rPr lang="en-US" altLang="zh-TW" sz="2400" smtClean="0"/>
              <a:t>Each thread contains</a:t>
            </a:r>
          </a:p>
          <a:p>
            <a:pPr lvl="1" eaLnBrk="1" hangingPunct="1"/>
            <a:r>
              <a:rPr lang="en-US" altLang="zh-TW" sz="2000" smtClean="0"/>
              <a:t>A thread id</a:t>
            </a:r>
          </a:p>
          <a:p>
            <a:pPr lvl="1" eaLnBrk="1" hangingPunct="1"/>
            <a:r>
              <a:rPr lang="en-US" altLang="zh-TW" sz="2000" smtClean="0"/>
              <a:t>Register set</a:t>
            </a:r>
          </a:p>
          <a:p>
            <a:pPr lvl="1" eaLnBrk="1" hangingPunct="1"/>
            <a:r>
              <a:rPr lang="en-US" altLang="zh-TW" sz="2000" smtClean="0"/>
              <a:t>Separate user and kernel stacks</a:t>
            </a:r>
          </a:p>
          <a:p>
            <a:pPr lvl="1" eaLnBrk="1" hangingPunct="1"/>
            <a:r>
              <a:rPr lang="en-US" altLang="zh-TW" sz="2000" smtClean="0"/>
              <a:t>Private data storage area</a:t>
            </a:r>
          </a:p>
          <a:p>
            <a:pPr eaLnBrk="1" hangingPunct="1"/>
            <a:r>
              <a:rPr lang="en-US" altLang="zh-TW" sz="2400" smtClean="0"/>
              <a:t>The register set, stacks, and private storage area are known as the </a:t>
            </a:r>
            <a:r>
              <a:rPr lang="en-US" altLang="zh-TW" sz="2400" smtClean="0">
                <a:solidFill>
                  <a:srgbClr val="3366FF"/>
                </a:solidFill>
              </a:rPr>
              <a:t>context </a:t>
            </a:r>
            <a:r>
              <a:rPr lang="en-US" altLang="zh-TW" sz="2400" smtClean="0"/>
              <a:t>of the threads</a:t>
            </a:r>
          </a:p>
          <a:p>
            <a:pPr eaLnBrk="1" hangingPunct="1"/>
            <a:r>
              <a:rPr lang="en-US" altLang="zh-TW" sz="2400" smtClean="0"/>
              <a:t>The primary data structures of a thread include:</a:t>
            </a:r>
          </a:p>
          <a:p>
            <a:pPr lvl="1" eaLnBrk="1" hangingPunct="1"/>
            <a:r>
              <a:rPr lang="en-US" altLang="zh-TW" sz="2000" smtClean="0"/>
              <a:t>ETHREAD (executive thread block)</a:t>
            </a:r>
          </a:p>
          <a:p>
            <a:pPr lvl="1" eaLnBrk="1" hangingPunct="1"/>
            <a:r>
              <a:rPr lang="en-US" altLang="zh-TW" sz="2000" smtClean="0"/>
              <a:t>KTHREAD (kernel thread block)</a:t>
            </a:r>
          </a:p>
          <a:p>
            <a:pPr lvl="1" eaLnBrk="1" hangingPunct="1"/>
            <a:r>
              <a:rPr lang="en-US" altLang="zh-TW" sz="2000" smtClean="0"/>
              <a:t>TEB (thread environment block)</a:t>
            </a:r>
          </a:p>
          <a:p>
            <a:pPr eaLnBrk="1" hangingPunct="1">
              <a:buFont typeface="Monotype Sorts" charset="2"/>
              <a:buNone/>
            </a:pPr>
            <a:endParaRPr lang="en-US" altLang="zh-TW" sz="24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0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Linux Threads</a:t>
            </a:r>
          </a:p>
        </p:txBody>
      </p:sp>
      <p:pic>
        <p:nvPicPr>
          <p:cNvPr id="37891" name="Picture 7" descr="in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95525"/>
            <a:ext cx="6072188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4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Linux Threads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4495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Linux refers to them as </a:t>
            </a:r>
            <a:r>
              <a:rPr lang="en-US" altLang="zh-TW" sz="2400" i="1" smtClean="0"/>
              <a:t>tasks</a:t>
            </a:r>
            <a:r>
              <a:rPr lang="en-US" altLang="zh-TW" sz="2400" smtClean="0"/>
              <a:t> rather than </a:t>
            </a:r>
            <a:r>
              <a:rPr lang="en-US" altLang="zh-TW" sz="2400" i="1" smtClean="0"/>
              <a:t>threads</a:t>
            </a:r>
            <a:endParaRPr lang="en-US" altLang="zh-TW" sz="2400" smtClean="0"/>
          </a:p>
          <a:p>
            <a:pPr eaLnBrk="1" hangingPunct="1"/>
            <a:r>
              <a:rPr lang="en-US" altLang="zh-TW" sz="2400" smtClean="0"/>
              <a:t>Thread creation is done through </a:t>
            </a:r>
            <a:r>
              <a:rPr lang="en-US" altLang="zh-TW" sz="2400" b="1" smtClean="0"/>
              <a:t>clone()</a:t>
            </a:r>
            <a:r>
              <a:rPr lang="en-US" altLang="zh-TW" sz="2400" smtClean="0"/>
              <a:t> system call</a:t>
            </a:r>
          </a:p>
          <a:p>
            <a:pPr eaLnBrk="1" hangingPunct="1"/>
            <a:r>
              <a:rPr lang="en-US" altLang="zh-TW" sz="2400" b="1" smtClean="0"/>
              <a:t>clone()</a:t>
            </a:r>
            <a:r>
              <a:rPr lang="en-US" altLang="zh-TW" sz="2400" smtClean="0"/>
              <a:t> allows a child task to share the address space of the parent task (process)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66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827088" y="1341438"/>
            <a:ext cx="7345362" cy="496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58275" cy="1196975"/>
          </a:xfrm>
        </p:spPr>
        <p:txBody>
          <a:bodyPr/>
          <a:lstStyle/>
          <a:p>
            <a:pPr eaLnBrk="1" hangingPunct="1"/>
            <a:r>
              <a:rPr lang="en-US" altLang="zh-TW" smtClean="0"/>
              <a:t>Single and Multithreaded Processes</a:t>
            </a:r>
          </a:p>
        </p:txBody>
      </p:sp>
      <p:pic>
        <p:nvPicPr>
          <p:cNvPr id="614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73238"/>
            <a:ext cx="66008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3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 of Chapter 4</a:t>
            </a:r>
          </a:p>
        </p:txBody>
      </p:sp>
    </p:spTree>
    <p:extLst>
      <p:ext uri="{BB962C8B-B14F-4D97-AF65-F5344CB8AC3E}">
        <p14:creationId xmlns:p14="http://schemas.microsoft.com/office/powerpoint/2010/main" val="26296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45878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mtClean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Responsiveness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mtClean="0"/>
              <a:t>Resource Sharing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mtClean="0"/>
              <a:t>Economy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mtClean="0"/>
              <a:t>Scalability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3200" b="1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61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Multicore Programming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Multicore systems putting pressure on programmers, challenges include</a:t>
            </a:r>
          </a:p>
          <a:p>
            <a:pPr lvl="1" eaLnBrk="1" hangingPunct="1"/>
            <a:r>
              <a:rPr lang="en-US" altLang="zh-TW" b="1" smtClean="0"/>
              <a:t>Dividing activities</a:t>
            </a:r>
          </a:p>
          <a:p>
            <a:pPr lvl="1" eaLnBrk="1" hangingPunct="1"/>
            <a:r>
              <a:rPr lang="en-US" altLang="zh-TW" b="1" smtClean="0"/>
              <a:t>Balance</a:t>
            </a:r>
          </a:p>
          <a:p>
            <a:pPr lvl="1" eaLnBrk="1" hangingPunct="1"/>
            <a:r>
              <a:rPr lang="en-US" altLang="zh-TW" b="1" smtClean="0"/>
              <a:t>Data splitting</a:t>
            </a:r>
          </a:p>
          <a:p>
            <a:pPr lvl="1" eaLnBrk="1" hangingPunct="1"/>
            <a:r>
              <a:rPr lang="en-US" altLang="zh-TW" b="1" smtClean="0"/>
              <a:t>Data dependency</a:t>
            </a:r>
          </a:p>
          <a:p>
            <a:pPr lvl="1" eaLnBrk="1" hangingPunct="1"/>
            <a:r>
              <a:rPr lang="en-US" altLang="zh-TW" b="1" smtClean="0"/>
              <a:t>Testing and debugging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48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/>
          <p:cNvSpPr>
            <a:spLocks noChangeArrowheads="1"/>
          </p:cNvSpPr>
          <p:nvPr/>
        </p:nvSpPr>
        <p:spPr bwMode="auto">
          <a:xfrm>
            <a:off x="755650" y="1700213"/>
            <a:ext cx="7777163" cy="3457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15425" cy="1268413"/>
          </a:xfrm>
        </p:spPr>
        <p:txBody>
          <a:bodyPr/>
          <a:lstStyle/>
          <a:p>
            <a:pPr eaLnBrk="1" hangingPunct="1"/>
            <a:r>
              <a:rPr lang="en-US" altLang="zh-TW" smtClean="0"/>
              <a:t>Multithreaded Server Architecture</a:t>
            </a:r>
          </a:p>
        </p:txBody>
      </p:sp>
      <p:pic>
        <p:nvPicPr>
          <p:cNvPr id="9220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209800"/>
            <a:ext cx="7108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0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3"/>
          <p:cNvSpPr>
            <a:spLocks noChangeArrowheads="1"/>
          </p:cNvSpPr>
          <p:nvPr/>
        </p:nvSpPr>
        <p:spPr bwMode="auto">
          <a:xfrm>
            <a:off x="509588" y="2500313"/>
            <a:ext cx="8351837" cy="2297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Concurrent Execution </a:t>
            </a:r>
            <a:br>
              <a:rPr lang="en-US" altLang="zh-TW" sz="4000" smtClean="0"/>
            </a:br>
            <a:r>
              <a:rPr lang="en-US" altLang="zh-TW" sz="4000" smtClean="0"/>
              <a:t>on a Single-core System</a:t>
            </a:r>
          </a:p>
        </p:txBody>
      </p:sp>
      <p:pic>
        <p:nvPicPr>
          <p:cNvPr id="10244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3249613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3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3"/>
          <p:cNvSpPr>
            <a:spLocks noChangeArrowheads="1"/>
          </p:cNvSpPr>
          <p:nvPr/>
        </p:nvSpPr>
        <p:spPr bwMode="auto">
          <a:xfrm>
            <a:off x="509588" y="2996952"/>
            <a:ext cx="8094662" cy="2952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-19050" y="0"/>
            <a:ext cx="9163050" cy="1196975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Parallel Execution on a Multicore System</a:t>
            </a:r>
          </a:p>
        </p:txBody>
      </p:sp>
      <p:pic>
        <p:nvPicPr>
          <p:cNvPr id="11268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412877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/39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280744" y="1772816"/>
                <a:ext cx="2142190" cy="74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𝑠𝑝𝑒𝑒𝑑𝑢𝑝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⦤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44" y="1772816"/>
                <a:ext cx="2142190" cy="742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491880" y="1201496"/>
            <a:ext cx="2034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AMDAHL’s Law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87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5894</TotalTime>
  <Words>1046</Words>
  <Application>Microsoft Office PowerPoint</Application>
  <PresentationFormat>如螢幕大小 (4:3)</PresentationFormat>
  <Paragraphs>286</Paragraphs>
  <Slides>40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2" baseType="lpstr">
      <vt:lpstr>Bickley Script LET</vt:lpstr>
      <vt:lpstr>Monotype Sorts</vt:lpstr>
      <vt:lpstr>MS PGothic</vt:lpstr>
      <vt:lpstr>全真中隸書</vt:lpstr>
      <vt:lpstr>新細明體</vt:lpstr>
      <vt:lpstr>Arial</vt:lpstr>
      <vt:lpstr>Cambria Math</vt:lpstr>
      <vt:lpstr>Helvetica</vt:lpstr>
      <vt:lpstr>Times New Roman</vt:lpstr>
      <vt:lpstr>Webdings</vt:lpstr>
      <vt:lpstr>Wingdings</vt:lpstr>
      <vt:lpstr>1_Default Design</vt:lpstr>
      <vt:lpstr>Chapter 4:  Threads</vt:lpstr>
      <vt:lpstr>Objectives</vt:lpstr>
      <vt:lpstr>Chapter 4: Threads</vt:lpstr>
      <vt:lpstr>Single and Multithreaded Processes</vt:lpstr>
      <vt:lpstr>Benefits</vt:lpstr>
      <vt:lpstr>Multicore Programming</vt:lpstr>
      <vt:lpstr>Multithreaded Server Architecture</vt:lpstr>
      <vt:lpstr>Concurrent Execution  on a Single-core System</vt:lpstr>
      <vt:lpstr>Parallel Execution on a Multicore System</vt:lpstr>
      <vt:lpstr>Programming Challenges</vt:lpstr>
      <vt:lpstr>Types of Parallelism</vt:lpstr>
      <vt:lpstr>User Threads</vt:lpstr>
      <vt:lpstr>Kernel Threads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Two-level Model</vt:lpstr>
      <vt:lpstr>Two-level Model</vt:lpstr>
      <vt:lpstr>Thread Libraries</vt:lpstr>
      <vt:lpstr>Pthreads</vt:lpstr>
      <vt:lpstr>Java Threads</vt:lpstr>
      <vt:lpstr>Java Thread States </vt:lpstr>
      <vt:lpstr>Implicit Threading</vt:lpstr>
      <vt:lpstr>Thread Pools</vt:lpstr>
      <vt:lpstr>Threading Issues</vt:lpstr>
      <vt:lpstr>Semantics of fork() and exec()</vt:lpstr>
      <vt:lpstr>Signal Handling</vt:lpstr>
      <vt:lpstr>Thread Cancellation</vt:lpstr>
      <vt:lpstr>Thread–Local Storage</vt:lpstr>
      <vt:lpstr>Scheduler Activations</vt:lpstr>
      <vt:lpstr>Operating System Examples</vt:lpstr>
      <vt:lpstr>Windows XP Threads</vt:lpstr>
      <vt:lpstr>Windows XP Threads</vt:lpstr>
      <vt:lpstr>Linux Threads</vt:lpstr>
      <vt:lpstr>Linux Threads</vt:lpstr>
      <vt:lpstr>End of Chapter 4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薛智文</cp:lastModifiedBy>
  <cp:revision>494</cp:revision>
  <cp:lastPrinted>2011-11-20T14:32:55Z</cp:lastPrinted>
  <dcterms:created xsi:type="dcterms:W3CDTF">2001-12-27T10:28:16Z</dcterms:created>
  <dcterms:modified xsi:type="dcterms:W3CDTF">2016-03-15T20:04:57Z</dcterms:modified>
</cp:coreProperties>
</file>