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3" r:id="rId38"/>
    <p:sldId id="304" r:id="rId39"/>
    <p:sldId id="305" r:id="rId40"/>
    <p:sldId id="306" r:id="rId41"/>
    <p:sldId id="30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2" r:id="rId50"/>
    <p:sldId id="299" r:id="rId51"/>
    <p:sldId id="300" r:id="rId52"/>
    <p:sldId id="301" r:id="rId53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3" autoAdjust="0"/>
    <p:restoredTop sz="93851" autoAdjust="0"/>
  </p:normalViewPr>
  <p:slideViewPr>
    <p:cSldViewPr>
      <p:cViewPr varScale="1">
        <p:scale>
          <a:sx n="83" d="100"/>
          <a:sy n="83" d="100"/>
        </p:scale>
        <p:origin x="1872" y="48"/>
      </p:cViewPr>
      <p:guideLst>
        <p:guide orient="horz" pos="2160"/>
        <p:guide pos="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315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Project 3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11488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4E47E545-7A90-47A4-AE7D-4356154B2B1D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9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9280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19776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2899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70775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7096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1666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E815DAD4-3ACE-451E-A118-E119922473D3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15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60428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0109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41CC39A-FD9E-44EF-8C83-0757E19EDBBB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17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503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9C9E90D9-E9FB-4D44-BC61-8316ED04C418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18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3333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7881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54594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036FC40B-CF9A-4503-AACB-BDAE1FBF4090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20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41313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0F669D7-B912-4791-8A6D-7B6DA026F304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21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What is the ideal pattern?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72045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D39B46CA-AE7D-4EE4-B155-D2749F5544FF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22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760347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34A33F20-5896-4F3C-92DF-57DE9A028188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23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97303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7B36A1F1-8ADD-4B9B-BCED-0ED092C3206B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24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00175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4D3A2B07-22E5-4FFE-B7B8-5974D430FBDD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25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11016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BAFA7938-33EF-4C0B-8DBA-CD70453BE0C4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26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68532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FC6C714-9E51-4935-8F38-2CFE7158B753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27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00891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389AE5C-3316-45C6-ADB4-D365596975B0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28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4944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52930059-38DB-4136-BEC0-454C56C64302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66445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A82CBEC-EEC6-4CE7-9F9F-92AD770E62D4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29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3236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FD4D1149-FA98-4059-ADA6-7150FC033737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30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9496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88F4A547-BD14-4C42-941F-64A6BB787D2C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31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76322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92079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79776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90113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23032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91443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34436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1076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2F14AEA1-8E28-4AEA-B8DF-4025218D01B1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3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015693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44386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73DDEDB8-ECEA-40FB-A8E3-3F357FDD2A8E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41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54404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DFE76BAB-24BD-402C-B29E-85A8F37AF0CE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42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08983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38008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B41E6CE0-D3F7-4486-A041-B26A799E2C14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44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81318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70639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2B0B8D0B-A356-4BF5-AE8F-F869D5C4281A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46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054963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F77353FB-05E2-428C-9505-200B926A4C21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47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844836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Brain </a:t>
            </a:r>
            <a:r>
              <a:rPr lang="en-US" altLang="zh-TW" smtClean="0"/>
              <a:t>Fuck Scheduling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F28F61-97FE-4B0B-9938-470E9E24C3A8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6321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A3BE8B9D-397F-458A-8E86-E73B4671D498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49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8155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ABA85542-9329-4A31-8BE0-FA235701F4E2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4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462947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D2F9E04B-E06B-472A-9E1B-B0734308EA01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50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591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7048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C82B19ED-A66D-493D-8C40-48858FF7F00B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5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6623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D41B80D4-02A0-4629-BF8D-F35A736AE479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6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5599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4F69BA0A-608F-48E4-9B06-B124A57BF4E5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7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2741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/>
            <a:fld id="{6F02DB75-AEB1-4AC9-AD6F-24117B64A7F8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 eaLnBrk="1" hangingPunct="1"/>
              <a:t>8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067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6521450"/>
            <a:ext cx="664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3"/>
            <a:ext cx="125888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7499350" y="6453188"/>
            <a:ext cx="1692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49E36E-E404-4D31-B6BF-059C3BA964E5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53275-1C46-4C3A-93A5-8FF921CE45E9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0"/>
            <a:ext cx="2057400" cy="6010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19800" cy="60102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4D17F-2AFA-4D4B-BE95-956310C69F66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D998C-C252-4764-944E-DCFA9D89AE3C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246E9-3031-4C47-B4B8-5E748E604B84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5" y="1484313"/>
            <a:ext cx="38782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1538" y="1484313"/>
            <a:ext cx="38798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62F13-760B-4279-90D2-634C8EB1D31D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B2D93-8BA3-4709-B1B8-895C81C78F75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129F-25EA-43EA-99F0-E4DD6F0ED837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2E73-2F7B-4E17-A05A-C0A44A5C2D5F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F3C27-2BF4-48EC-9810-B61ADFB6C10F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DD0E-ABA6-4E7D-AEEE-D0E7E11664F9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484313"/>
            <a:ext cx="7910513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8825" y="6508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fld id="{C568EF61-59E9-4213-8CA9-62478DC7F856}" type="datetime10">
              <a:rPr lang="zh-TW" altLang="en-US" smtClean="0"/>
              <a:t>23:51</a:t>
            </a:fld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27750" y="65246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89563" y="65246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588125"/>
            <a:ext cx="6911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784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777163" y="6494463"/>
            <a:ext cx="14033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smtClean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smtClean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0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5:  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30147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28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First-Come, First-Served (FCFS) Scheduling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377950"/>
            <a:ext cx="8535987" cy="4919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altLang="zh-TW" sz="1200" dirty="0" smtClean="0"/>
              <a:t>		</a:t>
            </a:r>
            <a:r>
              <a:rPr lang="en-US" altLang="zh-TW" sz="2400" u="sng" dirty="0" smtClean="0"/>
              <a:t>Process</a:t>
            </a:r>
            <a:r>
              <a:rPr lang="en-US" altLang="zh-TW" sz="2400" dirty="0" smtClean="0"/>
              <a:t>	</a:t>
            </a:r>
            <a:r>
              <a:rPr lang="en-US" altLang="zh-TW" sz="2400" u="sng" dirty="0" smtClean="0"/>
              <a:t>Burst Time	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	24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2</a:t>
            </a:r>
            <a:r>
              <a:rPr lang="en-US" altLang="zh-TW" sz="2400" dirty="0" smtClean="0"/>
              <a:t> 	3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  <a:defRPr/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3	 </a:t>
            </a:r>
            <a:r>
              <a:rPr lang="en-US" altLang="zh-TW" sz="2400" dirty="0" smtClean="0"/>
              <a:t>3</a:t>
            </a:r>
            <a:r>
              <a:rPr lang="en-US" altLang="zh-TW" sz="2400" i="1" baseline="-25000" dirty="0" smtClean="0"/>
              <a:t> </a:t>
            </a:r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  <a:defRPr/>
            </a:pPr>
            <a:r>
              <a:rPr lang="en-US" altLang="zh-TW" sz="2400" dirty="0" smtClean="0"/>
              <a:t>Suppose that the processes arrive in the order: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 ,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2</a:t>
            </a:r>
            <a:r>
              <a:rPr lang="en-US" altLang="zh-TW" sz="2400" dirty="0" smtClean="0"/>
              <a:t> ,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3  </a:t>
            </a:r>
            <a:br>
              <a:rPr lang="en-US" altLang="zh-TW" sz="2400" i="1" baseline="-25000" dirty="0" smtClean="0"/>
            </a:br>
            <a:r>
              <a:rPr lang="en-US" altLang="zh-TW" sz="2400" dirty="0" smtClean="0"/>
              <a:t>The Gantt Chart for the schedule is:</a:t>
            </a:r>
            <a:br>
              <a:rPr lang="en-US" altLang="zh-TW" sz="2400" dirty="0" smtClean="0"/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en-US" altLang="zh-TW" sz="12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  <a:defRPr/>
            </a:pP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en-US" altLang="zh-TW" sz="12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  <a:defRPr/>
            </a:pPr>
            <a:endParaRPr lang="en-US" altLang="zh-TW" sz="1200" dirty="0" smtClean="0"/>
          </a:p>
          <a:p>
            <a:pPr eaLnBrk="1" hangingPunct="1"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  <a:defRPr/>
            </a:pPr>
            <a:endParaRPr lang="en-US" altLang="zh-TW" sz="1200" dirty="0" smtClean="0"/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  <a:defRPr/>
            </a:pPr>
            <a:r>
              <a:rPr lang="en-US" altLang="zh-TW" sz="2400" dirty="0" smtClean="0"/>
              <a:t>Waiting time for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  = 0;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2</a:t>
            </a:r>
            <a:r>
              <a:rPr lang="en-US" altLang="zh-TW" sz="2400" dirty="0" smtClean="0"/>
              <a:t>  = 24;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3 </a:t>
            </a:r>
            <a:r>
              <a:rPr lang="en-US" altLang="zh-TW" sz="2400" dirty="0" smtClean="0"/>
              <a:t>= 27</a:t>
            </a:r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  <a:defRPr/>
            </a:pPr>
            <a:r>
              <a:rPr lang="en-US" altLang="zh-TW" sz="2400" dirty="0" smtClean="0"/>
              <a:t>Average waiting time:  (0 + 24 + 27)/3 = 17</a:t>
            </a:r>
          </a:p>
        </p:txBody>
      </p:sp>
      <p:grpSp>
        <p:nvGrpSpPr>
          <p:cNvPr id="12292" name="Group 18"/>
          <p:cNvGrpSpPr>
            <a:grpSpLocks/>
          </p:cNvGrpSpPr>
          <p:nvPr/>
        </p:nvGrpSpPr>
        <p:grpSpPr bwMode="auto">
          <a:xfrm>
            <a:off x="1684338" y="3876675"/>
            <a:ext cx="5556250" cy="1128713"/>
            <a:chOff x="856" y="2688"/>
            <a:chExt cx="3500" cy="711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Helvetica" charset="0"/>
                  <a:ea typeface="ＭＳ Ｐゴシック" pitchFamily="34" charset="-128"/>
                </a:rPr>
                <a:t>P</a:t>
              </a:r>
              <a:r>
                <a:rPr lang="en-US" altLang="zh-TW" baseline="-25000">
                  <a:latin typeface="Helvetica" charset="0"/>
                  <a:ea typeface="ＭＳ Ｐゴシック" pitchFamily="34" charset="-128"/>
                </a:rPr>
                <a:t>1</a:t>
              </a:r>
              <a:endParaRPr lang="en-US" altLang="zh-TW">
                <a:latin typeface="Helvetica" charset="0"/>
                <a:ea typeface="ＭＳ Ｐゴシック" pitchFamily="34" charset="-128"/>
              </a:endParaRP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Helvetica" charset="0"/>
                  <a:ea typeface="ＭＳ Ｐゴシック" pitchFamily="34" charset="-128"/>
                </a:rPr>
                <a:t>P</a:t>
              </a:r>
              <a:r>
                <a:rPr lang="en-US" altLang="zh-TW" baseline="-25000">
                  <a:latin typeface="Helvetica" charset="0"/>
                  <a:ea typeface="ＭＳ Ｐゴシック" pitchFamily="34" charset="-128"/>
                </a:rPr>
                <a:t>2</a:t>
              </a:r>
              <a:endParaRPr lang="en-US" altLang="zh-TW">
                <a:latin typeface="Helvetica" charset="0"/>
                <a:ea typeface="ＭＳ Ｐゴシック" pitchFamily="34" charset="-128"/>
              </a:endParaRPr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Helvetica" charset="0"/>
                  <a:ea typeface="ＭＳ Ｐゴシック" pitchFamily="34" charset="-128"/>
                </a:rPr>
                <a:t>P</a:t>
              </a:r>
              <a:r>
                <a:rPr lang="en-US" altLang="zh-TW" baseline="-25000">
                  <a:latin typeface="Helvetica" charset="0"/>
                  <a:ea typeface="ＭＳ Ｐゴシック" pitchFamily="34" charset="-128"/>
                </a:rPr>
                <a:t>3</a:t>
              </a:r>
              <a:endParaRPr lang="en-US" altLang="zh-TW">
                <a:latin typeface="Helvetica" charset="0"/>
                <a:ea typeface="ＭＳ Ｐゴシック" pitchFamily="34" charset="-128"/>
              </a:endParaRPr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Helvetica" charset="0"/>
                  <a:ea typeface="ＭＳ Ｐゴシック" pitchFamily="34" charset="-128"/>
                </a:rPr>
                <a:t>24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Helvetica" charset="0"/>
                  <a:ea typeface="ＭＳ Ｐゴシック" pitchFamily="34" charset="-128"/>
                </a:rPr>
                <a:t>27</a:t>
              </a:r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Helvetica" charset="0"/>
                  <a:ea typeface="ＭＳ Ｐゴシック" pitchFamily="34" charset="-128"/>
                </a:rPr>
                <a:t>30</a:t>
              </a:r>
            </a:p>
          </p:txBody>
        </p:sp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Helvetica" charset="0"/>
                  <a:ea typeface="ＭＳ Ｐゴシック" pitchFamily="34" charset="-128"/>
                </a:rPr>
                <a:t>0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43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18DBB-F45D-4AC8-98A0-6D5C54D51971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FCFS Scheduling (Cont.)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910512" cy="5040313"/>
          </a:xfrm>
        </p:spPr>
        <p:txBody>
          <a:bodyPr/>
          <a:lstStyle/>
          <a:p>
            <a:pPr eaLnBrk="1" hangingPunct="1">
              <a:buFontTx/>
              <a:buNone/>
              <a:tabLst>
                <a:tab pos="3651250" algn="ctr"/>
              </a:tabLst>
            </a:pPr>
            <a:r>
              <a:rPr lang="en-US" altLang="zh-TW" sz="2400" smtClean="0"/>
              <a:t>Suppose that the processes arrive in the order</a:t>
            </a:r>
          </a:p>
          <a:p>
            <a:pPr eaLnBrk="1" hangingPunct="1">
              <a:buFontTx/>
              <a:buNone/>
              <a:tabLst>
                <a:tab pos="3651250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2</a:t>
            </a:r>
            <a:r>
              <a:rPr lang="en-US" altLang="zh-TW" sz="2400" smtClean="0"/>
              <a:t> ,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3</a:t>
            </a:r>
            <a:r>
              <a:rPr lang="en-US" altLang="zh-TW" sz="2400" smtClean="0"/>
              <a:t> ,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1</a:t>
            </a:r>
            <a:r>
              <a:rPr lang="en-US" altLang="zh-TW" sz="2400" smtClean="0"/>
              <a:t> </a:t>
            </a:r>
          </a:p>
          <a:p>
            <a:pPr eaLnBrk="1" hangingPunct="1">
              <a:tabLst>
                <a:tab pos="3651250" algn="ctr"/>
              </a:tabLst>
            </a:pPr>
            <a:r>
              <a:rPr lang="en-US" altLang="zh-TW" sz="2400" smtClean="0"/>
              <a:t>The Gantt chart for the schedule is:</a:t>
            </a:r>
            <a:br>
              <a:rPr lang="en-US" altLang="zh-TW" sz="2400" smtClean="0"/>
            </a:br>
            <a:endParaRPr lang="en-US" altLang="zh-TW" sz="2400" smtClean="0"/>
          </a:p>
          <a:p>
            <a:pPr eaLnBrk="1" hangingPunct="1">
              <a:tabLst>
                <a:tab pos="3651250" algn="ctr"/>
              </a:tabLst>
            </a:pPr>
            <a:endParaRPr lang="en-US" altLang="zh-TW" sz="2400" smtClean="0"/>
          </a:p>
          <a:p>
            <a:pPr eaLnBrk="1" hangingPunct="1">
              <a:tabLst>
                <a:tab pos="3651250" algn="ctr"/>
              </a:tabLst>
            </a:pPr>
            <a:endParaRPr lang="en-US" altLang="zh-TW" sz="2400" smtClean="0"/>
          </a:p>
          <a:p>
            <a:pPr eaLnBrk="1" hangingPunct="1">
              <a:tabLst>
                <a:tab pos="3651250" algn="ctr"/>
              </a:tabLst>
            </a:pPr>
            <a:endParaRPr lang="en-US" altLang="zh-TW" sz="2400" smtClean="0"/>
          </a:p>
          <a:p>
            <a:pPr eaLnBrk="1" hangingPunct="1">
              <a:tabLst>
                <a:tab pos="3651250" algn="ctr"/>
              </a:tabLst>
            </a:pPr>
            <a:r>
              <a:rPr lang="en-US" altLang="zh-TW" sz="2400" smtClean="0"/>
              <a:t>Waiting time for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1 </a:t>
            </a:r>
            <a:r>
              <a:rPr lang="en-US" altLang="zh-TW" sz="2400" i="1" smtClean="0"/>
              <a:t>=</a:t>
            </a:r>
            <a:r>
              <a:rPr lang="en-US" altLang="zh-TW" sz="2400" smtClean="0"/>
              <a:t> 6</a:t>
            </a:r>
            <a:r>
              <a:rPr lang="en-US" altLang="zh-TW" sz="2400" i="1" smtClean="0"/>
              <a:t>;</a:t>
            </a:r>
            <a:r>
              <a:rPr lang="en-US" altLang="zh-TW" sz="2400" i="1" baseline="-25000" smtClean="0"/>
              <a:t>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2</a:t>
            </a:r>
            <a:r>
              <a:rPr lang="en-US" altLang="zh-TW" sz="2400" smtClean="0"/>
              <a:t> = 0</a:t>
            </a:r>
            <a:r>
              <a:rPr lang="en-US" altLang="zh-TW" sz="2400" i="1" baseline="-25000" smtClean="0"/>
              <a:t>;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3 </a:t>
            </a:r>
            <a:r>
              <a:rPr lang="en-US" altLang="zh-TW" sz="2400" i="1" smtClean="0"/>
              <a:t>= </a:t>
            </a:r>
            <a:r>
              <a:rPr lang="en-US" altLang="zh-TW" sz="2400" smtClean="0"/>
              <a:t>3</a:t>
            </a:r>
            <a:endParaRPr lang="en-US" altLang="zh-TW" sz="2400" i="1" smtClean="0"/>
          </a:p>
          <a:p>
            <a:pPr eaLnBrk="1" hangingPunct="1">
              <a:tabLst>
                <a:tab pos="3651250" algn="ctr"/>
              </a:tabLst>
            </a:pPr>
            <a:r>
              <a:rPr lang="en-US" altLang="zh-TW" sz="2400" smtClean="0"/>
              <a:t>Average waiting time:   (6 + 0 + 3)/3 = 3</a:t>
            </a:r>
          </a:p>
          <a:p>
            <a:pPr eaLnBrk="1" hangingPunct="1">
              <a:tabLst>
                <a:tab pos="3651250" algn="ctr"/>
              </a:tabLst>
            </a:pPr>
            <a:r>
              <a:rPr lang="en-US" altLang="zh-TW" sz="2400" smtClean="0"/>
              <a:t>Much better than previous case</a:t>
            </a:r>
          </a:p>
          <a:p>
            <a:pPr eaLnBrk="1" hangingPunct="1">
              <a:tabLst>
                <a:tab pos="3651250" algn="ctr"/>
              </a:tabLst>
            </a:pPr>
            <a:r>
              <a:rPr lang="en-US" altLang="zh-TW" sz="2400" i="1" smtClean="0"/>
              <a:t>Convoy effect</a:t>
            </a:r>
            <a:r>
              <a:rPr lang="en-US" altLang="zh-TW" sz="2400" smtClean="0"/>
              <a:t> short process behind long process</a:t>
            </a:r>
          </a:p>
        </p:txBody>
      </p:sp>
      <p:grpSp>
        <p:nvGrpSpPr>
          <p:cNvPr id="13319" name="Group 4"/>
          <p:cNvGrpSpPr>
            <a:grpSpLocks/>
          </p:cNvGrpSpPr>
          <p:nvPr/>
        </p:nvGrpSpPr>
        <p:grpSpPr bwMode="auto">
          <a:xfrm>
            <a:off x="1908175" y="2924175"/>
            <a:ext cx="5575300" cy="1128713"/>
            <a:chOff x="852" y="1650"/>
            <a:chExt cx="3512" cy="711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1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3322" name="Text Box 7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3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2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6</a:t>
              </a:r>
            </a:p>
          </p:txBody>
        </p:sp>
        <p:sp>
          <p:nvSpPr>
            <p:cNvPr id="13331" name="Text Box 16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3</a:t>
              </a:r>
            </a:p>
          </p:txBody>
        </p:sp>
        <p:sp>
          <p:nvSpPr>
            <p:cNvPr id="13332" name="Text Box 17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30</a:t>
              </a:r>
            </a:p>
          </p:txBody>
        </p:sp>
        <p:sp>
          <p:nvSpPr>
            <p:cNvPr id="13333" name="Text Box 18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2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16DC6-9188-4855-B1FA-6714568A5FFF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Shortest-Job-First (SJF) Scheduling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5040312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Associate with each process the length of its next CPU burst.  Use these lengths to schedule the process with the shortest time</a:t>
            </a:r>
          </a:p>
          <a:p>
            <a:pPr eaLnBrk="1" hangingPunct="1"/>
            <a:r>
              <a:rPr lang="en-US" altLang="zh-TW" sz="2400" smtClean="0"/>
              <a:t>Two schemes: </a:t>
            </a:r>
          </a:p>
          <a:p>
            <a:pPr lvl="1" eaLnBrk="1" hangingPunct="1"/>
            <a:r>
              <a:rPr lang="en-US" altLang="zh-TW" sz="2000" smtClean="0"/>
              <a:t>nonpreemptive </a:t>
            </a:r>
            <a:r>
              <a:rPr lang="en-US" altLang="zh-TW" sz="2000" smtClean="0">
                <a:latin typeface="Helvetica" charset="0"/>
              </a:rPr>
              <a:t>–</a:t>
            </a:r>
            <a:r>
              <a:rPr lang="en-US" altLang="zh-TW" sz="2000" smtClean="0"/>
              <a:t> once CPU given to the process it cannot be preempted until completes its CPU burst</a:t>
            </a:r>
          </a:p>
          <a:p>
            <a:pPr lvl="1" eaLnBrk="1" hangingPunct="1"/>
            <a:r>
              <a:rPr lang="en-US" altLang="zh-TW" sz="2000" smtClean="0"/>
              <a:t>preemptive </a:t>
            </a:r>
            <a:r>
              <a:rPr lang="en-US" altLang="zh-TW" sz="2000" smtClean="0">
                <a:latin typeface="Helvetica" charset="0"/>
              </a:rPr>
              <a:t>–</a:t>
            </a:r>
            <a:r>
              <a:rPr lang="en-US" altLang="zh-TW" sz="2000" smtClean="0"/>
              <a:t> if a new process arrives with CPU burst length less than remaining time of current executing process, preempt.  </a:t>
            </a:r>
          </a:p>
          <a:p>
            <a:pPr lvl="2" eaLnBrk="1" hangingPunct="1"/>
            <a:r>
              <a:rPr lang="en-US" altLang="zh-TW" sz="1600" smtClean="0"/>
              <a:t>This scheme is know as the Shortest-Remaining-Time-First (SRTF)</a:t>
            </a:r>
          </a:p>
          <a:p>
            <a:pPr eaLnBrk="1" hangingPunct="1"/>
            <a:r>
              <a:rPr lang="en-US" altLang="zh-TW" sz="2400" smtClean="0"/>
              <a:t>SJF is optimal </a:t>
            </a:r>
            <a:r>
              <a:rPr lang="en-US" altLang="zh-TW" sz="2400" smtClean="0">
                <a:latin typeface="Helvetica" charset="0"/>
              </a:rPr>
              <a:t>–</a:t>
            </a:r>
            <a:r>
              <a:rPr lang="en-US" altLang="zh-TW" sz="2400" smtClean="0"/>
              <a:t> gives minimum average waiting time for a given set of processes</a:t>
            </a:r>
          </a:p>
        </p:txBody>
      </p:sp>
    </p:spTree>
    <p:extLst>
      <p:ext uri="{BB962C8B-B14F-4D97-AF65-F5344CB8AC3E}">
        <p14:creationId xmlns:p14="http://schemas.microsoft.com/office/powerpoint/2010/main" val="153224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FC568-BF67-47E3-BC1B-1346A24E9345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632700" cy="5040312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</a:t>
            </a:r>
            <a:r>
              <a:rPr lang="en-US" altLang="zh-TW" sz="2400" u="sng" smtClean="0"/>
              <a:t>Process	Arrival Time</a:t>
            </a:r>
            <a:r>
              <a:rPr lang="en-US" altLang="zh-TW" sz="2400" smtClean="0"/>
              <a:t>	</a:t>
            </a:r>
            <a:r>
              <a:rPr lang="en-US" altLang="zh-TW" sz="2400" u="sng" smtClean="0"/>
              <a:t>Burst Time</a:t>
            </a:r>
            <a:endParaRPr lang="en-US" altLang="zh-TW" sz="2400" smtClean="0"/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1</a:t>
            </a:r>
            <a:r>
              <a:rPr lang="en-US" altLang="zh-TW" sz="2400" smtClean="0"/>
              <a:t>	0.0	7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2	</a:t>
            </a:r>
            <a:r>
              <a:rPr lang="en-US" altLang="zh-TW" sz="2400" smtClean="0"/>
              <a:t>2.0	4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3</a:t>
            </a:r>
            <a:r>
              <a:rPr lang="en-US" altLang="zh-TW" sz="2400" smtClean="0"/>
              <a:t>	4.0	1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4</a:t>
            </a:r>
            <a:r>
              <a:rPr lang="en-US" altLang="zh-TW" sz="2400" smtClean="0"/>
              <a:t>	5.0	4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SJF (non-preemptive)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Average waiting time = (0 + 6 + 3 + 7)/4 = 4</a:t>
            </a:r>
            <a:endParaRPr lang="en-US" altLang="zh-TW" sz="2400" i="1" baseline="-25000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Example of Non-Preemptive SJF</a:t>
            </a:r>
          </a:p>
        </p:txBody>
      </p:sp>
      <p:grpSp>
        <p:nvGrpSpPr>
          <p:cNvPr id="15367" name="Group 4"/>
          <p:cNvGrpSpPr>
            <a:grpSpLocks/>
          </p:cNvGrpSpPr>
          <p:nvPr/>
        </p:nvGrpSpPr>
        <p:grpSpPr bwMode="auto">
          <a:xfrm>
            <a:off x="1673225" y="4292600"/>
            <a:ext cx="5575300" cy="1128713"/>
            <a:chOff x="864" y="2325"/>
            <a:chExt cx="3512" cy="711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1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3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5371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2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5372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4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6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7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8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7</a:t>
              </a:r>
            </a:p>
          </p:txBody>
        </p:sp>
        <p:sp>
          <p:nvSpPr>
            <p:cNvPr id="15379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3</a:t>
              </a:r>
            </a:p>
          </p:txBody>
        </p:sp>
        <p:sp>
          <p:nvSpPr>
            <p:cNvPr id="15380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16</a:t>
              </a:r>
            </a:p>
          </p:txBody>
        </p:sp>
        <p:sp>
          <p:nvSpPr>
            <p:cNvPr id="15381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0</a:t>
              </a:r>
            </a:p>
          </p:txBody>
        </p:sp>
        <p:sp>
          <p:nvSpPr>
            <p:cNvPr id="15382" name="Text Box 19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4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5383" name="Line 20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4" name="Line 21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5" name="Line 22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23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24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26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Text Box 27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8</a:t>
              </a:r>
            </a:p>
          </p:txBody>
        </p:sp>
        <p:sp>
          <p:nvSpPr>
            <p:cNvPr id="15391" name="Line 28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2" name="Line 29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3" name="Line 30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4" name="Line 31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5" name="Text Box 32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12</a:t>
              </a:r>
            </a:p>
          </p:txBody>
        </p:sp>
        <p:sp>
          <p:nvSpPr>
            <p:cNvPr id="15396" name="Line 33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7" name="Line 34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8" name="Line 35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0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F7BDF-AF6F-4CAE-9D67-7B11A1C43019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Preemptive SJF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910512" cy="5040312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</a:t>
            </a:r>
            <a:r>
              <a:rPr lang="en-US" altLang="zh-TW" sz="2400" u="sng" smtClean="0"/>
              <a:t>Process	Arrival Time</a:t>
            </a:r>
            <a:r>
              <a:rPr lang="en-US" altLang="zh-TW" sz="2400" smtClean="0"/>
              <a:t>	</a:t>
            </a:r>
            <a:r>
              <a:rPr lang="en-US" altLang="zh-TW" sz="2400" u="sng" smtClean="0"/>
              <a:t>Burst Time</a:t>
            </a:r>
            <a:endParaRPr lang="en-US" altLang="zh-TW" sz="2400" smtClean="0"/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1</a:t>
            </a:r>
            <a:r>
              <a:rPr lang="en-US" altLang="zh-TW" sz="2400" smtClean="0"/>
              <a:t>	0.0	7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2	</a:t>
            </a:r>
            <a:r>
              <a:rPr lang="en-US" altLang="zh-TW" sz="2400" smtClean="0"/>
              <a:t>2.0	4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3</a:t>
            </a:r>
            <a:r>
              <a:rPr lang="en-US" altLang="zh-TW" sz="2400" smtClean="0"/>
              <a:t>	4.0	1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4</a:t>
            </a:r>
            <a:r>
              <a:rPr lang="en-US" altLang="zh-TW" sz="2400" smtClean="0"/>
              <a:t>	5.0	4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SJF (preemptive)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sz="24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sz="2400" smtClean="0"/>
              <a:t>Average waiting time = (9 + 1 + 0 +</a:t>
            </a:r>
            <a:r>
              <a:rPr lang="zh-TW" altLang="en-US" sz="2400" smtClean="0"/>
              <a:t> </a:t>
            </a:r>
            <a:r>
              <a:rPr lang="en-US" altLang="zh-TW" sz="2400" smtClean="0"/>
              <a:t>2)/4 = 3</a:t>
            </a:r>
            <a:endParaRPr lang="en-US" altLang="zh-TW" sz="2400" i="1" baseline="-25000" smtClean="0"/>
          </a:p>
        </p:txBody>
      </p:sp>
      <p:grpSp>
        <p:nvGrpSpPr>
          <p:cNvPr id="16391" name="群組 4"/>
          <p:cNvGrpSpPr>
            <a:grpSpLocks/>
          </p:cNvGrpSpPr>
          <p:nvPr/>
        </p:nvGrpSpPr>
        <p:grpSpPr bwMode="auto">
          <a:xfrm>
            <a:off x="1671638" y="4278313"/>
            <a:ext cx="5924550" cy="1204912"/>
            <a:chOff x="1671786" y="4278411"/>
            <a:chExt cx="5924550" cy="1204913"/>
          </a:xfrm>
        </p:grpSpPr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 flipH="1">
              <a:off x="1824186" y="4292699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3" name="Text Box 6"/>
            <p:cNvSpPr txBox="1">
              <a:spLocks noChangeArrowheads="1"/>
            </p:cNvSpPr>
            <p:nvPr/>
          </p:nvSpPr>
          <p:spPr bwMode="auto">
            <a:xfrm flipH="1">
              <a:off x="1900386" y="4354611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1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 flipH="1">
              <a:off x="3195786" y="4354611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3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6395" name="Text Box 8"/>
            <p:cNvSpPr txBox="1">
              <a:spLocks noChangeArrowheads="1"/>
            </p:cNvSpPr>
            <p:nvPr/>
          </p:nvSpPr>
          <p:spPr bwMode="auto">
            <a:xfrm flipH="1">
              <a:off x="2662386" y="4354611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2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H="1">
              <a:off x="7381384" y="4888011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H="1">
              <a:off x="1824186" y="490229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 flipH="1">
              <a:off x="4567386" y="4292699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H="1">
              <a:off x="2433786" y="427841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H="1">
              <a:off x="4110186" y="479715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1" name="Text Box 14"/>
            <p:cNvSpPr txBox="1">
              <a:spLocks noChangeArrowheads="1"/>
            </p:cNvSpPr>
            <p:nvPr/>
          </p:nvSpPr>
          <p:spPr bwMode="auto">
            <a:xfrm flipH="1">
              <a:off x="3043386" y="511661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4</a:t>
              </a:r>
            </a:p>
          </p:txBody>
        </p:sp>
        <p:sp>
          <p:nvSpPr>
            <p:cNvPr id="16402" name="Text Box 15"/>
            <p:cNvSpPr txBox="1">
              <a:spLocks noChangeArrowheads="1"/>
            </p:cNvSpPr>
            <p:nvPr/>
          </p:nvSpPr>
          <p:spPr bwMode="auto">
            <a:xfrm flipH="1">
              <a:off x="2281386" y="511661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2</a:t>
              </a:r>
            </a:p>
          </p:txBody>
        </p:sp>
        <p:sp>
          <p:nvSpPr>
            <p:cNvPr id="16403" name="Text Box 16"/>
            <p:cNvSpPr txBox="1">
              <a:spLocks noChangeArrowheads="1"/>
            </p:cNvSpPr>
            <p:nvPr/>
          </p:nvSpPr>
          <p:spPr bwMode="auto">
            <a:xfrm flipH="1">
              <a:off x="5557986" y="5040411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11</a:t>
              </a:r>
            </a:p>
          </p:txBody>
        </p:sp>
        <p:sp>
          <p:nvSpPr>
            <p:cNvPr id="16404" name="Text Box 17"/>
            <p:cNvSpPr txBox="1">
              <a:spLocks noChangeArrowheads="1"/>
            </p:cNvSpPr>
            <p:nvPr/>
          </p:nvSpPr>
          <p:spPr bwMode="auto">
            <a:xfrm flipH="1">
              <a:off x="1671786" y="5054699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0</a:t>
              </a:r>
            </a:p>
          </p:txBody>
        </p:sp>
        <p:sp>
          <p:nvSpPr>
            <p:cNvPr id="16405" name="Text Box 18"/>
            <p:cNvSpPr txBox="1">
              <a:spLocks noChangeArrowheads="1"/>
            </p:cNvSpPr>
            <p:nvPr/>
          </p:nvSpPr>
          <p:spPr bwMode="auto">
            <a:xfrm flipH="1">
              <a:off x="5024586" y="4354611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4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6406" name="Line 19"/>
            <p:cNvSpPr>
              <a:spLocks noChangeShapeType="1"/>
            </p:cNvSpPr>
            <p:nvPr/>
          </p:nvSpPr>
          <p:spPr bwMode="auto">
            <a:xfrm flipH="1">
              <a:off x="5786586" y="4292699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7" name="Line 20"/>
            <p:cNvSpPr>
              <a:spLocks noChangeShapeType="1"/>
            </p:cNvSpPr>
            <p:nvPr/>
          </p:nvSpPr>
          <p:spPr bwMode="auto">
            <a:xfrm flipH="1">
              <a:off x="21289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8" name="Line 21"/>
            <p:cNvSpPr>
              <a:spLocks noChangeShapeType="1"/>
            </p:cNvSpPr>
            <p:nvPr/>
          </p:nvSpPr>
          <p:spPr bwMode="auto">
            <a:xfrm flipH="1">
              <a:off x="28909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 flipH="1">
              <a:off x="4567386" y="490229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0" name="Text Box 23"/>
            <p:cNvSpPr txBox="1">
              <a:spLocks noChangeArrowheads="1"/>
            </p:cNvSpPr>
            <p:nvPr/>
          </p:nvSpPr>
          <p:spPr bwMode="auto">
            <a:xfrm flipH="1">
              <a:off x="3576786" y="511661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5</a:t>
              </a:r>
            </a:p>
          </p:txBody>
        </p:sp>
        <p:sp>
          <p:nvSpPr>
            <p:cNvPr id="16411" name="Line 24"/>
            <p:cNvSpPr>
              <a:spLocks noChangeShapeType="1"/>
            </p:cNvSpPr>
            <p:nvPr/>
          </p:nvSpPr>
          <p:spPr bwMode="auto">
            <a:xfrm flipH="1">
              <a:off x="49483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2" name="Line 25"/>
            <p:cNvSpPr>
              <a:spLocks noChangeShapeType="1"/>
            </p:cNvSpPr>
            <p:nvPr/>
          </p:nvSpPr>
          <p:spPr bwMode="auto">
            <a:xfrm flipH="1">
              <a:off x="52531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 flipH="1">
              <a:off x="55579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4" name="Line 27"/>
            <p:cNvSpPr>
              <a:spLocks noChangeShapeType="1"/>
            </p:cNvSpPr>
            <p:nvPr/>
          </p:nvSpPr>
          <p:spPr bwMode="auto">
            <a:xfrm flipH="1">
              <a:off x="5786586" y="490229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5" name="Text Box 28"/>
            <p:cNvSpPr txBox="1">
              <a:spLocks noChangeArrowheads="1"/>
            </p:cNvSpPr>
            <p:nvPr/>
          </p:nvSpPr>
          <p:spPr bwMode="auto">
            <a:xfrm flipH="1">
              <a:off x="4414986" y="511661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7</a:t>
              </a:r>
            </a:p>
          </p:txBody>
        </p:sp>
        <p:sp>
          <p:nvSpPr>
            <p:cNvPr id="16416" name="Line 29"/>
            <p:cNvSpPr>
              <a:spLocks noChangeShapeType="1"/>
            </p:cNvSpPr>
            <p:nvPr/>
          </p:nvSpPr>
          <p:spPr bwMode="auto">
            <a:xfrm flipH="1">
              <a:off x="61675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7" name="Line 30"/>
            <p:cNvSpPr>
              <a:spLocks noChangeShapeType="1"/>
            </p:cNvSpPr>
            <p:nvPr/>
          </p:nvSpPr>
          <p:spPr bwMode="auto">
            <a:xfrm flipH="1">
              <a:off x="64723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8" name="Line 31"/>
            <p:cNvSpPr>
              <a:spLocks noChangeShapeType="1"/>
            </p:cNvSpPr>
            <p:nvPr/>
          </p:nvSpPr>
          <p:spPr bwMode="auto">
            <a:xfrm flipH="1">
              <a:off x="67771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9" name="Line 32"/>
            <p:cNvSpPr>
              <a:spLocks noChangeShapeType="1"/>
            </p:cNvSpPr>
            <p:nvPr/>
          </p:nvSpPr>
          <p:spPr bwMode="auto">
            <a:xfrm flipH="1">
              <a:off x="3195786" y="427841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0" name="Line 33"/>
            <p:cNvSpPr>
              <a:spLocks noChangeShapeType="1"/>
            </p:cNvSpPr>
            <p:nvPr/>
          </p:nvSpPr>
          <p:spPr bwMode="auto">
            <a:xfrm flipH="1">
              <a:off x="3729186" y="4278411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1" name="Text Box 34"/>
            <p:cNvSpPr txBox="1">
              <a:spLocks noChangeArrowheads="1"/>
            </p:cNvSpPr>
            <p:nvPr/>
          </p:nvSpPr>
          <p:spPr bwMode="auto">
            <a:xfrm flipH="1">
              <a:off x="3881586" y="4354611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2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6422" name="Text Box 35"/>
            <p:cNvSpPr txBox="1">
              <a:spLocks noChangeArrowheads="1"/>
            </p:cNvSpPr>
            <p:nvPr/>
          </p:nvSpPr>
          <p:spPr bwMode="auto">
            <a:xfrm flipH="1">
              <a:off x="6396186" y="4354611"/>
              <a:ext cx="420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P</a:t>
              </a:r>
              <a:r>
                <a:rPr kumimoji="0" lang="en-US" altLang="zh-TW" baseline="-25000">
                  <a:latin typeface="Helvetica" charset="0"/>
                </a:rPr>
                <a:t>1</a:t>
              </a:r>
              <a:endParaRPr kumimoji="0" lang="en-US" altLang="zh-TW">
                <a:latin typeface="Helvetica" charset="0"/>
              </a:endParaRPr>
            </a:p>
          </p:txBody>
        </p:sp>
        <p:sp>
          <p:nvSpPr>
            <p:cNvPr id="16423" name="Line 36"/>
            <p:cNvSpPr>
              <a:spLocks noChangeShapeType="1"/>
            </p:cNvSpPr>
            <p:nvPr/>
          </p:nvSpPr>
          <p:spPr bwMode="auto">
            <a:xfrm flipH="1">
              <a:off x="7081986" y="478958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4" name="Text Box 37"/>
            <p:cNvSpPr txBox="1">
              <a:spLocks noChangeArrowheads="1"/>
            </p:cNvSpPr>
            <p:nvPr/>
          </p:nvSpPr>
          <p:spPr bwMode="auto">
            <a:xfrm flipH="1">
              <a:off x="7158186" y="5040411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15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E37C-DD49-48AD-B870-A759A6A5BA28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12875"/>
          </a:xfrm>
        </p:spPr>
        <p:txBody>
          <a:bodyPr/>
          <a:lstStyle/>
          <a:p>
            <a:pPr eaLnBrk="1" hangingPunct="1"/>
            <a:r>
              <a:rPr lang="en-US" altLang="zh-TW" smtClean="0"/>
              <a:t>Determining Length of Next CPU Burst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Can only estimate the length</a:t>
            </a:r>
          </a:p>
          <a:p>
            <a:pPr eaLnBrk="1" hangingPunct="1"/>
            <a:r>
              <a:rPr lang="en-US" altLang="zh-TW" smtClean="0"/>
              <a:t>Can be done by using the length of previous CPU bursts, using exponential averaging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1835150" y="3716338"/>
          <a:ext cx="6400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6400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/>
          <p:cNvGraphicFramePr>
            <a:graphicFrameLocks noChangeAspect="1"/>
          </p:cNvGraphicFramePr>
          <p:nvPr/>
        </p:nvGraphicFramePr>
        <p:xfrm>
          <a:off x="3340100" y="5516563"/>
          <a:ext cx="24907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方程式" r:id="rId6" imgW="1308100" imgH="228600" progId="Equation.3">
                  <p:embed/>
                </p:oleObj>
              </mc:Choice>
              <mc:Fallback>
                <p:oleObj name="方程式" r:id="rId6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516563"/>
                        <a:ext cx="24907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2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1122363" y="1198563"/>
            <a:ext cx="7345362" cy="496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455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Prediction of the Length of the Next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692275"/>
            <a:ext cx="5837237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4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7AC4-4EA6-428A-B928-224ED9E6D5F0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Examples of Exponential Averaging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8" y="1341438"/>
            <a:ext cx="76644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 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ym typeface="Symbol" pitchFamily="18" charset="2"/>
              </a:rPr>
              <a:t></a:t>
            </a:r>
            <a:r>
              <a:rPr lang="en-US" altLang="zh-TW" sz="2000" baseline="-25000" dirty="0" smtClean="0">
                <a:sym typeface="Symbol" pitchFamily="18" charset="2"/>
              </a:rPr>
              <a:t>n+1</a:t>
            </a:r>
            <a:r>
              <a:rPr lang="en-US" altLang="zh-TW" sz="2000" dirty="0" smtClean="0">
                <a:sym typeface="Symbol" pitchFamily="18" charset="2"/>
              </a:rPr>
              <a:t> = </a:t>
            </a:r>
            <a:r>
              <a:rPr lang="en-US" altLang="zh-TW" sz="2000" baseline="-25000" dirty="0" smtClean="0"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ym typeface="Symbol" pitchFamily="18" charset="2"/>
              </a:rPr>
              <a:t>Recent history does not count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 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ym typeface="Symbol" pitchFamily="18" charset="2"/>
              </a:rPr>
              <a:t> </a:t>
            </a:r>
            <a:r>
              <a:rPr lang="en-US" altLang="zh-TW" sz="2000" baseline="-25000" dirty="0" smtClean="0">
                <a:sym typeface="Symbol" pitchFamily="18" charset="2"/>
              </a:rPr>
              <a:t>n+1</a:t>
            </a:r>
            <a:r>
              <a:rPr lang="en-US" altLang="zh-TW" sz="2000" dirty="0" smtClean="0">
                <a:sym typeface="Symbol" pitchFamily="18" charset="2"/>
              </a:rPr>
              <a:t> =  </a:t>
            </a:r>
            <a:r>
              <a:rPr lang="en-US" altLang="zh-TW" sz="2000" i="1" dirty="0" err="1" smtClean="0">
                <a:sym typeface="Symbol" pitchFamily="18" charset="2"/>
              </a:rPr>
              <a:t>t</a:t>
            </a:r>
            <a:r>
              <a:rPr lang="en-US" altLang="zh-TW" sz="2000" baseline="-25000" dirty="0" err="1" smtClean="0">
                <a:sym typeface="Symbol" pitchFamily="18" charset="2"/>
              </a:rPr>
              <a:t>n</a:t>
            </a:r>
            <a:endParaRPr lang="en-US" altLang="zh-TW" sz="2000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ym typeface="Symbol" pitchFamily="18" charset="2"/>
              </a:rPr>
              <a:t>Only the actual last CPU burst counts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If we expand the formula, we get: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ym typeface="Symbol" pitchFamily="18" charset="2"/>
              </a:rPr>
              <a:t></a:t>
            </a:r>
            <a:r>
              <a:rPr lang="en-US" altLang="zh-TW" sz="1800" i="1" baseline="-25000" dirty="0" smtClean="0">
                <a:sym typeface="Symbol" pitchFamily="18" charset="2"/>
              </a:rPr>
              <a:t>n</a:t>
            </a:r>
            <a:r>
              <a:rPr lang="en-US" altLang="zh-TW" sz="1800" baseline="-25000" dirty="0" smtClean="0">
                <a:sym typeface="Symbol" pitchFamily="18" charset="2"/>
              </a:rPr>
              <a:t>+1</a:t>
            </a:r>
            <a:r>
              <a:rPr lang="en-US" altLang="zh-TW" sz="1800" dirty="0" smtClean="0">
                <a:sym typeface="Symbol" pitchFamily="18" charset="2"/>
              </a:rPr>
              <a:t> =  </a:t>
            </a:r>
            <a:r>
              <a:rPr lang="en-US" altLang="zh-TW" sz="1800" dirty="0" err="1" smtClean="0">
                <a:sym typeface="Symbol" pitchFamily="18" charset="2"/>
              </a:rPr>
              <a:t>t</a:t>
            </a:r>
            <a:r>
              <a:rPr lang="en-US" altLang="zh-TW" sz="1800" i="1" baseline="-25000" dirty="0" err="1" smtClean="0">
                <a:sym typeface="Symbol" pitchFamily="18" charset="2"/>
              </a:rPr>
              <a:t>n</a:t>
            </a:r>
            <a:r>
              <a:rPr lang="en-US" altLang="zh-TW" sz="1800" dirty="0" smtClean="0">
                <a:sym typeface="Symbol" pitchFamily="18" charset="2"/>
              </a:rPr>
              <a:t>+(1</a:t>
            </a:r>
            <a:r>
              <a:rPr lang="en-US" altLang="zh-TW" sz="1800" i="1" dirty="0" smtClean="0">
                <a:sym typeface="Symbol" pitchFamily="18" charset="2"/>
              </a:rPr>
              <a:t> - </a:t>
            </a:r>
            <a:r>
              <a:rPr lang="en-US" altLang="zh-TW" sz="1800" dirty="0" smtClean="0">
                <a:sym typeface="Symbol" pitchFamily="18" charset="2"/>
              </a:rPr>
              <a:t></a:t>
            </a:r>
            <a:r>
              <a:rPr lang="en-US" altLang="zh-TW" sz="1800" i="1" dirty="0" smtClean="0">
                <a:sym typeface="Symbol" pitchFamily="18" charset="2"/>
              </a:rPr>
              <a:t>)</a:t>
            </a:r>
            <a:r>
              <a:rPr lang="en-US" altLang="zh-TW" sz="1800" dirty="0" smtClean="0">
                <a:sym typeface="Symbol" pitchFamily="18" charset="2"/>
              </a:rPr>
              <a:t> </a:t>
            </a:r>
            <a:r>
              <a:rPr lang="en-US" altLang="zh-TW" sz="1800" i="1" dirty="0" smtClean="0">
                <a:sym typeface="Symbol" pitchFamily="18" charset="2"/>
              </a:rPr>
              <a:t>t</a:t>
            </a:r>
            <a:r>
              <a:rPr lang="en-US" altLang="zh-TW" sz="1800" i="1" baseline="-25000" dirty="0" smtClean="0">
                <a:sym typeface="Symbol" pitchFamily="18" charset="2"/>
              </a:rPr>
              <a:t>n-1</a:t>
            </a:r>
            <a:r>
              <a:rPr lang="en-US" altLang="zh-TW" sz="1800" i="1" dirty="0" smtClean="0">
                <a:sym typeface="Symbol" pitchFamily="18" charset="2"/>
              </a:rPr>
              <a:t> </a:t>
            </a:r>
            <a:r>
              <a:rPr lang="en-US" altLang="zh-TW" sz="1800" dirty="0" smtClean="0">
                <a:sym typeface="Symbol" pitchFamily="18" charset="2"/>
              </a:rPr>
              <a:t> + </a:t>
            </a:r>
            <a:r>
              <a:rPr lang="en-US" altLang="zh-TW" sz="1800" dirty="0" smtClean="0">
                <a:latin typeface="Helvetica" charset="0"/>
                <a:sym typeface="Symbol" pitchFamily="18" charset="2"/>
              </a:rPr>
              <a:t>…</a:t>
            </a:r>
            <a:endParaRPr lang="en-US" altLang="zh-TW" sz="1800" dirty="0" smtClean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ym typeface="Symbol" pitchFamily="18" charset="2"/>
              </a:rPr>
              <a:t>               </a:t>
            </a:r>
            <a:r>
              <a:rPr lang="en-US" altLang="zh-TW" sz="1800" i="1" dirty="0" smtClean="0">
                <a:sym typeface="Symbol" pitchFamily="18" charset="2"/>
              </a:rPr>
              <a:t>+(</a:t>
            </a:r>
            <a:r>
              <a:rPr lang="en-US" altLang="zh-TW" sz="1800" dirty="0" smtClean="0">
                <a:sym typeface="Symbol" pitchFamily="18" charset="2"/>
              </a:rPr>
              <a:t>1 -  </a:t>
            </a:r>
            <a:r>
              <a:rPr lang="en-US" altLang="zh-TW" sz="1800" i="1" dirty="0" smtClean="0">
                <a:sym typeface="Symbol" pitchFamily="18" charset="2"/>
              </a:rPr>
              <a:t>)</a:t>
            </a:r>
            <a:r>
              <a:rPr lang="en-US" altLang="zh-TW" sz="1800" i="1" baseline="30000" dirty="0" smtClean="0">
                <a:sym typeface="Symbol" pitchFamily="18" charset="2"/>
              </a:rPr>
              <a:t>j</a:t>
            </a:r>
            <a:r>
              <a:rPr lang="en-US" altLang="zh-TW" sz="1800" baseline="30000" dirty="0" smtClean="0">
                <a:sym typeface="Symbol" pitchFamily="18" charset="2"/>
              </a:rPr>
              <a:t> </a:t>
            </a:r>
            <a:r>
              <a:rPr lang="en-US" altLang="zh-TW" sz="1800" dirty="0" smtClean="0">
                <a:sym typeface="Symbol" pitchFamily="18" charset="2"/>
              </a:rPr>
              <a:t> </a:t>
            </a:r>
            <a:r>
              <a:rPr lang="en-US" altLang="zh-TW" sz="1800" i="1" dirty="0" err="1" smtClean="0">
                <a:sym typeface="Symbol" pitchFamily="18" charset="2"/>
              </a:rPr>
              <a:t>t</a:t>
            </a:r>
            <a:r>
              <a:rPr lang="en-US" altLang="zh-TW" sz="1800" i="1" baseline="-25000" dirty="0" err="1" smtClean="0">
                <a:sym typeface="Symbol" pitchFamily="18" charset="2"/>
              </a:rPr>
              <a:t>n</a:t>
            </a:r>
            <a:r>
              <a:rPr lang="en-US" altLang="zh-TW" sz="1800" baseline="-25000" dirty="0" smtClean="0">
                <a:sym typeface="Symbol" pitchFamily="18" charset="2"/>
              </a:rPr>
              <a:t>-</a:t>
            </a:r>
            <a:r>
              <a:rPr lang="en-US" altLang="zh-TW" sz="1800" i="1" baseline="-25000" dirty="0" smtClean="0">
                <a:sym typeface="Symbol" pitchFamily="18" charset="2"/>
              </a:rPr>
              <a:t>j</a:t>
            </a:r>
            <a:r>
              <a:rPr lang="en-US" altLang="zh-TW" sz="1800" i="1" dirty="0" smtClean="0">
                <a:sym typeface="Symbol" pitchFamily="18" charset="2"/>
              </a:rPr>
              <a:t> </a:t>
            </a:r>
            <a:r>
              <a:rPr lang="en-US" altLang="zh-TW" sz="1800" dirty="0" smtClean="0">
                <a:sym typeface="Symbol" pitchFamily="18" charset="2"/>
              </a:rPr>
              <a:t>+ </a:t>
            </a:r>
            <a:r>
              <a:rPr lang="en-US" altLang="zh-TW" sz="1800" dirty="0" smtClean="0">
                <a:latin typeface="Helvetica" charset="0"/>
                <a:sym typeface="Symbol" pitchFamily="18" charset="2"/>
              </a:rPr>
              <a:t>…</a:t>
            </a:r>
            <a:endParaRPr lang="en-US" altLang="zh-TW" sz="1800" dirty="0" smtClean="0"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>
                <a:sym typeface="Symbol" pitchFamily="18" charset="2"/>
              </a:rPr>
              <a:t>               </a:t>
            </a:r>
            <a:r>
              <a:rPr lang="en-US" altLang="zh-TW" sz="1800" i="1" dirty="0" smtClean="0">
                <a:sym typeface="Symbol" pitchFamily="18" charset="2"/>
              </a:rPr>
              <a:t>+(</a:t>
            </a:r>
            <a:r>
              <a:rPr lang="en-US" altLang="zh-TW" sz="1800" dirty="0" smtClean="0">
                <a:sym typeface="Symbol" pitchFamily="18" charset="2"/>
              </a:rPr>
              <a:t>1 -  </a:t>
            </a:r>
            <a:r>
              <a:rPr lang="en-US" altLang="zh-TW" sz="1800" i="1" dirty="0" smtClean="0">
                <a:sym typeface="Symbol" pitchFamily="18" charset="2"/>
              </a:rPr>
              <a:t>)</a:t>
            </a:r>
            <a:r>
              <a:rPr lang="en-US" altLang="zh-TW" sz="1800" i="1" baseline="30000" dirty="0" smtClean="0">
                <a:sym typeface="Symbol" pitchFamily="18" charset="2"/>
              </a:rPr>
              <a:t>n</a:t>
            </a:r>
            <a:r>
              <a:rPr lang="en-US" altLang="zh-TW" sz="1800" baseline="30000" dirty="0" smtClean="0">
                <a:sym typeface="Symbol" pitchFamily="18" charset="2"/>
              </a:rPr>
              <a:t> +1 </a:t>
            </a:r>
            <a:r>
              <a:rPr lang="en-US" altLang="zh-TW" sz="1800" dirty="0" smtClean="0">
                <a:sym typeface="Symbol" pitchFamily="18" charset="2"/>
              </a:rPr>
              <a:t></a:t>
            </a:r>
            <a:r>
              <a:rPr lang="en-US" altLang="zh-TW" sz="1800" baseline="-25000" dirty="0" smtClean="0">
                <a:sym typeface="Symbol" pitchFamily="18" charset="2"/>
              </a:rPr>
              <a:t>0</a:t>
            </a:r>
            <a:br>
              <a:rPr lang="en-US" altLang="zh-TW" sz="1800" baseline="-25000" dirty="0" smtClean="0">
                <a:sym typeface="Symbol" pitchFamily="18" charset="2"/>
              </a:rPr>
            </a:br>
            <a:endParaRPr lang="en-US" altLang="zh-TW" sz="1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</p:txBody>
      </p:sp>
    </p:spTree>
    <p:extLst>
      <p:ext uri="{BB962C8B-B14F-4D97-AF65-F5344CB8AC3E}">
        <p14:creationId xmlns:p14="http://schemas.microsoft.com/office/powerpoint/2010/main" val="3455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A priority number (integer) is associated with each process</a:t>
            </a:r>
          </a:p>
          <a:p>
            <a:pPr eaLnBrk="1" hangingPunct="1"/>
            <a:r>
              <a:rPr lang="en-US" altLang="zh-TW" sz="2000" smtClean="0"/>
              <a:t>The CPU is allocated to the process with the highest priority (smallest integer </a:t>
            </a:r>
            <a:r>
              <a:rPr lang="en-US" altLang="zh-TW" sz="2000" smtClean="0">
                <a:sym typeface="Symbol" pitchFamily="18" charset="2"/>
              </a:rPr>
              <a:t> highest priority)</a:t>
            </a:r>
          </a:p>
          <a:p>
            <a:pPr lvl="1" eaLnBrk="1" hangingPunct="1"/>
            <a:r>
              <a:rPr lang="en-US" altLang="zh-TW" sz="1800" smtClean="0"/>
              <a:t>Preemptive</a:t>
            </a:r>
          </a:p>
          <a:p>
            <a:pPr lvl="1" eaLnBrk="1" hangingPunct="1"/>
            <a:r>
              <a:rPr lang="en-US" altLang="zh-TW" sz="1800" smtClean="0"/>
              <a:t>nonpreemptive</a:t>
            </a:r>
          </a:p>
          <a:p>
            <a:pPr eaLnBrk="1" hangingPunct="1"/>
            <a:r>
              <a:rPr lang="en-US" altLang="zh-TW" sz="2000" smtClean="0"/>
              <a:t>SJF is a priority scheduling where priority is the predicted next CPU burst time</a:t>
            </a:r>
          </a:p>
          <a:p>
            <a:pPr eaLnBrk="1" hangingPunct="1"/>
            <a:r>
              <a:rPr lang="en-US" altLang="zh-TW" sz="2000" smtClean="0"/>
              <a:t>Problem </a:t>
            </a:r>
            <a:r>
              <a:rPr lang="en-US" altLang="zh-TW" sz="2000" smtClean="0">
                <a:sym typeface="Symbol" pitchFamily="18" charset="2"/>
              </a:rPr>
              <a:t> </a:t>
            </a:r>
            <a:r>
              <a:rPr lang="en-US" altLang="zh-TW" sz="2000" b="1" smtClean="0">
                <a:sym typeface="Symbol" pitchFamily="18" charset="2"/>
              </a:rPr>
              <a:t>Starvation </a:t>
            </a:r>
            <a:r>
              <a:rPr lang="en-US" altLang="zh-TW" sz="2000" smtClean="0">
                <a:sym typeface="Symbol" pitchFamily="18" charset="2"/>
              </a:rPr>
              <a:t>– low priority processes may never execute</a:t>
            </a: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Solution  </a:t>
            </a:r>
            <a:r>
              <a:rPr lang="en-US" altLang="zh-TW" sz="2000" b="1" smtClean="0">
                <a:sym typeface="Symbol" pitchFamily="18" charset="2"/>
              </a:rPr>
              <a:t>Aging </a:t>
            </a:r>
            <a:r>
              <a:rPr lang="en-US" altLang="zh-TW" sz="2000" smtClean="0">
                <a:sym typeface="Symbol" pitchFamily="18" charset="2"/>
              </a:rPr>
              <a:t>– as time progresses increase the priority of the process</a:t>
            </a:r>
          </a:p>
          <a:p>
            <a:pPr eaLnBrk="1" hangingPunct="1">
              <a:buFont typeface="Monotype Sorts" charset="2"/>
              <a:buNone/>
            </a:pPr>
            <a:endParaRPr lang="en-US" altLang="zh-TW" sz="2000" smtClean="0">
              <a:sym typeface="Symbol" pitchFamily="18" charset="2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Round Robin (RR)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97000"/>
            <a:ext cx="7720013" cy="44831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Each process gets a small unit of CPU time (</a:t>
            </a:r>
            <a:r>
              <a:rPr lang="en-US" altLang="zh-TW" sz="2000" i="1" smtClean="0"/>
              <a:t>time quantum</a:t>
            </a:r>
            <a:r>
              <a:rPr lang="en-US" altLang="zh-TW" sz="2000" smtClean="0"/>
              <a:t>), usually 10-100 milliseconds.  After this time has elapsed, the process is preempted and added to the end of the ready queue.</a:t>
            </a:r>
          </a:p>
          <a:p>
            <a:pPr eaLnBrk="1" hangingPunct="1"/>
            <a:r>
              <a:rPr lang="en-US" altLang="zh-TW" sz="2000" smtClean="0"/>
              <a:t>If there are </a:t>
            </a:r>
            <a:r>
              <a:rPr lang="en-US" altLang="zh-TW" sz="2000" i="1" smtClean="0"/>
              <a:t>n</a:t>
            </a:r>
            <a:r>
              <a:rPr lang="en-US" altLang="zh-TW" sz="2000" smtClean="0"/>
              <a:t> processes in the ready queue and the time quantum is 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, then each process gets 1/</a:t>
            </a:r>
            <a:r>
              <a:rPr lang="en-US" altLang="zh-TW" sz="2000" i="1" smtClean="0"/>
              <a:t>n</a:t>
            </a:r>
            <a:r>
              <a:rPr lang="en-US" altLang="zh-TW" sz="2000" smtClean="0"/>
              <a:t> of the CPU time in chunks of at most </a:t>
            </a:r>
            <a:r>
              <a:rPr lang="en-US" altLang="zh-TW" sz="2000" i="1" smtClean="0"/>
              <a:t>t</a:t>
            </a:r>
            <a:r>
              <a:rPr lang="en-US" altLang="zh-TW" sz="2000" smtClean="0"/>
              <a:t> time units at once.  No process waits more than (</a:t>
            </a:r>
            <a:r>
              <a:rPr lang="en-US" altLang="zh-TW" sz="2000" i="1" smtClean="0"/>
              <a:t>n</a:t>
            </a:r>
            <a:r>
              <a:rPr lang="en-US" altLang="zh-TW" sz="2000" smtClean="0"/>
              <a:t>-1)</a:t>
            </a:r>
            <a:r>
              <a:rPr lang="en-US" altLang="zh-TW" sz="2000" i="1" smtClean="0"/>
              <a:t>t </a:t>
            </a:r>
            <a:r>
              <a:rPr lang="en-US" altLang="zh-TW" sz="2000" smtClean="0"/>
              <a:t>time units.</a:t>
            </a:r>
          </a:p>
          <a:p>
            <a:pPr eaLnBrk="1" hangingPunct="1"/>
            <a:r>
              <a:rPr lang="en-US" altLang="zh-TW" sz="2000" smtClean="0"/>
              <a:t>Performance</a:t>
            </a:r>
          </a:p>
          <a:p>
            <a:pPr lvl="1" eaLnBrk="1" hangingPunct="1"/>
            <a:r>
              <a:rPr lang="en-US" altLang="zh-TW" sz="1800" i="1" smtClean="0"/>
              <a:t>t</a:t>
            </a:r>
            <a:r>
              <a:rPr lang="en-US" altLang="zh-TW" sz="1800" smtClean="0"/>
              <a:t> large </a:t>
            </a:r>
            <a:r>
              <a:rPr lang="en-US" altLang="zh-TW" sz="1800" smtClean="0">
                <a:sym typeface="Symbol" pitchFamily="18" charset="2"/>
              </a:rPr>
              <a:t> FIFO</a:t>
            </a:r>
          </a:p>
          <a:p>
            <a:pPr lvl="1" eaLnBrk="1" hangingPunct="1"/>
            <a:r>
              <a:rPr lang="en-US" altLang="zh-TW" sz="1800" i="1" smtClean="0">
                <a:sym typeface="Symbol" pitchFamily="18" charset="2"/>
              </a:rPr>
              <a:t>t </a:t>
            </a:r>
            <a:r>
              <a:rPr lang="en-US" altLang="zh-TW" sz="1800" smtClean="0">
                <a:sym typeface="Symbol" pitchFamily="18" charset="2"/>
              </a:rPr>
              <a:t>small  </a:t>
            </a:r>
            <a:r>
              <a:rPr lang="en-US" altLang="zh-TW" sz="1800" i="1" smtClean="0">
                <a:sym typeface="Symbol" pitchFamily="18" charset="2"/>
              </a:rPr>
              <a:t>t </a:t>
            </a:r>
            <a:r>
              <a:rPr lang="en-US" altLang="zh-TW" sz="180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19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To introduce CPU scheduling, which is the basis for multiprogrammed operating systems</a:t>
            </a:r>
          </a:p>
          <a:p>
            <a:pPr eaLnBrk="1" hangingPunct="1"/>
            <a:r>
              <a:rPr lang="en-US" altLang="zh-TW" sz="2400" smtClean="0"/>
              <a:t>To describe various CPU-scheduling algorithms</a:t>
            </a:r>
          </a:p>
          <a:p>
            <a:pPr eaLnBrk="1" hangingPunct="1"/>
            <a:r>
              <a:rPr lang="en-US" altLang="zh-TW" sz="2400" smtClean="0"/>
              <a:t>To discuss evaluation criteria for selecting a CPU-scheduling algorithm for a particular system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01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EB390-EF8B-4685-A849-105227321CDE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9144000" cy="84455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Example of RR with Time Quantum = 20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341438"/>
            <a:ext cx="7350125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zh-TW" sz="2400" smtClean="0"/>
              <a:t>		</a:t>
            </a:r>
            <a:r>
              <a:rPr lang="en-US" altLang="zh-TW" sz="2400" u="sng" smtClean="0"/>
              <a:t>Process</a:t>
            </a:r>
            <a:r>
              <a:rPr lang="en-US" altLang="zh-TW" sz="2400" smtClean="0"/>
              <a:t>	</a:t>
            </a:r>
            <a:r>
              <a:rPr lang="en-US" altLang="zh-TW" sz="2400" u="sng" smtClean="0"/>
              <a:t>Burst Time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zh-TW" sz="2400" i="1" smtClean="0"/>
              <a:t>		P</a:t>
            </a:r>
            <a:r>
              <a:rPr lang="en-US" altLang="zh-TW" sz="2400" i="1" baseline="-25000" smtClean="0"/>
              <a:t>1	</a:t>
            </a:r>
            <a:r>
              <a:rPr lang="en-US" altLang="zh-TW" sz="2400" smtClean="0"/>
              <a:t>53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2	 </a:t>
            </a:r>
            <a:r>
              <a:rPr lang="en-US" altLang="zh-TW" sz="2400" smtClean="0"/>
              <a:t>17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3	</a:t>
            </a:r>
            <a:r>
              <a:rPr lang="en-US" altLang="zh-TW" sz="2400" smtClean="0"/>
              <a:t>68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zh-TW" sz="2400" smtClean="0"/>
              <a:t>		 </a:t>
            </a:r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4	 </a:t>
            </a:r>
            <a:r>
              <a:rPr lang="en-US" altLang="zh-TW" sz="2400" smtClean="0"/>
              <a:t>24</a:t>
            </a:r>
          </a:p>
          <a:p>
            <a:pPr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zh-TW" sz="2400" smtClean="0"/>
              <a:t>The Gantt chart is: </a:t>
            </a:r>
            <a:br>
              <a:rPr lang="en-US" altLang="zh-TW" sz="2400" smtClean="0"/>
            </a:b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/>
            </a:r>
            <a:br>
              <a:rPr lang="en-US" altLang="zh-TW" sz="2400" smtClean="0"/>
            </a:br>
            <a:endParaRPr lang="en-US" altLang="zh-TW" sz="2400" smtClean="0"/>
          </a:p>
          <a:p>
            <a:pPr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zh-TW" sz="2400" smtClean="0"/>
              <a:t>Typically, higher average turnaround than SJF, but better </a:t>
            </a:r>
            <a:r>
              <a:rPr lang="en-US" altLang="zh-TW" sz="2400" i="1" smtClean="0"/>
              <a:t>response</a:t>
            </a:r>
            <a:endParaRPr lang="en-US" altLang="zh-TW" sz="2400" smtClean="0"/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1619250" y="4397375"/>
            <a:ext cx="6051550" cy="976313"/>
            <a:chOff x="1056" y="2640"/>
            <a:chExt cx="3812" cy="615"/>
          </a:xfrm>
        </p:grpSpPr>
        <p:grpSp>
          <p:nvGrpSpPr>
            <p:cNvPr id="22536" name="Group 5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22548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1</a:t>
                </a:r>
                <a:endParaRPr kumimoji="0" lang="en-US" altLang="zh-TW">
                  <a:latin typeface="Helvetica" charset="0"/>
                </a:endParaRPr>
              </a:p>
            </p:txBody>
          </p:sp>
          <p:sp>
            <p:nvSpPr>
              <p:cNvPr id="22549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22550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2551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4</a:t>
                </a:r>
              </a:p>
            </p:txBody>
          </p:sp>
          <p:sp>
            <p:nvSpPr>
              <p:cNvPr id="22552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2553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2554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4</a:t>
                </a:r>
              </a:p>
            </p:txBody>
          </p:sp>
          <p:sp>
            <p:nvSpPr>
              <p:cNvPr id="22555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2556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22557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en-US" altLang="zh-TW">
                    <a:latin typeface="Helvetica" charset="0"/>
                  </a:rPr>
                  <a:t>P</a:t>
                </a:r>
                <a:r>
                  <a:rPr kumimoji="0" lang="en-US" altLang="zh-TW" baseline="-25000">
                    <a:latin typeface="Helvetica" charset="0"/>
                  </a:rPr>
                  <a:t>3</a:t>
                </a:r>
              </a:p>
            </p:txBody>
          </p:sp>
        </p:grpSp>
        <p:sp>
          <p:nvSpPr>
            <p:cNvPr id="22537" name="Text Box 16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0</a:t>
              </a:r>
            </a:p>
          </p:txBody>
        </p:sp>
        <p:sp>
          <p:nvSpPr>
            <p:cNvPr id="22538" name="Text Box 17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20</a:t>
              </a:r>
            </a:p>
          </p:txBody>
        </p:sp>
        <p:sp>
          <p:nvSpPr>
            <p:cNvPr id="22539" name="Text Box 18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37</a:t>
              </a:r>
            </a:p>
          </p:txBody>
        </p:sp>
        <p:sp>
          <p:nvSpPr>
            <p:cNvPr id="22540" name="Text Box 19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57</a:t>
              </a:r>
            </a:p>
          </p:txBody>
        </p:sp>
        <p:sp>
          <p:nvSpPr>
            <p:cNvPr id="22541" name="Text Box 20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77</a:t>
              </a:r>
            </a:p>
          </p:txBody>
        </p:sp>
        <p:sp>
          <p:nvSpPr>
            <p:cNvPr id="22542" name="Text Box 21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97</a:t>
              </a:r>
            </a:p>
          </p:txBody>
        </p:sp>
        <p:sp>
          <p:nvSpPr>
            <p:cNvPr id="22543" name="Text Box 22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117</a:t>
              </a:r>
            </a:p>
          </p:txBody>
        </p:sp>
        <p:sp>
          <p:nvSpPr>
            <p:cNvPr id="22544" name="Text Box 23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121</a:t>
              </a:r>
            </a:p>
          </p:txBody>
        </p:sp>
        <p:sp>
          <p:nvSpPr>
            <p:cNvPr id="22545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134</a:t>
              </a:r>
            </a:p>
          </p:txBody>
        </p:sp>
        <p:sp>
          <p:nvSpPr>
            <p:cNvPr id="22546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154</a:t>
              </a:r>
            </a:p>
          </p:txBody>
        </p:sp>
        <p:sp>
          <p:nvSpPr>
            <p:cNvPr id="22547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Helvetica" charset="0"/>
                </a:rPr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4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611188" y="1198563"/>
            <a:ext cx="7993062" cy="496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2963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Time Quantum and Context Switch Time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857375"/>
            <a:ext cx="70659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46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1547813" y="1198563"/>
            <a:ext cx="6624637" cy="496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Turnaround Time Varies With The Time Quantum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7732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6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Multilevel Queue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910512" cy="489585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Ready queue is partitioned into separate queues:</a:t>
            </a:r>
            <a:br>
              <a:rPr lang="en-US" altLang="zh-TW" sz="2400" smtClean="0"/>
            </a:br>
            <a:r>
              <a:rPr lang="en-US" altLang="zh-TW" sz="2400" smtClean="0"/>
              <a:t>foreground (interactive)</a:t>
            </a:r>
            <a:br>
              <a:rPr lang="en-US" altLang="zh-TW" sz="2400" smtClean="0"/>
            </a:br>
            <a:r>
              <a:rPr lang="en-US" altLang="zh-TW" sz="2400" smtClean="0"/>
              <a:t>background (batch)</a:t>
            </a:r>
          </a:p>
          <a:p>
            <a:pPr eaLnBrk="1" hangingPunct="1"/>
            <a:r>
              <a:rPr lang="en-US" altLang="zh-TW" sz="2400" smtClean="0"/>
              <a:t>Each queue has its own scheduling algorithm</a:t>
            </a:r>
          </a:p>
          <a:p>
            <a:pPr lvl="1" eaLnBrk="1" hangingPunct="1"/>
            <a:r>
              <a:rPr lang="en-US" altLang="zh-TW" sz="2000" smtClean="0"/>
              <a:t>foreground – RR</a:t>
            </a:r>
          </a:p>
          <a:p>
            <a:pPr lvl="1" eaLnBrk="1" hangingPunct="1"/>
            <a:r>
              <a:rPr lang="en-US" altLang="zh-TW" sz="2000" smtClean="0"/>
              <a:t>background – FCFS</a:t>
            </a:r>
          </a:p>
          <a:p>
            <a:pPr eaLnBrk="1" hangingPunct="1"/>
            <a:r>
              <a:rPr lang="en-US" altLang="zh-TW" sz="2400" smtClean="0"/>
              <a:t>Scheduling must be done between the queues</a:t>
            </a:r>
          </a:p>
          <a:p>
            <a:pPr lvl="1" eaLnBrk="1" hangingPunct="1"/>
            <a:r>
              <a:rPr lang="en-US" altLang="zh-TW" sz="2000" smtClean="0"/>
              <a:t>Fixed priority scheduling; (i.e., serve all from foreground then from background).  Possibility of starvation.</a:t>
            </a:r>
          </a:p>
          <a:p>
            <a:pPr lvl="1" eaLnBrk="1" hangingPunct="1"/>
            <a:r>
              <a:rPr lang="en-US" altLang="zh-TW" sz="2000" smtClean="0"/>
              <a:t>Time slice – each queue gets a certain amount of CPU time which it can schedule amongst its processes; i.e., 80% to foreground in RR</a:t>
            </a:r>
          </a:p>
          <a:p>
            <a:pPr lvl="1" eaLnBrk="1" hangingPunct="1"/>
            <a:r>
              <a:rPr lang="en-US" altLang="zh-TW" sz="2000" smtClean="0"/>
              <a:t>20% to background in FCFS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5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611188" y="1198563"/>
            <a:ext cx="7993062" cy="496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Multilevel Queue Scheduling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482725"/>
            <a:ext cx="6272212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8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Multilevel Feedback Queue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68438"/>
            <a:ext cx="7351712" cy="44831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 process can move between the various queues; aging can be implemented this way</a:t>
            </a:r>
          </a:p>
          <a:p>
            <a:pPr eaLnBrk="1" hangingPunct="1"/>
            <a:r>
              <a:rPr lang="en-US" altLang="zh-TW" sz="2400" smtClean="0"/>
              <a:t>Multilevel-feedback-queue scheduler defined by the following parameters:</a:t>
            </a:r>
          </a:p>
          <a:p>
            <a:pPr lvl="1" eaLnBrk="1" hangingPunct="1"/>
            <a:r>
              <a:rPr lang="en-US" altLang="zh-TW" sz="2000" smtClean="0"/>
              <a:t>number of queues</a:t>
            </a:r>
          </a:p>
          <a:p>
            <a:pPr lvl="1" eaLnBrk="1" hangingPunct="1"/>
            <a:r>
              <a:rPr lang="en-US" altLang="zh-TW" sz="2000" smtClean="0"/>
              <a:t>scheduling algorithms for each queue</a:t>
            </a:r>
          </a:p>
          <a:p>
            <a:pPr lvl="1" eaLnBrk="1" hangingPunct="1"/>
            <a:r>
              <a:rPr lang="en-US" altLang="zh-TW" sz="2000" smtClean="0"/>
              <a:t>method used to determine when to upgrade a process</a:t>
            </a:r>
          </a:p>
          <a:p>
            <a:pPr lvl="1" eaLnBrk="1" hangingPunct="1"/>
            <a:r>
              <a:rPr lang="en-US" altLang="zh-TW" sz="2000" smtClean="0"/>
              <a:t>method used to determine when to demote a process</a:t>
            </a:r>
          </a:p>
          <a:p>
            <a:pPr lvl="1" eaLnBrk="1" hangingPunct="1"/>
            <a:r>
              <a:rPr lang="en-US" altLang="zh-TW" sz="2000" smtClean="0"/>
              <a:t>method used to determine which queue a process will enter when that process needs service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17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455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Example of 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910512" cy="4525962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Three queues: </a:t>
            </a:r>
          </a:p>
          <a:p>
            <a:pPr lvl="1" eaLnBrk="1" hangingPunct="1"/>
            <a:r>
              <a:rPr lang="en-US" altLang="zh-TW" sz="2000" i="1" smtClean="0"/>
              <a:t>Q</a:t>
            </a:r>
            <a:r>
              <a:rPr lang="en-US" altLang="zh-TW" sz="2000" baseline="-25000" smtClean="0"/>
              <a:t>0</a:t>
            </a:r>
            <a:r>
              <a:rPr lang="en-US" altLang="zh-TW" sz="2000" smtClean="0"/>
              <a:t> – RR with time quantum 8 milliseconds</a:t>
            </a:r>
          </a:p>
          <a:p>
            <a:pPr lvl="1" eaLnBrk="1" hangingPunct="1"/>
            <a:r>
              <a:rPr lang="en-US" altLang="zh-TW" sz="2000" i="1" smtClean="0"/>
              <a:t>Q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 – RR time quantum 16 milliseconds</a:t>
            </a:r>
          </a:p>
          <a:p>
            <a:pPr lvl="1" eaLnBrk="1" hangingPunct="1"/>
            <a:r>
              <a:rPr lang="en-US" altLang="zh-TW" sz="2000" i="1" smtClean="0"/>
              <a:t>Q</a:t>
            </a:r>
            <a:r>
              <a:rPr lang="en-US" altLang="zh-TW" sz="2000" baseline="-25000" smtClean="0"/>
              <a:t>2</a:t>
            </a:r>
            <a:r>
              <a:rPr lang="en-US" altLang="zh-TW" sz="2000" smtClean="0"/>
              <a:t> – FCFS</a:t>
            </a:r>
          </a:p>
          <a:p>
            <a:pPr eaLnBrk="1" hangingPunct="1"/>
            <a:r>
              <a:rPr lang="en-US" altLang="zh-TW" sz="2400" smtClean="0"/>
              <a:t>Scheduling</a:t>
            </a:r>
          </a:p>
          <a:p>
            <a:pPr lvl="1" eaLnBrk="1" hangingPunct="1"/>
            <a:r>
              <a:rPr lang="en-US" altLang="zh-TW" sz="2000" smtClean="0"/>
              <a:t>A new job enters queue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0</a:t>
            </a:r>
            <a:r>
              <a:rPr lang="en-US" altLang="zh-TW" sz="2000" i="1" smtClean="0"/>
              <a:t> </a:t>
            </a:r>
            <a:r>
              <a:rPr lang="en-US" altLang="zh-TW" sz="2000" smtClean="0"/>
              <a:t>which is served</a:t>
            </a:r>
            <a:r>
              <a:rPr lang="en-US" altLang="zh-TW" sz="2000" i="1" smtClean="0"/>
              <a:t> </a:t>
            </a:r>
            <a:r>
              <a:rPr lang="en-US" altLang="zh-TW" sz="2000" smtClean="0"/>
              <a:t>FCFS. When it gains CPU, job receives 8 milliseconds.  If it does not finish in 8 milliseconds, job is moved to queue </a:t>
            </a:r>
            <a:r>
              <a:rPr lang="en-US" altLang="zh-TW" sz="2000" i="1" smtClean="0"/>
              <a:t>Q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.</a:t>
            </a:r>
          </a:p>
          <a:p>
            <a:pPr lvl="1" eaLnBrk="1" hangingPunct="1"/>
            <a:r>
              <a:rPr lang="en-US" altLang="zh-TW" sz="2000" smtClean="0"/>
              <a:t>At </a:t>
            </a:r>
            <a:r>
              <a:rPr lang="en-US" altLang="zh-TW" sz="2000" i="1" smtClean="0"/>
              <a:t>Q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 job is again served FCFS and receives 16 additional milliseconds.  If it still does not complete, it is preempted and moved to queue </a:t>
            </a:r>
            <a:r>
              <a:rPr lang="en-US" altLang="zh-TW" sz="2000" i="1" smtClean="0"/>
              <a:t>Q</a:t>
            </a:r>
            <a:r>
              <a:rPr lang="en-US" altLang="zh-TW" sz="2000" baseline="-25000" smtClean="0"/>
              <a:t>2</a:t>
            </a:r>
            <a:r>
              <a:rPr lang="en-US" altLang="zh-TW" sz="2000" smtClean="0"/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7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747713" y="1193800"/>
            <a:ext cx="7640637" cy="4967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Multilevel Feedback Queues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806575"/>
            <a:ext cx="61245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2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993062" cy="489585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Distinction between user-level and kernel-level threads</a:t>
            </a:r>
          </a:p>
          <a:p>
            <a:pPr eaLnBrk="1" hangingPunct="1"/>
            <a:r>
              <a:rPr lang="en-US" altLang="zh-TW" sz="2400" smtClean="0"/>
              <a:t>Many-to-one and many-to-many models, thread library schedules user-level threads to run on LWP</a:t>
            </a:r>
          </a:p>
          <a:p>
            <a:pPr lvl="1" eaLnBrk="1" hangingPunct="1"/>
            <a:r>
              <a:rPr lang="en-US" altLang="zh-TW" sz="2000" smtClean="0"/>
              <a:t>Known as </a:t>
            </a:r>
            <a:r>
              <a:rPr lang="en-US" altLang="zh-TW" sz="2000" b="1" smtClean="0"/>
              <a:t>process-contention scope (PCS) </a:t>
            </a:r>
            <a:r>
              <a:rPr lang="en-US" altLang="zh-TW" sz="2000" smtClean="0"/>
              <a:t>since scheduling competition is within the process</a:t>
            </a:r>
            <a:endParaRPr lang="en-US" altLang="zh-TW" sz="2400" smtClean="0"/>
          </a:p>
          <a:p>
            <a:pPr eaLnBrk="1" hangingPunct="1"/>
            <a:r>
              <a:rPr lang="en-US" altLang="zh-TW" sz="2400" smtClean="0"/>
              <a:t>Kernel thread scheduled onto available CPU is </a:t>
            </a:r>
            <a:r>
              <a:rPr lang="en-US" altLang="zh-TW" sz="2400" b="1" smtClean="0"/>
              <a:t>system-contention scope (SCS) </a:t>
            </a:r>
            <a:r>
              <a:rPr lang="en-US" altLang="zh-TW" sz="2400" smtClean="0"/>
              <a:t>– competition among all threads in system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81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661275" cy="354647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API allows specifying either PCS or SCS during thread creation</a:t>
            </a:r>
          </a:p>
          <a:p>
            <a:pPr lvl="1" eaLnBrk="1" hangingPunct="1"/>
            <a:r>
              <a:rPr lang="en-US" altLang="zh-TW" sz="2400" smtClean="0"/>
              <a:t>PTHREAD SCOPE PROCESS schedules threads using PCS scheduling</a:t>
            </a:r>
          </a:p>
          <a:p>
            <a:pPr lvl="1" eaLnBrk="1" hangingPunct="1"/>
            <a:r>
              <a:rPr lang="en-US" altLang="zh-TW" sz="2400" smtClean="0"/>
              <a:t>PTHREAD SCOPE SYSTEM schedules threads using SCS scheduling.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0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5:  Process Scheduling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484312"/>
            <a:ext cx="6129337" cy="482500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32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Pthread Scheduling API (1/2)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288" y="1243013"/>
            <a:ext cx="6818312" cy="4919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#include &lt;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pthread.h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#include &lt;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stdio.h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#define NUM THREADS 5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argc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, char *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argv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[])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int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 i;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pthread_t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tid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[NUM THREADS];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>
                <a:solidFill>
                  <a:srgbClr val="000000"/>
                </a:solidFill>
                <a:latin typeface="Monaco" charset="0"/>
              </a:rPr>
              <a:t>pthread_attr_t</a:t>
            </a:r>
            <a:r>
              <a:rPr kumimoji="0" lang="en-US" altLang="zh-TW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attr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/* get the default attributes */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pthread_attr</a:t>
            </a:r>
            <a:r>
              <a:rPr kumimoji="0" lang="en-US" altLang="zh-TW" sz="1800" dirty="0" err="1">
                <a:solidFill>
                  <a:srgbClr val="000000"/>
                </a:solidFill>
                <a:latin typeface="Monaco" charset="0"/>
              </a:rPr>
              <a:t>_init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(&amp;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attr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/* set the scheduling algorithm to PROCESS or SYSTEM */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pthread_attr</a:t>
            </a:r>
            <a:r>
              <a:rPr kumimoji="0" lang="en-US" altLang="zh-TW" sz="1800" dirty="0" err="1">
                <a:solidFill>
                  <a:srgbClr val="000000"/>
                </a:solidFill>
                <a:latin typeface="Monaco" charset="0"/>
              </a:rPr>
              <a:t>_setscope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(&amp;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attr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, PTHREAD_SCOPE_SYSTEM);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/* set the scheduling policy - FIFO, RT, or OTHER */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pthread_attr</a:t>
            </a:r>
            <a:r>
              <a:rPr kumimoji="0" lang="en-US" altLang="zh-TW" sz="1800" dirty="0" err="1">
                <a:solidFill>
                  <a:srgbClr val="000000"/>
                </a:solidFill>
                <a:latin typeface="Monaco" charset="0"/>
              </a:rPr>
              <a:t>_setschedpolicy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(&amp;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attr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, SCHED_OTHER);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/* create the threads */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for (i = 0; i &lt; NUM_THREADS; i++)</a:t>
            </a:r>
          </a:p>
          <a:p>
            <a:pPr eaLnBrk="1" hangingPunct="1">
              <a:lnSpc>
                <a:spcPct val="80000"/>
              </a:lnSpc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kumimoji="0" lang="en-US" altLang="zh-TW" sz="1800" dirty="0" err="1">
                <a:solidFill>
                  <a:srgbClr val="000000"/>
                </a:solidFill>
                <a:latin typeface="Monaco" charset="0"/>
              </a:rPr>
              <a:t>pthread_create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(&amp;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tid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[i],&amp;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attr,runner,NULL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30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Pthread Scheduling API (2/2)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628775"/>
            <a:ext cx="6099175" cy="3613150"/>
          </a:xfrm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/* now join on each thread */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for (i = 0; i &lt; NUM_THREADS; i++)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pthread_join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tid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[i], NULL);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 /* Each thread will begin control in this function */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void *runner(void *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param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{ 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printf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("I am a thread\n");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altLang="zh-TW" sz="1800" dirty="0" err="1" smtClean="0">
                <a:solidFill>
                  <a:srgbClr val="000000"/>
                </a:solidFill>
                <a:latin typeface="Monaco" charset="0"/>
              </a:rPr>
              <a:t>pthread_exit</a:t>
            </a: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(0);</a:t>
            </a:r>
          </a:p>
          <a:p>
            <a:pPr eaLnBrk="1" hangingPunct="1">
              <a:buFont typeface="Monotype Sorts" charset="2"/>
              <a:buNone/>
            </a:pPr>
            <a:r>
              <a:rPr kumimoji="0" lang="en-US" altLang="zh-TW" sz="18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zh-TW" sz="3600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9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Multiple-Processor Scheduling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7416800" cy="4410075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CPU scheduling more complex when multiple CPUs are available</a:t>
            </a:r>
          </a:p>
          <a:p>
            <a:pPr eaLnBrk="1" hangingPunct="1"/>
            <a:r>
              <a:rPr lang="en-US" altLang="zh-TW" sz="2000" b="1" smtClean="0"/>
              <a:t>Homogeneous processors </a:t>
            </a:r>
            <a:r>
              <a:rPr lang="en-US" altLang="zh-TW" sz="2000" smtClean="0"/>
              <a:t>within a multiprocessor</a:t>
            </a:r>
          </a:p>
          <a:p>
            <a:pPr eaLnBrk="1" hangingPunct="1"/>
            <a:r>
              <a:rPr lang="en-US" altLang="zh-TW" sz="2000" b="1" smtClean="0"/>
              <a:t>Asymmetric multiprocessing </a:t>
            </a:r>
            <a:r>
              <a:rPr lang="en-US" altLang="zh-TW" sz="2000" smtClean="0"/>
              <a:t>– only one processor accesses the system data structures, alleviating the need for data sharing</a:t>
            </a:r>
          </a:p>
          <a:p>
            <a:pPr eaLnBrk="1" hangingPunct="1"/>
            <a:r>
              <a:rPr lang="en-US" altLang="zh-TW" sz="2000" b="1" smtClean="0"/>
              <a:t>Symmetric multiprocessing  (SMP) </a:t>
            </a:r>
            <a:r>
              <a:rPr lang="en-US" altLang="zh-TW" sz="2000" smtClean="0"/>
              <a:t>– each processor is self-scheduling, all processes in common ready queue, or each has its own private queue of ready processes</a:t>
            </a:r>
          </a:p>
          <a:p>
            <a:pPr eaLnBrk="1" hangingPunct="1"/>
            <a:r>
              <a:rPr lang="en-US" altLang="zh-TW" sz="2000" b="1" smtClean="0"/>
              <a:t>Processor affinity </a:t>
            </a:r>
            <a:r>
              <a:rPr lang="en-US" altLang="zh-TW" sz="2000" smtClean="0"/>
              <a:t>– process has affinity for processor on which it is currently running</a:t>
            </a:r>
          </a:p>
          <a:p>
            <a:pPr lvl="1" eaLnBrk="1" hangingPunct="1"/>
            <a:r>
              <a:rPr lang="en-US" altLang="zh-TW" sz="1800" b="1" smtClean="0"/>
              <a:t>soft affinity</a:t>
            </a:r>
          </a:p>
          <a:p>
            <a:pPr lvl="1" eaLnBrk="1" hangingPunct="1"/>
            <a:r>
              <a:rPr lang="en-US" altLang="zh-TW" sz="1800" b="1" smtClean="0"/>
              <a:t>hard affinity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308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NUMA and CPU Scheduling</a:t>
            </a:r>
          </a:p>
        </p:txBody>
      </p:sp>
      <p:pic>
        <p:nvPicPr>
          <p:cNvPr id="35843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82738"/>
            <a:ext cx="7402512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Multicore Processors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Recent trend to place multiple processor cores on same physical chip</a:t>
            </a:r>
          </a:p>
          <a:p>
            <a:pPr eaLnBrk="1" hangingPunct="1"/>
            <a:r>
              <a:rPr lang="en-US" altLang="zh-TW" sz="2800" smtClean="0"/>
              <a:t>Faster and consume less power</a:t>
            </a:r>
          </a:p>
          <a:p>
            <a:pPr eaLnBrk="1" hangingPunct="1"/>
            <a:r>
              <a:rPr lang="en-US" altLang="zh-TW" sz="2800" smtClean="0"/>
              <a:t>Multiple threads per core also growing</a:t>
            </a:r>
          </a:p>
          <a:p>
            <a:pPr lvl="1" eaLnBrk="1" hangingPunct="1"/>
            <a:r>
              <a:rPr lang="en-US" altLang="zh-TW" sz="2400" smtClean="0"/>
              <a:t>Takes advantage of memory stall to make progress on another thread while memory retrieve happens</a:t>
            </a:r>
          </a:p>
          <a:p>
            <a:pPr lvl="1" eaLnBrk="1" hangingPunct="1">
              <a:buFont typeface="Monotype Sorts" charset="2"/>
              <a:buNone/>
            </a:pPr>
            <a:r>
              <a:rPr lang="en-US" altLang="zh-TW" sz="2400" smtClean="0"/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6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747713" y="2089150"/>
            <a:ext cx="7640637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Multithreaded Multicore System</a:t>
            </a:r>
          </a:p>
        </p:txBody>
      </p:sp>
      <p:pic>
        <p:nvPicPr>
          <p:cNvPr id="37892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2700"/>
            <a:ext cx="67818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83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C8FE1-6DA7-4BC4-A7A7-7E5BCFB32C13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Real-Time Scheduling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68438"/>
            <a:ext cx="7489825" cy="4395787"/>
          </a:xfrm>
        </p:spPr>
        <p:txBody>
          <a:bodyPr/>
          <a:lstStyle/>
          <a:p>
            <a:pPr eaLnBrk="1" hangingPunct="1"/>
            <a:r>
              <a:rPr lang="en-US" altLang="zh-TW" i="1" smtClean="0"/>
              <a:t>Hard real-time</a:t>
            </a:r>
            <a:r>
              <a:rPr lang="en-US" altLang="zh-TW" smtClean="0"/>
              <a:t> systems </a:t>
            </a:r>
            <a:r>
              <a:rPr lang="en-US" altLang="zh-TW" smtClean="0">
                <a:latin typeface="Helvetica" charset="0"/>
              </a:rPr>
              <a:t>–</a:t>
            </a:r>
            <a:r>
              <a:rPr lang="en-US" altLang="zh-TW" smtClean="0"/>
              <a:t> required to complete a critical task within a guaranteed amount of time</a:t>
            </a:r>
          </a:p>
          <a:p>
            <a:pPr eaLnBrk="1" hangingPunct="1"/>
            <a:r>
              <a:rPr lang="en-US" altLang="zh-TW" i="1" smtClean="0"/>
              <a:t>Soft real-time</a:t>
            </a:r>
            <a:r>
              <a:rPr lang="en-US" altLang="zh-TW" smtClean="0"/>
              <a:t> computing </a:t>
            </a:r>
            <a:r>
              <a:rPr lang="en-US" altLang="zh-TW" smtClean="0">
                <a:latin typeface="Helvetica" charset="0"/>
              </a:rPr>
              <a:t>–</a:t>
            </a:r>
            <a:r>
              <a:rPr lang="en-US" altLang="zh-TW" smtClean="0"/>
              <a:t> requires that critical processes receive priority over less fortunate ones</a:t>
            </a:r>
          </a:p>
          <a:p>
            <a:pPr eaLnBrk="1" hangingPunct="1"/>
            <a:r>
              <a:rPr lang="en-US" altLang="zh-TW" i="1" smtClean="0"/>
              <a:t>Firm real-time</a:t>
            </a:r>
            <a:r>
              <a:rPr lang="en-US" altLang="zh-TW" smtClean="0"/>
              <a:t> computing </a:t>
            </a:r>
            <a:r>
              <a:rPr lang="en-US" altLang="zh-TW" smtClean="0">
                <a:latin typeface="Helvetica" charset="0"/>
              </a:rPr>
              <a:t>– the timing constraints can be changed on-line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504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/50</a:t>
            </a:r>
            <a:endParaRPr lang="en-US" altLang="zh-TW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F8D530-A908-4E69-B1A5-F76851FD4090}" type="slidenum">
              <a:rPr lang="en-US" altLang="zh-TW">
                <a:latin typeface="+mn-lt"/>
              </a:rPr>
              <a:pPr eaLnBrk="1" hangingPunct="1"/>
              <a:t>36</a:t>
            </a:fld>
            <a:endParaRPr lang="en-US" altLang="zh-TW" dirty="0">
              <a:latin typeface="+mn-lt"/>
            </a:endParaRPr>
          </a:p>
        </p:txBody>
      </p:sp>
      <p:sp>
        <p:nvSpPr>
          <p:cNvPr id="819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80400" cy="4968875"/>
          </a:xfrm>
          <a:solidFill>
            <a:schemeClr val="bg1">
              <a:alpha val="59999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.</a:t>
            </a:r>
          </a:p>
          <a:p>
            <a:pPr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33363"/>
            <a:ext cx="7681912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Real-Time Systems</a:t>
            </a:r>
          </a:p>
        </p:txBody>
      </p:sp>
      <p:grpSp>
        <p:nvGrpSpPr>
          <p:cNvPr id="8199" name="Group 18"/>
          <p:cNvGrpSpPr>
            <a:grpSpLocks/>
          </p:cNvGrpSpPr>
          <p:nvPr/>
        </p:nvGrpSpPr>
        <p:grpSpPr bwMode="auto">
          <a:xfrm>
            <a:off x="755650" y="1268413"/>
            <a:ext cx="7645400" cy="4627562"/>
            <a:chOff x="867" y="1328"/>
            <a:chExt cx="3486" cy="2397"/>
          </a:xfrm>
        </p:grpSpPr>
        <p:sp>
          <p:nvSpPr>
            <p:cNvPr id="8200" name="Line 3"/>
            <p:cNvSpPr>
              <a:spLocks noChangeShapeType="1"/>
            </p:cNvSpPr>
            <p:nvPr/>
          </p:nvSpPr>
          <p:spPr bwMode="auto">
            <a:xfrm>
              <a:off x="1529" y="1664"/>
              <a:ext cx="0" cy="1776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1" name="Line 4"/>
            <p:cNvSpPr>
              <a:spLocks noChangeShapeType="1"/>
            </p:cNvSpPr>
            <p:nvPr/>
          </p:nvSpPr>
          <p:spPr bwMode="auto">
            <a:xfrm>
              <a:off x="1385" y="2576"/>
              <a:ext cx="2592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2" name="Text Box 5"/>
            <p:cNvSpPr txBox="1">
              <a:spLocks noChangeArrowheads="1"/>
            </p:cNvSpPr>
            <p:nvPr/>
          </p:nvSpPr>
          <p:spPr bwMode="auto">
            <a:xfrm>
              <a:off x="3977" y="2432"/>
              <a:ext cx="37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Time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203" name="Text Box 6"/>
            <p:cNvSpPr txBox="1">
              <a:spLocks noChangeArrowheads="1"/>
            </p:cNvSpPr>
            <p:nvPr/>
          </p:nvSpPr>
          <p:spPr bwMode="auto">
            <a:xfrm>
              <a:off x="1289" y="1328"/>
              <a:ext cx="41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Value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867" y="2089"/>
              <a:ext cx="4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sz="1600">
                  <a:solidFill>
                    <a:srgbClr val="0000FF"/>
                  </a:solidFill>
                  <a:latin typeface="Times New Roman" panose="02020603050405020304" pitchFamily="18" charset="0"/>
                </a:rPr>
                <a:t>Hard RTS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205" name="Text Box 8"/>
            <p:cNvSpPr txBox="1">
              <a:spLocks noChangeArrowheads="1"/>
            </p:cNvSpPr>
            <p:nvPr/>
          </p:nvSpPr>
          <p:spPr bwMode="auto">
            <a:xfrm>
              <a:off x="892" y="1903"/>
              <a:ext cx="4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sz="1600">
                  <a:solidFill>
                    <a:schemeClr val="hlink"/>
                  </a:solidFill>
                  <a:latin typeface="Times New Roman" panose="02020603050405020304" pitchFamily="18" charset="0"/>
                </a:rPr>
                <a:t>Soft RTS</a:t>
              </a:r>
            </a:p>
          </p:txBody>
        </p:sp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887" y="2282"/>
              <a:ext cx="4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sz="1600">
                  <a:solidFill>
                    <a:srgbClr val="CC3399"/>
                  </a:solidFill>
                  <a:latin typeface="Times New Roman" panose="02020603050405020304" pitchFamily="18" charset="0"/>
                </a:rPr>
                <a:t>FirmRTS</a:t>
              </a:r>
            </a:p>
          </p:txBody>
        </p:sp>
        <p:sp>
          <p:nvSpPr>
            <p:cNvPr id="8207" name="Line 10"/>
            <p:cNvSpPr>
              <a:spLocks noChangeShapeType="1"/>
            </p:cNvSpPr>
            <p:nvPr/>
          </p:nvSpPr>
          <p:spPr bwMode="auto">
            <a:xfrm>
              <a:off x="2729" y="1664"/>
              <a:ext cx="0" cy="177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2393" y="1472"/>
              <a:ext cx="46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>
                  <a:solidFill>
                    <a:srgbClr val="FF5050"/>
                  </a:solidFill>
                  <a:latin typeface="Times New Roman" panose="02020603050405020304" pitchFamily="18" charset="0"/>
                </a:rPr>
                <a:t>Deadline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209" name="Text Box 12"/>
            <p:cNvSpPr txBox="1">
              <a:spLocks noChangeArrowheads="1"/>
            </p:cNvSpPr>
            <p:nvPr/>
          </p:nvSpPr>
          <p:spPr bwMode="auto">
            <a:xfrm>
              <a:off x="1193" y="3488"/>
              <a:ext cx="46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-Value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210" name="Line 13"/>
            <p:cNvSpPr>
              <a:spLocks noChangeShapeType="1"/>
            </p:cNvSpPr>
            <p:nvPr/>
          </p:nvSpPr>
          <p:spPr bwMode="auto">
            <a:xfrm>
              <a:off x="1532" y="2204"/>
              <a:ext cx="1191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1" name="Line 14"/>
            <p:cNvSpPr>
              <a:spLocks noChangeShapeType="1"/>
            </p:cNvSpPr>
            <p:nvPr/>
          </p:nvSpPr>
          <p:spPr bwMode="auto">
            <a:xfrm>
              <a:off x="2729" y="3220"/>
              <a:ext cx="1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2" name="Freeform 15"/>
            <p:cNvSpPr>
              <a:spLocks/>
            </p:cNvSpPr>
            <p:nvPr/>
          </p:nvSpPr>
          <p:spPr bwMode="auto">
            <a:xfrm>
              <a:off x="1539" y="1560"/>
              <a:ext cx="2471" cy="1819"/>
            </a:xfrm>
            <a:custGeom>
              <a:avLst/>
              <a:gdLst>
                <a:gd name="T0" fmla="*/ 0 w 2400"/>
                <a:gd name="T1" fmla="*/ 1791 h 1160"/>
                <a:gd name="T2" fmla="*/ 324 w 2400"/>
                <a:gd name="T3" fmla="*/ 1791 h 1160"/>
                <a:gd name="T4" fmla="*/ 594 w 2400"/>
                <a:gd name="T5" fmla="*/ 339 h 1160"/>
                <a:gd name="T6" fmla="*/ 863 w 2400"/>
                <a:gd name="T7" fmla="*/ 1501 h 1160"/>
                <a:gd name="T8" fmla="*/ 1134 w 2400"/>
                <a:gd name="T9" fmla="*/ 917 h 1160"/>
                <a:gd name="T10" fmla="*/ 2696 w 2400"/>
                <a:gd name="T11" fmla="*/ 7013 h 1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1160"/>
                <a:gd name="T20" fmla="*/ 2400 w 2400"/>
                <a:gd name="T21" fmla="*/ 1160 h 1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1160">
                  <a:moveTo>
                    <a:pt x="0" y="296"/>
                  </a:moveTo>
                  <a:cubicBezTo>
                    <a:pt x="100" y="316"/>
                    <a:pt x="200" y="336"/>
                    <a:pt x="288" y="296"/>
                  </a:cubicBezTo>
                  <a:cubicBezTo>
                    <a:pt x="376" y="256"/>
                    <a:pt x="448" y="64"/>
                    <a:pt x="528" y="56"/>
                  </a:cubicBezTo>
                  <a:cubicBezTo>
                    <a:pt x="608" y="48"/>
                    <a:pt x="688" y="232"/>
                    <a:pt x="768" y="248"/>
                  </a:cubicBezTo>
                  <a:cubicBezTo>
                    <a:pt x="848" y="264"/>
                    <a:pt x="736" y="0"/>
                    <a:pt x="1008" y="152"/>
                  </a:cubicBezTo>
                  <a:cubicBezTo>
                    <a:pt x="1280" y="304"/>
                    <a:pt x="1840" y="732"/>
                    <a:pt x="2400" y="1160"/>
                  </a:cubicBezTo>
                </a:path>
              </a:pathLst>
            </a:cu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3" name="Line 16"/>
            <p:cNvSpPr>
              <a:spLocks noChangeShapeType="1"/>
            </p:cNvSpPr>
            <p:nvPr/>
          </p:nvSpPr>
          <p:spPr bwMode="auto">
            <a:xfrm>
              <a:off x="1538" y="2387"/>
              <a:ext cx="118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14" name="Line 17"/>
            <p:cNvSpPr>
              <a:spLocks noChangeShapeType="1"/>
            </p:cNvSpPr>
            <p:nvPr/>
          </p:nvSpPr>
          <p:spPr bwMode="auto">
            <a:xfrm>
              <a:off x="2736" y="2582"/>
              <a:ext cx="124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8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/50</a:t>
            </a:r>
            <a:endParaRPr lang="en-US" altLang="zh-TW" dirty="0"/>
          </a:p>
        </p:txBody>
      </p:sp>
      <p:sp>
        <p:nvSpPr>
          <p:cNvPr id="4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EF7A38-DB88-4655-BE12-3DA73671DCC5}" type="slidenum">
              <a:rPr lang="en-US" altLang="zh-TW">
                <a:latin typeface="+mn-lt"/>
              </a:rPr>
              <a:pPr eaLnBrk="1" hangingPunct="1"/>
              <a:t>37</a:t>
            </a:fld>
            <a:endParaRPr lang="en-US" altLang="zh-TW" dirty="0">
              <a:latin typeface="+mn-lt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1125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Real-Time Task Model</a:t>
            </a: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944563" y="1417638"/>
            <a:ext cx="70866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800">
                <a:latin typeface="Arial" panose="020B0604020202020204" pitchFamily="34" charset="0"/>
              </a:rPr>
              <a:t>Periodic Task Model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 sz="2800">
                <a:latin typeface="Arial" panose="020B0604020202020204" pitchFamily="34" charset="0"/>
              </a:rPr>
              <a:t>parameters are known </a:t>
            </a:r>
            <a:r>
              <a:rPr lang="en-US" altLang="zh-TW" sz="2800" i="1">
                <a:latin typeface="Arial" panose="020B0604020202020204" pitchFamily="34" charset="0"/>
              </a:rPr>
              <a:t>a priori</a:t>
            </a:r>
            <a:endParaRPr lang="en-US" altLang="zh-TW" sz="280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SzPct val="80000"/>
            </a:pPr>
            <a:endParaRPr lang="en-US" altLang="zh-TW" sz="240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SzPct val="80000"/>
            </a:pPr>
            <a:endParaRPr lang="en-US" altLang="zh-TW" sz="240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SzPct val="80000"/>
            </a:pPr>
            <a:endParaRPr lang="en-US" altLang="zh-TW" sz="240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zh-TW" sz="280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TW" sz="3200">
              <a:latin typeface="Arial" panose="020B0604020202020204" pitchFamily="34" charset="0"/>
            </a:endParaRP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2228850" y="3455988"/>
            <a:ext cx="12493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>
            <a:off x="2220913" y="3182938"/>
            <a:ext cx="0" cy="276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5" name="Line 6"/>
          <p:cNvSpPr>
            <a:spLocks noChangeShapeType="1"/>
          </p:cNvSpPr>
          <p:nvPr/>
        </p:nvSpPr>
        <p:spPr bwMode="auto">
          <a:xfrm flipV="1">
            <a:off x="3476625" y="3455988"/>
            <a:ext cx="12366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3481388" y="3181350"/>
            <a:ext cx="1587" cy="276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>
            <a:off x="4711700" y="3457575"/>
            <a:ext cx="14938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 flipH="1">
            <a:off x="4710113" y="3181350"/>
            <a:ext cx="1587" cy="280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9" name="Rectangle 10"/>
          <p:cNvSpPr>
            <a:spLocks noChangeArrowheads="1"/>
          </p:cNvSpPr>
          <p:nvPr/>
        </p:nvSpPr>
        <p:spPr bwMode="auto">
          <a:xfrm>
            <a:off x="2220913" y="3317875"/>
            <a:ext cx="382587" cy="1397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30" name="Rectangle 11"/>
          <p:cNvSpPr>
            <a:spLocks noChangeArrowheads="1"/>
          </p:cNvSpPr>
          <p:nvPr/>
        </p:nvSpPr>
        <p:spPr bwMode="auto">
          <a:xfrm>
            <a:off x="4221163" y="3309938"/>
            <a:ext cx="382587" cy="1397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31" name="Rectangle 12"/>
          <p:cNvSpPr>
            <a:spLocks noChangeArrowheads="1"/>
          </p:cNvSpPr>
          <p:nvPr/>
        </p:nvSpPr>
        <p:spPr bwMode="auto">
          <a:xfrm>
            <a:off x="5273675" y="3309938"/>
            <a:ext cx="236538" cy="1397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>
            <a:off x="5951538" y="3179763"/>
            <a:ext cx="0" cy="277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>
            <a:off x="3473450" y="2925763"/>
            <a:ext cx="0" cy="2047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 flipH="1">
            <a:off x="2224088" y="2928938"/>
            <a:ext cx="1587" cy="2016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5" name="Rectangle 16"/>
          <p:cNvSpPr>
            <a:spLocks noChangeArrowheads="1"/>
          </p:cNvSpPr>
          <p:nvPr/>
        </p:nvSpPr>
        <p:spPr bwMode="auto">
          <a:xfrm>
            <a:off x="3625850" y="3778250"/>
            <a:ext cx="2403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i="1" u="sng">
                <a:solidFill>
                  <a:srgbClr val="0000FF"/>
                </a:solidFill>
                <a:latin typeface="Times New Roman" panose="02020603050405020304" pitchFamily="18" charset="0"/>
              </a:rPr>
              <a:t>worst-case execution time</a:t>
            </a:r>
            <a:endParaRPr lang="en-US" altLang="zh-TW" u="sng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6" name="Rectangle 17"/>
          <p:cNvSpPr>
            <a:spLocks noChangeArrowheads="1"/>
          </p:cNvSpPr>
          <p:nvPr/>
        </p:nvSpPr>
        <p:spPr bwMode="auto">
          <a:xfrm>
            <a:off x="2606675" y="3773488"/>
            <a:ext cx="839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i="1" u="sng">
                <a:solidFill>
                  <a:srgbClr val="0000FF"/>
                </a:solidFill>
                <a:latin typeface="Times New Roman" panose="02020603050405020304" pitchFamily="18" charset="0"/>
              </a:rPr>
              <a:t>period</a:t>
            </a:r>
            <a:endParaRPr lang="en-US" altLang="zh-TW" u="sng">
              <a:latin typeface="Times New Roman" panose="02020603050405020304" pitchFamily="18" charset="0"/>
            </a:endParaRPr>
          </a:p>
        </p:txBody>
      </p:sp>
      <p:sp>
        <p:nvSpPr>
          <p:cNvPr id="9237" name="Line 18"/>
          <p:cNvSpPr>
            <a:spLocks noChangeShapeType="1"/>
          </p:cNvSpPr>
          <p:nvPr/>
        </p:nvSpPr>
        <p:spPr bwMode="auto">
          <a:xfrm flipV="1">
            <a:off x="2244725" y="3630613"/>
            <a:ext cx="1220788" cy="15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8" name="Line 19"/>
          <p:cNvSpPr>
            <a:spLocks noChangeShapeType="1"/>
          </p:cNvSpPr>
          <p:nvPr/>
        </p:nvSpPr>
        <p:spPr bwMode="auto">
          <a:xfrm flipH="1">
            <a:off x="2222500" y="3544888"/>
            <a:ext cx="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9" name="Line 20"/>
          <p:cNvSpPr>
            <a:spLocks noChangeShapeType="1"/>
          </p:cNvSpPr>
          <p:nvPr/>
        </p:nvSpPr>
        <p:spPr bwMode="auto">
          <a:xfrm>
            <a:off x="3473450" y="3544888"/>
            <a:ext cx="0" cy="160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240" name="Group 21"/>
          <p:cNvGrpSpPr>
            <a:grpSpLocks/>
          </p:cNvGrpSpPr>
          <p:nvPr/>
        </p:nvGrpSpPr>
        <p:grpSpPr bwMode="auto">
          <a:xfrm>
            <a:off x="4243388" y="3548063"/>
            <a:ext cx="376237" cy="160337"/>
            <a:chOff x="0" y="27"/>
            <a:chExt cx="20000" cy="19950"/>
          </a:xfrm>
        </p:grpSpPr>
        <p:sp>
          <p:nvSpPr>
            <p:cNvPr id="9254" name="Line 22"/>
            <p:cNvSpPr>
              <a:spLocks noChangeShapeType="1"/>
            </p:cNvSpPr>
            <p:nvPr/>
          </p:nvSpPr>
          <p:spPr bwMode="auto">
            <a:xfrm>
              <a:off x="1300" y="10827"/>
              <a:ext cx="18267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5" name="Line 23"/>
            <p:cNvSpPr>
              <a:spLocks noChangeShapeType="1"/>
            </p:cNvSpPr>
            <p:nvPr/>
          </p:nvSpPr>
          <p:spPr bwMode="auto">
            <a:xfrm>
              <a:off x="0" y="27"/>
              <a:ext cx="73" cy="19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6" name="Line 24"/>
            <p:cNvSpPr>
              <a:spLocks noChangeShapeType="1"/>
            </p:cNvSpPr>
            <p:nvPr/>
          </p:nvSpPr>
          <p:spPr bwMode="auto">
            <a:xfrm>
              <a:off x="19928" y="27"/>
              <a:ext cx="72" cy="19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1624013" y="2308225"/>
            <a:ext cx="122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i="1" u="sng">
                <a:solidFill>
                  <a:srgbClr val="0000FF"/>
                </a:solidFill>
                <a:latin typeface="Times New Roman" panose="02020603050405020304" pitchFamily="18" charset="0"/>
              </a:rPr>
              <a:t>request time ready time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2992438" y="2598738"/>
            <a:ext cx="10255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i="1" u="sng">
                <a:solidFill>
                  <a:srgbClr val="0000FF"/>
                </a:solidFill>
                <a:latin typeface="Times New Roman" panose="02020603050405020304" pitchFamily="18" charset="0"/>
              </a:rPr>
              <a:t>deadline</a:t>
            </a:r>
            <a:endParaRPr lang="en-US" altLang="zh-TW" u="sng">
              <a:latin typeface="Times New Roman" panose="02020603050405020304" pitchFamily="18" charset="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5627688" y="3316288"/>
            <a:ext cx="260350" cy="136525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41750" y="2603500"/>
            <a:ext cx="2651125" cy="671513"/>
            <a:chOff x="2209" y="1803"/>
            <a:chExt cx="1670" cy="423"/>
          </a:xfrm>
        </p:grpSpPr>
        <p:sp>
          <p:nvSpPr>
            <p:cNvPr id="9246" name="Line 29"/>
            <p:cNvSpPr>
              <a:spLocks noChangeShapeType="1"/>
            </p:cNvSpPr>
            <p:nvPr/>
          </p:nvSpPr>
          <p:spPr bwMode="auto">
            <a:xfrm>
              <a:off x="2362" y="1997"/>
              <a:ext cx="87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7" name="Line 30"/>
            <p:cNvSpPr>
              <a:spLocks noChangeShapeType="1"/>
            </p:cNvSpPr>
            <p:nvPr/>
          </p:nvSpPr>
          <p:spPr bwMode="auto">
            <a:xfrm>
              <a:off x="2681" y="1997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8" name="Rectangle 31"/>
            <p:cNvSpPr>
              <a:spLocks noChangeArrowheads="1"/>
            </p:cNvSpPr>
            <p:nvPr/>
          </p:nvSpPr>
          <p:spPr bwMode="auto">
            <a:xfrm>
              <a:off x="2209" y="1803"/>
              <a:ext cx="31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i="1" u="sng">
                  <a:solidFill>
                    <a:srgbClr val="008000"/>
                  </a:solidFill>
                  <a:latin typeface="Times New Roman" panose="02020603050405020304" pitchFamily="18" charset="0"/>
                </a:rPr>
                <a:t>start</a:t>
              </a:r>
              <a:endParaRPr lang="en-US" altLang="zh-TW" i="1" u="sng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9" name="Rectangle 32"/>
            <p:cNvSpPr>
              <a:spLocks noChangeArrowheads="1"/>
            </p:cNvSpPr>
            <p:nvPr/>
          </p:nvSpPr>
          <p:spPr bwMode="auto">
            <a:xfrm>
              <a:off x="2544" y="1804"/>
              <a:ext cx="36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i="1" u="sng">
                  <a:solidFill>
                    <a:srgbClr val="008000"/>
                  </a:solidFill>
                  <a:latin typeface="Times New Roman" panose="02020603050405020304" pitchFamily="18" charset="0"/>
                </a:rPr>
                <a:t>finish</a:t>
              </a:r>
              <a:endParaRPr lang="en-US" altLang="zh-TW" u="sng">
                <a:latin typeface="Times New Roman" panose="02020603050405020304" pitchFamily="18" charset="0"/>
              </a:endParaRPr>
            </a:p>
          </p:txBody>
        </p:sp>
        <p:sp>
          <p:nvSpPr>
            <p:cNvPr id="9250" name="Line 33"/>
            <p:cNvSpPr>
              <a:spLocks noChangeShapeType="1"/>
            </p:cNvSpPr>
            <p:nvPr/>
          </p:nvSpPr>
          <p:spPr bwMode="auto">
            <a:xfrm>
              <a:off x="3251" y="2011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1" name="Line 34"/>
            <p:cNvSpPr>
              <a:spLocks noChangeShapeType="1"/>
            </p:cNvSpPr>
            <p:nvPr/>
          </p:nvSpPr>
          <p:spPr bwMode="auto">
            <a:xfrm flipH="1">
              <a:off x="3330" y="2012"/>
              <a:ext cx="181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2" name="Rectangle 35"/>
            <p:cNvSpPr>
              <a:spLocks noChangeArrowheads="1"/>
            </p:cNvSpPr>
            <p:nvPr/>
          </p:nvSpPr>
          <p:spPr bwMode="auto">
            <a:xfrm>
              <a:off x="2904" y="1805"/>
              <a:ext cx="51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i="1" u="sng">
                  <a:solidFill>
                    <a:srgbClr val="008000"/>
                  </a:solidFill>
                  <a:latin typeface="Times New Roman" panose="02020603050405020304" pitchFamily="18" charset="0"/>
                </a:rPr>
                <a:t>preempt</a:t>
              </a:r>
              <a:endParaRPr lang="en-US" altLang="zh-TW" i="1" u="sng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53" name="Rectangle 36"/>
            <p:cNvSpPr>
              <a:spLocks noChangeArrowheads="1"/>
            </p:cNvSpPr>
            <p:nvPr/>
          </p:nvSpPr>
          <p:spPr bwMode="auto">
            <a:xfrm>
              <a:off x="3417" y="1809"/>
              <a:ext cx="4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algn="l"/>
              <a:r>
                <a:rPr lang="en-US" altLang="zh-TW" i="1" u="sng">
                  <a:solidFill>
                    <a:srgbClr val="008000"/>
                  </a:solidFill>
                  <a:latin typeface="Times New Roman" panose="02020603050405020304" pitchFamily="18" charset="0"/>
                </a:rPr>
                <a:t>resume</a:t>
              </a:r>
              <a:endParaRPr lang="en-US" altLang="zh-TW" u="sng">
                <a:latin typeface="Times New Roman" panose="02020603050405020304" pitchFamily="18" charset="0"/>
              </a:endParaRPr>
            </a:p>
          </p:txBody>
        </p:sp>
      </p:grpSp>
      <p:sp>
        <p:nvSpPr>
          <p:cNvPr id="331813" name="Rectangle 37"/>
          <p:cNvSpPr>
            <a:spLocks noChangeArrowheads="1"/>
          </p:cNvSpPr>
          <p:nvPr/>
        </p:nvSpPr>
        <p:spPr bwMode="auto">
          <a:xfrm>
            <a:off x="995363" y="4362450"/>
            <a:ext cx="708660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800" dirty="0" smtClean="0">
                <a:latin typeface="Arial" panose="020B0604020202020204" pitchFamily="34" charset="0"/>
              </a:rPr>
              <a:t>Predictability vs. </a:t>
            </a:r>
            <a:r>
              <a:rPr lang="en-US" altLang="zh-TW" sz="2800" dirty="0" err="1" smtClean="0">
                <a:latin typeface="Arial" panose="020B0604020202020204" pitchFamily="34" charset="0"/>
              </a:rPr>
              <a:t>Schedulability</a:t>
            </a:r>
            <a:endParaRPr lang="en-US" altLang="zh-TW" sz="2800" dirty="0" smtClean="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 sz="2800" dirty="0">
                <a:latin typeface="Arial" panose="020B0604020202020204" pitchFamily="34" charset="0"/>
              </a:rPr>
              <a:t>high predictability and </a:t>
            </a:r>
            <a:r>
              <a:rPr lang="en-US" altLang="zh-TW" sz="2800" dirty="0" err="1">
                <a:latin typeface="Arial" panose="020B0604020202020204" pitchFamily="34" charset="0"/>
              </a:rPr>
              <a:t>schedulability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4"/>
              </a:buBlip>
            </a:pPr>
            <a:r>
              <a:rPr lang="en-US" altLang="zh-TW" sz="2800" dirty="0">
                <a:latin typeface="Arial" panose="020B0604020202020204" pitchFamily="34" charset="0"/>
              </a:rPr>
              <a:t>easy-to-check </a:t>
            </a:r>
            <a:r>
              <a:rPr lang="en-US" altLang="zh-TW" sz="2800" dirty="0" err="1">
                <a:latin typeface="Arial" panose="020B0604020202020204" pitchFamily="34" charset="0"/>
              </a:rPr>
              <a:t>schedulability</a:t>
            </a:r>
            <a:r>
              <a:rPr lang="en-US" altLang="zh-TW" sz="2800" dirty="0">
                <a:latin typeface="Arial" panose="020B0604020202020204" pitchFamily="34" charset="0"/>
              </a:rPr>
              <a:t> condition</a:t>
            </a:r>
          </a:p>
          <a:p>
            <a:pPr algn="l" eaLnBrk="1" hangingPunct="1">
              <a:spcBef>
                <a:spcPct val="20000"/>
              </a:spcBef>
              <a:buBlip>
                <a:blip r:embed="rId3"/>
              </a:buBlip>
            </a:pPr>
            <a:r>
              <a:rPr lang="en-US" altLang="zh-TW" sz="2800" dirty="0" smtClean="0">
                <a:latin typeface="Arial" panose="020B0604020202020204" pitchFamily="34" charset="0"/>
              </a:rPr>
              <a:t>Admission Control, rate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TW" sz="2800" dirty="0" smtClean="0">
              <a:latin typeface="Arial" panose="020B0604020202020204" pitchFamily="34" charset="0"/>
            </a:endParaRPr>
          </a:p>
          <a:p>
            <a:pPr marL="0" indent="0" algn="l" eaLnBrk="1" hangingPunct="1">
              <a:spcBef>
                <a:spcPct val="20000"/>
              </a:spcBef>
              <a:buSzPct val="80000"/>
            </a:pPr>
            <a:endParaRPr lang="en-US" altLang="zh-TW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/50</a:t>
            </a:r>
            <a:endParaRPr lang="en-US" altLang="zh-TW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F55C0-ADF9-4EB6-843F-1E2CF868CCAC}" type="slidenum">
              <a:rPr lang="en-US" altLang="zh-TW">
                <a:latin typeface="+mn-lt"/>
              </a:rPr>
              <a:pPr eaLnBrk="1" hangingPunct="1"/>
              <a:t>38</a:t>
            </a:fld>
            <a:endParaRPr lang="en-US" altLang="zh-TW" dirty="0">
              <a:latin typeface="+mn-lt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611188" y="1700213"/>
            <a:ext cx="7086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sz="2800">
                <a:latin typeface="Arial" panose="020B0604020202020204" pitchFamily="34" charset="0"/>
              </a:rPr>
              <a:t>Time-Driven Scheduling Approach</a:t>
            </a:r>
            <a:endParaRPr lang="en-US" altLang="zh-TW" sz="320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400">
                <a:latin typeface="Arial" panose="020B0604020202020204" pitchFamily="34" charset="0"/>
              </a:rPr>
              <a:t>widely used 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400">
                <a:latin typeface="Arial" panose="020B0604020202020204" pitchFamily="34" charset="0"/>
              </a:rPr>
              <a:t>inflexible, efficient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400">
                <a:latin typeface="Arial" panose="020B0604020202020204" pitchFamily="34" charset="0"/>
              </a:rPr>
              <a:t>large space needed</a:t>
            </a:r>
          </a:p>
          <a:p>
            <a:pPr lvl="2" algn="l" eaLnBrk="1" hangingPunct="1">
              <a:spcBef>
                <a:spcPct val="20000"/>
              </a:spcBef>
              <a:buSzPct val="70000"/>
              <a:buFontTx/>
              <a:buBlip>
                <a:blip r:embed="rId6"/>
              </a:buBlip>
            </a:pPr>
            <a:r>
              <a:rPr lang="en-US" altLang="zh-TW" sz="2000">
                <a:latin typeface="Arial" panose="020B0604020202020204" pitchFamily="34" charset="0"/>
              </a:rPr>
              <a:t>e.g. </a:t>
            </a:r>
            <a:r>
              <a:rPr lang="en-US" altLang="zh-TW" sz="2000">
                <a:solidFill>
                  <a:srgbClr val="FF5050"/>
                </a:solidFill>
                <a:latin typeface="Arial" panose="020B0604020202020204" pitchFamily="34" charset="0"/>
              </a:rPr>
              <a:t>cyclic executive</a:t>
            </a:r>
            <a:endParaRPr lang="en-US" altLang="zh-TW" sz="20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l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sz="2800">
                <a:latin typeface="Arial" panose="020B0604020202020204" pitchFamily="34" charset="0"/>
              </a:rPr>
              <a:t>Priority-Driven Scheduling Approach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400">
                <a:latin typeface="Arial" panose="020B0604020202020204" pitchFamily="34" charset="0"/>
              </a:rPr>
              <a:t>dynamic-priority </a:t>
            </a:r>
          </a:p>
          <a:p>
            <a:pPr lvl="2" algn="l" eaLnBrk="1" hangingPunct="1">
              <a:spcBef>
                <a:spcPct val="20000"/>
              </a:spcBef>
              <a:buSzPct val="70000"/>
              <a:buFontTx/>
              <a:buBlip>
                <a:blip r:embed="rId6"/>
              </a:buBlip>
            </a:pPr>
            <a:r>
              <a:rPr lang="en-US" altLang="zh-TW" sz="2000">
                <a:latin typeface="Arial" panose="020B0604020202020204" pitchFamily="34" charset="0"/>
              </a:rPr>
              <a:t>e.g. </a:t>
            </a:r>
            <a:r>
              <a:rPr lang="en-US" altLang="zh-TW" sz="2000">
                <a:solidFill>
                  <a:srgbClr val="FF5050"/>
                </a:solidFill>
                <a:latin typeface="Arial" panose="020B0604020202020204" pitchFamily="34" charset="0"/>
              </a:rPr>
              <a:t>earliest deadline first</a:t>
            </a:r>
            <a:r>
              <a:rPr lang="en-US" altLang="zh-TW" sz="2000">
                <a:latin typeface="Arial" panose="020B0604020202020204" pitchFamily="34" charset="0"/>
              </a:rPr>
              <a:t> 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400">
                <a:latin typeface="Arial" panose="020B0604020202020204" pitchFamily="34" charset="0"/>
              </a:rPr>
              <a:t>fixed-priority </a:t>
            </a:r>
          </a:p>
          <a:p>
            <a:pPr lvl="2" algn="l" eaLnBrk="1" hangingPunct="1">
              <a:spcBef>
                <a:spcPct val="20000"/>
              </a:spcBef>
              <a:buSzPct val="70000"/>
              <a:buFontTx/>
              <a:buBlip>
                <a:blip r:embed="rId6"/>
              </a:buBlip>
            </a:pPr>
            <a:r>
              <a:rPr lang="en-US" altLang="zh-TW" sz="2000">
                <a:latin typeface="Arial" panose="020B0604020202020204" pitchFamily="34" charset="0"/>
              </a:rPr>
              <a:t>e.g. </a:t>
            </a:r>
            <a:r>
              <a:rPr lang="en-US" altLang="zh-TW" sz="2000">
                <a:solidFill>
                  <a:srgbClr val="FF5050"/>
                </a:solidFill>
                <a:latin typeface="Arial" panose="020B0604020202020204" pitchFamily="34" charset="0"/>
              </a:rPr>
              <a:t>rate monotonic</a:t>
            </a:r>
            <a:endParaRPr lang="en-US" altLang="zh-TW" sz="2400">
              <a:latin typeface="Arial" panose="020B0604020202020204" pitchFamily="34" charset="0"/>
            </a:endParaRPr>
          </a:p>
          <a:p>
            <a:pPr lvl="2" algn="l" eaLnBrk="1" hangingPunct="1">
              <a:spcBef>
                <a:spcPct val="20000"/>
              </a:spcBef>
              <a:buSzPct val="70000"/>
              <a:buFontTx/>
              <a:buBlip>
                <a:blip r:embed="rId6"/>
              </a:buBlip>
            </a:pPr>
            <a:endParaRPr lang="en-US" altLang="zh-TW" sz="2000">
              <a:latin typeface="Arial" panose="020B0604020202020204" pitchFamily="34" charset="0"/>
            </a:endParaRPr>
          </a:p>
        </p:txBody>
      </p:sp>
      <p:graphicFrame>
        <p:nvGraphicFramePr>
          <p:cNvPr id="2048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993219"/>
              </p:ext>
            </p:extLst>
          </p:nvPr>
        </p:nvGraphicFramePr>
        <p:xfrm>
          <a:off x="4378076" y="2455863"/>
          <a:ext cx="43703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icture" r:id="rId7" imgW="2043684" imgH="568452" progId="Word.Picture.8">
                  <p:embed/>
                </p:oleObj>
              </mc:Choice>
              <mc:Fallback>
                <p:oleObj name="Picture" r:id="rId7" imgW="2043684" imgH="568452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076" y="2455863"/>
                        <a:ext cx="437038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468328"/>
              </p:ext>
            </p:extLst>
          </p:nvPr>
        </p:nvGraphicFramePr>
        <p:xfrm>
          <a:off x="4401566" y="4833938"/>
          <a:ext cx="4706938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icture" r:id="rId9" imgW="2168652" imgH="606552" progId="Word.Picture.8">
                  <p:embed/>
                </p:oleObj>
              </mc:Choice>
              <mc:Fallback>
                <p:oleObj name="Picture" r:id="rId9" imgW="2168652" imgH="606552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566" y="4833938"/>
                        <a:ext cx="4706938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5"/>
          <p:cNvSpPr>
            <a:spLocks noGrp="1" noChangeArrowheads="1"/>
          </p:cNvSpPr>
          <p:nvPr>
            <p:ph type="title"/>
          </p:nvPr>
        </p:nvSpPr>
        <p:spPr>
          <a:xfrm>
            <a:off x="731838" y="12700"/>
            <a:ext cx="7920037" cy="10810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/>
              <a:t>Scheduling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19813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16113"/>
            <a:ext cx="3529013" cy="2982912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Maximum CPU utilization obtained with multiprogramming</a:t>
            </a:r>
          </a:p>
          <a:p>
            <a:pPr eaLnBrk="1" hangingPunct="1"/>
            <a:r>
              <a:rPr lang="en-US" altLang="zh-TW" sz="2000" smtClean="0"/>
              <a:t>CPU–I/O Burst Cycle – Process execution consists of a </a:t>
            </a:r>
            <a:r>
              <a:rPr lang="en-US" altLang="zh-TW" sz="2000" i="1" smtClean="0"/>
              <a:t>cycle</a:t>
            </a:r>
            <a:r>
              <a:rPr lang="en-US" altLang="zh-TW" sz="2000" smtClean="0"/>
              <a:t> of CPU execution and I/O wait</a:t>
            </a:r>
          </a:p>
          <a:p>
            <a:pPr eaLnBrk="1" hangingPunct="1"/>
            <a:r>
              <a:rPr lang="en-US" altLang="zh-TW" sz="2000" b="1" smtClean="0"/>
              <a:t>CPU burst </a:t>
            </a:r>
            <a:r>
              <a:rPr lang="en-US" altLang="zh-TW" sz="2000" smtClean="0"/>
              <a:t>distribution</a:t>
            </a: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4995863" y="1125538"/>
            <a:ext cx="3313112" cy="5181600"/>
            <a:chOff x="4932040" y="1124744"/>
            <a:chExt cx="3312367" cy="5182765"/>
          </a:xfrm>
        </p:grpSpPr>
        <p:sp>
          <p:nvSpPr>
            <p:cNvPr id="6149" name="矩形 1"/>
            <p:cNvSpPr>
              <a:spLocks noChangeArrowheads="1"/>
            </p:cNvSpPr>
            <p:nvPr/>
          </p:nvSpPr>
          <p:spPr bwMode="auto">
            <a:xfrm>
              <a:off x="4932040" y="1124744"/>
              <a:ext cx="3312367" cy="5182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615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196975"/>
              <a:ext cx="2744788" cy="503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2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/50</a:t>
            </a:r>
            <a:endParaRPr lang="en-US" altLang="zh-TW" dirty="0"/>
          </a:p>
        </p:txBody>
      </p:sp>
      <p:sp>
        <p:nvSpPr>
          <p:cNvPr id="5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185F1C-6931-4FED-A737-52B82E242B4F}" type="slidenum">
              <a:rPr lang="en-US" altLang="zh-TW">
                <a:latin typeface="+mn-lt"/>
              </a:rPr>
              <a:pPr eaLnBrk="1" hangingPunct="1"/>
              <a:t>39</a:t>
            </a:fld>
            <a:endParaRPr lang="en-US" altLang="zh-TW" dirty="0">
              <a:latin typeface="+mn-lt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134143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sz="2800" dirty="0">
                <a:solidFill>
                  <a:schemeClr val="bg2"/>
                </a:solidFill>
                <a:latin typeface="Arial" panose="020B0604020202020204" pitchFamily="34" charset="0"/>
              </a:rPr>
              <a:t>Earliest Deadline First</a:t>
            </a:r>
            <a:r>
              <a:rPr lang="en-US" altLang="zh-TW" sz="28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: </a:t>
            </a:r>
            <a:r>
              <a:rPr lang="en-US" altLang="zh-TW" sz="2800" dirty="0">
                <a:solidFill>
                  <a:srgbClr val="CC0000"/>
                </a:solidFill>
                <a:latin typeface="Arial" panose="020B0604020202020204" pitchFamily="34" charset="0"/>
              </a:rPr>
              <a:t>optimal</a:t>
            </a:r>
            <a:r>
              <a:rPr lang="en-US" altLang="zh-TW" sz="2400" dirty="0">
                <a:latin typeface="Arial" panose="020B0604020202020204" pitchFamily="34" charset="0"/>
              </a:rPr>
              <a:t> dynamic-priority scheduler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800" dirty="0">
                <a:latin typeface="Arial" panose="020B0604020202020204" pitchFamily="34" charset="0"/>
              </a:rPr>
              <a:t>job with </a:t>
            </a:r>
            <a:r>
              <a:rPr lang="en-US" altLang="zh-TW" sz="2800" dirty="0">
                <a:solidFill>
                  <a:srgbClr val="FF5050"/>
                </a:solidFill>
                <a:latin typeface="Arial" panose="020B0604020202020204" pitchFamily="34" charset="0"/>
              </a:rPr>
              <a:t>earlier deadline</a:t>
            </a:r>
            <a:r>
              <a:rPr lang="en-US" altLang="zh-TW" sz="2800" dirty="0">
                <a:latin typeface="Arial" panose="020B0604020202020204" pitchFamily="34" charset="0"/>
              </a:rPr>
              <a:t> gets higher priority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800" dirty="0" err="1">
                <a:latin typeface="Arial" panose="020B0604020202020204" pitchFamily="34" charset="0"/>
              </a:rPr>
              <a:t>schedulability</a:t>
            </a:r>
            <a:r>
              <a:rPr lang="en-US" altLang="zh-TW" sz="2800" dirty="0">
                <a:latin typeface="Arial" panose="020B0604020202020204" pitchFamily="34" charset="0"/>
              </a:rPr>
              <a:t> condition</a:t>
            </a:r>
          </a:p>
          <a:p>
            <a:pPr lvl="2" algn="l" eaLnBrk="1" hangingPunct="1">
              <a:spcBef>
                <a:spcPct val="20000"/>
              </a:spcBef>
              <a:buSzPct val="70000"/>
            </a:pPr>
            <a:r>
              <a:rPr lang="en-US" altLang="zh-TW" sz="2400" i="1" dirty="0">
                <a:solidFill>
                  <a:srgbClr val="FF5050"/>
                </a:solidFill>
                <a:latin typeface="Symbol" panose="05050102010706020507" pitchFamily="18" charset="2"/>
              </a:rPr>
              <a:t>r </a:t>
            </a:r>
            <a:r>
              <a:rPr lang="en-US" altLang="zh-TW" sz="2400" dirty="0">
                <a:solidFill>
                  <a:srgbClr val="FF5050"/>
                </a:solidFill>
                <a:latin typeface="Symbol" panose="05050102010706020507" pitchFamily="18" charset="2"/>
              </a:rPr>
              <a:t>(</a:t>
            </a:r>
            <a:r>
              <a:rPr lang="en-US" altLang="zh-TW" sz="2400" b="1" dirty="0">
                <a:solidFill>
                  <a:srgbClr val="FF5050"/>
                </a:solidFill>
                <a:latin typeface="Symbol" panose="05050102010706020507" pitchFamily="18" charset="2"/>
              </a:rPr>
              <a:t>T</a:t>
            </a:r>
            <a:r>
              <a:rPr lang="en-US" altLang="zh-TW" sz="2400" dirty="0">
                <a:solidFill>
                  <a:srgbClr val="FF5050"/>
                </a:solidFill>
                <a:latin typeface="Symbol" panose="05050102010706020507" pitchFamily="18" charset="2"/>
              </a:rPr>
              <a:t>) =          £ </a:t>
            </a:r>
            <a:r>
              <a:rPr lang="en-US" altLang="zh-TW" sz="2400" dirty="0">
                <a:solidFill>
                  <a:srgbClr val="FF505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000" dirty="0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</a:p>
          <a:p>
            <a:pPr lvl="2" algn="l" eaLnBrk="1" hangingPunct="1">
              <a:spcBef>
                <a:spcPct val="20000"/>
              </a:spcBef>
              <a:buSzPct val="70000"/>
            </a:pPr>
            <a:endParaRPr lang="en-US" altLang="zh-TW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l" eaLnBrk="1" hangingPunct="1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sz="2800" dirty="0">
                <a:solidFill>
                  <a:schemeClr val="bg2"/>
                </a:solidFill>
                <a:latin typeface="Arial" panose="020B0604020202020204" pitchFamily="34" charset="0"/>
              </a:rPr>
              <a:t>Rate Monotonic</a:t>
            </a:r>
            <a:r>
              <a:rPr lang="en-US" altLang="zh-TW" sz="28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: </a:t>
            </a:r>
            <a:r>
              <a:rPr lang="en-US" altLang="zh-TW" sz="2800" dirty="0">
                <a:solidFill>
                  <a:srgbClr val="CC0000"/>
                </a:solidFill>
                <a:latin typeface="Arial" panose="020B0604020202020204" pitchFamily="34" charset="0"/>
              </a:rPr>
              <a:t>optimal</a:t>
            </a:r>
            <a:r>
              <a:rPr lang="en-US" altLang="zh-TW" sz="2400" dirty="0">
                <a:latin typeface="Arial" panose="020B0604020202020204" pitchFamily="34" charset="0"/>
              </a:rPr>
              <a:t> fixed-priority scheduler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800" dirty="0">
                <a:latin typeface="Arial" panose="020B0604020202020204" pitchFamily="34" charset="0"/>
              </a:rPr>
              <a:t>job with </a:t>
            </a:r>
            <a:r>
              <a:rPr lang="en-US" altLang="zh-TW" sz="2800" dirty="0">
                <a:solidFill>
                  <a:srgbClr val="FF5050"/>
                </a:solidFill>
                <a:latin typeface="Arial" panose="020B0604020202020204" pitchFamily="34" charset="0"/>
              </a:rPr>
              <a:t>smaller period</a:t>
            </a:r>
            <a:r>
              <a:rPr lang="en-US" altLang="zh-TW" sz="28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gets higher priority</a:t>
            </a:r>
          </a:p>
          <a:p>
            <a:pPr lvl="1" algn="l" eaLnBrk="1" hangingPunct="1">
              <a:spcBef>
                <a:spcPct val="20000"/>
              </a:spcBef>
              <a:buSzPct val="80000"/>
              <a:buFontTx/>
              <a:buBlip>
                <a:blip r:embed="rId5"/>
              </a:buBlip>
            </a:pPr>
            <a:r>
              <a:rPr lang="en-US" altLang="zh-TW" sz="2800" dirty="0" err="1">
                <a:latin typeface="Arial" panose="020B0604020202020204" pitchFamily="34" charset="0"/>
              </a:rPr>
              <a:t>schedulability</a:t>
            </a:r>
            <a:r>
              <a:rPr lang="en-US" altLang="zh-TW" sz="2800" dirty="0">
                <a:latin typeface="Arial" panose="020B0604020202020204" pitchFamily="34" charset="0"/>
              </a:rPr>
              <a:t> condition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lvl="2" algn="l" eaLnBrk="1" hangingPunct="1">
              <a:spcBef>
                <a:spcPct val="20000"/>
              </a:spcBef>
              <a:buSzPct val="70000"/>
            </a:pPr>
            <a:r>
              <a:rPr lang="en-US" altLang="zh-TW" sz="2000" dirty="0">
                <a:latin typeface="Arial" panose="020B0604020202020204" pitchFamily="34" charset="0"/>
              </a:rPr>
              <a:t> </a:t>
            </a:r>
            <a:r>
              <a:rPr lang="en-US" altLang="zh-TW" sz="2400" i="1" dirty="0">
                <a:solidFill>
                  <a:srgbClr val="FF5050"/>
                </a:solidFill>
                <a:latin typeface="Symbol" panose="05050102010706020507" pitchFamily="18" charset="2"/>
              </a:rPr>
              <a:t>r </a:t>
            </a:r>
            <a:r>
              <a:rPr lang="en-US" altLang="zh-TW" sz="2400" dirty="0">
                <a:solidFill>
                  <a:srgbClr val="FF5050"/>
                </a:solidFill>
                <a:latin typeface="Symbol" panose="05050102010706020507" pitchFamily="18" charset="2"/>
              </a:rPr>
              <a:t>(</a:t>
            </a:r>
            <a:r>
              <a:rPr lang="en-US" altLang="zh-TW" sz="2400" b="1" dirty="0">
                <a:solidFill>
                  <a:srgbClr val="FF5050"/>
                </a:solidFill>
                <a:latin typeface="Symbol" panose="05050102010706020507" pitchFamily="18" charset="2"/>
              </a:rPr>
              <a:t>T</a:t>
            </a:r>
            <a:r>
              <a:rPr lang="en-US" altLang="zh-TW" sz="2400" dirty="0">
                <a:solidFill>
                  <a:srgbClr val="FF5050"/>
                </a:solidFill>
                <a:latin typeface="Symbol" panose="05050102010706020507" pitchFamily="18" charset="2"/>
              </a:rPr>
              <a:t>) £ </a:t>
            </a:r>
            <a:r>
              <a:rPr lang="en-US" altLang="zh-TW" sz="2400" i="1" dirty="0">
                <a:solidFill>
                  <a:srgbClr val="FF5050"/>
                </a:solidFill>
                <a:latin typeface="Arial" panose="020B0604020202020204" pitchFamily="34" charset="0"/>
              </a:rPr>
              <a:t>n </a:t>
            </a:r>
            <a:r>
              <a:rPr lang="en-US" altLang="zh-TW" sz="2400" dirty="0">
                <a:solidFill>
                  <a:srgbClr val="FF5050"/>
                </a:solidFill>
                <a:latin typeface="Arial" panose="020B0604020202020204" pitchFamily="34" charset="0"/>
              </a:rPr>
              <a:t>(2</a:t>
            </a:r>
            <a:r>
              <a:rPr lang="en-US" altLang="zh-TW" sz="2400" baseline="60000" dirty="0">
                <a:solidFill>
                  <a:srgbClr val="FF5050"/>
                </a:solidFill>
                <a:latin typeface="Arial" panose="020B0604020202020204" pitchFamily="34" charset="0"/>
              </a:rPr>
              <a:t>1/</a:t>
            </a:r>
            <a:r>
              <a:rPr lang="en-US" altLang="zh-TW" sz="2400" i="1" baseline="60000" dirty="0">
                <a:solidFill>
                  <a:srgbClr val="FF5050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 i="1" dirty="0">
                <a:solidFill>
                  <a:srgbClr val="FF5050"/>
                </a:solidFill>
                <a:latin typeface="Arial" panose="020B0604020202020204" pitchFamily="34" charset="0"/>
              </a:rPr>
              <a:t>- </a:t>
            </a:r>
            <a:r>
              <a:rPr lang="en-US" altLang="zh-TW" sz="2400" dirty="0">
                <a:solidFill>
                  <a:srgbClr val="FF5050"/>
                </a:solidFill>
                <a:latin typeface="Arial" panose="020B0604020202020204" pitchFamily="34" charset="0"/>
              </a:rPr>
              <a:t>1)</a:t>
            </a:r>
            <a:r>
              <a:rPr lang="en-US" altLang="zh-TW" sz="2000" dirty="0">
                <a:solidFill>
                  <a:srgbClr val="FF5050"/>
                </a:solidFill>
                <a:latin typeface="Arial" panose="020B0604020202020204" pitchFamily="34" charset="0"/>
              </a:rPr>
              <a:t> </a:t>
            </a:r>
          </a:p>
          <a:p>
            <a:pPr lvl="2" algn="l" eaLnBrk="1" hangingPunct="1">
              <a:spcBef>
                <a:spcPct val="20000"/>
              </a:spcBef>
              <a:buSzPct val="70000"/>
            </a:pPr>
            <a:r>
              <a:rPr lang="en-US" altLang="zh-TW" sz="2400" dirty="0">
                <a:latin typeface="Arial" panose="020B0604020202020204" pitchFamily="34" charset="0"/>
              </a:rPr>
              <a:t> n</a:t>
            </a:r>
            <a:r>
              <a:rPr lang="en-US" altLang="zh-TW" sz="24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latin typeface="Arial" panose="020B0604020202020204" pitchFamily="34" charset="0"/>
                <a:sym typeface="Wingdings" panose="05000000000000000000" pitchFamily="2" charset="2"/>
              </a:rPr>
              <a:t>∞</a:t>
            </a:r>
            <a:r>
              <a:rPr lang="en-US" altLang="zh-TW" sz="2400" dirty="0">
                <a:latin typeface="Arial" panose="020B0604020202020204" pitchFamily="34" charset="0"/>
                <a:sym typeface="Wingdings" panose="05000000000000000000" pitchFamily="2" charset="2"/>
              </a:rPr>
              <a:t>, ㏑2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 0.69</a:t>
            </a:r>
            <a:endParaRPr lang="en-US" altLang="zh-TW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5649913" y="5337175"/>
            <a:ext cx="792162" cy="10033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4576763" y="6249988"/>
            <a:ext cx="13033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 flipH="1">
            <a:off x="4586288" y="5934075"/>
            <a:ext cx="0" cy="3222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>
            <a:off x="5878513" y="6249988"/>
            <a:ext cx="12842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 flipH="1">
            <a:off x="6510338" y="5932488"/>
            <a:ext cx="0" cy="315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>
            <a:off x="7162800" y="6249988"/>
            <a:ext cx="15382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4992688" y="6078538"/>
            <a:ext cx="890587" cy="16668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7" name="Rectangle 10"/>
          <p:cNvSpPr>
            <a:spLocks noChangeArrowheads="1"/>
          </p:cNvSpPr>
          <p:nvPr/>
        </p:nvSpPr>
        <p:spPr bwMode="auto">
          <a:xfrm>
            <a:off x="7585075" y="6078538"/>
            <a:ext cx="304800" cy="16668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8" name="Rectangle 11"/>
          <p:cNvSpPr>
            <a:spLocks noChangeArrowheads="1"/>
          </p:cNvSpPr>
          <p:nvPr/>
        </p:nvSpPr>
        <p:spPr bwMode="auto">
          <a:xfrm>
            <a:off x="6521450" y="6081713"/>
            <a:ext cx="639763" cy="16668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 flipH="1">
            <a:off x="8466138" y="5919788"/>
            <a:ext cx="1587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0" name="Rectangle 13"/>
          <p:cNvSpPr>
            <a:spLocks noChangeArrowheads="1"/>
          </p:cNvSpPr>
          <p:nvPr/>
        </p:nvSpPr>
        <p:spPr bwMode="auto">
          <a:xfrm>
            <a:off x="6303963" y="6076950"/>
            <a:ext cx="119062" cy="166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21" name="Rectangle 14"/>
          <p:cNvSpPr>
            <a:spLocks noChangeArrowheads="1"/>
          </p:cNvSpPr>
          <p:nvPr/>
        </p:nvSpPr>
        <p:spPr bwMode="auto">
          <a:xfrm>
            <a:off x="4589463" y="5634038"/>
            <a:ext cx="404812" cy="152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22" name="Line 15"/>
          <p:cNvSpPr>
            <a:spLocks noChangeShapeType="1"/>
          </p:cNvSpPr>
          <p:nvPr/>
        </p:nvSpPr>
        <p:spPr bwMode="auto">
          <a:xfrm flipH="1" flipV="1">
            <a:off x="4572000" y="5516563"/>
            <a:ext cx="1588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3" name="Line 16"/>
          <p:cNvSpPr>
            <a:spLocks noChangeShapeType="1"/>
          </p:cNvSpPr>
          <p:nvPr/>
        </p:nvSpPr>
        <p:spPr bwMode="auto">
          <a:xfrm>
            <a:off x="4576763" y="5794375"/>
            <a:ext cx="1295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4" name="Rectangle 17"/>
          <p:cNvSpPr>
            <a:spLocks noChangeArrowheads="1"/>
          </p:cNvSpPr>
          <p:nvPr/>
        </p:nvSpPr>
        <p:spPr bwMode="auto">
          <a:xfrm>
            <a:off x="5886450" y="5635625"/>
            <a:ext cx="404813" cy="152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25" name="Line 18"/>
          <p:cNvSpPr>
            <a:spLocks noChangeShapeType="1"/>
          </p:cNvSpPr>
          <p:nvPr/>
        </p:nvSpPr>
        <p:spPr bwMode="auto">
          <a:xfrm flipH="1" flipV="1">
            <a:off x="5870575" y="5492750"/>
            <a:ext cx="1588" cy="301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6" name="Line 19"/>
          <p:cNvSpPr>
            <a:spLocks noChangeShapeType="1"/>
          </p:cNvSpPr>
          <p:nvPr/>
        </p:nvSpPr>
        <p:spPr bwMode="auto">
          <a:xfrm>
            <a:off x="5872163" y="5794375"/>
            <a:ext cx="1295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7" name="Rectangle 20"/>
          <p:cNvSpPr>
            <a:spLocks noChangeArrowheads="1"/>
          </p:cNvSpPr>
          <p:nvPr/>
        </p:nvSpPr>
        <p:spPr bwMode="auto">
          <a:xfrm>
            <a:off x="7172325" y="5635625"/>
            <a:ext cx="404813" cy="152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28" name="Line 21"/>
          <p:cNvSpPr>
            <a:spLocks noChangeShapeType="1"/>
          </p:cNvSpPr>
          <p:nvPr/>
        </p:nvSpPr>
        <p:spPr bwMode="auto">
          <a:xfrm flipH="1" flipV="1">
            <a:off x="7161213" y="5492750"/>
            <a:ext cx="3175" cy="301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9" name="Line 22"/>
          <p:cNvSpPr>
            <a:spLocks noChangeShapeType="1"/>
          </p:cNvSpPr>
          <p:nvPr/>
        </p:nvSpPr>
        <p:spPr bwMode="auto">
          <a:xfrm>
            <a:off x="7167563" y="5794375"/>
            <a:ext cx="1524000" cy="15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0" name="Line 23"/>
          <p:cNvSpPr>
            <a:spLocks noChangeShapeType="1"/>
          </p:cNvSpPr>
          <p:nvPr/>
        </p:nvSpPr>
        <p:spPr bwMode="auto">
          <a:xfrm flipH="1" flipV="1">
            <a:off x="8461375" y="5492750"/>
            <a:ext cx="1588" cy="301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531" name="Group 24"/>
          <p:cNvGrpSpPr>
            <a:grpSpLocks/>
          </p:cNvGrpSpPr>
          <p:nvPr/>
        </p:nvGrpSpPr>
        <p:grpSpPr bwMode="auto">
          <a:xfrm>
            <a:off x="4572000" y="2781300"/>
            <a:ext cx="4116388" cy="1003300"/>
            <a:chOff x="2884" y="1917"/>
            <a:chExt cx="2593" cy="632"/>
          </a:xfrm>
        </p:grpSpPr>
        <p:sp>
          <p:nvSpPr>
            <p:cNvPr id="21542" name="Rectangle 25"/>
            <p:cNvSpPr>
              <a:spLocks noChangeArrowheads="1"/>
            </p:cNvSpPr>
            <p:nvPr/>
          </p:nvSpPr>
          <p:spPr bwMode="auto">
            <a:xfrm>
              <a:off x="3556" y="1917"/>
              <a:ext cx="499" cy="63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43" name="Line 26"/>
            <p:cNvSpPr>
              <a:spLocks noChangeShapeType="1"/>
            </p:cNvSpPr>
            <p:nvPr/>
          </p:nvSpPr>
          <p:spPr bwMode="auto">
            <a:xfrm>
              <a:off x="2906" y="2213"/>
              <a:ext cx="79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4" name="Line 27"/>
            <p:cNvSpPr>
              <a:spLocks noChangeShapeType="1"/>
            </p:cNvSpPr>
            <p:nvPr/>
          </p:nvSpPr>
          <p:spPr bwMode="auto">
            <a:xfrm>
              <a:off x="2884" y="2010"/>
              <a:ext cx="1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5" name="Line 28"/>
            <p:cNvSpPr>
              <a:spLocks noChangeShapeType="1"/>
            </p:cNvSpPr>
            <p:nvPr/>
          </p:nvSpPr>
          <p:spPr bwMode="auto">
            <a:xfrm>
              <a:off x="3698" y="2212"/>
              <a:ext cx="80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6" name="Line 29"/>
            <p:cNvSpPr>
              <a:spLocks noChangeShapeType="1"/>
            </p:cNvSpPr>
            <p:nvPr/>
          </p:nvSpPr>
          <p:spPr bwMode="auto">
            <a:xfrm flipH="1">
              <a:off x="3707" y="2015"/>
              <a:ext cx="1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7" name="Line 30"/>
            <p:cNvSpPr>
              <a:spLocks noChangeShapeType="1"/>
            </p:cNvSpPr>
            <p:nvPr/>
          </p:nvSpPr>
          <p:spPr bwMode="auto">
            <a:xfrm>
              <a:off x="4507" y="2213"/>
              <a:ext cx="96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8" name="Line 31"/>
            <p:cNvSpPr>
              <a:spLocks noChangeShapeType="1"/>
            </p:cNvSpPr>
            <p:nvPr/>
          </p:nvSpPr>
          <p:spPr bwMode="auto">
            <a:xfrm flipH="1">
              <a:off x="4505" y="2010"/>
              <a:ext cx="1" cy="2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9" name="Rectangle 32"/>
            <p:cNvSpPr>
              <a:spLocks noChangeArrowheads="1"/>
            </p:cNvSpPr>
            <p:nvPr/>
          </p:nvSpPr>
          <p:spPr bwMode="auto">
            <a:xfrm>
              <a:off x="2884" y="2113"/>
              <a:ext cx="249" cy="1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50" name="Rectangle 33"/>
            <p:cNvSpPr>
              <a:spLocks noChangeArrowheads="1"/>
            </p:cNvSpPr>
            <p:nvPr/>
          </p:nvSpPr>
          <p:spPr bwMode="auto">
            <a:xfrm>
              <a:off x="4715" y="2109"/>
              <a:ext cx="249" cy="1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51" name="Line 34"/>
            <p:cNvSpPr>
              <a:spLocks noChangeShapeType="1"/>
            </p:cNvSpPr>
            <p:nvPr/>
          </p:nvSpPr>
          <p:spPr bwMode="auto">
            <a:xfrm flipH="1">
              <a:off x="5313" y="2013"/>
              <a:ext cx="1" cy="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2" name="Line 35"/>
            <p:cNvSpPr>
              <a:spLocks noChangeShapeType="1"/>
            </p:cNvSpPr>
            <p:nvPr/>
          </p:nvSpPr>
          <p:spPr bwMode="auto">
            <a:xfrm>
              <a:off x="2891" y="2468"/>
              <a:ext cx="8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3" name="Line 36"/>
            <p:cNvSpPr>
              <a:spLocks noChangeShapeType="1"/>
            </p:cNvSpPr>
            <p:nvPr/>
          </p:nvSpPr>
          <p:spPr bwMode="auto">
            <a:xfrm flipH="1">
              <a:off x="2887" y="2304"/>
              <a:ext cx="1" cy="1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4" name="Line 37"/>
            <p:cNvSpPr>
              <a:spLocks noChangeShapeType="1"/>
            </p:cNvSpPr>
            <p:nvPr/>
          </p:nvSpPr>
          <p:spPr bwMode="auto">
            <a:xfrm>
              <a:off x="3699" y="2468"/>
              <a:ext cx="8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5" name="Line 38"/>
            <p:cNvSpPr>
              <a:spLocks noChangeShapeType="1"/>
            </p:cNvSpPr>
            <p:nvPr/>
          </p:nvSpPr>
          <p:spPr bwMode="auto">
            <a:xfrm flipH="1">
              <a:off x="4096" y="2292"/>
              <a:ext cx="1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6" name="Line 39"/>
            <p:cNvSpPr>
              <a:spLocks noChangeShapeType="1"/>
            </p:cNvSpPr>
            <p:nvPr/>
          </p:nvSpPr>
          <p:spPr bwMode="auto">
            <a:xfrm>
              <a:off x="4508" y="2468"/>
              <a:ext cx="96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7" name="Rectangle 40"/>
            <p:cNvSpPr>
              <a:spLocks noChangeArrowheads="1"/>
            </p:cNvSpPr>
            <p:nvPr/>
          </p:nvSpPr>
          <p:spPr bwMode="auto">
            <a:xfrm>
              <a:off x="3151" y="2365"/>
              <a:ext cx="619" cy="1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58" name="Line 41"/>
            <p:cNvSpPr>
              <a:spLocks noChangeShapeType="1"/>
            </p:cNvSpPr>
            <p:nvPr/>
          </p:nvSpPr>
          <p:spPr bwMode="auto">
            <a:xfrm flipH="1">
              <a:off x="5313" y="2270"/>
              <a:ext cx="1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9" name="Rectangle 42"/>
            <p:cNvSpPr>
              <a:spLocks noChangeArrowheads="1"/>
            </p:cNvSpPr>
            <p:nvPr/>
          </p:nvSpPr>
          <p:spPr bwMode="auto">
            <a:xfrm>
              <a:off x="3767" y="2113"/>
              <a:ext cx="249" cy="1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60" name="Rectangle 43"/>
            <p:cNvSpPr>
              <a:spLocks noChangeArrowheads="1"/>
            </p:cNvSpPr>
            <p:nvPr/>
          </p:nvSpPr>
          <p:spPr bwMode="auto">
            <a:xfrm>
              <a:off x="4105" y="2365"/>
              <a:ext cx="619" cy="1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Bickley Script LET" pitchFamily="2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aphicFrame>
        <p:nvGraphicFramePr>
          <p:cNvPr id="21532" name="Object 44"/>
          <p:cNvGraphicFramePr>
            <a:graphicFrameLocks noChangeAspect="1"/>
          </p:cNvGraphicFramePr>
          <p:nvPr/>
        </p:nvGraphicFramePr>
        <p:xfrm>
          <a:off x="1979613" y="2781300"/>
          <a:ext cx="5778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6" imgW="419100" imgH="508000" progId="Equation.3">
                  <p:embed/>
                </p:oleObj>
              </mc:Choice>
              <mc:Fallback>
                <p:oleObj name="Equation" r:id="rId6" imgW="419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81300"/>
                        <a:ext cx="5778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4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34325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/>
              <a:t>Periodic Real-Time Schedulers</a:t>
            </a:r>
          </a:p>
        </p:txBody>
      </p:sp>
      <p:sp>
        <p:nvSpPr>
          <p:cNvPr id="21534" name="Rectangle 46"/>
          <p:cNvSpPr>
            <a:spLocks noChangeArrowheads="1"/>
          </p:cNvSpPr>
          <p:nvPr/>
        </p:nvSpPr>
        <p:spPr bwMode="auto">
          <a:xfrm>
            <a:off x="4586288" y="5645150"/>
            <a:ext cx="404812" cy="152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35" name="Line 47"/>
          <p:cNvSpPr>
            <a:spLocks noChangeShapeType="1"/>
          </p:cNvSpPr>
          <p:nvPr/>
        </p:nvSpPr>
        <p:spPr bwMode="auto">
          <a:xfrm flipH="1" flipV="1">
            <a:off x="4568825" y="5527675"/>
            <a:ext cx="158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6" name="Rectangle 48"/>
          <p:cNvSpPr>
            <a:spLocks noChangeArrowheads="1"/>
          </p:cNvSpPr>
          <p:nvPr/>
        </p:nvSpPr>
        <p:spPr bwMode="auto">
          <a:xfrm>
            <a:off x="5883275" y="5646738"/>
            <a:ext cx="404813" cy="152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37" name="Line 49"/>
          <p:cNvSpPr>
            <a:spLocks noChangeShapeType="1"/>
          </p:cNvSpPr>
          <p:nvPr/>
        </p:nvSpPr>
        <p:spPr bwMode="auto">
          <a:xfrm flipH="1" flipV="1">
            <a:off x="5867400" y="5503863"/>
            <a:ext cx="15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38" name="Rectangle 50"/>
          <p:cNvSpPr>
            <a:spLocks noChangeArrowheads="1"/>
          </p:cNvSpPr>
          <p:nvPr/>
        </p:nvSpPr>
        <p:spPr bwMode="auto">
          <a:xfrm>
            <a:off x="7169150" y="5646738"/>
            <a:ext cx="404813" cy="152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39" name="Line 51"/>
          <p:cNvSpPr>
            <a:spLocks noChangeShapeType="1"/>
          </p:cNvSpPr>
          <p:nvPr/>
        </p:nvSpPr>
        <p:spPr bwMode="auto">
          <a:xfrm flipH="1" flipV="1">
            <a:off x="7158038" y="5503863"/>
            <a:ext cx="3175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40" name="Line 52"/>
          <p:cNvSpPr>
            <a:spLocks noChangeShapeType="1"/>
          </p:cNvSpPr>
          <p:nvPr/>
        </p:nvSpPr>
        <p:spPr bwMode="auto">
          <a:xfrm>
            <a:off x="7164388" y="5805488"/>
            <a:ext cx="1524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41" name="Line 53"/>
          <p:cNvSpPr>
            <a:spLocks noChangeShapeType="1"/>
          </p:cNvSpPr>
          <p:nvPr/>
        </p:nvSpPr>
        <p:spPr bwMode="auto">
          <a:xfrm flipH="1" flipV="1">
            <a:off x="8458200" y="5503863"/>
            <a:ext cx="1588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Proportional Share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Share among all tasks</a:t>
            </a:r>
          </a:p>
          <a:p>
            <a:r>
              <a:rPr lang="en-US" altLang="zh-TW" smtClean="0"/>
              <a:t>Admission-control policy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1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Operating System Examples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6843713" cy="3508375"/>
          </a:xfrm>
        </p:spPr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Solaris scheduling</a:t>
            </a:r>
          </a:p>
          <a:p>
            <a:pPr eaLnBrk="1" hangingPunct="1"/>
            <a:r>
              <a:rPr lang="en-US" altLang="zh-TW" smtClean="0"/>
              <a:t>Windows XP scheduling</a:t>
            </a:r>
          </a:p>
          <a:p>
            <a:pPr eaLnBrk="1" hangingPunct="1"/>
            <a:r>
              <a:rPr lang="en-US" altLang="zh-TW" smtClean="0"/>
              <a:t>Linux scheduling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8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Solaris Dispatch Table 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577975"/>
            <a:ext cx="497522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78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2484438" y="1052513"/>
            <a:ext cx="4103687" cy="554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Solaris Scheduling</a:t>
            </a:r>
          </a:p>
        </p:txBody>
      </p:sp>
      <p:pic>
        <p:nvPicPr>
          <p:cNvPr id="4198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241425"/>
            <a:ext cx="33210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0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XP Priorities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01813"/>
            <a:ext cx="73882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1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1EBF9-16CE-482C-8175-DECDA522225F}" type="slidenum">
              <a:rPr lang="en-US" altLang="zh-TW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8072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Linux 2.5 Scheduling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9036496" cy="56886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Constant order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(1) scheduling time, 2 queues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Two priority ranges : time-sharing and real-time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Time-sharing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Prioritized credit-based </a:t>
            </a:r>
            <a:r>
              <a:rPr lang="en-US" altLang="zh-TW" sz="2400" dirty="0" smtClean="0">
                <a:latin typeface="Helvetica" charset="0"/>
              </a:rPr>
              <a:t>–</a:t>
            </a:r>
            <a:r>
              <a:rPr lang="en-US" altLang="zh-TW" sz="2400" dirty="0" smtClean="0"/>
              <a:t> process with most credits is scheduled next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Credit subtracted when timer interrupt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When credit = 0, another process chosen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When all processes have credit = 0, </a:t>
            </a:r>
            <a:r>
              <a:rPr lang="en-US" altLang="zh-TW" sz="2400" dirty="0" err="1" smtClean="0"/>
              <a:t>recrediting</a:t>
            </a:r>
            <a:r>
              <a:rPr lang="en-US" altLang="zh-TW" sz="2400" dirty="0" smtClean="0"/>
              <a:t> occurs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Based on factors including priority and history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Real-time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Soft real-time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Posix.1b compliant </a:t>
            </a:r>
            <a:r>
              <a:rPr lang="en-US" altLang="zh-TW" sz="2400" dirty="0" smtClean="0">
                <a:latin typeface="Helvetica" charset="0"/>
              </a:rPr>
              <a:t>–</a:t>
            </a:r>
            <a:r>
              <a:rPr lang="en-US" altLang="zh-TW" sz="2400" dirty="0" smtClean="0"/>
              <a:t> two classes, </a:t>
            </a:r>
            <a:r>
              <a:rPr lang="en-US" altLang="zh-TW" sz="2000" dirty="0" smtClean="0"/>
              <a:t>FCFS and RR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Highest priority process always runs first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100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/>
          <p:cNvSpPr>
            <a:spLocks noChangeArrowheads="1"/>
          </p:cNvSpPr>
          <p:nvPr/>
        </p:nvSpPr>
        <p:spPr bwMode="auto">
          <a:xfrm>
            <a:off x="620713" y="1108075"/>
            <a:ext cx="7993062" cy="489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" y="0"/>
            <a:ext cx="9140825" cy="981075"/>
          </a:xfrm>
        </p:spPr>
        <p:txBody>
          <a:bodyPr/>
          <a:lstStyle/>
          <a:p>
            <a:pPr eaLnBrk="1" hangingPunct="1"/>
            <a:r>
              <a:rPr lang="en-US" altLang="zh-TW" smtClean="0"/>
              <a:t>Priorities and Time-slice length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379538"/>
            <a:ext cx="7437437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5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827088" y="1628775"/>
            <a:ext cx="7561262" cy="4052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List of Tasks Indexed According to Priorities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1938338"/>
            <a:ext cx="6735762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54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2.6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6637" y="1354060"/>
            <a:ext cx="7910513" cy="4825007"/>
          </a:xfrm>
        </p:spPr>
        <p:txBody>
          <a:bodyPr/>
          <a:lstStyle/>
          <a:p>
            <a:r>
              <a:rPr lang="en-US" altLang="zh-TW" dirty="0" smtClean="0"/>
              <a:t>Completely </a:t>
            </a:r>
            <a:r>
              <a:rPr lang="en-US" altLang="zh-TW" dirty="0"/>
              <a:t>Fair Scheduling, red-black </a:t>
            </a:r>
            <a:r>
              <a:rPr lang="en-US" altLang="zh-TW" dirty="0" smtClean="0"/>
              <a:t>tree of </a:t>
            </a:r>
            <a:r>
              <a:rPr lang="en-US" altLang="zh-TW" dirty="0" err="1" smtClean="0"/>
              <a:t>vruntime</a:t>
            </a:r>
            <a:r>
              <a:rPr lang="en-US" altLang="zh-TW" dirty="0" smtClean="0"/>
              <a:t>, </a:t>
            </a:r>
            <a:r>
              <a:rPr lang="en-US" altLang="zh-TW" dirty="0"/>
              <a:t>O(</a:t>
            </a:r>
            <a:r>
              <a:rPr lang="en-US" altLang="zh-TW" dirty="0" err="1"/>
              <a:t>lgN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Cache the </a:t>
            </a:r>
            <a:r>
              <a:rPr lang="en-US" altLang="zh-TW" dirty="0" err="1" smtClean="0"/>
              <a:t>rb</a:t>
            </a:r>
            <a:r>
              <a:rPr lang="en-US" altLang="zh-TW" dirty="0" smtClean="0"/>
              <a:t>-leftmost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28" y="3284984"/>
            <a:ext cx="5499522" cy="26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1122363" y="1198563"/>
            <a:ext cx="7345362" cy="496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Histogram of CPU-burst Times</a:t>
            </a:r>
          </a:p>
        </p:txBody>
      </p:sp>
      <p:pic>
        <p:nvPicPr>
          <p:cNvPr id="71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479550"/>
            <a:ext cx="6624637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7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Evaluation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777162" cy="4643437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Deterministic modeling – takes a particular predetermined workload and defines the performance of each algorithm  for that workload</a:t>
            </a:r>
          </a:p>
          <a:p>
            <a:pPr eaLnBrk="1" hangingPunct="1"/>
            <a:r>
              <a:rPr lang="en-US" altLang="zh-TW" sz="2400" dirty="0" smtClean="0"/>
              <a:t>Queuing models</a:t>
            </a:r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 smtClean="0"/>
              <a:t>Simulation</a:t>
            </a:r>
          </a:p>
          <a:p>
            <a:pPr eaLnBrk="1" hangingPunct="1"/>
            <a:r>
              <a:rPr lang="en-US" altLang="zh-TW" sz="2400" dirty="0" smtClean="0"/>
              <a:t>Emulation </a:t>
            </a:r>
          </a:p>
          <a:p>
            <a:pPr eaLnBrk="1" hangingPunct="1"/>
            <a:r>
              <a:rPr lang="en-US" altLang="zh-TW" sz="2400" dirty="0" smtClean="0"/>
              <a:t>Implementation</a:t>
            </a: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1763713" y="2781300"/>
            <a:ext cx="5146675" cy="1250950"/>
            <a:chOff x="1763713" y="2781300"/>
            <a:chExt cx="5146675" cy="1250950"/>
          </a:xfrm>
        </p:grpSpPr>
        <p:graphicFrame>
          <p:nvGraphicFramePr>
            <p:cNvPr id="47109" name="物件 1"/>
            <p:cNvGraphicFramePr>
              <a:graphicFrameLocks noChangeAspect="1"/>
            </p:cNvGraphicFramePr>
            <p:nvPr/>
          </p:nvGraphicFramePr>
          <p:xfrm>
            <a:off x="1763713" y="3065586"/>
            <a:ext cx="2306637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方程式" r:id="rId4" imgW="634449" imgH="177646" progId="Equation.3">
                    <p:embed/>
                  </p:oleObj>
                </mc:Choice>
                <mc:Fallback>
                  <p:oleObj name="方程式" r:id="rId4" imgW="63444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713" y="3065586"/>
                          <a:ext cx="2306637" cy="57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物件 2"/>
            <p:cNvGraphicFramePr>
              <a:graphicFrameLocks noChangeAspect="1"/>
            </p:cNvGraphicFramePr>
            <p:nvPr/>
          </p:nvGraphicFramePr>
          <p:xfrm>
            <a:off x="4572000" y="2781300"/>
            <a:ext cx="2338388" cy="1250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方程式" r:id="rId6" imgW="1054100" imgH="635000" progId="Equation.3">
                    <p:embed/>
                  </p:oleObj>
                </mc:Choice>
                <mc:Fallback>
                  <p:oleObj name="方程式" r:id="rId6" imgW="1054100" imgH="63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781300"/>
                          <a:ext cx="2338388" cy="1250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69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/>
          <p:cNvSpPr>
            <a:spLocks noChangeArrowheads="1"/>
          </p:cNvSpPr>
          <p:nvPr/>
        </p:nvSpPr>
        <p:spPr bwMode="auto">
          <a:xfrm>
            <a:off x="571500" y="1192213"/>
            <a:ext cx="7993063" cy="5041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Evaluation of CPU schedulers by Simulation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498600"/>
            <a:ext cx="709771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465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 of Chapter 5</a:t>
            </a:r>
          </a:p>
        </p:txBody>
      </p:sp>
    </p:spTree>
    <p:extLst>
      <p:ext uri="{BB962C8B-B14F-4D97-AF65-F5344CB8AC3E}">
        <p14:creationId xmlns:p14="http://schemas.microsoft.com/office/powerpoint/2010/main" val="23866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CPU Scheduler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35937" cy="4741862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Selects from among the processes in memory that are ready to execute, and allocates the CPU to one of them</a:t>
            </a:r>
          </a:p>
          <a:p>
            <a:pPr eaLnBrk="1" hangingPunct="1"/>
            <a:r>
              <a:rPr lang="en-US" altLang="zh-TW" sz="2000" smtClean="0"/>
              <a:t>CPU scheduling decisions may take place when a process:</a:t>
            </a:r>
          </a:p>
          <a:p>
            <a:pPr lvl="1" eaLnBrk="1" hangingPunct="1">
              <a:buFont typeface="Monotype Sorts" charset="2"/>
              <a:buNone/>
            </a:pPr>
            <a:r>
              <a:rPr lang="en-US" altLang="zh-TW" sz="1800" smtClean="0">
                <a:solidFill>
                  <a:srgbClr val="CC6600"/>
                </a:solidFill>
              </a:rPr>
              <a:t>1.	</a:t>
            </a:r>
            <a:r>
              <a:rPr lang="en-US" altLang="zh-TW" sz="1800" smtClean="0"/>
              <a:t>Switches from running to waiting state</a:t>
            </a:r>
          </a:p>
          <a:p>
            <a:pPr lvl="1" eaLnBrk="1" hangingPunct="1">
              <a:buFont typeface="Monotype Sorts" charset="2"/>
              <a:buNone/>
            </a:pPr>
            <a:r>
              <a:rPr lang="en-US" altLang="zh-TW" sz="1800" smtClean="0">
                <a:solidFill>
                  <a:srgbClr val="CC6600"/>
                </a:solidFill>
              </a:rPr>
              <a:t>2.</a:t>
            </a:r>
            <a:r>
              <a:rPr lang="en-US" altLang="zh-TW" sz="1800" smtClean="0"/>
              <a:t>	Switches from running to ready state</a:t>
            </a:r>
          </a:p>
          <a:p>
            <a:pPr lvl="1" eaLnBrk="1" hangingPunct="1">
              <a:buFont typeface="Monotype Sorts" charset="2"/>
              <a:buNone/>
            </a:pPr>
            <a:r>
              <a:rPr lang="en-US" altLang="zh-TW" sz="1800" smtClean="0">
                <a:solidFill>
                  <a:srgbClr val="CC6600"/>
                </a:solidFill>
              </a:rPr>
              <a:t>3.</a:t>
            </a:r>
            <a:r>
              <a:rPr lang="en-US" altLang="zh-TW" sz="1800" smtClean="0"/>
              <a:t>	Switches from waiting to ready</a:t>
            </a:r>
          </a:p>
          <a:p>
            <a:pPr lvl="1" eaLnBrk="1" hangingPunct="1">
              <a:buFont typeface="Monotype Sorts" charset="2"/>
              <a:buNone/>
            </a:pPr>
            <a:r>
              <a:rPr lang="en-US" altLang="zh-TW" sz="1800" smtClean="0">
                <a:solidFill>
                  <a:srgbClr val="CC6600"/>
                </a:solidFill>
              </a:rPr>
              <a:t>4.</a:t>
            </a:r>
            <a:r>
              <a:rPr lang="en-US" altLang="zh-TW" sz="1800" smtClean="0"/>
              <a:t>	Terminates</a:t>
            </a:r>
          </a:p>
          <a:p>
            <a:pPr eaLnBrk="1" hangingPunct="1"/>
            <a:r>
              <a:rPr lang="en-US" altLang="zh-TW" sz="2000" smtClean="0"/>
              <a:t>Scheduling under 1 and 4 is </a:t>
            </a:r>
            <a:r>
              <a:rPr lang="en-US" altLang="zh-TW" sz="2000" b="1" smtClean="0"/>
              <a:t>nonpreemptive</a:t>
            </a:r>
          </a:p>
          <a:p>
            <a:pPr eaLnBrk="1" hangingPunct="1"/>
            <a:r>
              <a:rPr lang="en-US" altLang="zh-TW" sz="2000" smtClean="0"/>
              <a:t>All other scheduling is </a:t>
            </a:r>
            <a:r>
              <a:rPr lang="en-US" altLang="zh-TW" sz="2000" b="1" smtClean="0"/>
              <a:t>preemptive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257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Dispatcher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351712" cy="44831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Dispatcher module gives control of the CPU to the process selected by the short-term scheduler; this involves:</a:t>
            </a:r>
          </a:p>
          <a:p>
            <a:pPr lvl="1" eaLnBrk="1" hangingPunct="1"/>
            <a:r>
              <a:rPr lang="en-US" altLang="zh-TW" sz="2400" smtClean="0"/>
              <a:t>switching context</a:t>
            </a:r>
          </a:p>
          <a:p>
            <a:pPr lvl="1" eaLnBrk="1" hangingPunct="1"/>
            <a:r>
              <a:rPr lang="en-US" altLang="zh-TW" sz="2400" smtClean="0"/>
              <a:t>switching to user mode</a:t>
            </a:r>
          </a:p>
          <a:p>
            <a:pPr lvl="1" eaLnBrk="1" hangingPunct="1"/>
            <a:r>
              <a:rPr lang="en-US" altLang="zh-TW" sz="2400" smtClean="0"/>
              <a:t>jumping to the proper location in the user program to restart that program</a:t>
            </a:r>
          </a:p>
          <a:p>
            <a:pPr eaLnBrk="1" hangingPunct="1"/>
            <a:r>
              <a:rPr lang="en-US" altLang="zh-TW" sz="2800" b="1" smtClean="0"/>
              <a:t>Dispatch latency </a:t>
            </a:r>
            <a:r>
              <a:rPr lang="en-US" altLang="zh-TW" sz="2800" smtClean="0"/>
              <a:t>– time it takes for the dispatcher to stop one process and start another running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51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Scheduling Criteria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064500" cy="4535487"/>
          </a:xfrm>
        </p:spPr>
        <p:txBody>
          <a:bodyPr/>
          <a:lstStyle/>
          <a:p>
            <a:pPr eaLnBrk="1" hangingPunct="1"/>
            <a:r>
              <a:rPr lang="en-US" altLang="zh-TW" sz="2400" b="1" smtClean="0"/>
              <a:t>CPU utilization </a:t>
            </a:r>
            <a:r>
              <a:rPr lang="en-US" altLang="zh-TW" sz="2400" smtClean="0"/>
              <a:t>– keep the CPU as busy as possible</a:t>
            </a:r>
          </a:p>
          <a:p>
            <a:pPr eaLnBrk="1" hangingPunct="1"/>
            <a:r>
              <a:rPr lang="en-US" altLang="zh-TW" sz="2400" b="1" smtClean="0"/>
              <a:t>Throughput</a:t>
            </a:r>
            <a:r>
              <a:rPr lang="en-US" altLang="zh-TW" sz="2400" smtClean="0"/>
              <a:t> – # of processes that complete their execution per time unit</a:t>
            </a:r>
          </a:p>
          <a:p>
            <a:pPr eaLnBrk="1" hangingPunct="1"/>
            <a:r>
              <a:rPr lang="en-US" altLang="zh-TW" sz="2400" b="1" smtClean="0"/>
              <a:t>Turnaround time </a:t>
            </a:r>
            <a:r>
              <a:rPr lang="en-US" altLang="zh-TW" sz="2400" smtClean="0"/>
              <a:t>– amount of time to execute a particular process</a:t>
            </a:r>
          </a:p>
          <a:p>
            <a:pPr eaLnBrk="1" hangingPunct="1"/>
            <a:r>
              <a:rPr lang="en-US" altLang="zh-TW" sz="2400" b="1" smtClean="0"/>
              <a:t>Waiting time </a:t>
            </a:r>
            <a:r>
              <a:rPr lang="en-US" altLang="zh-TW" sz="2400" smtClean="0"/>
              <a:t>– amount of time a process has been waiting in the ready queue</a:t>
            </a:r>
          </a:p>
          <a:p>
            <a:pPr eaLnBrk="1" hangingPunct="1"/>
            <a:r>
              <a:rPr lang="en-US" altLang="zh-TW" sz="2400" b="1" smtClean="0"/>
              <a:t>Response time </a:t>
            </a:r>
            <a:r>
              <a:rPr lang="en-US" altLang="zh-TW" sz="2400" smtClean="0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8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Scheduling Algorithm Optimization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2133600"/>
            <a:ext cx="5041900" cy="3240088"/>
          </a:xfrm>
        </p:spPr>
        <p:txBody>
          <a:bodyPr/>
          <a:lstStyle/>
          <a:p>
            <a:pPr eaLnBrk="1" hangingPunct="1"/>
            <a:r>
              <a:rPr lang="en-US" altLang="zh-TW" smtClean="0"/>
              <a:t>Max CPU utilization</a:t>
            </a:r>
          </a:p>
          <a:p>
            <a:pPr eaLnBrk="1" hangingPunct="1"/>
            <a:r>
              <a:rPr lang="en-US" altLang="zh-TW" smtClean="0"/>
              <a:t>Max throughput</a:t>
            </a:r>
          </a:p>
          <a:p>
            <a:pPr eaLnBrk="1" hangingPunct="1"/>
            <a:r>
              <a:rPr lang="en-US" altLang="zh-TW" smtClean="0"/>
              <a:t>Min turnaround time </a:t>
            </a:r>
          </a:p>
          <a:p>
            <a:pPr eaLnBrk="1" hangingPunct="1"/>
            <a:r>
              <a:rPr lang="en-US" altLang="zh-TW" smtClean="0"/>
              <a:t>Min waiting time </a:t>
            </a:r>
          </a:p>
          <a:p>
            <a:pPr eaLnBrk="1" hangingPunct="1"/>
            <a:r>
              <a:rPr lang="en-US" altLang="zh-TW" smtClean="0"/>
              <a:t>Min response time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/50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5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5752</TotalTime>
  <Words>1744</Words>
  <Application>Microsoft Office PowerPoint</Application>
  <PresentationFormat>如螢幕大小 (4:3)</PresentationFormat>
  <Paragraphs>505</Paragraphs>
  <Slides>52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52</vt:i4>
      </vt:variant>
    </vt:vector>
  </HeadingPairs>
  <TitlesOfParts>
    <vt:vector size="67" baseType="lpstr">
      <vt:lpstr>Bickley Script LET</vt:lpstr>
      <vt:lpstr>Monaco</vt:lpstr>
      <vt:lpstr>Monotype Sorts</vt:lpstr>
      <vt:lpstr>ＭＳ Ｐゴシック</vt:lpstr>
      <vt:lpstr>全真中隸書</vt:lpstr>
      <vt:lpstr>新細明體</vt:lpstr>
      <vt:lpstr>Arial</vt:lpstr>
      <vt:lpstr>Helvetica</vt:lpstr>
      <vt:lpstr>Symbol</vt:lpstr>
      <vt:lpstr>Times New Roman</vt:lpstr>
      <vt:lpstr>Wingdings</vt:lpstr>
      <vt:lpstr>1_Default Design</vt:lpstr>
      <vt:lpstr>Equation</vt:lpstr>
      <vt:lpstr>方程式</vt:lpstr>
      <vt:lpstr>Picture</vt:lpstr>
      <vt:lpstr>Chapter 5:  Process Scheduling</vt:lpstr>
      <vt:lpstr>Objectives</vt:lpstr>
      <vt:lpstr>Chapter 5:  Process Scheduling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Non-Preemptive SJF</vt:lpstr>
      <vt:lpstr>Example of Preemptive SJF</vt:lpstr>
      <vt:lpstr>Determining Length of Next CPU Burst</vt:lpstr>
      <vt:lpstr>Prediction of the Length of the Next CPU Burst</vt:lpstr>
      <vt:lpstr>Examples of Exponential Averaging</vt:lpstr>
      <vt:lpstr>Priority Scheduling</vt:lpstr>
      <vt:lpstr>Round Robin (RR)</vt:lpstr>
      <vt:lpstr>Example of RR with Time Quantum = 20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Thread Scheduling</vt:lpstr>
      <vt:lpstr>Pthread Scheduling</vt:lpstr>
      <vt:lpstr>Pthread Scheduling API (1/2)</vt:lpstr>
      <vt:lpstr>Pthread Scheduling API (2/2)</vt:lpstr>
      <vt:lpstr>Multiple-Processor Scheduling</vt:lpstr>
      <vt:lpstr>NUMA and CPU Scheduling</vt:lpstr>
      <vt:lpstr>Multicore Processors</vt:lpstr>
      <vt:lpstr>Multithreaded Multicore System</vt:lpstr>
      <vt:lpstr>Real-Time Scheduling</vt:lpstr>
      <vt:lpstr>Real-Time Systems</vt:lpstr>
      <vt:lpstr>Real-Time Task Model</vt:lpstr>
      <vt:lpstr>Scheduling Approaches</vt:lpstr>
      <vt:lpstr>Periodic Real-Time Schedulers</vt:lpstr>
      <vt:lpstr>Proportional Share Scheduling</vt:lpstr>
      <vt:lpstr>Operating System Examples</vt:lpstr>
      <vt:lpstr>Solaris Dispatch Table </vt:lpstr>
      <vt:lpstr>Solaris Scheduling</vt:lpstr>
      <vt:lpstr>Windows XP Priorities</vt:lpstr>
      <vt:lpstr>Linux 2.5 Scheduling</vt:lpstr>
      <vt:lpstr>Priorities and Time-slice length</vt:lpstr>
      <vt:lpstr>List of Tasks Indexed According to Priorities</vt:lpstr>
      <vt:lpstr>Linux 2.6 Scheduling</vt:lpstr>
      <vt:lpstr>Algorithm Evaluation</vt:lpstr>
      <vt:lpstr>Evaluation of CPU schedulers by Simulation</vt:lpstr>
      <vt:lpstr>End of Chapter 5</vt:lpstr>
    </vt:vector>
  </TitlesOfParts>
  <Company>RTSL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薛智文</cp:lastModifiedBy>
  <cp:revision>489</cp:revision>
  <cp:lastPrinted>2011-11-20T14:32:55Z</cp:lastPrinted>
  <dcterms:created xsi:type="dcterms:W3CDTF">2001-12-27T10:28:16Z</dcterms:created>
  <dcterms:modified xsi:type="dcterms:W3CDTF">2015-03-24T15:52:30Z</dcterms:modified>
</cp:coreProperties>
</file>