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67"/>
  </p:notesMasterIdLst>
  <p:handoutMasterIdLst>
    <p:handoutMasterId r:id="rId68"/>
  </p:handoutMasterIdLst>
  <p:sldIdLst>
    <p:sldId id="256" r:id="rId2"/>
    <p:sldId id="331" r:id="rId3"/>
    <p:sldId id="330" r:id="rId4"/>
    <p:sldId id="332" r:id="rId5"/>
    <p:sldId id="436" r:id="rId6"/>
    <p:sldId id="396" r:id="rId7"/>
    <p:sldId id="397" r:id="rId8"/>
    <p:sldId id="398" r:id="rId9"/>
    <p:sldId id="400" r:id="rId10"/>
    <p:sldId id="401" r:id="rId11"/>
    <p:sldId id="402" r:id="rId12"/>
    <p:sldId id="403" r:id="rId13"/>
    <p:sldId id="404" r:id="rId14"/>
    <p:sldId id="340" r:id="rId15"/>
    <p:sldId id="405" r:id="rId16"/>
    <p:sldId id="406" r:id="rId17"/>
    <p:sldId id="407" r:id="rId18"/>
    <p:sldId id="408" r:id="rId19"/>
    <p:sldId id="345" r:id="rId20"/>
    <p:sldId id="431" r:id="rId21"/>
    <p:sldId id="409" r:id="rId22"/>
    <p:sldId id="347" r:id="rId23"/>
    <p:sldId id="348" r:id="rId24"/>
    <p:sldId id="349" r:id="rId25"/>
    <p:sldId id="350" r:id="rId26"/>
    <p:sldId id="412" r:id="rId27"/>
    <p:sldId id="410" r:id="rId28"/>
    <p:sldId id="411" r:id="rId29"/>
    <p:sldId id="352" r:id="rId30"/>
    <p:sldId id="353" r:id="rId31"/>
    <p:sldId id="427" r:id="rId32"/>
    <p:sldId id="356" r:id="rId33"/>
    <p:sldId id="357" r:id="rId34"/>
    <p:sldId id="358" r:id="rId35"/>
    <p:sldId id="359" r:id="rId36"/>
    <p:sldId id="413" r:id="rId37"/>
    <p:sldId id="414" r:id="rId38"/>
    <p:sldId id="423" r:id="rId39"/>
    <p:sldId id="424" r:id="rId40"/>
    <p:sldId id="419" r:id="rId41"/>
    <p:sldId id="420" r:id="rId42"/>
    <p:sldId id="421" r:id="rId43"/>
    <p:sldId id="422" r:id="rId44"/>
    <p:sldId id="362" r:id="rId45"/>
    <p:sldId id="363" r:id="rId46"/>
    <p:sldId id="364" r:id="rId47"/>
    <p:sldId id="415" r:id="rId48"/>
    <p:sldId id="416" r:id="rId49"/>
    <p:sldId id="417" r:id="rId50"/>
    <p:sldId id="369" r:id="rId51"/>
    <p:sldId id="370" r:id="rId52"/>
    <p:sldId id="371" r:id="rId53"/>
    <p:sldId id="418" r:id="rId54"/>
    <p:sldId id="437" r:id="rId55"/>
    <p:sldId id="372" r:id="rId56"/>
    <p:sldId id="373" r:id="rId57"/>
    <p:sldId id="374" r:id="rId58"/>
    <p:sldId id="375" r:id="rId59"/>
    <p:sldId id="376" r:id="rId60"/>
    <p:sldId id="377" r:id="rId61"/>
    <p:sldId id="428" r:id="rId62"/>
    <p:sldId id="429" r:id="rId63"/>
    <p:sldId id="430" r:id="rId64"/>
    <p:sldId id="432" r:id="rId65"/>
    <p:sldId id="318" r:id="rId66"/>
  </p:sldIdLst>
  <p:sldSz cx="9144000" cy="6858000" type="screen4x3"/>
  <p:notesSz cx="6858000" cy="9144000"/>
  <p:defaultTextStyle>
    <a:defPPr>
      <a:defRPr lang="zh-TW"/>
    </a:defPPr>
    <a:lvl1pPr algn="ctr" rtl="0" fontAlgn="base">
      <a:spcBef>
        <a:spcPct val="0"/>
      </a:spcBef>
      <a:spcAft>
        <a:spcPct val="0"/>
      </a:spcAft>
      <a:defRPr kumimoji="1" sz="1400"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sz="1400"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sz="1400"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sz="1400"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sz="1400"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sz="1400"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sz="1400"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sz="1400"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sz="1400"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FF"/>
    <a:srgbClr val="3333FF"/>
    <a:srgbClr val="FFFF00"/>
    <a:srgbClr val="AFAFFF"/>
    <a:srgbClr val="0033CC"/>
    <a:srgbClr val="000066"/>
    <a:srgbClr val="CC9900"/>
    <a:srgbClr val="A50021"/>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87908" autoAdjust="0"/>
  </p:normalViewPr>
  <p:slideViewPr>
    <p:cSldViewPr>
      <p:cViewPr varScale="1">
        <p:scale>
          <a:sx n="83" d="100"/>
          <a:sy n="83" d="100"/>
        </p:scale>
        <p:origin x="1212" y="60"/>
      </p:cViewPr>
      <p:guideLst>
        <p:guide orient="horz" pos="2160"/>
        <p:guide pos="219"/>
      </p:guideLst>
    </p:cSldViewPr>
  </p:slideViewPr>
  <p:notesTextViewPr>
    <p:cViewPr>
      <p:scale>
        <a:sx n="3" d="2"/>
        <a:sy n="3" d="2"/>
      </p:scale>
      <p:origin x="0" y="0"/>
    </p:cViewPr>
  </p:notesTextViewPr>
  <p:sorterViewPr>
    <p:cViewPr varScale="1">
      <p:scale>
        <a:sx n="1" d="1"/>
        <a:sy n="1" d="1"/>
      </p:scale>
      <p:origin x="0" y="-19530"/>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31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142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C62D0E7-CE8B-4496-A20F-B5F32560780A}" type="slidenum">
              <a:rPr lang="en-US" altLang="zh-TW"/>
              <a:pPr>
                <a:defRPr/>
              </a:pPr>
              <a:t>‹#›</a:t>
            </a:fld>
            <a:endParaRPr lang="en-US" altLang="zh-TW"/>
          </a:p>
        </p:txBody>
      </p:sp>
    </p:spTree>
    <p:extLst>
      <p:ext uri="{BB962C8B-B14F-4D97-AF65-F5344CB8AC3E}">
        <p14:creationId xmlns:p14="http://schemas.microsoft.com/office/powerpoint/2010/main" val="3274508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44588" y="685800"/>
            <a:ext cx="4572000" cy="3429000"/>
          </a:xfrm>
          <a:ln/>
        </p:spPr>
      </p:sp>
      <p:sp>
        <p:nvSpPr>
          <p:cNvPr id="143363"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492689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44588" y="685800"/>
            <a:ext cx="4572000" cy="3429000"/>
          </a:xfrm>
          <a:ln/>
        </p:spPr>
      </p:sp>
      <p:sp>
        <p:nvSpPr>
          <p:cNvPr id="152579"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170699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44588" y="685800"/>
            <a:ext cx="4572000" cy="3429000"/>
          </a:xfrm>
          <a:ln/>
        </p:spPr>
      </p:sp>
      <p:sp>
        <p:nvSpPr>
          <p:cNvPr id="153603"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75710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44588" y="685800"/>
            <a:ext cx="4572000" cy="3429000"/>
          </a:xfrm>
          <a:ln/>
        </p:spPr>
      </p:sp>
      <p:sp>
        <p:nvSpPr>
          <p:cNvPr id="154627"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1774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4588" y="685800"/>
            <a:ext cx="4572000" cy="3429000"/>
          </a:xfrm>
          <a:ln/>
        </p:spPr>
      </p:sp>
      <p:sp>
        <p:nvSpPr>
          <p:cNvPr id="86019"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96610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44588" y="685800"/>
            <a:ext cx="4572000" cy="3429000"/>
          </a:xfrm>
          <a:ln/>
        </p:spPr>
      </p:sp>
      <p:sp>
        <p:nvSpPr>
          <p:cNvPr id="87043" name="Rectangle 3"/>
          <p:cNvSpPr>
            <a:spLocks noGrp="1" noChangeArrowheads="1"/>
          </p:cNvSpPr>
          <p:nvPr>
            <p:ph type="body" idx="1"/>
          </p:nvPr>
        </p:nvSpPr>
        <p:spPr>
          <a:xfrm>
            <a:off x="915988" y="4343400"/>
            <a:ext cx="5026025" cy="4114800"/>
          </a:xfrm>
          <a:noFill/>
        </p:spPr>
        <p:txBody>
          <a:bodyPr/>
          <a:lstStyle/>
          <a:p>
            <a:pPr eaLnBrk="1" hangingPunct="1"/>
            <a:endParaRPr lang="zh-TW" altLang="zh-TW" dirty="0" smtClean="0"/>
          </a:p>
        </p:txBody>
      </p:sp>
    </p:spTree>
    <p:extLst>
      <p:ext uri="{BB962C8B-B14F-4D97-AF65-F5344CB8AC3E}">
        <p14:creationId xmlns:p14="http://schemas.microsoft.com/office/powerpoint/2010/main" val="45622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4588" y="685800"/>
            <a:ext cx="4572000" cy="3429000"/>
          </a:xfrm>
          <a:ln/>
        </p:spPr>
      </p:sp>
      <p:sp>
        <p:nvSpPr>
          <p:cNvPr id="88067"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58874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4588" y="685800"/>
            <a:ext cx="4572000" cy="3429000"/>
          </a:xfrm>
          <a:ln/>
        </p:spPr>
      </p:sp>
      <p:sp>
        <p:nvSpPr>
          <p:cNvPr id="89091"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53677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4588" y="685800"/>
            <a:ext cx="4572000" cy="3429000"/>
          </a:xfrm>
          <a:ln/>
        </p:spPr>
      </p:sp>
      <p:sp>
        <p:nvSpPr>
          <p:cNvPr id="9011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2199293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4588" y="685800"/>
            <a:ext cx="4572000" cy="3429000"/>
          </a:xfrm>
          <a:ln/>
        </p:spPr>
      </p:sp>
      <p:sp>
        <p:nvSpPr>
          <p:cNvPr id="9011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451827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565E6136-6EBD-468F-9A49-DA40F17F7E25}" type="slidenum">
              <a:rPr lang="en-US" altLang="zh-TW" sz="1300" smtClean="0">
                <a:latin typeface="Times New Roman" pitchFamily="18" charset="0"/>
                <a:ea typeface="MS PGothic" pitchFamily="34" charset="-128"/>
              </a:rPr>
              <a:pPr eaLnBrk="1" hangingPunct="1"/>
              <a:t>21</a:t>
            </a:fld>
            <a:endParaRPr lang="en-US" altLang="zh-TW" sz="1300" smtClean="0">
              <a:latin typeface="Times New Roman" pitchFamily="18" charset="0"/>
              <a:ea typeface="MS PGothic" pitchFamily="34" charset="-128"/>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33520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D92FA309-40AB-4B82-9763-E5047623B619}" type="slidenum">
              <a:rPr lang="en-US" altLang="zh-TW" sz="1300" smtClean="0">
                <a:latin typeface="Times New Roman" pitchFamily="18" charset="0"/>
                <a:ea typeface="MS PGothic" pitchFamily="34" charset="-128"/>
              </a:rPr>
              <a:pPr eaLnBrk="1" hangingPunct="1"/>
              <a:t>2</a:t>
            </a:fld>
            <a:endParaRPr lang="en-US" altLang="zh-TW" sz="1300" smtClean="0">
              <a:latin typeface="Times New Roman" pitchFamily="18" charset="0"/>
              <a:ea typeface="MS PGothic" pitchFamily="34" charset="-128"/>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425464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D0B124CA-5F08-4A4C-A942-E3F708095067}" type="slidenum">
              <a:rPr lang="en-US" altLang="zh-TW" sz="1300" smtClean="0">
                <a:latin typeface="Times New Roman" pitchFamily="18" charset="0"/>
                <a:ea typeface="MS PGothic" pitchFamily="34" charset="-128"/>
              </a:rPr>
              <a:pPr eaLnBrk="1" hangingPunct="1"/>
              <a:t>22</a:t>
            </a:fld>
            <a:endParaRPr lang="en-US" altLang="zh-TW" sz="1300" smtClean="0">
              <a:latin typeface="Times New Roman" pitchFamily="18" charset="0"/>
              <a:ea typeface="MS PGothic" pitchFamily="34" charset="-128"/>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62642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C72A5E5D-1892-420C-A6D4-32F7E37217F1}" type="slidenum">
              <a:rPr lang="en-US" altLang="zh-TW" sz="1300" smtClean="0">
                <a:latin typeface="Times New Roman" pitchFamily="18" charset="0"/>
                <a:ea typeface="MS PGothic" pitchFamily="34" charset="-128"/>
              </a:rPr>
              <a:pPr eaLnBrk="1" hangingPunct="1"/>
              <a:t>23</a:t>
            </a:fld>
            <a:endParaRPr lang="en-US" altLang="zh-TW" sz="1300" smtClean="0">
              <a:latin typeface="Times New Roman" pitchFamily="18" charset="0"/>
              <a:ea typeface="MS PGothic" pitchFamily="34" charset="-128"/>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69431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B556C247-2CC6-4941-9B12-7DCC75FD03A7}" type="slidenum">
              <a:rPr lang="en-US" altLang="zh-TW" sz="1300" smtClean="0">
                <a:latin typeface="Times New Roman" pitchFamily="18" charset="0"/>
                <a:ea typeface="MS PGothic" pitchFamily="34" charset="-128"/>
              </a:rPr>
              <a:pPr eaLnBrk="1" hangingPunct="1"/>
              <a:t>24</a:t>
            </a:fld>
            <a:endParaRPr lang="en-US" altLang="zh-TW" sz="1300" smtClean="0">
              <a:latin typeface="Times New Roman" pitchFamily="18" charset="0"/>
              <a:ea typeface="MS PGothic" pitchFamily="34" charset="-128"/>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284205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4588" y="685800"/>
            <a:ext cx="4572000" cy="3429000"/>
          </a:xfrm>
          <a:ln/>
        </p:spPr>
      </p:sp>
      <p:sp>
        <p:nvSpPr>
          <p:cNvPr id="9523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38049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0E6BF9A6-D9CA-4A3D-AE1B-51AD6B0434BC}" type="slidenum">
              <a:rPr lang="en-US" altLang="zh-TW" sz="1300" smtClean="0">
                <a:latin typeface="Times New Roman" pitchFamily="18" charset="0"/>
                <a:ea typeface="MS PGothic" pitchFamily="34" charset="-128"/>
              </a:rPr>
              <a:pPr eaLnBrk="1" hangingPunct="1"/>
              <a:t>28</a:t>
            </a:fld>
            <a:endParaRPr lang="en-US" altLang="zh-TW" sz="1300" smtClean="0">
              <a:latin typeface="Times New Roman" pitchFamily="18" charset="0"/>
              <a:ea typeface="MS PGothic" pitchFamily="34" charset="-128"/>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782056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57A0A0ED-86C1-4D98-B1F0-36AEFEB844BF}" type="slidenum">
              <a:rPr lang="en-US" altLang="zh-TW" sz="1300" smtClean="0">
                <a:latin typeface="Times New Roman" pitchFamily="18" charset="0"/>
                <a:ea typeface="MS PGothic" pitchFamily="34" charset="-128"/>
              </a:rPr>
              <a:pPr eaLnBrk="1" hangingPunct="1"/>
              <a:t>29</a:t>
            </a:fld>
            <a:endParaRPr lang="en-US" altLang="zh-TW" sz="1300" smtClean="0">
              <a:latin typeface="Times New Roman" pitchFamily="18" charset="0"/>
              <a:ea typeface="MS PGothic" pitchFamily="34"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045218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4588" y="685800"/>
            <a:ext cx="4572000" cy="3429000"/>
          </a:xfrm>
          <a:ln/>
        </p:spPr>
      </p:sp>
      <p:sp>
        <p:nvSpPr>
          <p:cNvPr id="147459" name="Rectangle 3"/>
          <p:cNvSpPr>
            <a:spLocks noGrp="1" noChangeArrowheads="1"/>
          </p:cNvSpPr>
          <p:nvPr>
            <p:ph type="body" idx="1"/>
          </p:nvPr>
        </p:nvSpPr>
        <p:spPr>
          <a:xfrm>
            <a:off x="915988" y="4343400"/>
            <a:ext cx="5026025" cy="4114800"/>
          </a:xfrm>
          <a:noFill/>
        </p:spPr>
        <p:txBody>
          <a:bodyPr/>
          <a:lstStyle/>
          <a:p>
            <a:pPr eaLnBrk="1" hangingPunct="1"/>
            <a:r>
              <a:rPr lang="en-US" altLang="zh-TW" dirty="0" smtClean="0"/>
              <a:t>Where are the critical</a:t>
            </a:r>
            <a:r>
              <a:rPr lang="en-US" altLang="zh-TW" baseline="0" dirty="0" smtClean="0"/>
              <a:t> sections?</a:t>
            </a:r>
            <a:endParaRPr lang="zh-TW" altLang="zh-TW" dirty="0" smtClean="0"/>
          </a:p>
        </p:txBody>
      </p:sp>
    </p:spTree>
    <p:extLst>
      <p:ext uri="{BB962C8B-B14F-4D97-AF65-F5344CB8AC3E}">
        <p14:creationId xmlns:p14="http://schemas.microsoft.com/office/powerpoint/2010/main" val="1702164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DA04E41E-D722-44BE-B941-68F4C21A367F}" type="slidenum">
              <a:rPr lang="en-US" altLang="zh-TW" sz="1300" smtClean="0">
                <a:latin typeface="Times New Roman" pitchFamily="18" charset="0"/>
                <a:ea typeface="MS PGothic" pitchFamily="34" charset="-128"/>
              </a:rPr>
              <a:pPr eaLnBrk="1" hangingPunct="1"/>
              <a:t>31</a:t>
            </a:fld>
            <a:endParaRPr lang="en-US" altLang="zh-TW" sz="1300" smtClean="0">
              <a:latin typeface="Times New Roman" pitchFamily="18" charset="0"/>
              <a:ea typeface="MS PGothic" pitchFamily="34" charset="-128"/>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188718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3C1DD8B2-5DC6-417C-8F47-73271B804191}" type="slidenum">
              <a:rPr lang="en-US" altLang="zh-TW" sz="1300" smtClean="0">
                <a:latin typeface="Times New Roman" pitchFamily="18" charset="0"/>
                <a:ea typeface="MS PGothic" pitchFamily="34" charset="-128"/>
              </a:rPr>
              <a:pPr eaLnBrk="1" hangingPunct="1"/>
              <a:t>32</a:t>
            </a:fld>
            <a:endParaRPr lang="en-US" altLang="zh-TW" sz="1300" smtClean="0">
              <a:latin typeface="Times New Roman" pitchFamily="18" charset="0"/>
              <a:ea typeface="MS PGothic" pitchFamily="34" charset="-128"/>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811900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ABAA2F06-7B7E-48B4-B1BC-F4AF4A7A9E17}" type="slidenum">
              <a:rPr lang="en-US" altLang="zh-TW" sz="1300" smtClean="0">
                <a:latin typeface="Times New Roman" pitchFamily="18" charset="0"/>
                <a:ea typeface="MS PGothic" pitchFamily="34" charset="-128"/>
              </a:rPr>
              <a:pPr eaLnBrk="1" hangingPunct="1"/>
              <a:t>33</a:t>
            </a:fld>
            <a:endParaRPr lang="en-US" altLang="zh-TW" sz="1300" smtClean="0">
              <a:latin typeface="Times New Roman" pitchFamily="18" charset="0"/>
              <a:ea typeface="MS PGothic" pitchFamily="34" charset="-128"/>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58851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271910C0-ECC0-40A7-B22F-2328C0C70275}" type="slidenum">
              <a:rPr lang="en-US" altLang="zh-TW" sz="1300" smtClean="0">
                <a:latin typeface="Times New Roman" pitchFamily="18" charset="0"/>
                <a:ea typeface="MS PGothic" pitchFamily="34" charset="-128"/>
              </a:rPr>
              <a:pPr eaLnBrk="1" hangingPunct="1"/>
              <a:t>3</a:t>
            </a:fld>
            <a:endParaRPr lang="en-US" altLang="zh-TW" sz="1300" smtClean="0">
              <a:latin typeface="Times New Roman" pitchFamily="18" charset="0"/>
              <a:ea typeface="MS PGothic" pitchFamily="34" charset="-128"/>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045902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596BFFA4-D81F-4BAE-8EAA-CFDA624DAE1F}" type="slidenum">
              <a:rPr lang="en-US" altLang="zh-TW" sz="1300" smtClean="0">
                <a:latin typeface="Times New Roman" pitchFamily="18" charset="0"/>
                <a:ea typeface="MS PGothic" pitchFamily="34" charset="-128"/>
              </a:rPr>
              <a:pPr eaLnBrk="1" hangingPunct="1"/>
              <a:t>34</a:t>
            </a:fld>
            <a:endParaRPr lang="en-US" altLang="zh-TW" sz="1300" smtClean="0">
              <a:latin typeface="Times New Roman" pitchFamily="18" charset="0"/>
              <a:ea typeface="MS PGothic" pitchFamily="34" charset="-128"/>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796481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4588" y="685800"/>
            <a:ext cx="4572000" cy="3429000"/>
          </a:xfrm>
          <a:ln/>
        </p:spPr>
      </p:sp>
      <p:sp>
        <p:nvSpPr>
          <p:cNvPr id="104451"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2387154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4588" y="685800"/>
            <a:ext cx="4572000" cy="3429000"/>
          </a:xfrm>
          <a:ln/>
        </p:spPr>
      </p:sp>
      <p:sp>
        <p:nvSpPr>
          <p:cNvPr id="10547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64260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圖像版面配置區 1"/>
          <p:cNvSpPr>
            <a:spLocks noGrp="1" noRot="1" noChangeAspect="1" noTextEdit="1"/>
          </p:cNvSpPr>
          <p:nvPr>
            <p:ph type="sldImg"/>
          </p:nvPr>
        </p:nvSpPr>
        <p:spPr>
          <a:ln/>
        </p:spPr>
      </p:sp>
      <p:sp>
        <p:nvSpPr>
          <p:cNvPr id="870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870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fld id="{90F8E174-DBF0-4566-91F7-6F1E2C39E85A}" type="slidenum">
              <a:rPr lang="en-US" altLang="zh-TW" smtClean="0">
                <a:latin typeface="Arial" charset="0"/>
              </a:rPr>
              <a:pPr eaLnBrk="1" hangingPunct="1"/>
              <a:t>42</a:t>
            </a:fld>
            <a:endParaRPr lang="en-US" altLang="zh-TW" smtClean="0">
              <a:latin typeface="Arial" charset="0"/>
            </a:endParaRPr>
          </a:p>
        </p:txBody>
      </p:sp>
    </p:spTree>
    <p:extLst>
      <p:ext uri="{BB962C8B-B14F-4D97-AF65-F5344CB8AC3E}">
        <p14:creationId xmlns:p14="http://schemas.microsoft.com/office/powerpoint/2010/main" val="263649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D742E49B-57C5-4962-9398-E9578B2749C6}" type="slidenum">
              <a:rPr lang="en-US" altLang="zh-TW" sz="1300" smtClean="0">
                <a:latin typeface="Times New Roman" pitchFamily="18" charset="0"/>
                <a:ea typeface="MS PGothic" pitchFamily="34" charset="-128"/>
              </a:rPr>
              <a:pPr eaLnBrk="1" hangingPunct="1"/>
              <a:t>43</a:t>
            </a:fld>
            <a:endParaRPr lang="en-US" altLang="zh-TW" sz="1300" smtClean="0">
              <a:latin typeface="Times New Roman" pitchFamily="18" charset="0"/>
              <a:ea typeface="MS PGothic" pitchFamily="34" charset="-128"/>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939708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EE72E487-D3C6-4ED0-9D65-D7DD33CCE32F}" type="slidenum">
              <a:rPr lang="en-US" altLang="zh-TW" sz="1300" smtClean="0">
                <a:latin typeface="Times New Roman" pitchFamily="18" charset="0"/>
                <a:ea typeface="MS PGothic" pitchFamily="34" charset="-128"/>
              </a:rPr>
              <a:pPr eaLnBrk="1" hangingPunct="1"/>
              <a:t>44</a:t>
            </a:fld>
            <a:endParaRPr lang="en-US" altLang="zh-TW" sz="1300" smtClean="0">
              <a:latin typeface="Times New Roman" pitchFamily="18" charset="0"/>
              <a:ea typeface="MS PGothic" pitchFamily="34" charset="-128"/>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63167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75E716C9-3E88-4FBA-9B02-AE8F104558D7}" type="slidenum">
              <a:rPr lang="en-US" altLang="zh-TW" sz="1300" smtClean="0">
                <a:latin typeface="Times New Roman" pitchFamily="18" charset="0"/>
                <a:ea typeface="MS PGothic" pitchFamily="34" charset="-128"/>
              </a:rPr>
              <a:pPr eaLnBrk="1" hangingPunct="1"/>
              <a:t>45</a:t>
            </a:fld>
            <a:endParaRPr lang="en-US" altLang="zh-TW" sz="1300" smtClean="0">
              <a:latin typeface="Times New Roman" pitchFamily="18" charset="0"/>
              <a:ea typeface="MS PGothic" pitchFamily="34" charset="-128"/>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290420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4588" y="685800"/>
            <a:ext cx="4572000" cy="3429000"/>
          </a:xfrm>
          <a:ln/>
        </p:spPr>
      </p:sp>
      <p:sp>
        <p:nvSpPr>
          <p:cNvPr id="11059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2632840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4588" y="685800"/>
            <a:ext cx="4572000" cy="3429000"/>
          </a:xfrm>
          <a:ln/>
        </p:spPr>
      </p:sp>
      <p:sp>
        <p:nvSpPr>
          <p:cNvPr id="111619"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2943737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4588" y="685800"/>
            <a:ext cx="4572000" cy="3429000"/>
          </a:xfrm>
          <a:ln/>
        </p:spPr>
      </p:sp>
      <p:sp>
        <p:nvSpPr>
          <p:cNvPr id="112643"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157342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4588" y="685800"/>
            <a:ext cx="4572000" cy="3429000"/>
          </a:xfrm>
          <a:ln/>
        </p:spPr>
      </p:sp>
      <p:sp>
        <p:nvSpPr>
          <p:cNvPr id="147459" name="Rectangle 3"/>
          <p:cNvSpPr>
            <a:spLocks noGrp="1" noChangeArrowheads="1"/>
          </p:cNvSpPr>
          <p:nvPr>
            <p:ph type="body" idx="1"/>
          </p:nvPr>
        </p:nvSpPr>
        <p:spPr>
          <a:xfrm>
            <a:off x="915988" y="4343400"/>
            <a:ext cx="5026025" cy="4114800"/>
          </a:xfrm>
          <a:noFill/>
        </p:spPr>
        <p:txBody>
          <a:bodyPr/>
          <a:lstStyle/>
          <a:p>
            <a:pPr eaLnBrk="1" hangingPunct="1"/>
            <a:r>
              <a:rPr lang="en-US" altLang="zh-TW" dirty="0" smtClean="0"/>
              <a:t>Where are the critical</a:t>
            </a:r>
            <a:r>
              <a:rPr lang="en-US" altLang="zh-TW" baseline="0" dirty="0" smtClean="0"/>
              <a:t> sections?</a:t>
            </a:r>
            <a:endParaRPr lang="zh-TW" altLang="zh-TW" dirty="0" smtClean="0"/>
          </a:p>
        </p:txBody>
      </p:sp>
    </p:spTree>
    <p:extLst>
      <p:ext uri="{BB962C8B-B14F-4D97-AF65-F5344CB8AC3E}">
        <p14:creationId xmlns:p14="http://schemas.microsoft.com/office/powerpoint/2010/main" val="1210494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05F6D460-2DD5-4FBC-A18C-2859C855F428}" type="slidenum">
              <a:rPr lang="en-US" altLang="zh-TW" sz="1300" smtClean="0">
                <a:latin typeface="Times New Roman" pitchFamily="18" charset="0"/>
                <a:ea typeface="MS PGothic" pitchFamily="34" charset="-128"/>
              </a:rPr>
              <a:pPr eaLnBrk="1" hangingPunct="1"/>
              <a:t>49</a:t>
            </a:fld>
            <a:endParaRPr lang="en-US" altLang="zh-TW" sz="1300" smtClean="0">
              <a:latin typeface="Times New Roman" pitchFamily="18" charset="0"/>
              <a:ea typeface="MS PGothic" pitchFamily="34" charset="-128"/>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431606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8452DD65-4541-4E40-AF01-D5E93541443A}" type="slidenum">
              <a:rPr lang="en-US" altLang="zh-TW" sz="1300" smtClean="0">
                <a:latin typeface="Times New Roman" pitchFamily="18" charset="0"/>
                <a:ea typeface="MS PGothic" pitchFamily="34" charset="-128"/>
              </a:rPr>
              <a:pPr eaLnBrk="1" hangingPunct="1"/>
              <a:t>50</a:t>
            </a:fld>
            <a:endParaRPr lang="en-US" altLang="zh-TW" sz="1300" smtClean="0">
              <a:latin typeface="Times New Roman" pitchFamily="18" charset="0"/>
              <a:ea typeface="MS PGothic" pitchFamily="34" charset="-128"/>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816326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41555C2E-2096-4FAA-A17F-92FFE3691D2D}" type="slidenum">
              <a:rPr lang="en-US" altLang="zh-TW" sz="1300" smtClean="0">
                <a:latin typeface="Times New Roman" pitchFamily="18" charset="0"/>
                <a:ea typeface="MS PGothic" pitchFamily="34" charset="-128"/>
              </a:rPr>
              <a:pPr eaLnBrk="1" hangingPunct="1"/>
              <a:t>51</a:t>
            </a:fld>
            <a:endParaRPr lang="en-US" altLang="zh-TW" sz="1300" smtClean="0">
              <a:latin typeface="Times New Roman" pitchFamily="18" charset="0"/>
              <a:ea typeface="MS PGothic" pitchFamily="34" charset="-128"/>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94221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endParaRPr lang="zh-TW" altLang="zh-TW" dirty="0" smtClean="0"/>
          </a:p>
        </p:txBody>
      </p:sp>
    </p:spTree>
    <p:extLst>
      <p:ext uri="{BB962C8B-B14F-4D97-AF65-F5344CB8AC3E}">
        <p14:creationId xmlns:p14="http://schemas.microsoft.com/office/powerpoint/2010/main" val="3303448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EEB60328-C180-44E5-98FB-0408B24DFA82}" type="slidenum">
              <a:rPr lang="en-US" altLang="zh-TW" sz="1300" smtClean="0">
                <a:latin typeface="Times New Roman" pitchFamily="18" charset="0"/>
                <a:ea typeface="MS PGothic" pitchFamily="34" charset="-128"/>
              </a:rPr>
              <a:pPr eaLnBrk="1" hangingPunct="1"/>
              <a:t>54</a:t>
            </a:fld>
            <a:endParaRPr lang="en-US" altLang="zh-TW" sz="1300" smtClean="0">
              <a:latin typeface="Times New Roman" pitchFamily="18" charset="0"/>
              <a:ea typeface="MS PGothic" pitchFamily="34" charset="-128"/>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586645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9D3132FD-7EA1-4EF4-AAD7-ABD025A40763}" type="slidenum">
              <a:rPr lang="en-US" altLang="zh-TW" sz="1300" smtClean="0">
                <a:latin typeface="Times New Roman" pitchFamily="18" charset="0"/>
                <a:ea typeface="MS PGothic" pitchFamily="34" charset="-128"/>
              </a:rPr>
              <a:pPr eaLnBrk="1" hangingPunct="1"/>
              <a:t>55</a:t>
            </a:fld>
            <a:endParaRPr lang="en-US" altLang="zh-TW" sz="1300" smtClean="0">
              <a:latin typeface="Times New Roman" pitchFamily="18" charset="0"/>
              <a:ea typeface="MS PGothic" pitchFamily="34" charset="-128"/>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7843428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9B475818-AC3F-49CD-8FB5-2C409B7E4CA8}" type="slidenum">
              <a:rPr lang="en-US" altLang="zh-TW" sz="1300" smtClean="0">
                <a:latin typeface="Times New Roman" pitchFamily="18" charset="0"/>
                <a:ea typeface="MS PGothic" pitchFamily="34" charset="-128"/>
              </a:rPr>
              <a:pPr eaLnBrk="1" hangingPunct="1"/>
              <a:t>56</a:t>
            </a:fld>
            <a:endParaRPr lang="en-US" altLang="zh-TW" sz="1300" smtClean="0">
              <a:latin typeface="Times New Roman" pitchFamily="18" charset="0"/>
              <a:ea typeface="MS PGothic" pitchFamily="34" charset="-128"/>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TW" sz="1200" b="0" i="0" kern="1200" dirty="0" smtClean="0">
                <a:solidFill>
                  <a:schemeClr val="tx1"/>
                </a:solidFill>
                <a:effectLst/>
                <a:latin typeface="Arial" charset="0"/>
                <a:ea typeface="新細明體" pitchFamily="18" charset="-120"/>
                <a:cs typeface="+mn-cs"/>
              </a:rPr>
              <a:t>Adaptive:</a:t>
            </a:r>
            <a:r>
              <a:rPr kumimoji="1" lang="en-US" altLang="zh-TW" sz="1200" b="0" i="0" kern="1200" baseline="0" dirty="0" smtClean="0">
                <a:solidFill>
                  <a:schemeClr val="tx1"/>
                </a:solidFill>
                <a:effectLst/>
                <a:latin typeface="Arial" charset="0"/>
                <a:ea typeface="新細明體" pitchFamily="18" charset="-120"/>
                <a:cs typeface="+mn-cs"/>
              </a:rPr>
              <a:t> </a:t>
            </a:r>
            <a:r>
              <a:rPr kumimoji="1" lang="en-US" altLang="zh-TW" sz="1200" b="0" i="0" kern="1200" dirty="0" smtClean="0">
                <a:solidFill>
                  <a:schemeClr val="tx1"/>
                </a:solidFill>
                <a:effectLst/>
                <a:latin typeface="Arial" charset="0"/>
                <a:ea typeface="新細明體" pitchFamily="18" charset="-120"/>
                <a:cs typeface="+mn-cs"/>
              </a:rPr>
              <a:t>If the thread holding the lock is running, the kernel thread trying to get the lock will spin, based on the assumption that the running thread will release the lock in relatively short order. If the holder is sleeping, then the thread wanting the lock will also block (sleep), because it doesn't make sense to consume a processor spinning and waiting for the holder to wake up and release the lock. </a:t>
            </a:r>
          </a:p>
          <a:p>
            <a:pPr eaLnBrk="1" hangingPunct="1"/>
            <a:endParaRPr kumimoji="1" lang="en-US" altLang="zh-TW" sz="1200" b="0" i="0" kern="1200" dirty="0" smtClean="0">
              <a:solidFill>
                <a:schemeClr val="tx1"/>
              </a:solidFill>
              <a:effectLst/>
              <a:latin typeface="Arial" charset="0"/>
              <a:ea typeface="新細明體" pitchFamily="18" charset="-120"/>
              <a:cs typeface="+mn-cs"/>
            </a:endParaRPr>
          </a:p>
          <a:p>
            <a:pPr eaLnBrk="1" hangingPunct="1"/>
            <a:r>
              <a:rPr kumimoji="1" lang="en-US" altLang="zh-TW" sz="1200" b="0" i="0" kern="1200" dirty="0" smtClean="0">
                <a:solidFill>
                  <a:schemeClr val="tx1"/>
                </a:solidFill>
                <a:effectLst/>
                <a:latin typeface="Arial" charset="0"/>
                <a:ea typeface="新細明體" pitchFamily="18" charset="-120"/>
                <a:cs typeface="+mn-cs"/>
              </a:rPr>
              <a:t>A turnstile is a data abstraction that encapsulates sleep queues and priority inheritance information associated with </a:t>
            </a:r>
            <a:r>
              <a:rPr kumimoji="1" lang="en-US" altLang="zh-TW" sz="1200" b="0" i="0" kern="1200" dirty="0" err="1" smtClean="0">
                <a:solidFill>
                  <a:schemeClr val="tx1"/>
                </a:solidFill>
                <a:effectLst/>
                <a:latin typeface="Arial" charset="0"/>
                <a:ea typeface="新細明體" pitchFamily="18" charset="-120"/>
                <a:cs typeface="+mn-cs"/>
              </a:rPr>
              <a:t>mutex</a:t>
            </a:r>
            <a:r>
              <a:rPr kumimoji="1" lang="en-US" altLang="zh-TW" sz="1200" b="0" i="0" kern="1200" dirty="0" smtClean="0">
                <a:solidFill>
                  <a:schemeClr val="tx1"/>
                </a:solidFill>
                <a:effectLst/>
                <a:latin typeface="Arial" charset="0"/>
                <a:ea typeface="新細明體" pitchFamily="18" charset="-120"/>
                <a:cs typeface="+mn-cs"/>
              </a:rPr>
              <a:t> locks and reader/writer locks. </a:t>
            </a:r>
            <a:endParaRPr lang="zh-TW" altLang="zh-TW" dirty="0" smtClean="0"/>
          </a:p>
        </p:txBody>
      </p:sp>
    </p:spTree>
    <p:extLst>
      <p:ext uri="{BB962C8B-B14F-4D97-AF65-F5344CB8AC3E}">
        <p14:creationId xmlns:p14="http://schemas.microsoft.com/office/powerpoint/2010/main" val="448336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BDC398EA-E426-4E57-9A66-15052C3B3341}" type="slidenum">
              <a:rPr lang="en-US" altLang="zh-TW" sz="1300" smtClean="0">
                <a:latin typeface="Times New Roman" pitchFamily="18" charset="0"/>
                <a:ea typeface="MS PGothic" pitchFamily="34" charset="-128"/>
              </a:rPr>
              <a:pPr eaLnBrk="1" hangingPunct="1"/>
              <a:t>57</a:t>
            </a:fld>
            <a:endParaRPr lang="en-US" altLang="zh-TW" sz="1300" smtClean="0">
              <a:latin typeface="Times New Roman" pitchFamily="18" charset="0"/>
              <a:ea typeface="MS PGothic" pitchFamily="34" charset="-128"/>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3150397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CBF60DD7-81C7-414A-9A56-23A077F11476}" type="slidenum">
              <a:rPr lang="en-US" altLang="zh-TW" sz="1300" smtClean="0">
                <a:latin typeface="Times New Roman" pitchFamily="18" charset="0"/>
                <a:ea typeface="MS PGothic" pitchFamily="34" charset="-128"/>
              </a:rPr>
              <a:pPr eaLnBrk="1" hangingPunct="1"/>
              <a:t>58</a:t>
            </a:fld>
            <a:endParaRPr lang="en-US" altLang="zh-TW" sz="1300" smtClean="0">
              <a:latin typeface="Times New Roman" pitchFamily="18" charset="0"/>
              <a:ea typeface="MS PGothic" pitchFamily="34" charset="-128"/>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2822319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fld id="{6F9D57B1-55FF-4717-B169-44488385D373}" type="slidenum">
              <a:rPr lang="en-US" altLang="zh-TW" sz="1300" smtClean="0">
                <a:latin typeface="Times New Roman" pitchFamily="18" charset="0"/>
                <a:ea typeface="MS PGothic" pitchFamily="34" charset="-128"/>
              </a:rPr>
              <a:pPr eaLnBrk="1" hangingPunct="1"/>
              <a:t>59</a:t>
            </a:fld>
            <a:endParaRPr lang="en-US" altLang="zh-TW" sz="1300" smtClean="0">
              <a:latin typeface="Times New Roman" pitchFamily="18" charset="0"/>
              <a:ea typeface="MS PGothic" pitchFamily="34" charset="-128"/>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4343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4588" y="685800"/>
            <a:ext cx="4572000" cy="3429000"/>
          </a:xfrm>
          <a:ln/>
        </p:spPr>
      </p:sp>
      <p:sp>
        <p:nvSpPr>
          <p:cNvPr id="147459" name="Rectangle 3"/>
          <p:cNvSpPr>
            <a:spLocks noGrp="1" noChangeArrowheads="1"/>
          </p:cNvSpPr>
          <p:nvPr>
            <p:ph type="body" idx="1"/>
          </p:nvPr>
        </p:nvSpPr>
        <p:spPr>
          <a:xfrm>
            <a:off x="915988" y="4343400"/>
            <a:ext cx="5026025" cy="4114800"/>
          </a:xfrm>
          <a:noFill/>
        </p:spPr>
        <p:txBody>
          <a:bodyPr/>
          <a:lstStyle/>
          <a:p>
            <a:pPr eaLnBrk="1" hangingPunct="1"/>
            <a:r>
              <a:rPr lang="en-US" altLang="zh-TW" dirty="0" smtClean="0"/>
              <a:t>Where are the critical</a:t>
            </a:r>
            <a:r>
              <a:rPr lang="en-US" altLang="zh-TW" baseline="0" dirty="0" smtClean="0"/>
              <a:t> sections?</a:t>
            </a:r>
            <a:endParaRPr lang="zh-TW" altLang="zh-TW" dirty="0" smtClean="0"/>
          </a:p>
        </p:txBody>
      </p:sp>
    </p:spTree>
    <p:extLst>
      <p:ext uri="{BB962C8B-B14F-4D97-AF65-F5344CB8AC3E}">
        <p14:creationId xmlns:p14="http://schemas.microsoft.com/office/powerpoint/2010/main" val="2678167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1144588" y="685800"/>
            <a:ext cx="4572000" cy="3429000"/>
          </a:xfrm>
          <a:ln/>
        </p:spPr>
      </p:sp>
      <p:sp>
        <p:nvSpPr>
          <p:cNvPr id="278531"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8283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144588" y="685800"/>
            <a:ext cx="4572000" cy="3429000"/>
          </a:xfrm>
          <a:ln/>
        </p:spPr>
      </p:sp>
      <p:sp>
        <p:nvSpPr>
          <p:cNvPr id="148483"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56356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4588" y="685800"/>
            <a:ext cx="4572000" cy="3429000"/>
          </a:xfrm>
          <a:ln/>
        </p:spPr>
      </p:sp>
      <p:sp>
        <p:nvSpPr>
          <p:cNvPr id="149507"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84815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44588" y="685800"/>
            <a:ext cx="4572000" cy="3429000"/>
          </a:xfrm>
          <a:ln/>
        </p:spPr>
      </p:sp>
      <p:sp>
        <p:nvSpPr>
          <p:cNvPr id="150531"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391006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144588" y="685800"/>
            <a:ext cx="4572000" cy="3429000"/>
          </a:xfrm>
          <a:ln/>
        </p:spPr>
      </p:sp>
      <p:sp>
        <p:nvSpPr>
          <p:cNvPr id="151555" name="Rectangle 3"/>
          <p:cNvSpPr>
            <a:spLocks noGrp="1" noChangeArrowheads="1"/>
          </p:cNvSpPr>
          <p:nvPr>
            <p:ph type="body" idx="1"/>
          </p:nvPr>
        </p:nvSpPr>
        <p:spPr>
          <a:xfrm>
            <a:off x="915988" y="4343400"/>
            <a:ext cx="5026025" cy="4114800"/>
          </a:xfrm>
          <a:noFill/>
        </p:spPr>
        <p:txBody>
          <a:bodyPr/>
          <a:lstStyle/>
          <a:p>
            <a:pPr eaLnBrk="1" hangingPunct="1"/>
            <a:endParaRPr lang="zh-TW" altLang="zh-TW" smtClean="0"/>
          </a:p>
        </p:txBody>
      </p:sp>
    </p:spTree>
    <p:extLst>
      <p:ext uri="{BB962C8B-B14F-4D97-AF65-F5344CB8AC3E}">
        <p14:creationId xmlns:p14="http://schemas.microsoft.com/office/powerpoint/2010/main" val="927086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2663" y="6521450"/>
            <a:ext cx="664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3"/>
            <a:ext cx="1258888"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7499350" y="6453188"/>
            <a:ext cx="16922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sz="1800" b="1" smtClean="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sz="1800" b="1" smtClean="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125955" name="Rectangle 3"/>
          <p:cNvSpPr>
            <a:spLocks noGrp="1" noChangeArrowheads="1"/>
          </p:cNvSpPr>
          <p:nvPr>
            <p:ph type="subTitle" idx="1"/>
          </p:nvPr>
        </p:nvSpPr>
        <p:spPr>
          <a:xfrm>
            <a:off x="1371600" y="3886200"/>
            <a:ext cx="64008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smtClean="0"/>
              <a:t>按一下以編輯母片副標題樣式</a:t>
            </a:r>
          </a:p>
        </p:txBody>
      </p:sp>
      <p:sp>
        <p:nvSpPr>
          <p:cNvPr id="7" name="Rectangle 4"/>
          <p:cNvSpPr>
            <a:spLocks noGrp="1" noChangeArrowheads="1"/>
          </p:cNvSpPr>
          <p:nvPr>
            <p:ph type="dt" sz="half" idx="10"/>
          </p:nvPr>
        </p:nvSpPr>
        <p:spPr>
          <a:xfrm>
            <a:off x="457200" y="6245225"/>
            <a:ext cx="2133600" cy="476250"/>
          </a:xfrm>
        </p:spPr>
        <p:txBody>
          <a:bodyPr/>
          <a:lstStyle>
            <a:lvl1pPr>
              <a:defRPr>
                <a:solidFill>
                  <a:schemeClr val="tx1"/>
                </a:solidFill>
              </a:defRPr>
            </a:lvl1pPr>
          </a:lstStyle>
          <a:p>
            <a:pPr>
              <a:defRPr/>
            </a:pPr>
            <a:fld id="{8D287931-37E8-4FBE-AD23-C52C9B1AED9B}" type="datetime10">
              <a:rPr lang="zh-TW" altLang="en-US" smtClean="0"/>
              <a:t>01:52</a:t>
            </a:fld>
            <a:endParaRPr lang="en-US" altLang="zh-TW"/>
          </a:p>
        </p:txBody>
      </p:sp>
      <p:sp>
        <p:nvSpPr>
          <p:cNvPr id="8" name="Rectangle 5"/>
          <p:cNvSpPr>
            <a:spLocks noGrp="1" noChangeArrowheads="1"/>
          </p:cNvSpPr>
          <p:nvPr>
            <p:ph type="ftr" sz="quarter" idx="11"/>
          </p:nvPr>
        </p:nvSpPr>
        <p:spPr>
          <a:xfrm>
            <a:off x="3124200" y="6245225"/>
            <a:ext cx="2895600" cy="476250"/>
          </a:xfrm>
        </p:spPr>
        <p:txBody>
          <a:bodyPr/>
          <a:lstStyle>
            <a:lvl1pPr>
              <a:defRPr>
                <a:solidFill>
                  <a:schemeClr val="tx1"/>
                </a:solidFill>
              </a:defRPr>
            </a:lvl1pPr>
          </a:lstStyle>
          <a:p>
            <a:pPr>
              <a:defRPr/>
            </a:pPr>
            <a:r>
              <a:rPr lang="en-US" altLang="zh-TW" smtClean="0"/>
              <a:t>/64</a:t>
            </a:r>
            <a:endParaRPr lang="en-US" altLang="zh-TW"/>
          </a:p>
        </p:txBody>
      </p:sp>
      <p:sp>
        <p:nvSpPr>
          <p:cNvPr id="9" name="Rectangle 6"/>
          <p:cNvSpPr>
            <a:spLocks noGrp="1" noChangeArrowheads="1"/>
          </p:cNvSpPr>
          <p:nvPr>
            <p:ph type="sldNum" sz="quarter" idx="12"/>
          </p:nvPr>
        </p:nvSpPr>
        <p:spPr>
          <a:xfrm>
            <a:off x="6553200" y="6245225"/>
            <a:ext cx="2133600" cy="476250"/>
          </a:xfrm>
        </p:spPr>
        <p:txBody>
          <a:bodyPr/>
          <a:lstStyle>
            <a:lvl1pPr>
              <a:defRPr>
                <a:solidFill>
                  <a:schemeClr val="tx1"/>
                </a:solidFill>
              </a:defRPr>
            </a:lvl1pPr>
          </a:lstStyle>
          <a:p>
            <a:pPr>
              <a:defRPr/>
            </a:pPr>
            <a:fld id="{95A59EE2-3FC7-4A8E-A560-48E9A72BD7EC}" type="slidenum">
              <a:rPr lang="en-US" altLang="zh-TW"/>
              <a:pPr>
                <a:defRPr/>
              </a:pPr>
              <a:t>‹#›</a:t>
            </a:fld>
            <a:endParaRPr lang="en-US" altLang="zh-TW"/>
          </a:p>
        </p:txBody>
      </p:sp>
    </p:spTree>
    <p:extLst>
      <p:ext uri="{BB962C8B-B14F-4D97-AF65-F5344CB8AC3E}">
        <p14:creationId xmlns:p14="http://schemas.microsoft.com/office/powerpoint/2010/main" val="344893682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D7FF8F6-DD0F-4FB7-8DE0-4E433A2B4CBA}" type="datetime10">
              <a:rPr lang="zh-TW" altLang="en-US" smtClean="0"/>
              <a:t>01:52</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FE676F1-CBA3-4A05-9540-D06472A38CEB}" type="slidenum">
              <a:rPr lang="en-US" altLang="zh-TW"/>
              <a:pPr>
                <a:defRPr/>
              </a:pPr>
              <a:t>‹#›</a:t>
            </a:fld>
            <a:endParaRPr lang="en-US" altLang="zh-TW"/>
          </a:p>
        </p:txBody>
      </p:sp>
    </p:spTree>
    <p:extLst>
      <p:ext uri="{BB962C8B-B14F-4D97-AF65-F5344CB8AC3E}">
        <p14:creationId xmlns:p14="http://schemas.microsoft.com/office/powerpoint/2010/main" val="154858973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0513" y="0"/>
            <a:ext cx="2057400" cy="60102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68313" y="0"/>
            <a:ext cx="6019800" cy="60102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ED782B2B-1B2B-4112-B78F-7DD6E797DFA6}" type="datetime10">
              <a:rPr lang="zh-TW" altLang="en-US" smtClean="0"/>
              <a:t>01:52</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8D3DE9A-D45F-4FC0-A37D-229A50664F07}" type="slidenum">
              <a:rPr lang="en-US" altLang="zh-TW"/>
              <a:pPr>
                <a:defRPr/>
              </a:pPr>
              <a:t>‹#›</a:t>
            </a:fld>
            <a:endParaRPr lang="en-US" altLang="zh-TW"/>
          </a:p>
        </p:txBody>
      </p:sp>
    </p:spTree>
    <p:extLst>
      <p:ext uri="{BB962C8B-B14F-4D97-AF65-F5344CB8AC3E}">
        <p14:creationId xmlns:p14="http://schemas.microsoft.com/office/powerpoint/2010/main" val="66424373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68313" y="0"/>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50875" y="1484313"/>
            <a:ext cx="3878263" cy="45259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1538" y="1484313"/>
            <a:ext cx="3879850" cy="45259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D26DA94E-16CE-44A5-87C3-1AB7492AED64}" type="datetime10">
              <a:rPr lang="zh-TW" altLang="en-US" smtClean="0"/>
              <a:t>01:52</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82F3D77-134F-4FCB-862A-04DB88C5C223}" type="slidenum">
              <a:rPr lang="en-US" altLang="zh-TW"/>
              <a:pPr>
                <a:defRPr/>
              </a:pPr>
              <a:t>‹#›</a:t>
            </a:fld>
            <a:endParaRPr lang="en-US" altLang="zh-TW"/>
          </a:p>
        </p:txBody>
      </p:sp>
    </p:spTree>
    <p:extLst>
      <p:ext uri="{BB962C8B-B14F-4D97-AF65-F5344CB8AC3E}">
        <p14:creationId xmlns:p14="http://schemas.microsoft.com/office/powerpoint/2010/main" val="261266184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FE28F35A-386B-412E-9486-B8009A69875E}" type="datetime10">
              <a:rPr lang="zh-TW" altLang="en-US" smtClean="0"/>
              <a:t>01:52</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4F79CB7-FB50-476C-92F9-1A9CBEA457CB}" type="slidenum">
              <a:rPr lang="en-US" altLang="zh-TW"/>
              <a:pPr>
                <a:defRPr/>
              </a:pPr>
              <a:t>‹#›</a:t>
            </a:fld>
            <a:endParaRPr lang="en-US" altLang="zh-TW"/>
          </a:p>
        </p:txBody>
      </p:sp>
    </p:spTree>
    <p:extLst>
      <p:ext uri="{BB962C8B-B14F-4D97-AF65-F5344CB8AC3E}">
        <p14:creationId xmlns:p14="http://schemas.microsoft.com/office/powerpoint/2010/main" val="2557565105"/>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4564AC87-836D-4345-8DDA-12AF9891F5BB}" type="datetime10">
              <a:rPr lang="zh-TW" altLang="en-US" smtClean="0"/>
              <a:t>01:52</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0896982-CCD9-4A14-8CCB-65821E1F4AAF}" type="slidenum">
              <a:rPr lang="en-US" altLang="zh-TW"/>
              <a:pPr>
                <a:defRPr/>
              </a:pPr>
              <a:t>‹#›</a:t>
            </a:fld>
            <a:endParaRPr lang="en-US" altLang="zh-TW"/>
          </a:p>
        </p:txBody>
      </p:sp>
    </p:spTree>
    <p:extLst>
      <p:ext uri="{BB962C8B-B14F-4D97-AF65-F5344CB8AC3E}">
        <p14:creationId xmlns:p14="http://schemas.microsoft.com/office/powerpoint/2010/main" val="28677752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5" y="1484313"/>
            <a:ext cx="387826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1538" y="1484313"/>
            <a:ext cx="38798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F0ADF00E-CF56-4917-AB9B-DB4A65161546}" type="datetime10">
              <a:rPr lang="zh-TW" altLang="en-US" smtClean="0"/>
              <a:t>01:52</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8479BFA-EF4D-461A-8ECC-1045252BC438}" type="slidenum">
              <a:rPr lang="en-US" altLang="zh-TW"/>
              <a:pPr>
                <a:defRPr/>
              </a:pPr>
              <a:t>‹#›</a:t>
            </a:fld>
            <a:endParaRPr lang="en-US" altLang="zh-TW"/>
          </a:p>
        </p:txBody>
      </p:sp>
    </p:spTree>
    <p:extLst>
      <p:ext uri="{BB962C8B-B14F-4D97-AF65-F5344CB8AC3E}">
        <p14:creationId xmlns:p14="http://schemas.microsoft.com/office/powerpoint/2010/main" val="395072946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82846E71-BCED-48DD-821E-DD44665F524F}" type="datetime10">
              <a:rPr lang="zh-TW" altLang="en-US" smtClean="0"/>
              <a:t>01:52</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13014D72-459B-4748-9AC4-C00016A8924C}" type="slidenum">
              <a:rPr lang="en-US" altLang="zh-TW"/>
              <a:pPr>
                <a:defRPr/>
              </a:pPr>
              <a:t>‹#›</a:t>
            </a:fld>
            <a:endParaRPr lang="en-US" altLang="zh-TW"/>
          </a:p>
        </p:txBody>
      </p:sp>
    </p:spTree>
    <p:extLst>
      <p:ext uri="{BB962C8B-B14F-4D97-AF65-F5344CB8AC3E}">
        <p14:creationId xmlns:p14="http://schemas.microsoft.com/office/powerpoint/2010/main" val="10471167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7F910568-72EA-424D-97B5-0D725527A539}" type="datetime10">
              <a:rPr lang="zh-TW" altLang="en-US" smtClean="0"/>
              <a:t>01:52</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FA694DCD-278E-4682-AD44-3074DDB92BF5}" type="slidenum">
              <a:rPr lang="en-US" altLang="zh-TW"/>
              <a:pPr>
                <a:defRPr/>
              </a:pPr>
              <a:t>‹#›</a:t>
            </a:fld>
            <a:endParaRPr lang="en-US" altLang="zh-TW"/>
          </a:p>
        </p:txBody>
      </p:sp>
    </p:spTree>
    <p:extLst>
      <p:ext uri="{BB962C8B-B14F-4D97-AF65-F5344CB8AC3E}">
        <p14:creationId xmlns:p14="http://schemas.microsoft.com/office/powerpoint/2010/main" val="171257220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2C09D64-8828-456F-9890-62469A99B5BF}" type="datetime10">
              <a:rPr lang="zh-TW" altLang="en-US" smtClean="0"/>
              <a:t>01:52</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C9D394E-49CB-4282-97EC-17E70148F109}" type="slidenum">
              <a:rPr lang="en-US" altLang="zh-TW"/>
              <a:pPr>
                <a:defRPr/>
              </a:pPr>
              <a:t>‹#›</a:t>
            </a:fld>
            <a:endParaRPr lang="en-US" altLang="zh-TW"/>
          </a:p>
        </p:txBody>
      </p:sp>
    </p:spTree>
    <p:extLst>
      <p:ext uri="{BB962C8B-B14F-4D97-AF65-F5344CB8AC3E}">
        <p14:creationId xmlns:p14="http://schemas.microsoft.com/office/powerpoint/2010/main" val="227988782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69FEEFBE-4CC6-4350-AF77-7995A81E2558}" type="datetime10">
              <a:rPr lang="zh-TW" altLang="en-US" smtClean="0"/>
              <a:t>01:52</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6C7B548-D382-4332-85C0-2499D9FC61C1}" type="slidenum">
              <a:rPr lang="en-US" altLang="zh-TW"/>
              <a:pPr>
                <a:defRPr/>
              </a:pPr>
              <a:t>‹#›</a:t>
            </a:fld>
            <a:endParaRPr lang="en-US" altLang="zh-TW"/>
          </a:p>
        </p:txBody>
      </p:sp>
    </p:spTree>
    <p:extLst>
      <p:ext uri="{BB962C8B-B14F-4D97-AF65-F5344CB8AC3E}">
        <p14:creationId xmlns:p14="http://schemas.microsoft.com/office/powerpoint/2010/main" val="41138432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E336A11D-5ECA-4272-A94B-6DFC4E0A16DF}" type="datetime10">
              <a:rPr lang="zh-TW" altLang="en-US" smtClean="0"/>
              <a:t>01:52</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/64</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3BC8AADB-A76B-431D-BEFB-4AFE4366E714}" type="slidenum">
              <a:rPr lang="en-US" altLang="zh-TW"/>
              <a:pPr>
                <a:defRPr/>
              </a:pPr>
              <a:t>‹#›</a:t>
            </a:fld>
            <a:endParaRPr lang="en-US" altLang="zh-TW"/>
          </a:p>
        </p:txBody>
      </p:sp>
    </p:spTree>
    <p:extLst>
      <p:ext uri="{BB962C8B-B14F-4D97-AF65-F5344CB8AC3E}">
        <p14:creationId xmlns:p14="http://schemas.microsoft.com/office/powerpoint/2010/main" val="55126864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650875" y="1484313"/>
            <a:ext cx="7910513"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24932" name="Rectangle 4"/>
          <p:cNvSpPr>
            <a:spLocks noGrp="1" noChangeArrowheads="1"/>
          </p:cNvSpPr>
          <p:nvPr>
            <p:ph type="dt" sz="half" idx="2"/>
          </p:nvPr>
        </p:nvSpPr>
        <p:spPr bwMode="auto">
          <a:xfrm>
            <a:off x="758825" y="6508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solidFill>
                  <a:srgbClr val="FFFF00"/>
                </a:solidFill>
                <a:latin typeface="+mn-lt"/>
              </a:defRPr>
            </a:lvl1pPr>
          </a:lstStyle>
          <a:p>
            <a:pPr>
              <a:defRPr/>
            </a:pPr>
            <a:fld id="{78340C90-F5B9-40BF-A8EF-51F17526E669}" type="datetime10">
              <a:rPr lang="zh-TW" altLang="en-US" smtClean="0"/>
              <a:t>01:52</a:t>
            </a:fld>
            <a:endParaRPr lang="en-US" altLang="zh-TW"/>
          </a:p>
        </p:txBody>
      </p:sp>
      <p:sp>
        <p:nvSpPr>
          <p:cNvPr id="124933" name="Rectangle 5"/>
          <p:cNvSpPr>
            <a:spLocks noGrp="1" noChangeArrowheads="1"/>
          </p:cNvSpPr>
          <p:nvPr>
            <p:ph type="ftr" sz="quarter" idx="3"/>
          </p:nvPr>
        </p:nvSpPr>
        <p:spPr bwMode="auto">
          <a:xfrm>
            <a:off x="6127750" y="65246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solidFill>
                  <a:schemeClr val="tx1"/>
                </a:solidFill>
                <a:latin typeface="+mn-lt"/>
              </a:defRPr>
            </a:lvl1pPr>
          </a:lstStyle>
          <a:p>
            <a:pPr>
              <a:defRPr/>
            </a:pPr>
            <a:r>
              <a:rPr lang="en-US" altLang="zh-TW" smtClean="0"/>
              <a:t>/64</a:t>
            </a:r>
            <a:endParaRPr lang="en-US" altLang="zh-TW"/>
          </a:p>
        </p:txBody>
      </p:sp>
      <p:sp>
        <p:nvSpPr>
          <p:cNvPr id="124934" name="Rectangle 6"/>
          <p:cNvSpPr>
            <a:spLocks noGrp="1" noChangeArrowheads="1"/>
          </p:cNvSpPr>
          <p:nvPr>
            <p:ph type="sldNum" sz="quarter" idx="4"/>
          </p:nvPr>
        </p:nvSpPr>
        <p:spPr bwMode="auto">
          <a:xfrm>
            <a:off x="5389563" y="65246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solidFill>
                  <a:schemeClr val="tx1"/>
                </a:solidFill>
                <a:latin typeface="+mn-lt"/>
              </a:defRPr>
            </a:lvl1pPr>
          </a:lstStyle>
          <a:p>
            <a:pPr>
              <a:defRPr/>
            </a:pPr>
            <a:fld id="{839391E2-367B-4AA5-A637-473133E35D79}" type="slidenum">
              <a:rPr lang="en-US" altLang="zh-TW" smtClean="0"/>
              <a:pPr>
                <a:defRPr/>
              </a:pPr>
              <a:t>‹#›</a:t>
            </a:fld>
            <a:endParaRPr lang="en-US" altLang="zh-TW"/>
          </a:p>
        </p:txBody>
      </p:sp>
      <p:pic>
        <p:nvPicPr>
          <p:cNvPr id="1031" name="Picture 7" descr="BD21303_"/>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55650" y="6588125"/>
            <a:ext cx="69119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6381750"/>
            <a:ext cx="784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7777163" y="6494463"/>
            <a:ext cx="14033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smtClean="0">
                <a:solidFill>
                  <a:srgbClr val="0000FF"/>
                </a:solidFill>
                <a:latin typeface="Arial" pitchFamily="34" charset="0"/>
                <a:ea typeface="全真中隸書" pitchFamily="49" charset="-120"/>
              </a:rPr>
              <a:t>  </a:t>
            </a:r>
            <a:r>
              <a:rPr lang="zh-TW" altLang="en-US" sz="1600" b="1" smtClean="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smtClean="0">
                <a:solidFill>
                  <a:srgbClr val="FE0E02"/>
                </a:solidFill>
                <a:latin typeface="Arial" pitchFamily="34" charset="0"/>
                <a:ea typeface="全真中隸書" pitchFamily="49" charset="-120"/>
              </a:rPr>
              <a:t>  </a:t>
            </a:r>
            <a:r>
              <a:rPr lang="en-US" altLang="zh-TW" sz="1600" b="1" smtClean="0">
                <a:solidFill>
                  <a:srgbClr val="FE0E02"/>
                </a:solidFill>
                <a:latin typeface="Arial" pitchFamily="34" charset="0"/>
                <a:ea typeface="全真中隸書" pitchFamily="49" charset="-120"/>
              </a:rPr>
              <a:t>NEWS</a:t>
            </a:r>
            <a:r>
              <a:rPr lang="zh-TW" altLang="en-US" sz="1600" b="1" smtClean="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animBg="1">
        <p:tmplLst>
          <p:tmpl>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7"/>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8"/>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9"/>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0"/>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smtClean="0"/>
              <a:t>Chapter 6:  </a:t>
            </a:r>
            <a:br>
              <a:rPr lang="en-US" altLang="zh-TW" dirty="0" smtClean="0"/>
            </a:br>
            <a:r>
              <a:rPr lang="en-US" altLang="zh-TW" dirty="0" smtClean="0"/>
              <a:t>Process Synchronization</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tLang="zh-TW" smtClean="0"/>
              <a:t>Algorithm (2) for Process P</a:t>
            </a:r>
            <a:r>
              <a:rPr lang="en-US" altLang="zh-TW" baseline="-25000" smtClean="0"/>
              <a:t>i </a:t>
            </a:r>
            <a:r>
              <a:rPr lang="en-US" altLang="zh-TW" smtClean="0"/>
              <a:t>P</a:t>
            </a:r>
            <a:r>
              <a:rPr lang="en-US" altLang="zh-TW" baseline="-25000" smtClean="0"/>
              <a:t>j</a:t>
            </a:r>
          </a:p>
        </p:txBody>
      </p:sp>
      <p:sp>
        <p:nvSpPr>
          <p:cNvPr id="12294" name="Rectangle 3"/>
          <p:cNvSpPr>
            <a:spLocks noGrp="1" noChangeArrowheads="1"/>
          </p:cNvSpPr>
          <p:nvPr>
            <p:ph type="body" idx="1"/>
          </p:nvPr>
        </p:nvSpPr>
        <p:spPr>
          <a:xfrm>
            <a:off x="611188" y="1268412"/>
            <a:ext cx="3313112" cy="4608859"/>
          </a:xfrm>
        </p:spPr>
        <p:txBody>
          <a:bodyPr/>
          <a:lstStyle/>
          <a:p>
            <a:pPr eaLnBrk="1" hangingPunct="1">
              <a:lnSpc>
                <a:spcPct val="90000"/>
              </a:lnSpc>
              <a:buFontTx/>
              <a:buNone/>
            </a:pPr>
            <a:r>
              <a:rPr lang="en-US" altLang="zh-TW" sz="2400" b="1" dirty="0" smtClean="0">
                <a:solidFill>
                  <a:srgbClr val="3333FF"/>
                </a:solidFill>
              </a:rPr>
              <a:t>do</a:t>
            </a:r>
            <a:r>
              <a:rPr lang="en-US" altLang="zh-TW" sz="2400" dirty="0" smtClean="0">
                <a:solidFill>
                  <a:srgbClr val="3333FF"/>
                </a:solidFill>
              </a:rPr>
              <a:t> {</a:t>
            </a:r>
          </a:p>
          <a:p>
            <a:pPr eaLnBrk="1" hangingPunct="1">
              <a:lnSpc>
                <a:spcPct val="90000"/>
              </a:lnSpc>
              <a:buFontTx/>
              <a:buNone/>
            </a:pPr>
            <a:endParaRPr lang="en-US" altLang="zh-TW" sz="2400" dirty="0" smtClean="0">
              <a:solidFill>
                <a:srgbClr val="3333FF"/>
              </a:solidFill>
            </a:endParaRPr>
          </a:p>
          <a:p>
            <a:pPr eaLnBrk="1" hangingPunct="1">
              <a:lnSpc>
                <a:spcPct val="90000"/>
              </a:lnSpc>
              <a:buFontTx/>
              <a:buNone/>
            </a:pPr>
            <a:r>
              <a:rPr lang="en-US" altLang="zh-TW" sz="2400" dirty="0" smtClean="0">
                <a:solidFill>
                  <a:srgbClr val="3333FF"/>
                </a:solidFill>
              </a:rPr>
              <a:t>  flag[i] = TRUE;</a:t>
            </a:r>
            <a:endParaRPr lang="en-US" altLang="zh-TW" sz="2400" b="1" dirty="0" smtClean="0">
              <a:solidFill>
                <a:srgbClr val="3333FF"/>
              </a:solidFill>
            </a:endParaRPr>
          </a:p>
          <a:p>
            <a:pPr eaLnBrk="1" hangingPunct="1">
              <a:lnSpc>
                <a:spcPct val="90000"/>
              </a:lnSpc>
              <a:buFontTx/>
              <a:buNone/>
            </a:pPr>
            <a:r>
              <a:rPr lang="en-US" altLang="zh-TW" sz="2400" b="1" dirty="0" smtClean="0">
                <a:solidFill>
                  <a:srgbClr val="3333FF"/>
                </a:solidFill>
              </a:rPr>
              <a:t>  while</a:t>
            </a:r>
            <a:r>
              <a:rPr lang="en-US" altLang="zh-TW" sz="2400" dirty="0" smtClean="0">
                <a:solidFill>
                  <a:srgbClr val="3333FF"/>
                </a:solidFill>
              </a:rPr>
              <a:t> (flag[j]) ;</a:t>
            </a:r>
          </a:p>
          <a:p>
            <a:pPr eaLnBrk="1" hangingPunct="1">
              <a:lnSpc>
                <a:spcPct val="90000"/>
              </a:lnSpc>
              <a:buFontTx/>
              <a:buNone/>
            </a:pPr>
            <a:endParaRPr lang="en-US" altLang="zh-TW" sz="2400" dirty="0" smtClean="0">
              <a:solidFill>
                <a:srgbClr val="3333FF"/>
              </a:solidFill>
            </a:endParaRPr>
          </a:p>
          <a:p>
            <a:pPr eaLnBrk="1" hangingPunct="1">
              <a:lnSpc>
                <a:spcPct val="90000"/>
              </a:lnSpc>
              <a:buFontTx/>
              <a:buNone/>
            </a:pPr>
            <a:r>
              <a:rPr lang="en-US" altLang="zh-TW" sz="2400" dirty="0" smtClean="0">
                <a:solidFill>
                  <a:srgbClr val="3333FF"/>
                </a:solidFill>
              </a:rPr>
              <a:t>    critical section</a:t>
            </a:r>
          </a:p>
          <a:p>
            <a:pPr eaLnBrk="1" hangingPunct="1">
              <a:lnSpc>
                <a:spcPct val="90000"/>
              </a:lnSpc>
              <a:buFontTx/>
              <a:buNone/>
            </a:pPr>
            <a:endParaRPr lang="en-US" altLang="zh-TW" sz="2400" dirty="0" smtClean="0">
              <a:solidFill>
                <a:srgbClr val="3333FF"/>
              </a:solidFill>
            </a:endParaRPr>
          </a:p>
          <a:p>
            <a:pPr eaLnBrk="1" hangingPunct="1">
              <a:lnSpc>
                <a:spcPct val="90000"/>
              </a:lnSpc>
              <a:buFontTx/>
              <a:buNone/>
            </a:pPr>
            <a:r>
              <a:rPr lang="en-US" altLang="zh-TW" sz="2400" dirty="0" smtClean="0">
                <a:solidFill>
                  <a:srgbClr val="3333FF"/>
                </a:solidFill>
              </a:rPr>
              <a:t>  flag[i] = false;</a:t>
            </a:r>
          </a:p>
          <a:p>
            <a:pPr eaLnBrk="1" hangingPunct="1">
              <a:lnSpc>
                <a:spcPct val="90000"/>
              </a:lnSpc>
              <a:buFontTx/>
              <a:buNone/>
            </a:pPr>
            <a:endParaRPr lang="en-US" altLang="zh-TW" sz="2400" dirty="0" smtClean="0">
              <a:solidFill>
                <a:srgbClr val="3333FF"/>
              </a:solidFill>
            </a:endParaRPr>
          </a:p>
          <a:p>
            <a:pPr eaLnBrk="1" hangingPunct="1">
              <a:lnSpc>
                <a:spcPct val="90000"/>
              </a:lnSpc>
              <a:buFontTx/>
              <a:buNone/>
            </a:pPr>
            <a:r>
              <a:rPr lang="en-US" altLang="zh-TW" sz="2400" dirty="0" smtClean="0">
                <a:solidFill>
                  <a:srgbClr val="3333FF"/>
                </a:solidFill>
              </a:rPr>
              <a:t>    remainder section</a:t>
            </a:r>
          </a:p>
          <a:p>
            <a:pPr eaLnBrk="1" hangingPunct="1">
              <a:lnSpc>
                <a:spcPct val="90000"/>
              </a:lnSpc>
              <a:buFontTx/>
              <a:buNone/>
            </a:pPr>
            <a:r>
              <a:rPr lang="en-US" altLang="zh-TW" sz="2400" dirty="0" smtClean="0">
                <a:solidFill>
                  <a:srgbClr val="3333FF"/>
                </a:solidFill>
              </a:rPr>
              <a:t>} </a:t>
            </a:r>
            <a:r>
              <a:rPr lang="en-US" altLang="zh-TW" sz="2400" b="1" dirty="0" smtClean="0">
                <a:solidFill>
                  <a:srgbClr val="3333FF"/>
                </a:solidFill>
              </a:rPr>
              <a:t>while</a:t>
            </a:r>
            <a:r>
              <a:rPr lang="en-US" altLang="zh-TW" sz="2400" dirty="0" smtClean="0">
                <a:solidFill>
                  <a:srgbClr val="3333FF"/>
                </a:solidFill>
              </a:rPr>
              <a:t> (1); </a:t>
            </a:r>
          </a:p>
          <a:p>
            <a:pPr eaLnBrk="1" hangingPunct="1">
              <a:lnSpc>
                <a:spcPct val="90000"/>
              </a:lnSpc>
              <a:buFontTx/>
              <a:buNone/>
            </a:pPr>
            <a:r>
              <a:rPr lang="en-US" altLang="zh-TW" sz="2400" dirty="0" smtClean="0">
                <a:solidFill>
                  <a:srgbClr val="0000FF"/>
                </a:solidFill>
              </a:rPr>
              <a:t>	</a:t>
            </a:r>
          </a:p>
        </p:txBody>
      </p:sp>
      <p:sp>
        <p:nvSpPr>
          <p:cNvPr id="12295" name="Rectangle 6"/>
          <p:cNvSpPr>
            <a:spLocks noChangeArrowheads="1"/>
          </p:cNvSpPr>
          <p:nvPr/>
        </p:nvSpPr>
        <p:spPr bwMode="auto">
          <a:xfrm>
            <a:off x="5003800" y="1268760"/>
            <a:ext cx="3313113" cy="4535834"/>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pPr>
            <a:r>
              <a:rPr lang="en-US" altLang="zh-TW" sz="2400" b="1" dirty="0">
                <a:solidFill>
                  <a:srgbClr val="3333FF"/>
                </a:solidFill>
                <a:latin typeface="Arial" charset="0"/>
              </a:rPr>
              <a:t>do</a:t>
            </a:r>
            <a:r>
              <a:rPr lang="en-US" altLang="zh-TW" sz="2400" dirty="0">
                <a:solidFill>
                  <a:srgbClr val="3333FF"/>
                </a:solidFill>
                <a:latin typeface="Arial" charset="0"/>
              </a:rPr>
              <a:t> </a:t>
            </a:r>
            <a:r>
              <a:rPr lang="en-US" altLang="zh-TW" sz="2400" dirty="0" smtClean="0">
                <a:solidFill>
                  <a:srgbClr val="3333FF"/>
                </a:solidFill>
                <a:latin typeface="Arial" charset="0"/>
              </a:rPr>
              <a:t>{</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flag[j] = TRUE;</a:t>
            </a:r>
            <a:endParaRPr lang="en-US" altLang="zh-TW" sz="2400" b="1" dirty="0">
              <a:solidFill>
                <a:srgbClr val="3333FF"/>
              </a:solidFill>
              <a:latin typeface="Arial" charset="0"/>
            </a:endParaRPr>
          </a:p>
          <a:p>
            <a:pPr marL="342900" indent="-342900" algn="l">
              <a:lnSpc>
                <a:spcPct val="90000"/>
              </a:lnSpc>
              <a:spcBef>
                <a:spcPct val="20000"/>
              </a:spcBef>
            </a:pPr>
            <a:r>
              <a:rPr lang="en-US" altLang="zh-TW" sz="2400" b="1" dirty="0">
                <a:solidFill>
                  <a:srgbClr val="3333FF"/>
                </a:solidFill>
                <a:latin typeface="Arial" charset="0"/>
              </a:rPr>
              <a:t>  while</a:t>
            </a:r>
            <a:r>
              <a:rPr lang="en-US" altLang="zh-TW" sz="2400" dirty="0">
                <a:solidFill>
                  <a:srgbClr val="3333FF"/>
                </a:solidFill>
                <a:latin typeface="Arial" charset="0"/>
              </a:rPr>
              <a:t> (flag[i]) </a:t>
            </a:r>
            <a:r>
              <a:rPr lang="en-US" altLang="zh-TW" sz="2400" dirty="0" smtClean="0">
                <a:solidFill>
                  <a:srgbClr val="3333FF"/>
                </a:solidFill>
                <a:latin typeface="Arial" charset="0"/>
              </a:rPr>
              <a:t>;</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critical </a:t>
            </a:r>
            <a:r>
              <a:rPr lang="en-US" altLang="zh-TW" sz="2400" dirty="0" smtClean="0">
                <a:solidFill>
                  <a:srgbClr val="3333FF"/>
                </a:solidFill>
                <a:latin typeface="Arial" charset="0"/>
              </a:rPr>
              <a:t>section</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flag[j] = false</a:t>
            </a:r>
            <a:r>
              <a:rPr lang="en-US" altLang="zh-TW" sz="2400" dirty="0" smtClean="0">
                <a:solidFill>
                  <a:srgbClr val="3333FF"/>
                </a:solidFill>
                <a:latin typeface="Arial" charset="0"/>
              </a:rPr>
              <a:t>;</a:t>
            </a:r>
          </a:p>
          <a:p>
            <a:pPr marL="342900" indent="-342900" algn="l">
              <a:lnSpc>
                <a:spcPct val="90000"/>
              </a:lnSpc>
              <a:spcBef>
                <a:spcPct val="20000"/>
              </a:spcBef>
            </a:pPr>
            <a:endParaRPr lang="en-US" altLang="zh-TW" sz="2400" dirty="0">
              <a:solidFill>
                <a:srgbClr val="3333FF"/>
              </a:solidFill>
              <a:latin typeface="Arial" charset="0"/>
            </a:endParaRPr>
          </a:p>
          <a:p>
            <a:pPr marL="342900" indent="-342900" algn="l">
              <a:lnSpc>
                <a:spcPct val="90000"/>
              </a:lnSpc>
              <a:spcBef>
                <a:spcPct val="20000"/>
              </a:spcBef>
            </a:pPr>
            <a:r>
              <a:rPr lang="en-US" altLang="zh-TW" sz="2400" dirty="0">
                <a:solidFill>
                  <a:srgbClr val="3333FF"/>
                </a:solidFill>
                <a:latin typeface="Arial" charset="0"/>
              </a:rPr>
              <a:t>    remainder section</a:t>
            </a:r>
          </a:p>
          <a:p>
            <a:pPr marL="342900" indent="-342900" algn="l">
              <a:lnSpc>
                <a:spcPct val="90000"/>
              </a:lnSpc>
              <a:spcBef>
                <a:spcPct val="20000"/>
              </a:spcBef>
            </a:pPr>
            <a:r>
              <a:rPr lang="en-US" altLang="zh-TW" sz="2400" dirty="0">
                <a:solidFill>
                  <a:srgbClr val="3333FF"/>
                </a:solidFill>
                <a:latin typeface="Arial" charset="0"/>
              </a:rPr>
              <a:t>} </a:t>
            </a:r>
            <a:r>
              <a:rPr lang="en-US" altLang="zh-TW" sz="2400" b="1" dirty="0">
                <a:solidFill>
                  <a:srgbClr val="3333FF"/>
                </a:solidFill>
                <a:latin typeface="Arial" charset="0"/>
              </a:rPr>
              <a:t>while</a:t>
            </a:r>
            <a:r>
              <a:rPr lang="en-US" altLang="zh-TW" sz="2400" dirty="0">
                <a:solidFill>
                  <a:srgbClr val="3333FF"/>
                </a:solidFill>
                <a:latin typeface="Arial" charset="0"/>
              </a:rPr>
              <a:t> (1); </a:t>
            </a:r>
          </a:p>
          <a:p>
            <a:pPr marL="342900" indent="-342900" algn="l">
              <a:lnSpc>
                <a:spcPct val="90000"/>
              </a:lnSpc>
              <a:spcBef>
                <a:spcPct val="20000"/>
              </a:spcBef>
            </a:pPr>
            <a:r>
              <a:rPr lang="en-US" altLang="zh-TW" sz="2400" dirty="0">
                <a:solidFill>
                  <a:srgbClr val="0000FF"/>
                </a:solidFill>
                <a:latin typeface="Arial" charset="0"/>
              </a:rPr>
              <a:t>	</a:t>
            </a:r>
          </a:p>
        </p:txBody>
      </p:sp>
      <p:sp>
        <p:nvSpPr>
          <p:cNvPr id="8" name="矩形 7"/>
          <p:cNvSpPr/>
          <p:nvPr/>
        </p:nvSpPr>
        <p:spPr bwMode="auto">
          <a:xfrm>
            <a:off x="611560" y="1916832"/>
            <a:ext cx="2952328" cy="108012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0" name="矩形 9"/>
          <p:cNvSpPr/>
          <p:nvPr/>
        </p:nvSpPr>
        <p:spPr bwMode="auto">
          <a:xfrm>
            <a:off x="5076056" y="1916832"/>
            <a:ext cx="2952328" cy="108012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1" name="矩形 10"/>
          <p:cNvSpPr/>
          <p:nvPr/>
        </p:nvSpPr>
        <p:spPr bwMode="auto">
          <a:xfrm>
            <a:off x="611560" y="3933056"/>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2" name="矩形 11"/>
          <p:cNvSpPr/>
          <p:nvPr/>
        </p:nvSpPr>
        <p:spPr bwMode="auto">
          <a:xfrm>
            <a:off x="5003800" y="3933056"/>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9</a:t>
            </a:fld>
            <a:endParaRPr lang="en-US" altLang="zh-TW"/>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altLang="zh-TW" smtClean="0"/>
              <a:t>Peterson</a:t>
            </a:r>
            <a:r>
              <a:rPr lang="en-US" altLang="zh-TW" smtClean="0">
                <a:latin typeface="Helvetica" pitchFamily="34" charset="0"/>
              </a:rPr>
              <a:t>’</a:t>
            </a:r>
            <a:r>
              <a:rPr lang="en-US" altLang="zh-TW" smtClean="0"/>
              <a:t>s Solution</a:t>
            </a:r>
          </a:p>
        </p:txBody>
      </p:sp>
      <p:sp>
        <p:nvSpPr>
          <p:cNvPr id="13318" name="Rectangle 3"/>
          <p:cNvSpPr>
            <a:spLocks noGrp="1" noChangeArrowheads="1"/>
          </p:cNvSpPr>
          <p:nvPr>
            <p:ph type="body" idx="1"/>
          </p:nvPr>
        </p:nvSpPr>
        <p:spPr>
          <a:xfrm>
            <a:off x="250825" y="1484313"/>
            <a:ext cx="8497888" cy="4752975"/>
          </a:xfrm>
        </p:spPr>
        <p:txBody>
          <a:bodyPr/>
          <a:lstStyle/>
          <a:p>
            <a:pPr eaLnBrk="1" hangingPunct="1">
              <a:lnSpc>
                <a:spcPct val="90000"/>
              </a:lnSpc>
              <a:tabLst>
                <a:tab pos="744538" algn="l"/>
                <a:tab pos="1025525" algn="l"/>
                <a:tab pos="1260475" algn="l"/>
              </a:tabLst>
            </a:pPr>
            <a:r>
              <a:rPr lang="en-US" altLang="zh-TW" sz="2400" dirty="0" smtClean="0"/>
              <a:t>Two-process solution</a:t>
            </a:r>
          </a:p>
          <a:p>
            <a:pPr eaLnBrk="1" hangingPunct="1">
              <a:lnSpc>
                <a:spcPct val="90000"/>
              </a:lnSpc>
              <a:tabLst>
                <a:tab pos="744538" algn="l"/>
                <a:tab pos="1025525" algn="l"/>
                <a:tab pos="1260475" algn="l"/>
              </a:tabLst>
            </a:pPr>
            <a:r>
              <a:rPr lang="en-US" altLang="zh-TW" sz="2400" dirty="0" smtClean="0"/>
              <a:t>Assume that the LOAD and STORE instructions are atomic; that is, cannot be interrupted.</a:t>
            </a:r>
          </a:p>
          <a:p>
            <a:pPr eaLnBrk="1" hangingPunct="1">
              <a:lnSpc>
                <a:spcPct val="90000"/>
              </a:lnSpc>
              <a:tabLst>
                <a:tab pos="744538" algn="l"/>
                <a:tab pos="1025525" algn="l"/>
                <a:tab pos="1260475" algn="l"/>
              </a:tabLst>
            </a:pPr>
            <a:r>
              <a:rPr lang="en-US" altLang="zh-TW" sz="2400" dirty="0" smtClean="0"/>
              <a:t>The two processes share two variables:</a:t>
            </a:r>
          </a:p>
          <a:p>
            <a:pPr lvl="1" eaLnBrk="1" hangingPunct="1">
              <a:lnSpc>
                <a:spcPct val="90000"/>
              </a:lnSpc>
              <a:tabLst>
                <a:tab pos="744538" algn="l"/>
                <a:tab pos="1025525" algn="l"/>
                <a:tab pos="1260475" algn="l"/>
              </a:tabLst>
            </a:pPr>
            <a:r>
              <a:rPr lang="en-US" altLang="zh-TW" sz="2000" dirty="0" err="1" smtClean="0"/>
              <a:t>int</a:t>
            </a:r>
            <a:r>
              <a:rPr lang="en-US" altLang="zh-TW" sz="2000" dirty="0" smtClean="0">
                <a:solidFill>
                  <a:srgbClr val="FF0000"/>
                </a:solidFill>
              </a:rPr>
              <a:t> turn</a:t>
            </a:r>
            <a:r>
              <a:rPr lang="en-US" altLang="zh-TW" sz="2000" dirty="0" smtClean="0"/>
              <a:t>; </a:t>
            </a:r>
          </a:p>
          <a:p>
            <a:pPr lvl="1" eaLnBrk="1" hangingPunct="1">
              <a:lnSpc>
                <a:spcPct val="90000"/>
              </a:lnSpc>
              <a:tabLst>
                <a:tab pos="744538" algn="l"/>
                <a:tab pos="1025525" algn="l"/>
                <a:tab pos="1260475" algn="l"/>
              </a:tabLst>
            </a:pPr>
            <a:r>
              <a:rPr lang="en-US" altLang="zh-TW" sz="2000" dirty="0" smtClean="0"/>
              <a:t>Boolean </a:t>
            </a:r>
            <a:r>
              <a:rPr lang="en-US" altLang="zh-TW" sz="2000" dirty="0" smtClean="0">
                <a:solidFill>
                  <a:srgbClr val="FF0000"/>
                </a:solidFill>
              </a:rPr>
              <a:t>flag[2]</a:t>
            </a:r>
          </a:p>
          <a:p>
            <a:pPr eaLnBrk="1" hangingPunct="1">
              <a:lnSpc>
                <a:spcPct val="90000"/>
              </a:lnSpc>
              <a:tabLst>
                <a:tab pos="744538" algn="l"/>
                <a:tab pos="1025525" algn="l"/>
                <a:tab pos="1260475" algn="l"/>
              </a:tabLst>
            </a:pPr>
            <a:r>
              <a:rPr lang="en-US" altLang="zh-TW" sz="2400" dirty="0" smtClean="0"/>
              <a:t>The variable </a:t>
            </a:r>
            <a:r>
              <a:rPr lang="en-US" altLang="zh-TW" sz="2400" dirty="0" smtClean="0">
                <a:solidFill>
                  <a:srgbClr val="FF0000"/>
                </a:solidFill>
              </a:rPr>
              <a:t>turn</a:t>
            </a:r>
            <a:r>
              <a:rPr lang="en-US" altLang="zh-TW" sz="2400" dirty="0" smtClean="0"/>
              <a:t> indicates whose turn it is to enter the critical section.  </a:t>
            </a:r>
          </a:p>
          <a:p>
            <a:pPr eaLnBrk="1" hangingPunct="1">
              <a:lnSpc>
                <a:spcPct val="90000"/>
              </a:lnSpc>
              <a:tabLst>
                <a:tab pos="744538" algn="l"/>
                <a:tab pos="1025525" algn="l"/>
                <a:tab pos="1260475" algn="l"/>
              </a:tabLst>
            </a:pPr>
            <a:r>
              <a:rPr lang="en-US" altLang="zh-TW" sz="2400" dirty="0" smtClean="0"/>
              <a:t>The </a:t>
            </a:r>
            <a:r>
              <a:rPr lang="en-US" altLang="zh-TW" sz="2400" dirty="0" smtClean="0">
                <a:solidFill>
                  <a:srgbClr val="FF0000"/>
                </a:solidFill>
              </a:rPr>
              <a:t>flag</a:t>
            </a:r>
            <a:r>
              <a:rPr lang="en-US" altLang="zh-TW" sz="2400" dirty="0" smtClean="0"/>
              <a:t> array is used to indicate if a process is ready to enter the critical section. </a:t>
            </a:r>
            <a:r>
              <a:rPr lang="en-US" altLang="zh-TW" sz="2400" dirty="0" smtClean="0">
                <a:solidFill>
                  <a:srgbClr val="FF0000"/>
                </a:solidFill>
              </a:rPr>
              <a:t>flag[i] </a:t>
            </a:r>
            <a:r>
              <a:rPr lang="en-US" altLang="zh-TW" sz="2400" dirty="0" smtClean="0"/>
              <a:t>= true implies that process </a:t>
            </a:r>
            <a:r>
              <a:rPr lang="en-US" altLang="zh-TW" sz="2400" dirty="0" smtClean="0">
                <a:solidFill>
                  <a:srgbClr val="0000FF"/>
                </a:solidFill>
              </a:rPr>
              <a:t>P</a:t>
            </a:r>
            <a:r>
              <a:rPr lang="en-US" altLang="zh-TW" sz="2400" baseline="-25000" dirty="0" smtClean="0">
                <a:solidFill>
                  <a:srgbClr val="0000FF"/>
                </a:solidFill>
              </a:rPr>
              <a:t>i</a:t>
            </a:r>
            <a:r>
              <a:rPr lang="en-US" altLang="zh-TW" sz="2400" dirty="0" smtClean="0"/>
              <a:t> is ready!</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10</a:t>
            </a:fld>
            <a:endParaRPr lang="en-US" altLang="zh-TW"/>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smtClean="0"/>
              <a:t>Algorithm (3) for Process P</a:t>
            </a:r>
            <a:r>
              <a:rPr lang="en-US" altLang="zh-TW" baseline="-25000" smtClean="0"/>
              <a:t>i </a:t>
            </a:r>
            <a:r>
              <a:rPr lang="en-US" altLang="zh-TW" smtClean="0"/>
              <a:t>P</a:t>
            </a:r>
            <a:r>
              <a:rPr lang="en-US" altLang="zh-TW" baseline="-25000" smtClean="0"/>
              <a:t>j</a:t>
            </a:r>
          </a:p>
        </p:txBody>
      </p:sp>
      <p:sp>
        <p:nvSpPr>
          <p:cNvPr id="14342" name="Rectangle 3"/>
          <p:cNvSpPr>
            <a:spLocks noGrp="1" noChangeArrowheads="1"/>
          </p:cNvSpPr>
          <p:nvPr>
            <p:ph type="body" idx="1"/>
          </p:nvPr>
        </p:nvSpPr>
        <p:spPr>
          <a:xfrm>
            <a:off x="0" y="1268413"/>
            <a:ext cx="4537075" cy="4897437"/>
          </a:xfrm>
        </p:spPr>
        <p:txBody>
          <a:bodyPr/>
          <a:lstStyle/>
          <a:p>
            <a:pPr eaLnBrk="1" hangingPunct="1">
              <a:buFontTx/>
              <a:buNone/>
            </a:pPr>
            <a:r>
              <a:rPr lang="en-US" altLang="zh-TW" sz="2400" dirty="0" smtClean="0">
                <a:solidFill>
                  <a:srgbClr val="0000FF"/>
                </a:solidFill>
              </a:rPr>
              <a:t>	while (true) {</a:t>
            </a:r>
          </a:p>
          <a:p>
            <a:pPr eaLnBrk="1" hangingPunct="1">
              <a:buFontTx/>
              <a:buNone/>
            </a:pPr>
            <a:r>
              <a:rPr lang="en-US" altLang="zh-TW" sz="2400" dirty="0" smtClean="0">
                <a:solidFill>
                  <a:srgbClr val="0000FF"/>
                </a:solidFill>
              </a:rPr>
              <a:t>        flag[i] = TRUE;</a:t>
            </a:r>
          </a:p>
          <a:p>
            <a:pPr eaLnBrk="1" hangingPunct="1">
              <a:buFontTx/>
              <a:buNone/>
            </a:pPr>
            <a:r>
              <a:rPr lang="en-US" altLang="zh-TW" sz="2400" dirty="0" smtClean="0">
                <a:solidFill>
                  <a:srgbClr val="0000FF"/>
                </a:solidFill>
              </a:rPr>
              <a:t>        turn = j;</a:t>
            </a:r>
          </a:p>
          <a:p>
            <a:pPr eaLnBrk="1" hangingPunct="1">
              <a:buFontTx/>
              <a:buNone/>
            </a:pPr>
            <a:r>
              <a:rPr lang="en-US" altLang="zh-TW" sz="2400" dirty="0" smtClean="0">
                <a:solidFill>
                  <a:srgbClr val="0000FF"/>
                </a:solidFill>
              </a:rPr>
              <a:t>        while ( flag[j] &amp;&amp; turn == j);</a:t>
            </a:r>
          </a:p>
          <a:p>
            <a:pPr eaLnBrk="1" hangingPunct="1">
              <a:buFontTx/>
              <a:buNone/>
            </a:pPr>
            <a:endParaRPr lang="en-US" altLang="zh-TW" sz="2400" dirty="0" smtClean="0">
              <a:solidFill>
                <a:srgbClr val="0000FF"/>
              </a:solidFill>
            </a:endParaRPr>
          </a:p>
          <a:p>
            <a:pPr eaLnBrk="1" hangingPunct="1">
              <a:buFontTx/>
              <a:buNone/>
            </a:pPr>
            <a:r>
              <a:rPr lang="en-US" altLang="zh-TW" sz="2400" dirty="0" smtClean="0">
                <a:solidFill>
                  <a:srgbClr val="0000FF"/>
                </a:solidFill>
              </a:rPr>
              <a:t>            </a:t>
            </a:r>
            <a:r>
              <a:rPr lang="en-US" altLang="zh-TW" sz="2400" b="1" dirty="0" smtClean="0">
                <a:solidFill>
                  <a:srgbClr val="CC9900"/>
                </a:solidFill>
              </a:rPr>
              <a:t>CRITICAL SECTION</a:t>
            </a:r>
          </a:p>
          <a:p>
            <a:pPr eaLnBrk="1" hangingPunct="1">
              <a:buFontTx/>
              <a:buNone/>
            </a:pPr>
            <a:endParaRPr lang="en-US" altLang="zh-TW" sz="2400" dirty="0" smtClean="0">
              <a:solidFill>
                <a:schemeClr val="folHlink"/>
              </a:solidFill>
            </a:endParaRPr>
          </a:p>
          <a:p>
            <a:pPr eaLnBrk="1" hangingPunct="1">
              <a:buFontTx/>
              <a:buNone/>
            </a:pPr>
            <a:r>
              <a:rPr lang="en-US" altLang="zh-TW" sz="2400" dirty="0" smtClean="0">
                <a:solidFill>
                  <a:srgbClr val="0000FF"/>
                </a:solidFill>
              </a:rPr>
              <a:t>        flag[i] = FALSE;</a:t>
            </a:r>
          </a:p>
          <a:p>
            <a:pPr eaLnBrk="1" hangingPunct="1">
              <a:buFontTx/>
              <a:buNone/>
            </a:pPr>
            <a:endParaRPr lang="en-US" altLang="zh-TW" sz="2400" dirty="0" smtClean="0">
              <a:solidFill>
                <a:srgbClr val="0000FF"/>
              </a:solidFill>
            </a:endParaRPr>
          </a:p>
          <a:p>
            <a:pPr eaLnBrk="1" hangingPunct="1">
              <a:buFontTx/>
              <a:buNone/>
            </a:pPr>
            <a:r>
              <a:rPr lang="en-US" altLang="zh-TW" sz="2400" dirty="0" smtClean="0">
                <a:solidFill>
                  <a:srgbClr val="0000FF"/>
                </a:solidFill>
              </a:rPr>
              <a:t>        </a:t>
            </a:r>
            <a:r>
              <a:rPr lang="en-US" altLang="zh-TW" sz="2400" dirty="0" smtClean="0">
                <a:solidFill>
                  <a:srgbClr val="A50021"/>
                </a:solidFill>
              </a:rPr>
              <a:t>REMAINDER SECTION</a:t>
            </a:r>
          </a:p>
          <a:p>
            <a:pPr eaLnBrk="1" hangingPunct="1">
              <a:buFontTx/>
              <a:buNone/>
            </a:pPr>
            <a:r>
              <a:rPr lang="en-US" altLang="zh-TW" sz="2400" dirty="0" smtClean="0">
                <a:solidFill>
                  <a:srgbClr val="0000FF"/>
                </a:solidFill>
              </a:rPr>
              <a:t>    }</a:t>
            </a:r>
          </a:p>
          <a:p>
            <a:pPr eaLnBrk="1" hangingPunct="1">
              <a:buFontTx/>
              <a:buNone/>
            </a:pPr>
            <a:r>
              <a:rPr lang="en-US" altLang="zh-TW" sz="2400" dirty="0" smtClean="0">
                <a:solidFill>
                  <a:srgbClr val="0000FF"/>
                </a:solidFill>
              </a:rPr>
              <a:t>	</a:t>
            </a:r>
            <a:endParaRPr lang="en-US" altLang="zh-TW" sz="2000" dirty="0" smtClean="0">
              <a:solidFill>
                <a:srgbClr val="0000FF"/>
              </a:solidFill>
            </a:endParaRPr>
          </a:p>
        </p:txBody>
      </p:sp>
      <p:sp>
        <p:nvSpPr>
          <p:cNvPr id="14343" name="Rectangle 4"/>
          <p:cNvSpPr>
            <a:spLocks noChangeArrowheads="1"/>
          </p:cNvSpPr>
          <p:nvPr/>
        </p:nvSpPr>
        <p:spPr bwMode="auto">
          <a:xfrm>
            <a:off x="4606925" y="1268413"/>
            <a:ext cx="4537075" cy="4897437"/>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en-US" altLang="zh-TW" sz="2400">
                <a:solidFill>
                  <a:srgbClr val="0000FF"/>
                </a:solidFill>
                <a:latin typeface="Arial" charset="0"/>
              </a:rPr>
              <a:t>	while (true) {</a:t>
            </a:r>
          </a:p>
          <a:p>
            <a:pPr marL="342900" indent="-342900" algn="l">
              <a:spcBef>
                <a:spcPct val="20000"/>
              </a:spcBef>
            </a:pPr>
            <a:r>
              <a:rPr lang="en-US" altLang="zh-TW" sz="2400">
                <a:solidFill>
                  <a:srgbClr val="0000FF"/>
                </a:solidFill>
                <a:latin typeface="Arial" charset="0"/>
              </a:rPr>
              <a:t>        flag[j] = TRUE;</a:t>
            </a:r>
          </a:p>
          <a:p>
            <a:pPr marL="342900" indent="-342900" algn="l">
              <a:spcBef>
                <a:spcPct val="20000"/>
              </a:spcBef>
            </a:pPr>
            <a:r>
              <a:rPr lang="en-US" altLang="zh-TW" sz="2400">
                <a:solidFill>
                  <a:srgbClr val="0000FF"/>
                </a:solidFill>
                <a:latin typeface="Arial" charset="0"/>
              </a:rPr>
              <a:t>        turn = i;</a:t>
            </a:r>
          </a:p>
          <a:p>
            <a:pPr marL="342900" indent="-342900" algn="l">
              <a:spcBef>
                <a:spcPct val="20000"/>
              </a:spcBef>
            </a:pPr>
            <a:r>
              <a:rPr lang="en-US" altLang="zh-TW" sz="2400">
                <a:solidFill>
                  <a:srgbClr val="0000FF"/>
                </a:solidFill>
                <a:latin typeface="Arial" charset="0"/>
              </a:rPr>
              <a:t>        while ( flag[i] &amp;&amp; turn == i);</a:t>
            </a:r>
          </a:p>
          <a:p>
            <a:pPr marL="342900" indent="-342900" algn="l">
              <a:spcBef>
                <a:spcPct val="20000"/>
              </a:spcBef>
            </a:pPr>
            <a:endParaRPr lang="en-US" altLang="zh-TW" sz="2400">
              <a:solidFill>
                <a:srgbClr val="0000FF"/>
              </a:solidFill>
              <a:latin typeface="Arial" charset="0"/>
            </a:endParaRPr>
          </a:p>
          <a:p>
            <a:pPr marL="342900" indent="-342900" algn="l">
              <a:spcBef>
                <a:spcPct val="20000"/>
              </a:spcBef>
            </a:pPr>
            <a:r>
              <a:rPr lang="en-US" altLang="zh-TW" sz="2400">
                <a:solidFill>
                  <a:srgbClr val="0000FF"/>
                </a:solidFill>
                <a:latin typeface="Arial" charset="0"/>
              </a:rPr>
              <a:t>            </a:t>
            </a:r>
            <a:r>
              <a:rPr lang="en-US" altLang="zh-TW" sz="2400" b="1">
                <a:solidFill>
                  <a:srgbClr val="CC9900"/>
                </a:solidFill>
                <a:latin typeface="Arial" charset="0"/>
              </a:rPr>
              <a:t>CRITICAL SECTION</a:t>
            </a:r>
          </a:p>
          <a:p>
            <a:pPr marL="342900" indent="-342900" algn="l">
              <a:spcBef>
                <a:spcPct val="20000"/>
              </a:spcBef>
            </a:pPr>
            <a:endParaRPr lang="en-US" altLang="zh-TW" sz="2400">
              <a:solidFill>
                <a:srgbClr val="CC9900"/>
              </a:solidFill>
              <a:latin typeface="Arial" charset="0"/>
            </a:endParaRPr>
          </a:p>
          <a:p>
            <a:pPr marL="342900" indent="-342900" algn="l">
              <a:spcBef>
                <a:spcPct val="20000"/>
              </a:spcBef>
            </a:pPr>
            <a:r>
              <a:rPr lang="en-US" altLang="zh-TW" sz="2400">
                <a:solidFill>
                  <a:srgbClr val="0000FF"/>
                </a:solidFill>
                <a:latin typeface="Arial" charset="0"/>
              </a:rPr>
              <a:t>        flag[j] = FALSE;</a:t>
            </a:r>
          </a:p>
          <a:p>
            <a:pPr marL="342900" indent="-342900" algn="l">
              <a:spcBef>
                <a:spcPct val="20000"/>
              </a:spcBef>
            </a:pPr>
            <a:endParaRPr lang="en-US" altLang="zh-TW" sz="2400">
              <a:solidFill>
                <a:srgbClr val="0000FF"/>
              </a:solidFill>
              <a:latin typeface="Arial" charset="0"/>
            </a:endParaRPr>
          </a:p>
          <a:p>
            <a:pPr marL="342900" indent="-342900" algn="l">
              <a:spcBef>
                <a:spcPct val="20000"/>
              </a:spcBef>
            </a:pPr>
            <a:r>
              <a:rPr lang="en-US" altLang="zh-TW" sz="2400">
                <a:solidFill>
                  <a:srgbClr val="0000FF"/>
                </a:solidFill>
                <a:latin typeface="Arial" charset="0"/>
              </a:rPr>
              <a:t>        </a:t>
            </a:r>
            <a:r>
              <a:rPr lang="en-US" altLang="zh-TW" sz="2400">
                <a:solidFill>
                  <a:srgbClr val="A50021"/>
                </a:solidFill>
                <a:latin typeface="Arial" charset="0"/>
              </a:rPr>
              <a:t>REMAINDER SECTION</a:t>
            </a:r>
          </a:p>
          <a:p>
            <a:pPr marL="342900" indent="-342900" algn="l">
              <a:spcBef>
                <a:spcPct val="20000"/>
              </a:spcBef>
            </a:pPr>
            <a:r>
              <a:rPr lang="en-US" altLang="zh-TW" sz="2400">
                <a:solidFill>
                  <a:srgbClr val="0000FF"/>
                </a:solidFill>
                <a:latin typeface="Arial" charset="0"/>
              </a:rPr>
              <a:t>    }</a:t>
            </a:r>
          </a:p>
          <a:p>
            <a:pPr marL="342900" indent="-342900" algn="l">
              <a:spcBef>
                <a:spcPct val="20000"/>
              </a:spcBef>
            </a:pPr>
            <a:r>
              <a:rPr lang="en-US" altLang="zh-TW" sz="2400">
                <a:solidFill>
                  <a:srgbClr val="0000FF"/>
                </a:solidFill>
                <a:latin typeface="Arial" charset="0"/>
              </a:rPr>
              <a:t>	</a:t>
            </a:r>
            <a:endParaRPr lang="en-US" altLang="zh-TW" sz="2000">
              <a:solidFill>
                <a:srgbClr val="0000FF"/>
              </a:solidFill>
              <a:latin typeface="Arial" charset="0"/>
            </a:endParaRPr>
          </a:p>
        </p:txBody>
      </p:sp>
      <p:sp>
        <p:nvSpPr>
          <p:cNvPr id="8" name="矩形 7"/>
          <p:cNvSpPr/>
          <p:nvPr/>
        </p:nvSpPr>
        <p:spPr bwMode="auto">
          <a:xfrm>
            <a:off x="611196" y="1700808"/>
            <a:ext cx="3816788" cy="136815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9" name="矩形 8"/>
          <p:cNvSpPr/>
          <p:nvPr/>
        </p:nvSpPr>
        <p:spPr bwMode="auto">
          <a:xfrm>
            <a:off x="611560" y="4221088"/>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0" name="矩形 9"/>
          <p:cNvSpPr/>
          <p:nvPr/>
        </p:nvSpPr>
        <p:spPr bwMode="auto">
          <a:xfrm>
            <a:off x="5076056" y="4212765"/>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1" name="矩形 10"/>
          <p:cNvSpPr/>
          <p:nvPr/>
        </p:nvSpPr>
        <p:spPr bwMode="auto">
          <a:xfrm>
            <a:off x="5220072" y="1709450"/>
            <a:ext cx="3816788" cy="136815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11</a:t>
            </a:fld>
            <a:endParaRPr lang="en-US" altLang="zh-TW"/>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TW" smtClean="0"/>
              <a:t>Synchronization Hardware</a:t>
            </a:r>
          </a:p>
        </p:txBody>
      </p:sp>
      <p:sp>
        <p:nvSpPr>
          <p:cNvPr id="15366" name="Rectangle 3"/>
          <p:cNvSpPr>
            <a:spLocks noGrp="1" noChangeArrowheads="1"/>
          </p:cNvSpPr>
          <p:nvPr>
            <p:ph type="body" idx="1"/>
          </p:nvPr>
        </p:nvSpPr>
        <p:spPr>
          <a:xfrm>
            <a:off x="684213" y="1268413"/>
            <a:ext cx="8024812" cy="5184775"/>
          </a:xfrm>
        </p:spPr>
        <p:txBody>
          <a:bodyPr/>
          <a:lstStyle/>
          <a:p>
            <a:pPr eaLnBrk="1" hangingPunct="1">
              <a:lnSpc>
                <a:spcPct val="90000"/>
              </a:lnSpc>
              <a:tabLst>
                <a:tab pos="744538" algn="l"/>
                <a:tab pos="1025525" algn="l"/>
                <a:tab pos="1260475" algn="l"/>
              </a:tabLst>
            </a:pPr>
            <a:r>
              <a:rPr lang="en-US" altLang="zh-TW" sz="2800" smtClean="0"/>
              <a:t>Many systems provide hardware support for critical section code</a:t>
            </a:r>
          </a:p>
          <a:p>
            <a:pPr eaLnBrk="1" hangingPunct="1">
              <a:lnSpc>
                <a:spcPct val="90000"/>
              </a:lnSpc>
              <a:tabLst>
                <a:tab pos="744538" algn="l"/>
                <a:tab pos="1025525" algn="l"/>
                <a:tab pos="1260475" algn="l"/>
              </a:tabLst>
            </a:pPr>
            <a:r>
              <a:rPr lang="en-US" altLang="zh-TW" sz="2800" smtClean="0"/>
              <a:t>Uniprocessors </a:t>
            </a:r>
            <a:r>
              <a:rPr lang="en-US" altLang="zh-TW" sz="2800" smtClean="0">
                <a:latin typeface="Helvetica" pitchFamily="34" charset="0"/>
              </a:rPr>
              <a:t>–</a:t>
            </a:r>
            <a:r>
              <a:rPr lang="en-US" altLang="zh-TW" sz="2800" smtClean="0"/>
              <a:t> could disable interrupts</a:t>
            </a:r>
          </a:p>
          <a:p>
            <a:pPr lvl="1" eaLnBrk="1" hangingPunct="1">
              <a:lnSpc>
                <a:spcPct val="90000"/>
              </a:lnSpc>
              <a:tabLst>
                <a:tab pos="744538" algn="l"/>
                <a:tab pos="1025525" algn="l"/>
                <a:tab pos="1260475" algn="l"/>
              </a:tabLst>
            </a:pPr>
            <a:r>
              <a:rPr lang="en-US" altLang="zh-TW" sz="2400" smtClean="0"/>
              <a:t>Currently running code would execute without preemption</a:t>
            </a:r>
          </a:p>
          <a:p>
            <a:pPr lvl="1" eaLnBrk="1" hangingPunct="1">
              <a:lnSpc>
                <a:spcPct val="90000"/>
              </a:lnSpc>
              <a:tabLst>
                <a:tab pos="744538" algn="l"/>
                <a:tab pos="1025525" algn="l"/>
                <a:tab pos="1260475" algn="l"/>
              </a:tabLst>
            </a:pPr>
            <a:r>
              <a:rPr lang="en-US" altLang="zh-TW" sz="2400" smtClean="0"/>
              <a:t>Generally too inefficient on multiprocessor systems</a:t>
            </a:r>
          </a:p>
          <a:p>
            <a:pPr marL="1085850" lvl="2" eaLnBrk="1" hangingPunct="1">
              <a:lnSpc>
                <a:spcPct val="90000"/>
              </a:lnSpc>
              <a:tabLst>
                <a:tab pos="744538" algn="l"/>
                <a:tab pos="1025525" algn="l"/>
                <a:tab pos="1260475" algn="l"/>
              </a:tabLst>
            </a:pPr>
            <a:r>
              <a:rPr lang="en-US" altLang="zh-TW" sz="2000" smtClean="0"/>
              <a:t>Operating systems using this not broadly scalable</a:t>
            </a:r>
          </a:p>
          <a:p>
            <a:pPr eaLnBrk="1" hangingPunct="1">
              <a:lnSpc>
                <a:spcPct val="90000"/>
              </a:lnSpc>
              <a:tabLst>
                <a:tab pos="744538" algn="l"/>
                <a:tab pos="1025525" algn="l"/>
                <a:tab pos="1260475" algn="l"/>
              </a:tabLst>
            </a:pPr>
            <a:r>
              <a:rPr lang="en-US" altLang="zh-TW" sz="2800" smtClean="0"/>
              <a:t>Modern machines provide special atomic hardware instructions</a:t>
            </a:r>
          </a:p>
          <a:p>
            <a:pPr marL="1085850" lvl="2" eaLnBrk="1" hangingPunct="1">
              <a:lnSpc>
                <a:spcPct val="90000"/>
              </a:lnSpc>
              <a:tabLst>
                <a:tab pos="744538" algn="l"/>
                <a:tab pos="1025525" algn="l"/>
                <a:tab pos="1260475" algn="l"/>
              </a:tabLst>
            </a:pPr>
            <a:r>
              <a:rPr lang="en-US" altLang="zh-TW" sz="2000" smtClean="0">
                <a:solidFill>
                  <a:schemeClr val="tx2"/>
                </a:solidFill>
              </a:rPr>
              <a:t>Atomic = non-interruptable</a:t>
            </a:r>
          </a:p>
          <a:p>
            <a:pPr lvl="1" eaLnBrk="1" hangingPunct="1">
              <a:lnSpc>
                <a:spcPct val="90000"/>
              </a:lnSpc>
              <a:tabLst>
                <a:tab pos="744538" algn="l"/>
                <a:tab pos="1025525" algn="l"/>
                <a:tab pos="1260475" algn="l"/>
              </a:tabLst>
            </a:pPr>
            <a:r>
              <a:rPr lang="en-US" altLang="zh-TW" sz="2400" smtClean="0"/>
              <a:t>Either test memory word and set value</a:t>
            </a:r>
          </a:p>
          <a:p>
            <a:pPr lvl="1" eaLnBrk="1" hangingPunct="1">
              <a:lnSpc>
                <a:spcPct val="90000"/>
              </a:lnSpc>
              <a:tabLst>
                <a:tab pos="744538" algn="l"/>
                <a:tab pos="1025525" algn="l"/>
                <a:tab pos="1260475" algn="l"/>
              </a:tabLst>
            </a:pPr>
            <a:r>
              <a:rPr lang="en-US" altLang="zh-TW" sz="2400" smtClean="0"/>
              <a:t>Or swap contents of two memory words</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12</a:t>
            </a:fld>
            <a:endParaRPr lang="en-US" altLang="zh-TW"/>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Title 1"/>
          <p:cNvSpPr>
            <a:spLocks noGrp="1"/>
          </p:cNvSpPr>
          <p:nvPr>
            <p:ph type="title"/>
          </p:nvPr>
        </p:nvSpPr>
        <p:spPr>
          <a:xfrm>
            <a:off x="0" y="0"/>
            <a:ext cx="9144000" cy="1143000"/>
          </a:xfrm>
        </p:spPr>
        <p:txBody>
          <a:bodyPr/>
          <a:lstStyle/>
          <a:p>
            <a:pPr eaLnBrk="1" hangingPunct="1"/>
            <a:r>
              <a:rPr lang="en-US" altLang="zh-TW" sz="3200" dirty="0" smtClean="0"/>
              <a:t>Solution to Critical-section Problem Using Locks</a:t>
            </a:r>
          </a:p>
        </p:txBody>
      </p:sp>
      <p:sp>
        <p:nvSpPr>
          <p:cNvPr id="16389" name="Content Placeholder 2"/>
          <p:cNvSpPr>
            <a:spLocks noGrp="1"/>
          </p:cNvSpPr>
          <p:nvPr>
            <p:ph idx="1"/>
          </p:nvPr>
        </p:nvSpPr>
        <p:spPr>
          <a:xfrm>
            <a:off x="1730995" y="1484313"/>
            <a:ext cx="5433293" cy="3744887"/>
          </a:xfrm>
        </p:spPr>
        <p:txBody>
          <a:bodyPr/>
          <a:lstStyle/>
          <a:p>
            <a:pPr eaLnBrk="1" hangingPunct="1">
              <a:buFont typeface="Monotype Sorts" pitchFamily="2" charset="2"/>
              <a:buNone/>
            </a:pPr>
            <a:r>
              <a:rPr lang="en-US" altLang="zh-TW" dirty="0" smtClean="0">
                <a:solidFill>
                  <a:srgbClr val="0000FF"/>
                </a:solidFill>
              </a:rPr>
              <a:t>	do { </a:t>
            </a:r>
          </a:p>
          <a:p>
            <a:pPr eaLnBrk="1" hangingPunct="1">
              <a:buFont typeface="Monotype Sorts" pitchFamily="2" charset="2"/>
              <a:buNone/>
            </a:pPr>
            <a:r>
              <a:rPr lang="en-US" altLang="zh-TW" dirty="0" smtClean="0">
                <a:solidFill>
                  <a:srgbClr val="0000FF"/>
                </a:solidFill>
              </a:rPr>
              <a:t>		acquire lock </a:t>
            </a:r>
          </a:p>
          <a:p>
            <a:pPr eaLnBrk="1" hangingPunct="1">
              <a:buFont typeface="Monotype Sorts" pitchFamily="2" charset="2"/>
              <a:buNone/>
            </a:pPr>
            <a:r>
              <a:rPr lang="en-US" altLang="zh-TW" dirty="0" smtClean="0">
                <a:solidFill>
                  <a:srgbClr val="0000FF"/>
                </a:solidFill>
              </a:rPr>
              <a:t>			critical section </a:t>
            </a:r>
          </a:p>
          <a:p>
            <a:pPr eaLnBrk="1" hangingPunct="1">
              <a:buFont typeface="Monotype Sorts" pitchFamily="2" charset="2"/>
              <a:buNone/>
            </a:pPr>
            <a:r>
              <a:rPr lang="en-US" altLang="zh-TW" dirty="0" smtClean="0">
                <a:solidFill>
                  <a:srgbClr val="0000FF"/>
                </a:solidFill>
              </a:rPr>
              <a:t>		release lock </a:t>
            </a:r>
          </a:p>
          <a:p>
            <a:pPr eaLnBrk="1" hangingPunct="1">
              <a:buFont typeface="Monotype Sorts" pitchFamily="2" charset="2"/>
              <a:buNone/>
            </a:pPr>
            <a:r>
              <a:rPr lang="en-US" altLang="zh-TW" dirty="0" smtClean="0">
                <a:solidFill>
                  <a:srgbClr val="0000FF"/>
                </a:solidFill>
              </a:rPr>
              <a:t>			remainder section </a:t>
            </a:r>
          </a:p>
          <a:p>
            <a:pPr eaLnBrk="1" hangingPunct="1">
              <a:buFont typeface="Monotype Sorts" pitchFamily="2" charset="2"/>
              <a:buNone/>
            </a:pPr>
            <a:r>
              <a:rPr lang="en-US" altLang="zh-TW" dirty="0" smtClean="0">
                <a:solidFill>
                  <a:srgbClr val="0000FF"/>
                </a:solidFill>
              </a:rPr>
              <a:t>	} while (TRUE); </a:t>
            </a:r>
          </a:p>
        </p:txBody>
      </p:sp>
      <p:sp>
        <p:nvSpPr>
          <p:cNvPr id="6" name="矩形 5"/>
          <p:cNvSpPr/>
          <p:nvPr/>
        </p:nvSpPr>
        <p:spPr bwMode="auto">
          <a:xfrm>
            <a:off x="2555776" y="2060848"/>
            <a:ext cx="2952328" cy="64807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7" name="矩形 6"/>
          <p:cNvSpPr/>
          <p:nvPr/>
        </p:nvSpPr>
        <p:spPr bwMode="auto">
          <a:xfrm>
            <a:off x="2538325" y="3212976"/>
            <a:ext cx="2952328" cy="64807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13</a:t>
            </a:fld>
            <a:endParaRPr lang="en-US" altLang="zh-TW"/>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smtClean="0"/>
              <a:t>TestAndndSet Instruction </a:t>
            </a:r>
          </a:p>
        </p:txBody>
      </p:sp>
      <p:sp>
        <p:nvSpPr>
          <p:cNvPr id="14342" name="Rectangle 3"/>
          <p:cNvSpPr>
            <a:spLocks noGrp="1" noChangeArrowheads="1"/>
          </p:cNvSpPr>
          <p:nvPr>
            <p:ph type="body" idx="1"/>
          </p:nvPr>
        </p:nvSpPr>
        <p:spPr>
          <a:xfrm>
            <a:off x="900113" y="1268413"/>
            <a:ext cx="7121525" cy="4418012"/>
          </a:xfrm>
        </p:spPr>
        <p:txBody>
          <a:bodyPr/>
          <a:lstStyle/>
          <a:p>
            <a:pPr eaLnBrk="1" hangingPunct="1">
              <a:lnSpc>
                <a:spcPct val="90000"/>
              </a:lnSpc>
              <a:buFontTx/>
              <a:buNone/>
              <a:tabLst>
                <a:tab pos="744538" algn="l"/>
                <a:tab pos="1025525" algn="l"/>
                <a:tab pos="1260475" algn="l"/>
              </a:tabLst>
            </a:pPr>
            <a:endParaRPr lang="en-US" altLang="zh-TW" sz="2800" dirty="0" smtClean="0"/>
          </a:p>
          <a:p>
            <a:pPr marL="0" indent="0" eaLnBrk="1" hangingPunct="1">
              <a:lnSpc>
                <a:spcPct val="90000"/>
              </a:lnSpc>
              <a:buNone/>
              <a:tabLst>
                <a:tab pos="744538" algn="l"/>
                <a:tab pos="1025525" algn="l"/>
                <a:tab pos="1260475" algn="l"/>
              </a:tabLst>
            </a:pPr>
            <a:r>
              <a:rPr lang="en-US" altLang="zh-TW" sz="2800" dirty="0" smtClean="0"/>
              <a:t>Definition:</a:t>
            </a:r>
          </a:p>
          <a:p>
            <a:pPr eaLnBrk="1" hangingPunct="1">
              <a:lnSpc>
                <a:spcPct val="90000"/>
              </a:lnSpc>
              <a:tabLst>
                <a:tab pos="744538" algn="l"/>
                <a:tab pos="1025525" algn="l"/>
                <a:tab pos="1260475" algn="l"/>
              </a:tabLst>
            </a:pPr>
            <a:endParaRPr lang="en-US" altLang="zh-TW" sz="2800" dirty="0" smtClean="0"/>
          </a:p>
          <a:p>
            <a:pPr eaLnBrk="1" hangingPunct="1">
              <a:lnSpc>
                <a:spcPct val="90000"/>
              </a:lnSpc>
              <a:buFontTx/>
              <a:buNone/>
              <a:tabLst>
                <a:tab pos="744538" algn="l"/>
                <a:tab pos="1025525" algn="l"/>
                <a:tab pos="1260475" algn="l"/>
              </a:tabLst>
            </a:pPr>
            <a:r>
              <a:rPr lang="en-US" altLang="zh-TW" sz="2800" dirty="0" smtClean="0"/>
              <a:t>         </a:t>
            </a:r>
            <a:r>
              <a:rPr lang="en-US" altLang="zh-TW" sz="2800" dirty="0" err="1" smtClean="0">
                <a:solidFill>
                  <a:srgbClr val="0000FF"/>
                </a:solidFill>
              </a:rPr>
              <a:t>boolean</a:t>
            </a:r>
            <a:r>
              <a:rPr lang="en-US" altLang="zh-TW" sz="2800" dirty="0" smtClean="0">
                <a:solidFill>
                  <a:srgbClr val="0000FF"/>
                </a:solidFill>
              </a:rPr>
              <a:t> </a:t>
            </a:r>
            <a:r>
              <a:rPr lang="en-US" altLang="zh-TW" sz="2800" dirty="0" err="1" smtClean="0">
                <a:solidFill>
                  <a:srgbClr val="0000FF"/>
                </a:solidFill>
              </a:rPr>
              <a:t>TestAndSet</a:t>
            </a:r>
            <a:r>
              <a:rPr lang="en-US" altLang="zh-TW" sz="2800" dirty="0" smtClean="0">
                <a:solidFill>
                  <a:srgbClr val="0000FF"/>
                </a:solidFill>
              </a:rPr>
              <a:t> (</a:t>
            </a:r>
            <a:r>
              <a:rPr lang="en-US" altLang="zh-TW" sz="2800" dirty="0" err="1" smtClean="0">
                <a:solidFill>
                  <a:srgbClr val="0000FF"/>
                </a:solidFill>
              </a:rPr>
              <a:t>boolean</a:t>
            </a:r>
            <a:r>
              <a:rPr lang="en-US" altLang="zh-TW" sz="2800" dirty="0" smtClean="0">
                <a:solidFill>
                  <a:srgbClr val="0000FF"/>
                </a:solidFill>
              </a:rPr>
              <a:t> *target)</a:t>
            </a:r>
          </a:p>
          <a:p>
            <a:pPr eaLnBrk="1" hangingPunct="1">
              <a:lnSpc>
                <a:spcPct val="90000"/>
              </a:lnSpc>
              <a:buFontTx/>
              <a:buNone/>
              <a:tabLst>
                <a:tab pos="744538" algn="l"/>
                <a:tab pos="1025525" algn="l"/>
                <a:tab pos="1260475" algn="l"/>
              </a:tabLst>
            </a:pPr>
            <a:r>
              <a:rPr lang="en-US" altLang="zh-TW" sz="2800" dirty="0" smtClean="0">
                <a:solidFill>
                  <a:srgbClr val="0000FF"/>
                </a:solidFill>
              </a:rPr>
              <a:t>          {</a:t>
            </a:r>
          </a:p>
          <a:p>
            <a:pPr eaLnBrk="1" hangingPunct="1">
              <a:lnSpc>
                <a:spcPct val="90000"/>
              </a:lnSpc>
              <a:buFontTx/>
              <a:buNone/>
              <a:tabLst>
                <a:tab pos="744538" algn="l"/>
                <a:tab pos="1025525" algn="l"/>
                <a:tab pos="1260475" algn="l"/>
              </a:tabLst>
            </a:pPr>
            <a:r>
              <a:rPr lang="en-US" altLang="zh-TW" sz="2800" dirty="0" smtClean="0">
                <a:solidFill>
                  <a:srgbClr val="0000FF"/>
                </a:solidFill>
              </a:rPr>
              <a:t>               </a:t>
            </a:r>
            <a:r>
              <a:rPr lang="en-US" altLang="zh-TW" sz="2800" dirty="0" err="1" smtClean="0">
                <a:solidFill>
                  <a:srgbClr val="0000FF"/>
                </a:solidFill>
              </a:rPr>
              <a:t>boolean</a:t>
            </a:r>
            <a:r>
              <a:rPr lang="en-US" altLang="zh-TW" sz="2800" dirty="0" smtClean="0">
                <a:solidFill>
                  <a:srgbClr val="0000FF"/>
                </a:solidFill>
              </a:rPr>
              <a:t> </a:t>
            </a:r>
            <a:r>
              <a:rPr lang="en-US" altLang="zh-TW" sz="2800" dirty="0" err="1" smtClean="0">
                <a:solidFill>
                  <a:srgbClr val="0000FF"/>
                </a:solidFill>
              </a:rPr>
              <a:t>rv</a:t>
            </a:r>
            <a:r>
              <a:rPr lang="en-US" altLang="zh-TW" sz="2800" dirty="0" smtClean="0">
                <a:solidFill>
                  <a:srgbClr val="0000FF"/>
                </a:solidFill>
              </a:rPr>
              <a:t> = *target;</a:t>
            </a:r>
          </a:p>
          <a:p>
            <a:pPr eaLnBrk="1" hangingPunct="1">
              <a:lnSpc>
                <a:spcPct val="90000"/>
              </a:lnSpc>
              <a:buFontTx/>
              <a:buNone/>
              <a:tabLst>
                <a:tab pos="744538" algn="l"/>
                <a:tab pos="1025525" algn="l"/>
                <a:tab pos="1260475" algn="l"/>
              </a:tabLst>
            </a:pPr>
            <a:r>
              <a:rPr lang="en-US" altLang="zh-TW" sz="2800" dirty="0" smtClean="0">
                <a:solidFill>
                  <a:srgbClr val="0000FF"/>
                </a:solidFill>
              </a:rPr>
              <a:t>               *target = TRUE;</a:t>
            </a:r>
          </a:p>
          <a:p>
            <a:pPr eaLnBrk="1" hangingPunct="1">
              <a:lnSpc>
                <a:spcPct val="90000"/>
              </a:lnSpc>
              <a:buFontTx/>
              <a:buNone/>
              <a:tabLst>
                <a:tab pos="744538" algn="l"/>
                <a:tab pos="1025525" algn="l"/>
                <a:tab pos="1260475" algn="l"/>
              </a:tabLst>
            </a:pPr>
            <a:r>
              <a:rPr lang="en-US" altLang="zh-TW" sz="2800" dirty="0" smtClean="0">
                <a:solidFill>
                  <a:srgbClr val="0000FF"/>
                </a:solidFill>
              </a:rPr>
              <a:t>               return </a:t>
            </a:r>
            <a:r>
              <a:rPr lang="en-US" altLang="zh-TW" sz="2800" dirty="0" err="1" smtClean="0">
                <a:solidFill>
                  <a:srgbClr val="0000FF"/>
                </a:solidFill>
              </a:rPr>
              <a:t>rv</a:t>
            </a:r>
            <a:r>
              <a:rPr lang="en-US" altLang="zh-TW" sz="2800" dirty="0" smtClean="0">
                <a:solidFill>
                  <a:srgbClr val="0000FF"/>
                </a:solidFill>
              </a:rPr>
              <a:t>:</a:t>
            </a:r>
          </a:p>
          <a:p>
            <a:pPr eaLnBrk="1" hangingPunct="1">
              <a:lnSpc>
                <a:spcPct val="90000"/>
              </a:lnSpc>
              <a:buFontTx/>
              <a:buNone/>
              <a:tabLst>
                <a:tab pos="744538" algn="l"/>
                <a:tab pos="1025525" algn="l"/>
                <a:tab pos="1260475" algn="l"/>
              </a:tabLst>
            </a:pPr>
            <a:r>
              <a:rPr lang="en-US" altLang="zh-TW" sz="2800" dirty="0" smtClean="0">
                <a:solidFill>
                  <a:srgbClr val="0000FF"/>
                </a:solidFill>
              </a:rPr>
              <a:t>          }</a:t>
            </a:r>
          </a:p>
          <a:p>
            <a:pPr eaLnBrk="1" hangingPunct="1">
              <a:lnSpc>
                <a:spcPct val="90000"/>
              </a:lnSpc>
              <a:buFontTx/>
              <a:buNone/>
              <a:tabLst>
                <a:tab pos="744538" algn="l"/>
                <a:tab pos="1025525" algn="l"/>
                <a:tab pos="1260475" algn="l"/>
              </a:tabLst>
            </a:pPr>
            <a:endParaRPr lang="en-US" altLang="zh-TW" sz="2800" dirty="0" smtClean="0">
              <a:solidFill>
                <a:srgbClr val="0000FF"/>
              </a:solidFill>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14</a:t>
            </a:fld>
            <a:endParaRPr lang="en-US" altLang="zh-TW"/>
          </a:p>
        </p:txBody>
      </p:sp>
    </p:spTree>
    <p:extLst>
      <p:ext uri="{BB962C8B-B14F-4D97-AF65-F5344CB8AC3E}">
        <p14:creationId xmlns:p14="http://schemas.microsoft.com/office/powerpoint/2010/main" val="155231583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TW" smtClean="0"/>
              <a:t>Solution using TestAndSet</a:t>
            </a:r>
          </a:p>
        </p:txBody>
      </p:sp>
      <p:sp>
        <p:nvSpPr>
          <p:cNvPr id="15366" name="Rectangle 3"/>
          <p:cNvSpPr>
            <a:spLocks noGrp="1" noChangeArrowheads="1"/>
          </p:cNvSpPr>
          <p:nvPr>
            <p:ph type="body" idx="1"/>
          </p:nvPr>
        </p:nvSpPr>
        <p:spPr>
          <a:xfrm>
            <a:off x="827088" y="1354138"/>
            <a:ext cx="7273925" cy="4091086"/>
          </a:xfrm>
        </p:spPr>
        <p:txBody>
          <a:bodyPr/>
          <a:lstStyle/>
          <a:p>
            <a:pPr eaLnBrk="1" hangingPunct="1">
              <a:lnSpc>
                <a:spcPct val="90000"/>
              </a:lnSpc>
              <a:tabLst>
                <a:tab pos="744538" algn="l"/>
                <a:tab pos="1025525" algn="l"/>
                <a:tab pos="1260475" algn="l"/>
              </a:tabLst>
            </a:pPr>
            <a:r>
              <a:rPr lang="en-US" altLang="zh-TW" sz="2400" dirty="0" smtClean="0"/>
              <a:t>Shared </a:t>
            </a:r>
            <a:r>
              <a:rPr lang="en-US" altLang="zh-TW" sz="2400" dirty="0" err="1" smtClean="0"/>
              <a:t>boolean</a:t>
            </a:r>
            <a:r>
              <a:rPr lang="en-US" altLang="zh-TW" sz="2400" dirty="0" smtClean="0"/>
              <a:t> variable lock., initialized to false.</a:t>
            </a:r>
          </a:p>
          <a:p>
            <a:pPr eaLnBrk="1" hangingPunct="1">
              <a:lnSpc>
                <a:spcPct val="90000"/>
              </a:lnSpc>
              <a:tabLst>
                <a:tab pos="744538" algn="l"/>
                <a:tab pos="1025525" algn="l"/>
                <a:tab pos="1260475" algn="l"/>
              </a:tabLst>
            </a:pPr>
            <a:r>
              <a:rPr lang="en-US" altLang="zh-TW" sz="2400" dirty="0" smtClean="0"/>
              <a:t>Solution:</a:t>
            </a:r>
          </a:p>
          <a:p>
            <a:pPr eaLnBrk="1" hangingPunct="1">
              <a:lnSpc>
                <a:spcPct val="90000"/>
              </a:lnSpc>
              <a:tabLst>
                <a:tab pos="744538" algn="l"/>
                <a:tab pos="1025525" algn="l"/>
                <a:tab pos="1260475" algn="l"/>
              </a:tabLst>
            </a:pPr>
            <a:endParaRPr lang="en-US" altLang="zh-TW" sz="2400" dirty="0" smtClean="0"/>
          </a:p>
          <a:p>
            <a:pPr eaLnBrk="1" hangingPunct="1">
              <a:lnSpc>
                <a:spcPct val="90000"/>
              </a:lnSpc>
              <a:buFontTx/>
              <a:buNone/>
              <a:tabLst>
                <a:tab pos="744538" algn="l"/>
                <a:tab pos="1025525" algn="l"/>
                <a:tab pos="1260475" algn="l"/>
              </a:tabLst>
            </a:pPr>
            <a:r>
              <a:rPr lang="en-US" altLang="zh-TW" sz="2400" dirty="0" smtClean="0"/>
              <a:t>           </a:t>
            </a:r>
            <a:r>
              <a:rPr lang="en-US" altLang="zh-TW" sz="2400" dirty="0" smtClean="0">
                <a:solidFill>
                  <a:srgbClr val="0000FF"/>
                </a:solidFill>
              </a:rPr>
              <a:t>while (true) {</a:t>
            </a:r>
          </a:p>
          <a:p>
            <a:pPr eaLnBrk="1" hangingPunct="1">
              <a:lnSpc>
                <a:spcPct val="90000"/>
              </a:lnSpc>
              <a:buFontTx/>
              <a:buNone/>
              <a:tabLst>
                <a:tab pos="744538" algn="l"/>
                <a:tab pos="1025525" algn="l"/>
                <a:tab pos="1260475" algn="l"/>
              </a:tabLst>
            </a:pPr>
            <a:r>
              <a:rPr lang="en-US" altLang="zh-TW" sz="2400" dirty="0" smtClean="0">
                <a:solidFill>
                  <a:srgbClr val="0000FF"/>
                </a:solidFill>
              </a:rPr>
              <a:t>                     while ( </a:t>
            </a:r>
            <a:r>
              <a:rPr lang="en-US" altLang="zh-TW" sz="2400" dirty="0" err="1" smtClean="0">
                <a:solidFill>
                  <a:srgbClr val="0000FF"/>
                </a:solidFill>
              </a:rPr>
              <a:t>TestAndSet</a:t>
            </a:r>
            <a:r>
              <a:rPr lang="en-US" altLang="zh-TW" sz="2400" dirty="0" smtClean="0">
                <a:solidFill>
                  <a:srgbClr val="0000FF"/>
                </a:solidFill>
              </a:rPr>
              <a:t> (&amp;lock ))</a:t>
            </a:r>
          </a:p>
          <a:p>
            <a:pPr eaLnBrk="1" hangingPunct="1">
              <a:lnSpc>
                <a:spcPct val="90000"/>
              </a:lnSpc>
              <a:buFontTx/>
              <a:buNone/>
              <a:tabLst>
                <a:tab pos="744538" algn="l"/>
                <a:tab pos="1025525" algn="l"/>
                <a:tab pos="1260475" algn="l"/>
              </a:tabLst>
            </a:pPr>
            <a:r>
              <a:rPr lang="en-US" altLang="zh-TW" sz="2400" dirty="0" smtClean="0">
                <a:solidFill>
                  <a:srgbClr val="0000FF"/>
                </a:solidFill>
              </a:rPr>
              <a:t>                                 ;   /* do nothing</a:t>
            </a:r>
          </a:p>
          <a:p>
            <a:pPr eaLnBrk="1" hangingPunct="1">
              <a:lnSpc>
                <a:spcPct val="90000"/>
              </a:lnSpc>
              <a:buFontTx/>
              <a:buNone/>
              <a:tabLst>
                <a:tab pos="744538" algn="l"/>
                <a:tab pos="1025525" algn="l"/>
                <a:tab pos="1260475" algn="l"/>
              </a:tabLst>
            </a:pPr>
            <a:r>
              <a:rPr lang="en-US" altLang="zh-TW" sz="2400" dirty="0" smtClean="0">
                <a:solidFill>
                  <a:srgbClr val="0000FF"/>
                </a:solidFill>
              </a:rPr>
              <a:t>                               //    critical section</a:t>
            </a:r>
          </a:p>
          <a:p>
            <a:pPr eaLnBrk="1" hangingPunct="1">
              <a:lnSpc>
                <a:spcPct val="90000"/>
              </a:lnSpc>
              <a:buFontTx/>
              <a:buNone/>
              <a:tabLst>
                <a:tab pos="744538" algn="l"/>
                <a:tab pos="1025525" algn="l"/>
                <a:tab pos="1260475" algn="l"/>
              </a:tabLst>
            </a:pPr>
            <a:r>
              <a:rPr lang="en-US" altLang="zh-TW" sz="2400" dirty="0" smtClean="0">
                <a:solidFill>
                  <a:srgbClr val="0000FF"/>
                </a:solidFill>
              </a:rPr>
              <a:t>                     lock = FALSE;</a:t>
            </a:r>
          </a:p>
          <a:p>
            <a:pPr eaLnBrk="1" hangingPunct="1">
              <a:lnSpc>
                <a:spcPct val="90000"/>
              </a:lnSpc>
              <a:buFontTx/>
              <a:buNone/>
              <a:tabLst>
                <a:tab pos="744538" algn="l"/>
                <a:tab pos="1025525" algn="l"/>
                <a:tab pos="1260475" algn="l"/>
              </a:tabLst>
            </a:pPr>
            <a:r>
              <a:rPr lang="en-US" altLang="zh-TW" sz="2400" dirty="0" smtClean="0">
                <a:solidFill>
                  <a:srgbClr val="0000FF"/>
                </a:solidFill>
              </a:rPr>
              <a:t>                               //      remainder section </a:t>
            </a:r>
          </a:p>
          <a:p>
            <a:pPr eaLnBrk="1" hangingPunct="1">
              <a:lnSpc>
                <a:spcPct val="90000"/>
              </a:lnSpc>
              <a:buFontTx/>
              <a:buNone/>
              <a:tabLst>
                <a:tab pos="744538" algn="l"/>
                <a:tab pos="1025525" algn="l"/>
                <a:tab pos="1260475" algn="l"/>
              </a:tabLst>
            </a:pPr>
            <a:r>
              <a:rPr lang="en-US" altLang="zh-TW" sz="2400" dirty="0" smtClean="0">
                <a:solidFill>
                  <a:srgbClr val="0000FF"/>
                </a:solidFill>
              </a:rPr>
              <a:t>           }</a:t>
            </a:r>
          </a:p>
          <a:p>
            <a:pPr eaLnBrk="1" hangingPunct="1">
              <a:lnSpc>
                <a:spcPct val="90000"/>
              </a:lnSpc>
              <a:buFontTx/>
              <a:buNone/>
              <a:tabLst>
                <a:tab pos="744538" algn="l"/>
                <a:tab pos="1025525" algn="l"/>
                <a:tab pos="1260475" algn="l"/>
              </a:tabLst>
            </a:pPr>
            <a:endParaRPr lang="en-US" altLang="zh-TW" sz="2400" dirty="0" smtClean="0">
              <a:solidFill>
                <a:srgbClr val="0000FF"/>
              </a:solidFill>
            </a:endParaRPr>
          </a:p>
          <a:p>
            <a:pPr eaLnBrk="1" hangingPunct="1">
              <a:lnSpc>
                <a:spcPct val="90000"/>
              </a:lnSpc>
              <a:buFontTx/>
              <a:buNone/>
              <a:tabLst>
                <a:tab pos="744538" algn="l"/>
                <a:tab pos="1025525" algn="l"/>
                <a:tab pos="1260475" algn="l"/>
              </a:tabLst>
            </a:pPr>
            <a:r>
              <a:rPr lang="en-US" altLang="zh-TW" sz="2400" dirty="0" smtClean="0"/>
              <a:t>               </a:t>
            </a:r>
          </a:p>
        </p:txBody>
      </p:sp>
      <p:sp>
        <p:nvSpPr>
          <p:cNvPr id="7" name="矩形 6"/>
          <p:cNvSpPr/>
          <p:nvPr/>
        </p:nvSpPr>
        <p:spPr bwMode="auto">
          <a:xfrm>
            <a:off x="2411760" y="2996952"/>
            <a:ext cx="4392488" cy="79208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8" name="矩形 7"/>
          <p:cNvSpPr/>
          <p:nvPr/>
        </p:nvSpPr>
        <p:spPr bwMode="auto">
          <a:xfrm>
            <a:off x="2409635" y="4149080"/>
            <a:ext cx="4392488" cy="43204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15</a:t>
            </a:fld>
            <a:endParaRPr lang="en-US" altLang="zh-TW"/>
          </a:p>
        </p:txBody>
      </p:sp>
    </p:spTree>
    <p:extLst>
      <p:ext uri="{BB962C8B-B14F-4D97-AF65-F5344CB8AC3E}">
        <p14:creationId xmlns:p14="http://schemas.microsoft.com/office/powerpoint/2010/main" val="143989074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TW" smtClean="0"/>
              <a:t>Swap  Instruction</a:t>
            </a:r>
          </a:p>
        </p:txBody>
      </p:sp>
      <p:sp>
        <p:nvSpPr>
          <p:cNvPr id="16390" name="Rectangle 3"/>
          <p:cNvSpPr>
            <a:spLocks noGrp="1" noChangeArrowheads="1"/>
          </p:cNvSpPr>
          <p:nvPr>
            <p:ph type="body" idx="1"/>
          </p:nvPr>
        </p:nvSpPr>
        <p:spPr>
          <a:xfrm>
            <a:off x="1042988" y="1700213"/>
            <a:ext cx="7121525" cy="4059237"/>
          </a:xfrm>
        </p:spPr>
        <p:txBody>
          <a:bodyPr/>
          <a:lstStyle/>
          <a:p>
            <a:pPr eaLnBrk="1" hangingPunct="1">
              <a:lnSpc>
                <a:spcPct val="90000"/>
              </a:lnSpc>
              <a:buFontTx/>
              <a:buNone/>
              <a:tabLst>
                <a:tab pos="744538" algn="l"/>
                <a:tab pos="1025525" algn="l"/>
                <a:tab pos="1260475" algn="l"/>
              </a:tabLst>
            </a:pPr>
            <a:r>
              <a:rPr lang="en-US" altLang="zh-TW" sz="2800" smtClean="0"/>
              <a:t>Definition:</a:t>
            </a:r>
          </a:p>
          <a:p>
            <a:pPr eaLnBrk="1" hangingPunct="1">
              <a:lnSpc>
                <a:spcPct val="90000"/>
              </a:lnSpc>
              <a:tabLst>
                <a:tab pos="744538" algn="l"/>
                <a:tab pos="1025525" algn="l"/>
                <a:tab pos="1260475" algn="l"/>
              </a:tabLst>
            </a:pPr>
            <a:endParaRPr lang="en-US" altLang="zh-TW" sz="2800" smtClean="0"/>
          </a:p>
          <a:p>
            <a:pPr eaLnBrk="1" hangingPunct="1">
              <a:lnSpc>
                <a:spcPct val="90000"/>
              </a:lnSpc>
              <a:buFontTx/>
              <a:buNone/>
              <a:tabLst>
                <a:tab pos="744538" algn="l"/>
                <a:tab pos="1025525" algn="l"/>
                <a:tab pos="1260475" algn="l"/>
              </a:tabLst>
            </a:pPr>
            <a:r>
              <a:rPr lang="en-US" altLang="zh-TW" sz="2800" smtClean="0"/>
              <a:t>         </a:t>
            </a:r>
            <a:r>
              <a:rPr lang="en-US" altLang="zh-TW" sz="2800" smtClean="0">
                <a:solidFill>
                  <a:srgbClr val="0000FF"/>
                </a:solidFill>
              </a:rPr>
              <a:t>void Swap (boolean *a, boolean *b)</a:t>
            </a:r>
          </a:p>
          <a:p>
            <a:pPr eaLnBrk="1" hangingPunct="1">
              <a:lnSpc>
                <a:spcPct val="90000"/>
              </a:lnSpc>
              <a:buFontTx/>
              <a:buNone/>
              <a:tabLst>
                <a:tab pos="744538" algn="l"/>
                <a:tab pos="1025525" algn="l"/>
                <a:tab pos="1260475" algn="l"/>
              </a:tabLst>
            </a:pPr>
            <a:r>
              <a:rPr lang="en-US" altLang="zh-TW" sz="2800" smtClean="0">
                <a:solidFill>
                  <a:srgbClr val="0000FF"/>
                </a:solidFill>
              </a:rPr>
              <a:t>          {</a:t>
            </a:r>
          </a:p>
          <a:p>
            <a:pPr eaLnBrk="1" hangingPunct="1">
              <a:lnSpc>
                <a:spcPct val="90000"/>
              </a:lnSpc>
              <a:buFontTx/>
              <a:buNone/>
              <a:tabLst>
                <a:tab pos="744538" algn="l"/>
                <a:tab pos="1025525" algn="l"/>
                <a:tab pos="1260475" algn="l"/>
              </a:tabLst>
            </a:pPr>
            <a:r>
              <a:rPr lang="en-US" altLang="zh-TW" sz="2800" smtClean="0">
                <a:solidFill>
                  <a:srgbClr val="0000FF"/>
                </a:solidFill>
              </a:rPr>
              <a:t>                  boolean temp = *a;</a:t>
            </a:r>
          </a:p>
          <a:p>
            <a:pPr eaLnBrk="1" hangingPunct="1">
              <a:lnSpc>
                <a:spcPct val="90000"/>
              </a:lnSpc>
              <a:buFontTx/>
              <a:buNone/>
              <a:tabLst>
                <a:tab pos="744538" algn="l"/>
                <a:tab pos="1025525" algn="l"/>
                <a:tab pos="1260475" algn="l"/>
              </a:tabLst>
            </a:pPr>
            <a:r>
              <a:rPr lang="en-US" altLang="zh-TW" sz="2800" smtClean="0">
                <a:solidFill>
                  <a:srgbClr val="0000FF"/>
                </a:solidFill>
              </a:rPr>
              <a:t>                  *a = *b;</a:t>
            </a:r>
          </a:p>
          <a:p>
            <a:pPr eaLnBrk="1" hangingPunct="1">
              <a:lnSpc>
                <a:spcPct val="90000"/>
              </a:lnSpc>
              <a:buFontTx/>
              <a:buNone/>
              <a:tabLst>
                <a:tab pos="744538" algn="l"/>
                <a:tab pos="1025525" algn="l"/>
                <a:tab pos="1260475" algn="l"/>
              </a:tabLst>
            </a:pPr>
            <a:r>
              <a:rPr lang="en-US" altLang="zh-TW" sz="2800" smtClean="0">
                <a:solidFill>
                  <a:srgbClr val="0000FF"/>
                </a:solidFill>
              </a:rPr>
              <a:t>                  *b = temp:</a:t>
            </a:r>
          </a:p>
          <a:p>
            <a:pPr eaLnBrk="1" hangingPunct="1">
              <a:lnSpc>
                <a:spcPct val="90000"/>
              </a:lnSpc>
              <a:buFontTx/>
              <a:buNone/>
              <a:tabLst>
                <a:tab pos="744538" algn="l"/>
                <a:tab pos="1025525" algn="l"/>
                <a:tab pos="1260475" algn="l"/>
              </a:tabLst>
            </a:pPr>
            <a:r>
              <a:rPr lang="en-US" altLang="zh-TW" sz="2800" smtClean="0">
                <a:solidFill>
                  <a:srgbClr val="0000FF"/>
                </a:solidFill>
              </a:rPr>
              <a:t>          }</a:t>
            </a:r>
          </a:p>
          <a:p>
            <a:pPr eaLnBrk="1" hangingPunct="1">
              <a:lnSpc>
                <a:spcPct val="90000"/>
              </a:lnSpc>
              <a:buFontTx/>
              <a:buNone/>
              <a:tabLst>
                <a:tab pos="744538" algn="l"/>
                <a:tab pos="1025525" algn="l"/>
                <a:tab pos="1260475" algn="l"/>
              </a:tabLst>
            </a:pPr>
            <a:endParaRPr lang="en-US" altLang="zh-TW" sz="2800" smtClean="0">
              <a:solidFill>
                <a:srgbClr val="0000FF"/>
              </a:solidFill>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16</a:t>
            </a:fld>
            <a:endParaRPr lang="en-US" altLang="zh-TW"/>
          </a:p>
        </p:txBody>
      </p:sp>
    </p:spTree>
    <p:extLst>
      <p:ext uri="{BB962C8B-B14F-4D97-AF65-F5344CB8AC3E}">
        <p14:creationId xmlns:p14="http://schemas.microsoft.com/office/powerpoint/2010/main" val="310127828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zh-TW" smtClean="0"/>
              <a:t>Solution using Swap</a:t>
            </a:r>
          </a:p>
        </p:txBody>
      </p:sp>
      <p:sp>
        <p:nvSpPr>
          <p:cNvPr id="17414" name="Rectangle 3"/>
          <p:cNvSpPr>
            <a:spLocks noGrp="1" noChangeArrowheads="1"/>
          </p:cNvSpPr>
          <p:nvPr>
            <p:ph type="body" idx="1"/>
          </p:nvPr>
        </p:nvSpPr>
        <p:spPr>
          <a:xfrm>
            <a:off x="827088" y="1196975"/>
            <a:ext cx="7632700" cy="5400675"/>
          </a:xfrm>
        </p:spPr>
        <p:txBody>
          <a:bodyPr/>
          <a:lstStyle/>
          <a:p>
            <a:pPr eaLnBrk="1" hangingPunct="1">
              <a:lnSpc>
                <a:spcPct val="90000"/>
              </a:lnSpc>
              <a:tabLst>
                <a:tab pos="744538" algn="l"/>
                <a:tab pos="1025525" algn="l"/>
                <a:tab pos="1260475" algn="l"/>
              </a:tabLst>
            </a:pPr>
            <a:r>
              <a:rPr lang="en-US" altLang="zh-TW" sz="2400" dirty="0" smtClean="0"/>
              <a:t>Shared Boolean variable lock initialized to FALSE; Each process has a local Boolean variable key.</a:t>
            </a:r>
          </a:p>
          <a:p>
            <a:pPr eaLnBrk="1" hangingPunct="1">
              <a:lnSpc>
                <a:spcPct val="90000"/>
              </a:lnSpc>
              <a:tabLst>
                <a:tab pos="744538" algn="l"/>
                <a:tab pos="1025525" algn="l"/>
                <a:tab pos="1260475" algn="l"/>
              </a:tabLst>
            </a:pPr>
            <a:r>
              <a:rPr lang="en-US" altLang="zh-TW" sz="2400" dirty="0" smtClean="0"/>
              <a:t>Solution:</a:t>
            </a:r>
          </a:p>
          <a:p>
            <a:pPr eaLnBrk="1" hangingPunct="1">
              <a:lnSpc>
                <a:spcPct val="90000"/>
              </a:lnSpc>
              <a:buFontTx/>
              <a:buNone/>
              <a:tabLst>
                <a:tab pos="744538" algn="l"/>
                <a:tab pos="1025525" algn="l"/>
                <a:tab pos="1260475" algn="l"/>
              </a:tabLst>
            </a:pPr>
            <a:r>
              <a:rPr lang="en-US" altLang="zh-TW" sz="2400" dirty="0" smtClean="0"/>
              <a:t>          </a:t>
            </a:r>
            <a:r>
              <a:rPr lang="en-US" altLang="zh-TW" sz="2400" dirty="0" smtClean="0">
                <a:solidFill>
                  <a:srgbClr val="0000FF"/>
                </a:solidFill>
              </a:rPr>
              <a:t>while (true)  {</a:t>
            </a:r>
          </a:p>
          <a:p>
            <a:pPr eaLnBrk="1" hangingPunct="1">
              <a:lnSpc>
                <a:spcPct val="90000"/>
              </a:lnSpc>
              <a:buFontTx/>
              <a:buNone/>
              <a:tabLst>
                <a:tab pos="744538" algn="l"/>
                <a:tab pos="1025525" algn="l"/>
                <a:tab pos="1260475" algn="l"/>
              </a:tabLst>
            </a:pPr>
            <a:r>
              <a:rPr lang="en-US" altLang="zh-TW" sz="2400" dirty="0" smtClean="0">
                <a:solidFill>
                  <a:srgbClr val="0000FF"/>
                </a:solidFill>
              </a:rPr>
              <a:t>                    key = TRUE;</a:t>
            </a:r>
          </a:p>
          <a:p>
            <a:pPr eaLnBrk="1" hangingPunct="1">
              <a:lnSpc>
                <a:spcPct val="90000"/>
              </a:lnSpc>
              <a:buFontTx/>
              <a:buNone/>
              <a:tabLst>
                <a:tab pos="744538" algn="l"/>
                <a:tab pos="1025525" algn="l"/>
                <a:tab pos="1260475" algn="l"/>
              </a:tabLst>
            </a:pPr>
            <a:r>
              <a:rPr lang="en-US" altLang="zh-TW" sz="2400" dirty="0" smtClean="0">
                <a:solidFill>
                  <a:srgbClr val="0000FF"/>
                </a:solidFill>
              </a:rPr>
              <a:t>                    while ( key == TRUE)</a:t>
            </a:r>
          </a:p>
          <a:p>
            <a:pPr eaLnBrk="1" hangingPunct="1">
              <a:lnSpc>
                <a:spcPct val="90000"/>
              </a:lnSpc>
              <a:buFontTx/>
              <a:buNone/>
              <a:tabLst>
                <a:tab pos="744538" algn="l"/>
                <a:tab pos="1025525" algn="l"/>
                <a:tab pos="1260475" algn="l"/>
              </a:tabLst>
            </a:pPr>
            <a:r>
              <a:rPr lang="en-US" altLang="zh-TW" sz="2400" dirty="0" smtClean="0">
                <a:solidFill>
                  <a:srgbClr val="0000FF"/>
                </a:solidFill>
              </a:rPr>
              <a:t>                             Swap (&amp;lock, &amp;key );</a:t>
            </a:r>
          </a:p>
          <a:p>
            <a:pPr eaLnBrk="1" hangingPunct="1">
              <a:lnSpc>
                <a:spcPct val="90000"/>
              </a:lnSpc>
              <a:buFontTx/>
              <a:buNone/>
              <a:tabLst>
                <a:tab pos="744538" algn="l"/>
                <a:tab pos="1025525" algn="l"/>
                <a:tab pos="1260475" algn="l"/>
              </a:tabLst>
            </a:pPr>
            <a:r>
              <a:rPr lang="en-US" altLang="zh-TW" sz="2400" dirty="0" smtClean="0">
                <a:solidFill>
                  <a:srgbClr val="0000FF"/>
                </a:solidFill>
              </a:rPr>
              <a:t>                                //    critical section</a:t>
            </a:r>
          </a:p>
          <a:p>
            <a:pPr eaLnBrk="1" hangingPunct="1">
              <a:lnSpc>
                <a:spcPct val="90000"/>
              </a:lnSpc>
              <a:buFontTx/>
              <a:buNone/>
              <a:tabLst>
                <a:tab pos="744538" algn="l"/>
                <a:tab pos="1025525" algn="l"/>
                <a:tab pos="1260475" algn="l"/>
              </a:tabLst>
            </a:pPr>
            <a:r>
              <a:rPr lang="en-US" altLang="zh-TW" sz="2400" dirty="0" smtClean="0">
                <a:solidFill>
                  <a:srgbClr val="0000FF"/>
                </a:solidFill>
              </a:rPr>
              <a:t>                    lock = FALSE;</a:t>
            </a:r>
          </a:p>
          <a:p>
            <a:pPr eaLnBrk="1" hangingPunct="1">
              <a:lnSpc>
                <a:spcPct val="90000"/>
              </a:lnSpc>
              <a:buFontTx/>
              <a:buNone/>
              <a:tabLst>
                <a:tab pos="744538" algn="l"/>
                <a:tab pos="1025525" algn="l"/>
                <a:tab pos="1260475" algn="l"/>
              </a:tabLst>
            </a:pPr>
            <a:r>
              <a:rPr lang="en-US" altLang="zh-TW" sz="2400" dirty="0" smtClean="0">
                <a:solidFill>
                  <a:srgbClr val="0000FF"/>
                </a:solidFill>
              </a:rPr>
              <a:t>                                //      remainder section </a:t>
            </a:r>
          </a:p>
          <a:p>
            <a:pPr eaLnBrk="1" hangingPunct="1">
              <a:lnSpc>
                <a:spcPct val="90000"/>
              </a:lnSpc>
              <a:buFontTx/>
              <a:buNone/>
              <a:tabLst>
                <a:tab pos="744538" algn="l"/>
                <a:tab pos="1025525" algn="l"/>
                <a:tab pos="1260475" algn="l"/>
              </a:tabLst>
            </a:pPr>
            <a:r>
              <a:rPr lang="en-US" altLang="zh-TW" sz="2400" dirty="0" smtClean="0">
                <a:solidFill>
                  <a:srgbClr val="0000FF"/>
                </a:solidFill>
              </a:rPr>
              <a:t>           }</a:t>
            </a:r>
            <a:endParaRPr lang="en-US" altLang="zh-TW" sz="2400" dirty="0" smtClean="0"/>
          </a:p>
        </p:txBody>
      </p:sp>
      <p:sp>
        <p:nvSpPr>
          <p:cNvPr id="7" name="矩形 6"/>
          <p:cNvSpPr/>
          <p:nvPr/>
        </p:nvSpPr>
        <p:spPr bwMode="auto">
          <a:xfrm>
            <a:off x="2411760" y="2740452"/>
            <a:ext cx="4392488" cy="118366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8" name="矩形 7"/>
          <p:cNvSpPr/>
          <p:nvPr/>
        </p:nvSpPr>
        <p:spPr bwMode="auto">
          <a:xfrm>
            <a:off x="2411760" y="4333572"/>
            <a:ext cx="4392488" cy="391572"/>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17</a:t>
            </a:fld>
            <a:endParaRPr lang="en-US" altLang="zh-TW"/>
          </a:p>
        </p:txBody>
      </p:sp>
    </p:spTree>
    <p:extLst>
      <p:ext uri="{BB962C8B-B14F-4D97-AF65-F5344CB8AC3E}">
        <p14:creationId xmlns:p14="http://schemas.microsoft.com/office/powerpoint/2010/main" val="387559627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1124744"/>
          </a:xfrm>
        </p:spPr>
        <p:txBody>
          <a:bodyPr/>
          <a:lstStyle/>
          <a:p>
            <a:pPr eaLnBrk="1" hangingPunct="1"/>
            <a:r>
              <a:rPr lang="en-US" altLang="zh-TW" sz="3200" dirty="0" smtClean="0"/>
              <a:t>Bounded-waiting Mutual Exclusion with </a:t>
            </a:r>
            <a:r>
              <a:rPr lang="en-US" altLang="zh-TW" sz="3200" dirty="0" err="1" smtClean="0"/>
              <a:t>TestandSet</a:t>
            </a:r>
            <a:r>
              <a:rPr lang="en-US" altLang="zh-TW" sz="3200" dirty="0" smtClean="0"/>
              <a:t>()</a:t>
            </a:r>
          </a:p>
        </p:txBody>
      </p:sp>
      <p:sp>
        <p:nvSpPr>
          <p:cNvPr id="21507" name="Content Placeholder 2"/>
          <p:cNvSpPr>
            <a:spLocks noGrp="1"/>
          </p:cNvSpPr>
          <p:nvPr>
            <p:ph idx="1"/>
          </p:nvPr>
        </p:nvSpPr>
        <p:spPr>
          <a:xfrm>
            <a:off x="1691680" y="1124744"/>
            <a:ext cx="5328591" cy="5400600"/>
          </a:xfrm>
        </p:spPr>
        <p:txBody>
          <a:bodyPr/>
          <a:lstStyle/>
          <a:p>
            <a:pPr eaLnBrk="1" hangingPunct="1">
              <a:buFont typeface="Monotype Sorts" pitchFamily="2" charset="2"/>
              <a:buNone/>
            </a:pPr>
            <a:r>
              <a:rPr lang="en-US" altLang="zh-TW" sz="1800" dirty="0" smtClean="0">
                <a:solidFill>
                  <a:srgbClr val="0000FF"/>
                </a:solidFill>
              </a:rPr>
              <a:t>	do { </a:t>
            </a:r>
          </a:p>
          <a:p>
            <a:pPr eaLnBrk="1" hangingPunct="1">
              <a:buFont typeface="Monotype Sorts" pitchFamily="2" charset="2"/>
              <a:buNone/>
            </a:pPr>
            <a:r>
              <a:rPr lang="en-US" altLang="zh-TW" sz="1800" dirty="0" smtClean="0">
                <a:solidFill>
                  <a:srgbClr val="0000FF"/>
                </a:solidFill>
              </a:rPr>
              <a:t>		waiting[i] = TRUE; </a:t>
            </a:r>
          </a:p>
          <a:p>
            <a:pPr eaLnBrk="1" hangingPunct="1">
              <a:buFont typeface="Monotype Sorts" pitchFamily="2" charset="2"/>
              <a:buNone/>
            </a:pPr>
            <a:r>
              <a:rPr lang="en-US" altLang="zh-TW" sz="1800" dirty="0" smtClean="0">
                <a:solidFill>
                  <a:srgbClr val="0000FF"/>
                </a:solidFill>
              </a:rPr>
              <a:t>		key = TRUE; </a:t>
            </a:r>
          </a:p>
          <a:p>
            <a:pPr eaLnBrk="1" hangingPunct="1">
              <a:buFont typeface="Monotype Sorts" pitchFamily="2" charset="2"/>
              <a:buNone/>
            </a:pPr>
            <a:r>
              <a:rPr lang="en-US" altLang="zh-TW" sz="1800" dirty="0" smtClean="0">
                <a:solidFill>
                  <a:srgbClr val="0000FF"/>
                </a:solidFill>
              </a:rPr>
              <a:t>		while (waiting[i] &amp;&amp; key) </a:t>
            </a:r>
          </a:p>
          <a:p>
            <a:pPr eaLnBrk="1" hangingPunct="1">
              <a:buFont typeface="Monotype Sorts" pitchFamily="2" charset="2"/>
              <a:buNone/>
            </a:pPr>
            <a:r>
              <a:rPr lang="en-US" altLang="zh-TW" sz="1800" dirty="0" smtClean="0">
                <a:solidFill>
                  <a:srgbClr val="0000FF"/>
                </a:solidFill>
              </a:rPr>
              <a:t>			key = </a:t>
            </a:r>
            <a:r>
              <a:rPr lang="en-US" altLang="zh-TW" sz="1800" dirty="0" err="1" smtClean="0">
                <a:solidFill>
                  <a:srgbClr val="0000FF"/>
                </a:solidFill>
              </a:rPr>
              <a:t>TestAndSet</a:t>
            </a:r>
            <a:r>
              <a:rPr lang="en-US" altLang="zh-TW" sz="1800" dirty="0" smtClean="0">
                <a:solidFill>
                  <a:srgbClr val="0000FF"/>
                </a:solidFill>
              </a:rPr>
              <a:t>(&amp;lock); </a:t>
            </a:r>
          </a:p>
          <a:p>
            <a:pPr eaLnBrk="1" hangingPunct="1">
              <a:buFont typeface="Monotype Sorts" pitchFamily="2" charset="2"/>
              <a:buNone/>
            </a:pPr>
            <a:r>
              <a:rPr lang="en-US" altLang="zh-TW" sz="1800" dirty="0" smtClean="0">
                <a:solidFill>
                  <a:srgbClr val="0000FF"/>
                </a:solidFill>
              </a:rPr>
              <a:t>		waiting[i] = FALSE; </a:t>
            </a:r>
          </a:p>
          <a:p>
            <a:pPr eaLnBrk="1" hangingPunct="1">
              <a:buFont typeface="Monotype Sorts" pitchFamily="2" charset="2"/>
              <a:buNone/>
            </a:pPr>
            <a:r>
              <a:rPr lang="en-US" altLang="zh-TW" sz="1800" dirty="0" smtClean="0">
                <a:solidFill>
                  <a:srgbClr val="0000FF"/>
                </a:solidFill>
              </a:rPr>
              <a:t>			// critical section </a:t>
            </a:r>
          </a:p>
          <a:p>
            <a:pPr eaLnBrk="1" hangingPunct="1">
              <a:buFont typeface="Monotype Sorts" pitchFamily="2" charset="2"/>
              <a:buNone/>
            </a:pPr>
            <a:r>
              <a:rPr lang="en-US" altLang="zh-TW" sz="1800" dirty="0" smtClean="0">
                <a:solidFill>
                  <a:srgbClr val="0000FF"/>
                </a:solidFill>
              </a:rPr>
              <a:t>		j = (i + 1) % n; </a:t>
            </a:r>
          </a:p>
          <a:p>
            <a:pPr eaLnBrk="1" hangingPunct="1">
              <a:buFont typeface="Monotype Sorts" pitchFamily="2" charset="2"/>
              <a:buNone/>
            </a:pPr>
            <a:r>
              <a:rPr lang="en-US" altLang="zh-TW" sz="1800" dirty="0" smtClean="0">
                <a:solidFill>
                  <a:srgbClr val="0000FF"/>
                </a:solidFill>
              </a:rPr>
              <a:t>		while ((j != i) &amp;&amp; !waiting[j]) </a:t>
            </a:r>
          </a:p>
          <a:p>
            <a:pPr eaLnBrk="1" hangingPunct="1">
              <a:buFont typeface="Monotype Sorts" pitchFamily="2" charset="2"/>
              <a:buNone/>
            </a:pPr>
            <a:r>
              <a:rPr lang="en-US" altLang="zh-TW" sz="1800" dirty="0" smtClean="0">
                <a:solidFill>
                  <a:srgbClr val="0000FF"/>
                </a:solidFill>
              </a:rPr>
              <a:t>			j = (j + 1) % n; </a:t>
            </a:r>
          </a:p>
          <a:p>
            <a:pPr eaLnBrk="1" hangingPunct="1">
              <a:buFont typeface="Monotype Sorts" pitchFamily="2" charset="2"/>
              <a:buNone/>
            </a:pPr>
            <a:r>
              <a:rPr lang="en-US" altLang="zh-TW" sz="1800" dirty="0" smtClean="0">
                <a:solidFill>
                  <a:srgbClr val="0000FF"/>
                </a:solidFill>
              </a:rPr>
              <a:t>		if (j == i) </a:t>
            </a:r>
          </a:p>
          <a:p>
            <a:pPr eaLnBrk="1" hangingPunct="1">
              <a:buFont typeface="Monotype Sorts" pitchFamily="2" charset="2"/>
              <a:buNone/>
            </a:pPr>
            <a:r>
              <a:rPr lang="en-US" altLang="zh-TW" sz="1800" dirty="0" smtClean="0">
                <a:solidFill>
                  <a:srgbClr val="0000FF"/>
                </a:solidFill>
              </a:rPr>
              <a:t>			lock = FALSE; </a:t>
            </a:r>
          </a:p>
          <a:p>
            <a:pPr eaLnBrk="1" hangingPunct="1">
              <a:buFont typeface="Monotype Sorts" pitchFamily="2" charset="2"/>
              <a:buNone/>
            </a:pPr>
            <a:r>
              <a:rPr lang="en-US" altLang="zh-TW" sz="1800" dirty="0" smtClean="0">
                <a:solidFill>
                  <a:srgbClr val="0000FF"/>
                </a:solidFill>
              </a:rPr>
              <a:t>		else </a:t>
            </a:r>
          </a:p>
          <a:p>
            <a:pPr eaLnBrk="1" hangingPunct="1">
              <a:buFont typeface="Monotype Sorts" pitchFamily="2" charset="2"/>
              <a:buNone/>
            </a:pPr>
            <a:r>
              <a:rPr lang="en-US" altLang="zh-TW" sz="1800" dirty="0" smtClean="0">
                <a:solidFill>
                  <a:srgbClr val="0000FF"/>
                </a:solidFill>
              </a:rPr>
              <a:t>			waiting[j] = FALSE; </a:t>
            </a:r>
          </a:p>
          <a:p>
            <a:pPr eaLnBrk="1" hangingPunct="1">
              <a:buFont typeface="Monotype Sorts" pitchFamily="2" charset="2"/>
              <a:buNone/>
            </a:pPr>
            <a:r>
              <a:rPr lang="en-US" altLang="zh-TW" sz="1800" dirty="0" smtClean="0">
                <a:solidFill>
                  <a:srgbClr val="0000FF"/>
                </a:solidFill>
              </a:rPr>
              <a:t>			// remainder section </a:t>
            </a:r>
          </a:p>
          <a:p>
            <a:pPr eaLnBrk="1" hangingPunct="1">
              <a:buFont typeface="Monotype Sorts" pitchFamily="2" charset="2"/>
              <a:buNone/>
            </a:pPr>
            <a:r>
              <a:rPr lang="en-US" altLang="zh-TW" sz="1800" dirty="0" smtClean="0">
                <a:solidFill>
                  <a:srgbClr val="0000FF"/>
                </a:solidFill>
              </a:rPr>
              <a:t>	} while (TRUE);</a:t>
            </a:r>
          </a:p>
        </p:txBody>
      </p:sp>
      <p:sp>
        <p:nvSpPr>
          <p:cNvPr id="4" name="矩形 3"/>
          <p:cNvSpPr/>
          <p:nvPr/>
        </p:nvSpPr>
        <p:spPr bwMode="auto">
          <a:xfrm>
            <a:off x="2411760" y="1484784"/>
            <a:ext cx="4032448" cy="1656184"/>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5" name="矩形 4"/>
          <p:cNvSpPr/>
          <p:nvPr/>
        </p:nvSpPr>
        <p:spPr bwMode="auto">
          <a:xfrm>
            <a:off x="2411760" y="3429000"/>
            <a:ext cx="4032448" cy="2304256"/>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18</a:t>
            </a:fld>
            <a:endParaRPr lang="en-US" altLang="zh-TW"/>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zh-TW" smtClean="0"/>
              <a:t>Objectives</a:t>
            </a:r>
          </a:p>
        </p:txBody>
      </p:sp>
      <p:sp>
        <p:nvSpPr>
          <p:cNvPr id="4099" name="Content Placeholder 2"/>
          <p:cNvSpPr>
            <a:spLocks noGrp="1"/>
          </p:cNvSpPr>
          <p:nvPr>
            <p:ph idx="1"/>
          </p:nvPr>
        </p:nvSpPr>
        <p:spPr>
          <a:xfrm>
            <a:off x="650875" y="1484312"/>
            <a:ext cx="7910513" cy="4825007"/>
          </a:xfrm>
        </p:spPr>
        <p:txBody>
          <a:bodyPr/>
          <a:lstStyle/>
          <a:p>
            <a:pPr eaLnBrk="1" hangingPunct="1"/>
            <a:r>
              <a:rPr lang="en-US" altLang="zh-TW" dirty="0" smtClean="0"/>
              <a:t>To introduce the critical-section problem, whose solutions can be used to ensure the consistency of shared data</a:t>
            </a:r>
          </a:p>
          <a:p>
            <a:pPr eaLnBrk="1" hangingPunct="1"/>
            <a:r>
              <a:rPr lang="en-US" altLang="zh-TW" dirty="0" smtClean="0"/>
              <a:t>To present both software and hardware solutions of the critical-section problem</a:t>
            </a:r>
          </a:p>
          <a:p>
            <a:pPr eaLnBrk="1" hangingPunct="1"/>
            <a:r>
              <a:rPr lang="en-US" altLang="zh-TW" dirty="0"/>
              <a:t>To examine several classical process-synchronization problems.</a:t>
            </a:r>
          </a:p>
          <a:p>
            <a:pPr eaLnBrk="1" hangingPunct="1"/>
            <a:r>
              <a:rPr lang="en-US" altLang="zh-TW" dirty="0"/>
              <a:t>To explore several tools that are used to solve process synchronization problems.</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a:t>
            </a:fld>
            <a:endParaRPr lang="en-US" altLang="zh-TW"/>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zh-TW" dirty="0" err="1" smtClean="0"/>
              <a:t>Mutex</a:t>
            </a:r>
            <a:r>
              <a:rPr lang="en-US" altLang="zh-TW" dirty="0" smtClean="0"/>
              <a:t> Locks</a:t>
            </a:r>
          </a:p>
        </p:txBody>
      </p:sp>
      <p:sp>
        <p:nvSpPr>
          <p:cNvPr id="18438" name="Rectangle 3"/>
          <p:cNvSpPr>
            <a:spLocks noGrp="1" noChangeArrowheads="1"/>
          </p:cNvSpPr>
          <p:nvPr>
            <p:ph type="body" idx="1"/>
          </p:nvPr>
        </p:nvSpPr>
        <p:spPr>
          <a:xfrm>
            <a:off x="683568" y="1412776"/>
            <a:ext cx="7921625" cy="4752528"/>
          </a:xfrm>
        </p:spPr>
        <p:txBody>
          <a:bodyPr/>
          <a:lstStyle/>
          <a:p>
            <a:pPr eaLnBrk="1" hangingPunct="1">
              <a:lnSpc>
                <a:spcPct val="90000"/>
              </a:lnSpc>
            </a:pPr>
            <a:r>
              <a:rPr lang="en-US" altLang="zh-TW" sz="2000" dirty="0" smtClean="0"/>
              <a:t>Mutual exclusion</a:t>
            </a:r>
            <a:endParaRPr lang="en-US" altLang="zh-TW" sz="2000" i="1" dirty="0" smtClean="0">
              <a:solidFill>
                <a:schemeClr val="tx2"/>
              </a:solidFill>
            </a:endParaRPr>
          </a:p>
          <a:p>
            <a:pPr eaLnBrk="1" hangingPunct="1">
              <a:lnSpc>
                <a:spcPct val="90000"/>
              </a:lnSpc>
            </a:pPr>
            <a:r>
              <a:rPr lang="en-US" altLang="zh-TW" sz="2000" dirty="0" smtClean="0"/>
              <a:t>A process must acquire the lock before entering a critical section</a:t>
            </a:r>
          </a:p>
          <a:p>
            <a:pPr eaLnBrk="1" hangingPunct="1">
              <a:lnSpc>
                <a:spcPct val="90000"/>
              </a:lnSpc>
            </a:pPr>
            <a:r>
              <a:rPr lang="en-US" altLang="zh-TW" sz="2000" dirty="0" smtClean="0"/>
              <a:t>It release the lock when it exits the critical section</a:t>
            </a:r>
          </a:p>
          <a:p>
            <a:pPr eaLnBrk="1" hangingPunct="1">
              <a:lnSpc>
                <a:spcPct val="90000"/>
              </a:lnSpc>
            </a:pPr>
            <a:r>
              <a:rPr lang="en-US" altLang="zh-TW" sz="2000" dirty="0" smtClean="0"/>
              <a:t>A variable </a:t>
            </a:r>
            <a:r>
              <a:rPr lang="en-US" altLang="zh-TW" sz="2000" dirty="0">
                <a:solidFill>
                  <a:srgbClr val="0000FF"/>
                </a:solidFill>
              </a:rPr>
              <a:t>available</a:t>
            </a:r>
            <a:r>
              <a:rPr lang="en-US" altLang="zh-TW" sz="2000" dirty="0" smtClean="0"/>
              <a:t>: indicate if the lock is available</a:t>
            </a:r>
          </a:p>
          <a:p>
            <a:pPr lvl="1" eaLnBrk="1" hangingPunct="1">
              <a:lnSpc>
                <a:spcPct val="90000"/>
              </a:lnSpc>
            </a:pPr>
            <a:r>
              <a:rPr lang="en-US" altLang="zh-TW" sz="2000" dirty="0" smtClean="0">
                <a:solidFill>
                  <a:srgbClr val="0000FF"/>
                </a:solidFill>
                <a:sym typeface="Symbol" pitchFamily="18" charset="2"/>
              </a:rPr>
              <a:t>acquire(S) { </a:t>
            </a:r>
          </a:p>
          <a:p>
            <a:pPr lvl="1" eaLnBrk="1" hangingPunct="1">
              <a:lnSpc>
                <a:spcPct val="90000"/>
              </a:lnSpc>
              <a:buFontTx/>
              <a:buNone/>
            </a:pPr>
            <a:r>
              <a:rPr lang="en-US" altLang="zh-TW" sz="2000" dirty="0" smtClean="0">
                <a:solidFill>
                  <a:srgbClr val="0000FF"/>
                </a:solidFill>
                <a:sym typeface="Symbol" pitchFamily="18" charset="2"/>
              </a:rPr>
              <a:t>           while (!available)</a:t>
            </a:r>
          </a:p>
          <a:p>
            <a:pPr lvl="1" eaLnBrk="1" hangingPunct="1">
              <a:lnSpc>
                <a:spcPct val="90000"/>
              </a:lnSpc>
              <a:buFontTx/>
              <a:buNone/>
            </a:pPr>
            <a:r>
              <a:rPr lang="en-US" altLang="zh-TW" sz="2000" dirty="0" smtClean="0">
                <a:solidFill>
                  <a:srgbClr val="0000FF"/>
                </a:solidFill>
                <a:sym typeface="Symbol" pitchFamily="18" charset="2"/>
              </a:rPr>
              <a:t>		          ; /* busy wait */</a:t>
            </a:r>
          </a:p>
          <a:p>
            <a:pPr lvl="1" eaLnBrk="1" hangingPunct="1">
              <a:lnSpc>
                <a:spcPct val="90000"/>
              </a:lnSpc>
              <a:buFontTx/>
              <a:buNone/>
            </a:pPr>
            <a:r>
              <a:rPr lang="en-US" altLang="zh-TW" sz="2000" dirty="0" smtClean="0">
                <a:solidFill>
                  <a:srgbClr val="0000FF"/>
                </a:solidFill>
                <a:sym typeface="Symbol" pitchFamily="18" charset="2"/>
              </a:rPr>
              <a:t>           available = false;</a:t>
            </a:r>
          </a:p>
          <a:p>
            <a:pPr lvl="1" eaLnBrk="1" hangingPunct="1">
              <a:lnSpc>
                <a:spcPct val="90000"/>
              </a:lnSpc>
              <a:buFontTx/>
              <a:buNone/>
            </a:pPr>
            <a:r>
              <a:rPr lang="en-US" altLang="zh-TW" sz="2000" dirty="0" smtClean="0">
                <a:solidFill>
                  <a:srgbClr val="0000FF"/>
                </a:solidFill>
                <a:sym typeface="Symbol" pitchFamily="18" charset="2"/>
              </a:rPr>
              <a:t>    }</a:t>
            </a:r>
          </a:p>
          <a:p>
            <a:pPr lvl="1" eaLnBrk="1" hangingPunct="1">
              <a:lnSpc>
                <a:spcPct val="90000"/>
              </a:lnSpc>
            </a:pPr>
            <a:r>
              <a:rPr lang="en-US" altLang="zh-TW" sz="2000" dirty="0" smtClean="0">
                <a:solidFill>
                  <a:srgbClr val="0000FF"/>
                </a:solidFill>
                <a:sym typeface="Symbol" pitchFamily="18" charset="2"/>
              </a:rPr>
              <a:t>release() { </a:t>
            </a:r>
          </a:p>
          <a:p>
            <a:pPr lvl="1" eaLnBrk="1" hangingPunct="1">
              <a:lnSpc>
                <a:spcPct val="90000"/>
              </a:lnSpc>
              <a:buNone/>
            </a:pPr>
            <a:r>
              <a:rPr lang="en-US" altLang="zh-TW" sz="2000" dirty="0">
                <a:solidFill>
                  <a:srgbClr val="0000FF"/>
                </a:solidFill>
                <a:sym typeface="Symbol" pitchFamily="18" charset="2"/>
              </a:rPr>
              <a:t>        available = </a:t>
            </a:r>
            <a:r>
              <a:rPr lang="en-US" altLang="zh-TW" sz="2000" dirty="0" smtClean="0">
                <a:solidFill>
                  <a:srgbClr val="0000FF"/>
                </a:solidFill>
                <a:sym typeface="Symbol" pitchFamily="18" charset="2"/>
              </a:rPr>
              <a:t>true;</a:t>
            </a:r>
            <a:endParaRPr lang="en-US" altLang="zh-TW" sz="2000" dirty="0">
              <a:solidFill>
                <a:srgbClr val="0000FF"/>
              </a:solidFill>
              <a:sym typeface="Symbol" pitchFamily="18" charset="2"/>
            </a:endParaRPr>
          </a:p>
          <a:p>
            <a:pPr lvl="1" eaLnBrk="1" hangingPunct="1">
              <a:lnSpc>
                <a:spcPct val="90000"/>
              </a:lnSpc>
              <a:buNone/>
            </a:pPr>
            <a:r>
              <a:rPr lang="en-US" altLang="zh-TW" sz="2000" dirty="0" smtClean="0">
                <a:solidFill>
                  <a:srgbClr val="0000FF"/>
                </a:solidFill>
                <a:sym typeface="Symbol" pitchFamily="18" charset="2"/>
              </a:rPr>
              <a:t>    }</a:t>
            </a:r>
            <a:r>
              <a:rPr lang="en-US" altLang="zh-TW" dirty="0" smtClean="0">
                <a:solidFill>
                  <a:srgbClr val="0000FF"/>
                </a:solidFill>
              </a:rPr>
              <a:t> 	</a:t>
            </a:r>
          </a:p>
          <a:p>
            <a:pPr eaLnBrk="1" hangingPunct="1">
              <a:buFont typeface="Monotype Sorts" pitchFamily="2" charset="2"/>
              <a:buNone/>
            </a:pPr>
            <a:endParaRPr lang="en-US" altLang="zh-TW" sz="2000" dirty="0" smtClean="0">
              <a:solidFill>
                <a:srgbClr val="0000FF"/>
              </a:solidFill>
              <a:sym typeface="Symbol" pitchFamily="18" charset="2"/>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19</a:t>
            </a:fld>
            <a:endParaRPr lang="en-US" altLang="zh-TW"/>
          </a:p>
        </p:txBody>
      </p:sp>
      <p:sp>
        <p:nvSpPr>
          <p:cNvPr id="10" name="Content Placeholder 2"/>
          <p:cNvSpPr txBox="1">
            <a:spLocks/>
          </p:cNvSpPr>
          <p:nvPr/>
        </p:nvSpPr>
        <p:spPr bwMode="auto">
          <a:xfrm>
            <a:off x="4211960" y="2708920"/>
            <a:ext cx="4320480" cy="2295488"/>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3"/>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3"/>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buFont typeface="Monotype Sorts" pitchFamily="2" charset="2"/>
              <a:buNone/>
            </a:pPr>
            <a:r>
              <a:rPr lang="en-US" altLang="zh-TW" sz="2000" kern="0" dirty="0" smtClean="0">
                <a:solidFill>
                  <a:srgbClr val="0000FF"/>
                </a:solidFill>
              </a:rPr>
              <a:t>	do { </a:t>
            </a:r>
          </a:p>
          <a:p>
            <a:pPr eaLnBrk="1" hangingPunct="1">
              <a:buFont typeface="Monotype Sorts" pitchFamily="2" charset="2"/>
              <a:buNone/>
            </a:pPr>
            <a:r>
              <a:rPr lang="en-US" altLang="zh-TW" sz="2000" kern="0" dirty="0" smtClean="0">
                <a:solidFill>
                  <a:srgbClr val="0000FF"/>
                </a:solidFill>
              </a:rPr>
              <a:t>		acquire lock </a:t>
            </a:r>
          </a:p>
          <a:p>
            <a:pPr eaLnBrk="1" hangingPunct="1">
              <a:buFont typeface="Monotype Sorts" pitchFamily="2" charset="2"/>
              <a:buNone/>
            </a:pPr>
            <a:r>
              <a:rPr lang="en-US" altLang="zh-TW" sz="2000" kern="0" dirty="0" smtClean="0">
                <a:solidFill>
                  <a:srgbClr val="0000FF"/>
                </a:solidFill>
              </a:rPr>
              <a:t>			critical section </a:t>
            </a:r>
          </a:p>
          <a:p>
            <a:pPr eaLnBrk="1" hangingPunct="1">
              <a:buFont typeface="Monotype Sorts" pitchFamily="2" charset="2"/>
              <a:buNone/>
            </a:pPr>
            <a:r>
              <a:rPr lang="en-US" altLang="zh-TW" sz="2000" kern="0" dirty="0" smtClean="0">
                <a:solidFill>
                  <a:srgbClr val="0000FF"/>
                </a:solidFill>
              </a:rPr>
              <a:t>		release lock </a:t>
            </a:r>
          </a:p>
          <a:p>
            <a:pPr eaLnBrk="1" hangingPunct="1">
              <a:buFont typeface="Monotype Sorts" pitchFamily="2" charset="2"/>
              <a:buNone/>
            </a:pPr>
            <a:r>
              <a:rPr lang="en-US" altLang="zh-TW" sz="2000" kern="0" dirty="0" smtClean="0">
                <a:solidFill>
                  <a:srgbClr val="0000FF"/>
                </a:solidFill>
              </a:rPr>
              <a:t>			remainder section </a:t>
            </a:r>
          </a:p>
          <a:p>
            <a:pPr eaLnBrk="1" hangingPunct="1">
              <a:buFont typeface="Monotype Sorts" pitchFamily="2" charset="2"/>
              <a:buNone/>
            </a:pPr>
            <a:r>
              <a:rPr lang="en-US" altLang="zh-TW" sz="2000" kern="0" dirty="0" smtClean="0">
                <a:solidFill>
                  <a:srgbClr val="0000FF"/>
                </a:solidFill>
              </a:rPr>
              <a:t>	} while (TRUE); </a:t>
            </a:r>
          </a:p>
        </p:txBody>
      </p:sp>
      <p:sp>
        <p:nvSpPr>
          <p:cNvPr id="11" name="矩形 10"/>
          <p:cNvSpPr/>
          <p:nvPr/>
        </p:nvSpPr>
        <p:spPr bwMode="auto">
          <a:xfrm>
            <a:off x="5046730" y="3091961"/>
            <a:ext cx="2127547" cy="361379"/>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1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2" name="矩形 11"/>
          <p:cNvSpPr/>
          <p:nvPr/>
        </p:nvSpPr>
        <p:spPr bwMode="auto">
          <a:xfrm>
            <a:off x="5046731" y="3836380"/>
            <a:ext cx="2127547" cy="361379"/>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100" b="0" i="0" u="none" strike="noStrike" cap="none" normalizeH="0" baseline="0" smtClean="0">
              <a:ln>
                <a:noFill/>
              </a:ln>
              <a:solidFill>
                <a:schemeClr val="tx1"/>
              </a:solidFill>
              <a:effectLst/>
              <a:latin typeface="Bickley Script LET" pitchFamily="2" charset="0"/>
              <a:ea typeface="新細明體" pitchFamily="18" charset="-120"/>
            </a:endParaRPr>
          </a:p>
        </p:txBody>
      </p:sp>
    </p:spTree>
    <p:extLst>
      <p:ext uri="{BB962C8B-B14F-4D97-AF65-F5344CB8AC3E}">
        <p14:creationId xmlns:p14="http://schemas.microsoft.com/office/powerpoint/2010/main" val="324688645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zh-TW" dirty="0" smtClean="0"/>
              <a:t>Semaphore</a:t>
            </a:r>
          </a:p>
        </p:txBody>
      </p:sp>
      <p:sp>
        <p:nvSpPr>
          <p:cNvPr id="18438" name="Rectangle 3"/>
          <p:cNvSpPr>
            <a:spLocks noGrp="1" noChangeArrowheads="1"/>
          </p:cNvSpPr>
          <p:nvPr>
            <p:ph type="body" idx="1"/>
          </p:nvPr>
        </p:nvSpPr>
        <p:spPr>
          <a:xfrm>
            <a:off x="683568" y="1412776"/>
            <a:ext cx="7921625" cy="4752528"/>
          </a:xfrm>
        </p:spPr>
        <p:txBody>
          <a:bodyPr/>
          <a:lstStyle/>
          <a:p>
            <a:pPr eaLnBrk="1" hangingPunct="1">
              <a:lnSpc>
                <a:spcPct val="90000"/>
              </a:lnSpc>
            </a:pPr>
            <a:r>
              <a:rPr lang="en-US" altLang="zh-TW" sz="2000" dirty="0" smtClean="0"/>
              <a:t>Synchronization tool that does not require busy waiting </a:t>
            </a:r>
            <a:endParaRPr lang="en-US" altLang="zh-TW" sz="2000" i="1" dirty="0" smtClean="0">
              <a:solidFill>
                <a:schemeClr val="tx2"/>
              </a:solidFill>
            </a:endParaRPr>
          </a:p>
          <a:p>
            <a:pPr eaLnBrk="1" hangingPunct="1">
              <a:lnSpc>
                <a:spcPct val="90000"/>
              </a:lnSpc>
            </a:pPr>
            <a:r>
              <a:rPr lang="en-US" altLang="zh-TW" sz="2000" dirty="0" smtClean="0"/>
              <a:t>Semaphore </a:t>
            </a:r>
            <a:r>
              <a:rPr lang="en-US" altLang="zh-TW" sz="2000" i="1" dirty="0" smtClean="0"/>
              <a:t>S</a:t>
            </a:r>
            <a:r>
              <a:rPr lang="en-US" altLang="zh-TW" sz="2000" dirty="0" smtClean="0"/>
              <a:t> </a:t>
            </a:r>
            <a:r>
              <a:rPr lang="en-US" altLang="zh-TW" sz="2000" dirty="0" smtClean="0">
                <a:latin typeface="Helvetica" pitchFamily="34" charset="0"/>
              </a:rPr>
              <a:t>–</a:t>
            </a:r>
            <a:r>
              <a:rPr lang="en-US" altLang="zh-TW" sz="2000" dirty="0" smtClean="0"/>
              <a:t> integer variable</a:t>
            </a:r>
          </a:p>
          <a:p>
            <a:pPr eaLnBrk="1" hangingPunct="1">
              <a:lnSpc>
                <a:spcPct val="90000"/>
              </a:lnSpc>
            </a:pPr>
            <a:r>
              <a:rPr lang="en-US" altLang="zh-TW" sz="2000" dirty="0" smtClean="0"/>
              <a:t>Two standard operations modify </a:t>
            </a:r>
            <a:r>
              <a:rPr lang="en-US" altLang="zh-TW" sz="2000" dirty="0" smtClean="0">
                <a:solidFill>
                  <a:srgbClr val="0000FF"/>
                </a:solidFill>
              </a:rPr>
              <a:t>S: wait()</a:t>
            </a:r>
            <a:r>
              <a:rPr lang="en-US" altLang="zh-TW" sz="2000" dirty="0" smtClean="0"/>
              <a:t> and </a:t>
            </a:r>
            <a:r>
              <a:rPr lang="en-US" altLang="zh-TW" sz="2000" dirty="0" smtClean="0">
                <a:solidFill>
                  <a:srgbClr val="0000FF"/>
                </a:solidFill>
              </a:rPr>
              <a:t>signal()</a:t>
            </a:r>
          </a:p>
          <a:p>
            <a:pPr lvl="1" eaLnBrk="1" hangingPunct="1">
              <a:lnSpc>
                <a:spcPct val="90000"/>
              </a:lnSpc>
            </a:pPr>
            <a:r>
              <a:rPr lang="en-US" altLang="zh-TW" sz="2000" dirty="0" smtClean="0"/>
              <a:t>Originally called </a:t>
            </a:r>
            <a:r>
              <a:rPr lang="en-US" altLang="zh-TW" sz="2000" dirty="0" smtClean="0">
                <a:solidFill>
                  <a:srgbClr val="0000FF"/>
                </a:solidFill>
              </a:rPr>
              <a:t>P(), Dutch </a:t>
            </a:r>
            <a:r>
              <a:rPr lang="en-US" altLang="zh-TW" sz="2000" i="1" dirty="0" err="1" smtClean="0">
                <a:solidFill>
                  <a:srgbClr val="0000FF"/>
                </a:solidFill>
              </a:rPr>
              <a:t>proberen</a:t>
            </a:r>
            <a:r>
              <a:rPr lang="en-US" altLang="zh-TW" sz="2000" i="1" dirty="0" smtClean="0">
                <a:solidFill>
                  <a:srgbClr val="0000FF"/>
                </a:solidFill>
              </a:rPr>
              <a:t>,</a:t>
            </a:r>
            <a:r>
              <a:rPr lang="en-US" altLang="zh-TW" sz="2000" dirty="0" smtClean="0"/>
              <a:t> and</a:t>
            </a:r>
            <a:r>
              <a:rPr lang="en-US" altLang="zh-TW" sz="2000" i="1" dirty="0" smtClean="0"/>
              <a:t> </a:t>
            </a:r>
            <a:r>
              <a:rPr lang="en-US" altLang="zh-TW" sz="2000" dirty="0" smtClean="0">
                <a:solidFill>
                  <a:srgbClr val="0000FF"/>
                </a:solidFill>
              </a:rPr>
              <a:t>V(), </a:t>
            </a:r>
            <a:r>
              <a:rPr lang="en-US" altLang="zh-TW" sz="2000" i="1" dirty="0" err="1" smtClean="0">
                <a:solidFill>
                  <a:srgbClr val="0000FF"/>
                </a:solidFill>
              </a:rPr>
              <a:t>verhogen</a:t>
            </a:r>
            <a:r>
              <a:rPr lang="en-US" altLang="zh-TW" sz="2000" i="1" dirty="0" smtClean="0">
                <a:solidFill>
                  <a:srgbClr val="0000FF"/>
                </a:solidFill>
              </a:rPr>
              <a:t>,</a:t>
            </a:r>
          </a:p>
          <a:p>
            <a:pPr eaLnBrk="1" hangingPunct="1">
              <a:lnSpc>
                <a:spcPct val="90000"/>
              </a:lnSpc>
            </a:pPr>
            <a:r>
              <a:rPr lang="en-US" altLang="zh-TW" sz="2000" dirty="0" smtClean="0"/>
              <a:t>Less complicated</a:t>
            </a:r>
          </a:p>
          <a:p>
            <a:pPr eaLnBrk="1" hangingPunct="1">
              <a:lnSpc>
                <a:spcPct val="90000"/>
              </a:lnSpc>
            </a:pPr>
            <a:r>
              <a:rPr lang="en-US" altLang="zh-TW" sz="2000" dirty="0" smtClean="0"/>
              <a:t>Can only be accessed via two indivisible (atomic) operations</a:t>
            </a:r>
          </a:p>
          <a:p>
            <a:pPr lvl="1" eaLnBrk="1" hangingPunct="1">
              <a:lnSpc>
                <a:spcPct val="90000"/>
              </a:lnSpc>
            </a:pPr>
            <a:r>
              <a:rPr lang="en-US" altLang="zh-TW" sz="2000" dirty="0" smtClean="0">
                <a:solidFill>
                  <a:srgbClr val="0000FF"/>
                </a:solidFill>
                <a:sym typeface="Symbol" pitchFamily="18" charset="2"/>
              </a:rPr>
              <a:t>wait (S) { </a:t>
            </a:r>
          </a:p>
          <a:p>
            <a:pPr lvl="1" eaLnBrk="1" hangingPunct="1">
              <a:lnSpc>
                <a:spcPct val="90000"/>
              </a:lnSpc>
              <a:buFontTx/>
              <a:buNone/>
            </a:pPr>
            <a:r>
              <a:rPr lang="en-US" altLang="zh-TW" sz="2000" dirty="0" smtClean="0">
                <a:solidFill>
                  <a:srgbClr val="0000FF"/>
                </a:solidFill>
                <a:sym typeface="Symbol" pitchFamily="18" charset="2"/>
              </a:rPr>
              <a:t>           while S &lt;= 0</a:t>
            </a:r>
          </a:p>
          <a:p>
            <a:pPr lvl="1" eaLnBrk="1" hangingPunct="1">
              <a:lnSpc>
                <a:spcPct val="90000"/>
              </a:lnSpc>
              <a:buFontTx/>
              <a:buNone/>
            </a:pPr>
            <a:r>
              <a:rPr lang="en-US" altLang="zh-TW" sz="2000" dirty="0" smtClean="0">
                <a:solidFill>
                  <a:srgbClr val="0000FF"/>
                </a:solidFill>
                <a:sym typeface="Symbol" pitchFamily="18" charset="2"/>
              </a:rPr>
              <a:t>		          ; // no-op</a:t>
            </a:r>
          </a:p>
          <a:p>
            <a:pPr lvl="1" eaLnBrk="1" hangingPunct="1">
              <a:lnSpc>
                <a:spcPct val="90000"/>
              </a:lnSpc>
              <a:buFontTx/>
              <a:buNone/>
            </a:pPr>
            <a:r>
              <a:rPr lang="en-US" altLang="zh-TW" sz="2000" dirty="0" smtClean="0">
                <a:solidFill>
                  <a:srgbClr val="0000FF"/>
                </a:solidFill>
                <a:sym typeface="Symbol" pitchFamily="18" charset="2"/>
              </a:rPr>
              <a:t>              S--;</a:t>
            </a:r>
          </a:p>
          <a:p>
            <a:pPr lvl="1" eaLnBrk="1" hangingPunct="1">
              <a:lnSpc>
                <a:spcPct val="90000"/>
              </a:lnSpc>
              <a:buFontTx/>
              <a:buNone/>
            </a:pPr>
            <a:r>
              <a:rPr lang="en-US" altLang="zh-TW" sz="2000" dirty="0" smtClean="0">
                <a:solidFill>
                  <a:srgbClr val="0000FF"/>
                </a:solidFill>
                <a:sym typeface="Symbol" pitchFamily="18" charset="2"/>
              </a:rPr>
              <a:t>      }</a:t>
            </a:r>
          </a:p>
          <a:p>
            <a:pPr lvl="1" eaLnBrk="1" hangingPunct="1">
              <a:lnSpc>
                <a:spcPct val="90000"/>
              </a:lnSpc>
            </a:pPr>
            <a:r>
              <a:rPr lang="en-US" altLang="zh-TW" sz="2000" dirty="0" smtClean="0">
                <a:solidFill>
                  <a:srgbClr val="0000FF"/>
                </a:solidFill>
                <a:sym typeface="Symbol" pitchFamily="18" charset="2"/>
              </a:rPr>
              <a:t>signal (S) { </a:t>
            </a:r>
          </a:p>
          <a:p>
            <a:pPr lvl="1" eaLnBrk="1" hangingPunct="1">
              <a:lnSpc>
                <a:spcPct val="90000"/>
              </a:lnSpc>
              <a:buFontTx/>
              <a:buNone/>
            </a:pPr>
            <a:r>
              <a:rPr lang="en-US" altLang="zh-TW" sz="2000" dirty="0" smtClean="0">
                <a:solidFill>
                  <a:srgbClr val="0000FF"/>
                </a:solidFill>
                <a:sym typeface="Symbol" pitchFamily="18" charset="2"/>
              </a:rPr>
              <a:t>        S++;</a:t>
            </a:r>
          </a:p>
          <a:p>
            <a:pPr lvl="1" eaLnBrk="1" hangingPunct="1">
              <a:lnSpc>
                <a:spcPct val="90000"/>
              </a:lnSpc>
              <a:buFontTx/>
              <a:buNone/>
            </a:pPr>
            <a:r>
              <a:rPr lang="en-US" altLang="zh-TW" sz="2000" dirty="0" smtClean="0">
                <a:solidFill>
                  <a:srgbClr val="0000FF"/>
                </a:solidFill>
                <a:sym typeface="Symbol" pitchFamily="18" charset="2"/>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20</a:t>
            </a:fld>
            <a:endParaRPr lang="en-US" altLang="zh-TW"/>
          </a:p>
        </p:txBody>
      </p:sp>
    </p:spTree>
    <p:extLst>
      <p:ext uri="{BB962C8B-B14F-4D97-AF65-F5344CB8AC3E}">
        <p14:creationId xmlns:p14="http://schemas.microsoft.com/office/powerpoint/2010/main" val="19775590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052736"/>
          </a:xfrm>
        </p:spPr>
        <p:txBody>
          <a:bodyPr/>
          <a:lstStyle/>
          <a:p>
            <a:pPr eaLnBrk="1" hangingPunct="1"/>
            <a:r>
              <a:rPr lang="en-US" altLang="zh-TW" sz="3600" dirty="0" smtClean="0"/>
              <a:t>Semaphore as General Synchronization Tool</a:t>
            </a:r>
          </a:p>
        </p:txBody>
      </p:sp>
      <p:sp>
        <p:nvSpPr>
          <p:cNvPr id="23555" name="Rectangle 3"/>
          <p:cNvSpPr>
            <a:spLocks noGrp="1" noChangeArrowheads="1"/>
          </p:cNvSpPr>
          <p:nvPr>
            <p:ph type="body" idx="1"/>
          </p:nvPr>
        </p:nvSpPr>
        <p:spPr>
          <a:xfrm>
            <a:off x="328711" y="1124744"/>
            <a:ext cx="8563769" cy="5184576"/>
          </a:xfrm>
        </p:spPr>
        <p:txBody>
          <a:bodyPr/>
          <a:lstStyle/>
          <a:p>
            <a:pPr eaLnBrk="1" hangingPunct="1">
              <a:tabLst>
                <a:tab pos="2005013" algn="ctr"/>
                <a:tab pos="4518025" algn="ctr"/>
              </a:tabLst>
            </a:pPr>
            <a:r>
              <a:rPr lang="en-US" altLang="zh-TW" sz="2000" dirty="0" smtClean="0">
                <a:solidFill>
                  <a:srgbClr val="3366FF"/>
                </a:solidFill>
              </a:rPr>
              <a:t>Counting </a:t>
            </a:r>
            <a:r>
              <a:rPr lang="en-US" altLang="zh-TW" sz="2000" dirty="0" smtClean="0"/>
              <a:t>semaphore – integer value can range over an unrestricted domain</a:t>
            </a:r>
          </a:p>
          <a:p>
            <a:pPr eaLnBrk="1" hangingPunct="1">
              <a:tabLst>
                <a:tab pos="2005013" algn="ctr"/>
                <a:tab pos="4518025" algn="ctr"/>
              </a:tabLst>
            </a:pPr>
            <a:r>
              <a:rPr lang="en-US" altLang="zh-TW" sz="2000" dirty="0" smtClean="0">
                <a:solidFill>
                  <a:srgbClr val="3366FF"/>
                </a:solidFill>
              </a:rPr>
              <a:t>Binary </a:t>
            </a:r>
            <a:r>
              <a:rPr lang="en-US" altLang="zh-TW" sz="2000" dirty="0" smtClean="0"/>
              <a:t>semaphore – integer value can range only between 0 </a:t>
            </a:r>
            <a:br>
              <a:rPr lang="en-US" altLang="zh-TW" sz="2000" dirty="0" smtClean="0"/>
            </a:br>
            <a:r>
              <a:rPr lang="en-US" altLang="zh-TW" sz="2000" dirty="0" smtClean="0"/>
              <a:t>and 1; can be simpler to implement</a:t>
            </a:r>
          </a:p>
          <a:p>
            <a:pPr lvl="1" eaLnBrk="1" hangingPunct="1">
              <a:tabLst>
                <a:tab pos="2005013" algn="ctr"/>
                <a:tab pos="4518025" algn="ctr"/>
              </a:tabLst>
            </a:pPr>
            <a:r>
              <a:rPr lang="en-US" altLang="zh-TW" sz="2000" dirty="0" smtClean="0">
                <a:sym typeface="MT Extra" pitchFamily="18" charset="2"/>
              </a:rPr>
              <a:t>Also known as </a:t>
            </a:r>
            <a:r>
              <a:rPr lang="en-US" altLang="zh-TW" sz="2000" dirty="0" err="1" smtClean="0">
                <a:solidFill>
                  <a:srgbClr val="3366FF"/>
                </a:solidFill>
                <a:sym typeface="MT Extra" pitchFamily="18" charset="2"/>
              </a:rPr>
              <a:t>mutex</a:t>
            </a:r>
            <a:r>
              <a:rPr lang="en-US" altLang="zh-TW" sz="2000" dirty="0" smtClean="0">
                <a:solidFill>
                  <a:srgbClr val="3366FF"/>
                </a:solidFill>
                <a:sym typeface="MT Extra" pitchFamily="18" charset="2"/>
              </a:rPr>
              <a:t> locks</a:t>
            </a:r>
            <a:endParaRPr lang="en-US" altLang="zh-TW" sz="2000" dirty="0" smtClean="0">
              <a:solidFill>
                <a:srgbClr val="3366FF"/>
              </a:solidFill>
            </a:endParaRPr>
          </a:p>
          <a:p>
            <a:pPr eaLnBrk="1" hangingPunct="1">
              <a:tabLst>
                <a:tab pos="2005013" algn="ctr"/>
                <a:tab pos="4518025" algn="ctr"/>
              </a:tabLst>
            </a:pPr>
            <a:r>
              <a:rPr lang="en-US" altLang="zh-TW" sz="2000" dirty="0" smtClean="0"/>
              <a:t>Can implement a counting semaphore </a:t>
            </a:r>
            <a:r>
              <a:rPr lang="en-US" altLang="zh-TW" sz="2000" dirty="0" smtClean="0">
                <a:solidFill>
                  <a:srgbClr val="0000FF"/>
                </a:solidFill>
              </a:rPr>
              <a:t>S</a:t>
            </a:r>
            <a:r>
              <a:rPr lang="en-US" altLang="zh-TW" sz="2000" dirty="0" smtClean="0"/>
              <a:t> as a binary semaphore</a:t>
            </a:r>
          </a:p>
          <a:p>
            <a:pPr eaLnBrk="1" hangingPunct="1">
              <a:tabLst>
                <a:tab pos="2005013" algn="ctr"/>
                <a:tab pos="4518025" algn="ctr"/>
              </a:tabLst>
            </a:pPr>
            <a:r>
              <a:rPr lang="en-US" altLang="zh-TW" sz="2000" dirty="0" smtClean="0">
                <a:sym typeface="MT Extra" pitchFamily="18" charset="2"/>
              </a:rPr>
              <a:t>Provides mutual exclusion</a:t>
            </a:r>
          </a:p>
          <a:p>
            <a:pPr lvl="1" eaLnBrk="1" hangingPunct="1">
              <a:buNone/>
              <a:tabLst>
                <a:tab pos="2005013" algn="ctr"/>
                <a:tab pos="4518025" algn="ctr"/>
              </a:tabLst>
            </a:pPr>
            <a:r>
              <a:rPr lang="en-US" altLang="zh-TW" sz="2000" dirty="0" smtClean="0">
                <a:solidFill>
                  <a:srgbClr val="0000FF"/>
                </a:solidFill>
                <a:sym typeface="MT Extra" pitchFamily="18" charset="2"/>
              </a:rPr>
              <a:t>Semaphore(</a:t>
            </a:r>
            <a:r>
              <a:rPr lang="en-US" altLang="zh-TW" sz="2000" dirty="0" err="1" smtClean="0">
                <a:solidFill>
                  <a:srgbClr val="0000FF"/>
                </a:solidFill>
                <a:sym typeface="MT Extra" pitchFamily="18" charset="2"/>
              </a:rPr>
              <a:t>mutex</a:t>
            </a:r>
            <a:r>
              <a:rPr lang="en-US" altLang="zh-TW" sz="2000" dirty="0" smtClean="0">
                <a:solidFill>
                  <a:srgbClr val="0000FF"/>
                </a:solidFill>
                <a:sym typeface="MT Extra" pitchFamily="18" charset="2"/>
              </a:rPr>
              <a:t>, 1);    // declare semaphore </a:t>
            </a:r>
            <a:r>
              <a:rPr lang="en-US" altLang="zh-TW" sz="2000" dirty="0" err="1" smtClean="0">
                <a:solidFill>
                  <a:srgbClr val="0000FF"/>
                </a:solidFill>
                <a:sym typeface="MT Extra" pitchFamily="18" charset="2"/>
              </a:rPr>
              <a:t>mutex</a:t>
            </a:r>
            <a:r>
              <a:rPr lang="en-US" altLang="zh-TW" sz="2000" dirty="0">
                <a:solidFill>
                  <a:srgbClr val="0000FF"/>
                </a:solidFill>
                <a:sym typeface="MT Extra" pitchFamily="18" charset="2"/>
              </a:rPr>
              <a:t>, initialized to </a:t>
            </a:r>
            <a:r>
              <a:rPr lang="en-US" altLang="zh-TW" sz="2000" dirty="0" smtClean="0">
                <a:solidFill>
                  <a:srgbClr val="0000FF"/>
                </a:solidFill>
                <a:sym typeface="MT Extra" pitchFamily="18" charset="2"/>
              </a:rPr>
              <a:t>1</a:t>
            </a:r>
          </a:p>
          <a:p>
            <a:pPr lvl="1" eaLnBrk="1" hangingPunct="1">
              <a:buNone/>
              <a:tabLst>
                <a:tab pos="2005013" algn="ctr"/>
                <a:tab pos="4518025" algn="ctr"/>
              </a:tabLst>
            </a:pPr>
            <a:r>
              <a:rPr lang="en-US" altLang="zh-TW" sz="2000" dirty="0" smtClean="0">
                <a:solidFill>
                  <a:srgbClr val="0000FF"/>
                </a:solidFill>
                <a:sym typeface="MT Extra" pitchFamily="18" charset="2"/>
              </a:rPr>
              <a:t>do {	</a:t>
            </a:r>
          </a:p>
          <a:p>
            <a:pPr lvl="1" eaLnBrk="1" hangingPunct="1">
              <a:buNone/>
              <a:tabLst>
                <a:tab pos="2005013" algn="ctr"/>
                <a:tab pos="4518025" algn="ctr"/>
              </a:tabLst>
            </a:pPr>
            <a:r>
              <a:rPr lang="en-US" altLang="zh-TW" sz="2000" dirty="0">
                <a:solidFill>
                  <a:srgbClr val="0000FF"/>
                </a:solidFill>
                <a:sym typeface="MT Extra" pitchFamily="18" charset="2"/>
              </a:rPr>
              <a:t> </a:t>
            </a:r>
            <a:r>
              <a:rPr lang="en-US" altLang="zh-TW" sz="2000" dirty="0" smtClean="0">
                <a:solidFill>
                  <a:srgbClr val="0000FF"/>
                </a:solidFill>
                <a:sym typeface="MT Extra" pitchFamily="18" charset="2"/>
              </a:rPr>
              <a:t>    wait (</a:t>
            </a:r>
            <a:r>
              <a:rPr lang="en-US" altLang="zh-TW" sz="2000" dirty="0" err="1" smtClean="0">
                <a:solidFill>
                  <a:srgbClr val="0000FF"/>
                </a:solidFill>
                <a:sym typeface="MT Extra" pitchFamily="18" charset="2"/>
              </a:rPr>
              <a:t>mutex</a:t>
            </a:r>
            <a:r>
              <a:rPr lang="en-US" altLang="zh-TW" sz="2000" dirty="0" smtClean="0">
                <a:solidFill>
                  <a:srgbClr val="0000FF"/>
                </a:solidFill>
                <a:sym typeface="MT Extra" pitchFamily="18" charset="2"/>
              </a:rPr>
              <a:t>);</a:t>
            </a:r>
          </a:p>
          <a:p>
            <a:pPr lvl="1" eaLnBrk="1" hangingPunct="1">
              <a:buFont typeface="Monotype Sorts" pitchFamily="2" charset="2"/>
              <a:buNone/>
              <a:tabLst>
                <a:tab pos="2005013" algn="ctr"/>
                <a:tab pos="4518025" algn="ctr"/>
              </a:tabLst>
            </a:pPr>
            <a:r>
              <a:rPr lang="en-US" altLang="zh-TW" sz="2000" dirty="0" smtClean="0">
                <a:solidFill>
                  <a:srgbClr val="0000FF"/>
                </a:solidFill>
                <a:sym typeface="MT Extra" pitchFamily="18" charset="2"/>
              </a:rPr>
              <a:t>         // critical Section</a:t>
            </a:r>
          </a:p>
          <a:p>
            <a:pPr lvl="1" eaLnBrk="1" hangingPunct="1">
              <a:buFont typeface="Monotype Sorts" pitchFamily="2" charset="2"/>
              <a:buNone/>
              <a:tabLst>
                <a:tab pos="2005013" algn="ctr"/>
                <a:tab pos="4518025" algn="ctr"/>
              </a:tabLst>
            </a:pPr>
            <a:r>
              <a:rPr lang="en-US" altLang="zh-TW" sz="2000" dirty="0" smtClean="0">
                <a:solidFill>
                  <a:srgbClr val="0000FF"/>
                </a:solidFill>
                <a:sym typeface="MT Extra" pitchFamily="18" charset="2"/>
              </a:rPr>
              <a:t>     signal (</a:t>
            </a:r>
            <a:r>
              <a:rPr lang="en-US" altLang="zh-TW" sz="2000" dirty="0" err="1" smtClean="0">
                <a:solidFill>
                  <a:srgbClr val="0000FF"/>
                </a:solidFill>
                <a:sym typeface="MT Extra" pitchFamily="18" charset="2"/>
              </a:rPr>
              <a:t>mutex</a:t>
            </a:r>
            <a:r>
              <a:rPr lang="en-US" altLang="zh-TW" sz="2000" dirty="0" smtClean="0">
                <a:solidFill>
                  <a:srgbClr val="0000FF"/>
                </a:solidFill>
                <a:sym typeface="MT Extra" pitchFamily="18" charset="2"/>
              </a:rPr>
              <a:t>);</a:t>
            </a:r>
          </a:p>
          <a:p>
            <a:pPr lvl="1" eaLnBrk="1" hangingPunct="1">
              <a:buFont typeface="Monotype Sorts" pitchFamily="2" charset="2"/>
              <a:buNone/>
              <a:tabLst>
                <a:tab pos="2005013" algn="ctr"/>
                <a:tab pos="4518025" algn="ctr"/>
              </a:tabLst>
            </a:pPr>
            <a:r>
              <a:rPr lang="en-US" altLang="zh-TW" sz="2000" dirty="0" smtClean="0">
                <a:solidFill>
                  <a:srgbClr val="0000FF"/>
                </a:solidFill>
                <a:sym typeface="MT Extra" pitchFamily="18" charset="2"/>
              </a:rPr>
              <a:t>		// remainder section</a:t>
            </a:r>
          </a:p>
          <a:p>
            <a:pPr lvl="1" eaLnBrk="1" hangingPunct="1">
              <a:buFont typeface="Monotype Sorts" pitchFamily="2" charset="2"/>
              <a:buNone/>
              <a:tabLst>
                <a:tab pos="2005013" algn="ctr"/>
                <a:tab pos="4518025" algn="ctr"/>
              </a:tabLst>
            </a:pPr>
            <a:r>
              <a:rPr lang="en-US" altLang="zh-TW" sz="2000" dirty="0" smtClean="0">
                <a:solidFill>
                  <a:srgbClr val="0000FF"/>
                </a:solidFill>
                <a:sym typeface="MT Extra" pitchFamily="18" charset="2"/>
              </a:rPr>
              <a:t>} while (TRUE);</a:t>
            </a:r>
          </a:p>
          <a:p>
            <a:pPr eaLnBrk="1" hangingPunct="1">
              <a:buFont typeface="Monotype Sorts" pitchFamily="2" charset="2"/>
              <a:buNone/>
              <a:tabLst>
                <a:tab pos="2005013" algn="ctr"/>
                <a:tab pos="4518025" algn="ctr"/>
              </a:tabLst>
            </a:pPr>
            <a:endParaRPr lang="en-US" altLang="zh-TW" sz="1800" dirty="0" smtClean="0">
              <a:solidFill>
                <a:srgbClr val="0000FF"/>
              </a:solidFill>
              <a:sym typeface="MT Extra" pitchFamily="18" charset="2"/>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21</a:t>
            </a:fld>
            <a:endParaRPr lang="en-US" altLang="zh-TW"/>
          </a:p>
        </p:txBody>
      </p:sp>
      <p:sp>
        <p:nvSpPr>
          <p:cNvPr id="6" name="矩形 5"/>
          <p:cNvSpPr/>
          <p:nvPr/>
        </p:nvSpPr>
        <p:spPr bwMode="auto">
          <a:xfrm>
            <a:off x="3643474" y="4005063"/>
            <a:ext cx="4968552" cy="2304257"/>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buFont typeface="Monotype Sorts" pitchFamily="2" charset="2"/>
              <a:buNone/>
            </a:pPr>
            <a:r>
              <a:rPr kumimoji="0" lang="en-US" altLang="zh-TW" sz="1800" dirty="0" err="1">
                <a:solidFill>
                  <a:srgbClr val="222222"/>
                </a:solidFill>
                <a:latin typeface="Consolas" panose="020B0609020204030204" pitchFamily="49" charset="0"/>
                <a:cs typeface="Consolas" panose="020B0609020204030204" pitchFamily="49" charset="0"/>
              </a:rPr>
              <a:t>typedef</a:t>
            </a: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struct</a:t>
            </a:r>
            <a:r>
              <a:rPr kumimoji="0" lang="en-US" altLang="zh-TW" sz="1800" dirty="0">
                <a:solidFill>
                  <a:srgbClr val="222222"/>
                </a:solidFill>
                <a:latin typeface="Consolas" panose="020B0609020204030204" pitchFamily="49" charset="0"/>
                <a:cs typeface="Consolas" panose="020B0609020204030204" pitchFamily="49" charset="0"/>
              </a:rPr>
              <a:t> {</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int</a:t>
            </a:r>
            <a:r>
              <a:rPr kumimoji="0" lang="en-US" altLang="zh-TW" sz="1800" dirty="0">
                <a:solidFill>
                  <a:srgbClr val="222222"/>
                </a:solidFill>
                <a:latin typeface="Consolas" panose="020B0609020204030204" pitchFamily="49" charset="0"/>
                <a:cs typeface="Consolas" panose="020B0609020204030204" pitchFamily="49" charset="0"/>
              </a:rPr>
              <a:t> value;</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a:solidFill>
                  <a:srgbClr val="222222"/>
                </a:solidFill>
                <a:latin typeface="Consolas" panose="020B0609020204030204" pitchFamily="49" charset="0"/>
                <a:cs typeface="Consolas" panose="020B0609020204030204" pitchFamily="49" charset="0"/>
              </a:rPr>
              <a:t>struct</a:t>
            </a:r>
            <a:r>
              <a:rPr kumimoji="0" lang="en-US" altLang="zh-TW" sz="1800" dirty="0">
                <a:solidFill>
                  <a:srgbClr val="222222"/>
                </a:solidFill>
                <a:latin typeface="Consolas" panose="020B0609020204030204" pitchFamily="49" charset="0"/>
                <a:cs typeface="Consolas" panose="020B0609020204030204" pitchFamily="49" charset="0"/>
              </a:rPr>
              <a:t> process *list;</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smtClean="0">
                <a:solidFill>
                  <a:srgbClr val="222222"/>
                </a:solidFill>
                <a:latin typeface="Consolas" panose="020B0609020204030204" pitchFamily="49" charset="0"/>
                <a:cs typeface="Consolas" panose="020B0609020204030204" pitchFamily="49" charset="0"/>
              </a:rPr>
              <a:t>semaphore;</a:t>
            </a:r>
          </a:p>
          <a:p>
            <a:pPr algn="l" eaLnBrk="1" hangingPunct="1">
              <a:buFont typeface="Monotype Sorts" pitchFamily="2" charset="2"/>
              <a:buNone/>
            </a:pPr>
            <a:endParaRPr kumimoji="0" lang="en-US" altLang="zh-TW" sz="1800" dirty="0" smtClean="0">
              <a:solidFill>
                <a:srgbClr val="222222"/>
              </a:solidFill>
              <a:latin typeface="Consolas" panose="020B0609020204030204" pitchFamily="49" charset="0"/>
              <a:cs typeface="Consolas" panose="020B0609020204030204" pitchFamily="49" charset="0"/>
              <a:sym typeface="MT Extra" pitchFamily="18" charset="2"/>
            </a:endParaRPr>
          </a:p>
          <a:p>
            <a:pPr algn="l" eaLnBrk="1" hangingPunct="1">
              <a:buFont typeface="Monotype Sorts" pitchFamily="2" charset="2"/>
              <a:buNone/>
            </a:pPr>
            <a:r>
              <a:rPr kumimoji="0" lang="en-US" altLang="zh-TW" sz="1800" dirty="0" smtClean="0">
                <a:solidFill>
                  <a:srgbClr val="222222"/>
                </a:solidFill>
                <a:latin typeface="Consolas" panose="020B0609020204030204" pitchFamily="49" charset="0"/>
                <a:cs typeface="Consolas" panose="020B0609020204030204" pitchFamily="49" charset="0"/>
                <a:sym typeface="MT Extra" pitchFamily="18" charset="2"/>
              </a:rPr>
              <a:t>#define Semaphore(name, value) \</a:t>
            </a:r>
          </a:p>
          <a:p>
            <a:pPr algn="l" eaLnBrk="1" hangingPunct="1">
              <a:buFont typeface="Monotype Sorts" pitchFamily="2" charset="2"/>
              <a:buNone/>
            </a:pPr>
            <a:r>
              <a:rPr kumimoji="0" lang="en-US" altLang="zh-TW" sz="1800" dirty="0" smtClean="0">
                <a:solidFill>
                  <a:srgbClr val="222222"/>
                </a:solidFill>
                <a:latin typeface="Consolas" panose="020B0609020204030204" pitchFamily="49" charset="0"/>
                <a:cs typeface="Consolas" panose="020B0609020204030204" pitchFamily="49" charset="0"/>
                <a:sym typeface="MT Extra" pitchFamily="18" charset="2"/>
              </a:rPr>
              <a:t>semaphore _#name = {value, 0}, \</a:t>
            </a:r>
          </a:p>
          <a:p>
            <a:pPr algn="l" eaLnBrk="1" hangingPunct="1">
              <a:buFont typeface="Monotype Sorts" pitchFamily="2" charset="2"/>
              <a:buNone/>
            </a:pPr>
            <a:r>
              <a:rPr kumimoji="0" lang="en-US" altLang="zh-TW" sz="1800" dirty="0" smtClean="0">
                <a:solidFill>
                  <a:srgbClr val="222222"/>
                </a:solidFill>
                <a:latin typeface="Consolas" panose="020B0609020204030204" pitchFamily="49" charset="0"/>
                <a:cs typeface="Consolas" panose="020B0609020204030204" pitchFamily="49" charset="0"/>
                <a:sym typeface="MT Extra" pitchFamily="18" charset="2"/>
              </a:rPr>
              <a:t>          *name = &amp;_#name</a:t>
            </a: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Semaphore Implementation</a:t>
            </a:r>
          </a:p>
        </p:txBody>
      </p:sp>
      <p:sp>
        <p:nvSpPr>
          <p:cNvPr id="24579" name="Rectangle 3"/>
          <p:cNvSpPr>
            <a:spLocks noGrp="1" noChangeArrowheads="1"/>
          </p:cNvSpPr>
          <p:nvPr>
            <p:ph type="body" idx="1"/>
          </p:nvPr>
        </p:nvSpPr>
        <p:spPr>
          <a:xfrm>
            <a:off x="611560" y="1196752"/>
            <a:ext cx="8014022" cy="5003824"/>
          </a:xfrm>
        </p:spPr>
        <p:txBody>
          <a:bodyPr/>
          <a:lstStyle/>
          <a:p>
            <a:pPr eaLnBrk="1" hangingPunct="1"/>
            <a:r>
              <a:rPr lang="en-US" altLang="zh-TW" sz="2400" dirty="0" smtClean="0"/>
              <a:t>Must guarantee that no two processes can execute </a:t>
            </a:r>
            <a:r>
              <a:rPr lang="en-US" altLang="zh-TW" sz="2400" dirty="0" smtClean="0">
                <a:solidFill>
                  <a:srgbClr val="0000FF"/>
                </a:solidFill>
              </a:rPr>
              <a:t>wait ()</a:t>
            </a:r>
            <a:r>
              <a:rPr lang="en-US" altLang="zh-TW" sz="2400" dirty="0" smtClean="0"/>
              <a:t> and </a:t>
            </a:r>
            <a:r>
              <a:rPr lang="en-US" altLang="zh-TW" sz="2400" dirty="0" smtClean="0">
                <a:solidFill>
                  <a:srgbClr val="0000FF"/>
                </a:solidFill>
              </a:rPr>
              <a:t>signal ()</a:t>
            </a:r>
            <a:r>
              <a:rPr lang="en-US" altLang="zh-TW" sz="2400" dirty="0" smtClean="0"/>
              <a:t> on the same semaphore at the same time</a:t>
            </a:r>
          </a:p>
          <a:p>
            <a:pPr eaLnBrk="1" hangingPunct="1"/>
            <a:r>
              <a:rPr lang="en-US" altLang="zh-TW" sz="2400" dirty="0" smtClean="0"/>
              <a:t>Thus, implementation becomes the critical section problem where the wait and signal code are placed in the critical section.</a:t>
            </a:r>
          </a:p>
          <a:p>
            <a:pPr lvl="1" eaLnBrk="1" hangingPunct="1"/>
            <a:r>
              <a:rPr lang="en-US" altLang="zh-TW" sz="2000" dirty="0" smtClean="0"/>
              <a:t>Could now have </a:t>
            </a:r>
            <a:r>
              <a:rPr lang="en-US" altLang="zh-TW" sz="2000" dirty="0" smtClean="0">
                <a:solidFill>
                  <a:srgbClr val="3366FF"/>
                </a:solidFill>
              </a:rPr>
              <a:t>busy waiting </a:t>
            </a:r>
            <a:r>
              <a:rPr lang="en-US" altLang="zh-TW" sz="2000" dirty="0" smtClean="0"/>
              <a:t>in critical section implementation</a:t>
            </a:r>
          </a:p>
          <a:p>
            <a:pPr lvl="2" eaLnBrk="1" hangingPunct="1"/>
            <a:r>
              <a:rPr lang="en-US" altLang="zh-TW" sz="1800" dirty="0" smtClean="0"/>
              <a:t>But implementation code is short</a:t>
            </a:r>
          </a:p>
          <a:p>
            <a:pPr lvl="2" eaLnBrk="1" hangingPunct="1"/>
            <a:r>
              <a:rPr lang="en-US" altLang="zh-TW" sz="1800" dirty="0" smtClean="0"/>
              <a:t>Little busy waiting if critical section rarely occupied</a:t>
            </a:r>
          </a:p>
          <a:p>
            <a:pPr eaLnBrk="1" hangingPunct="1"/>
            <a:r>
              <a:rPr lang="en-US" altLang="zh-TW" sz="2400" dirty="0" smtClean="0"/>
              <a:t>Note that applications may spend lots of time in critical sections and therefore this is not a good solution.</a:t>
            </a:r>
          </a:p>
          <a:p>
            <a:pPr eaLnBrk="1" hangingPunct="1">
              <a:buFont typeface="Monotype Sorts" pitchFamily="2" charset="2"/>
              <a:buNone/>
            </a:pPr>
            <a:r>
              <a:rPr lang="en-US" altLang="zh-TW" sz="2400" dirty="0" smtClean="0"/>
              <a:t> </a:t>
            </a:r>
          </a:p>
          <a:p>
            <a:pPr lvl="1" eaLnBrk="1" hangingPunct="1">
              <a:buFont typeface="Monotype Sorts" pitchFamily="2" charset="2"/>
              <a:buNone/>
            </a:pPr>
            <a:endParaRPr lang="en-US" altLang="zh-TW" sz="2000" dirty="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22</a:t>
            </a:fld>
            <a:endParaRPr lang="en-US" altLang="zh-TW"/>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755576" y="1196752"/>
            <a:ext cx="7777360" cy="5256584"/>
          </a:xfrm>
        </p:spPr>
        <p:txBody>
          <a:bodyPr/>
          <a:lstStyle/>
          <a:p>
            <a:pPr eaLnBrk="1" hangingPunct="1"/>
            <a:r>
              <a:rPr lang="en-US" altLang="zh-TW" sz="2800" dirty="0" smtClean="0"/>
              <a:t>With each semaphore there is an associated waiting queue. Each entry in a waiting queue has two data items:</a:t>
            </a:r>
          </a:p>
          <a:p>
            <a:pPr lvl="1" eaLnBrk="1" hangingPunct="1"/>
            <a:r>
              <a:rPr lang="en-US" altLang="zh-TW" sz="2400" dirty="0" smtClean="0"/>
              <a:t> value (of type integer)</a:t>
            </a:r>
          </a:p>
          <a:p>
            <a:pPr lvl="1" eaLnBrk="1" hangingPunct="1"/>
            <a:r>
              <a:rPr lang="en-US" altLang="zh-TW" sz="2400" dirty="0" smtClean="0"/>
              <a:t> pointer to next record in the list</a:t>
            </a:r>
          </a:p>
          <a:p>
            <a:pPr lvl="1" eaLnBrk="1" hangingPunct="1">
              <a:buFont typeface="Monotype Sorts" pitchFamily="2" charset="2"/>
              <a:buNone/>
            </a:pPr>
            <a:endParaRPr lang="en-US" altLang="zh-TW" sz="2400" dirty="0" smtClean="0"/>
          </a:p>
          <a:p>
            <a:pPr lvl="1" eaLnBrk="1" hangingPunct="1">
              <a:buFont typeface="Monotype Sorts" pitchFamily="2" charset="2"/>
              <a:buNone/>
            </a:pPr>
            <a:endParaRPr lang="en-US" altLang="zh-TW" sz="2400" dirty="0" smtClean="0"/>
          </a:p>
          <a:p>
            <a:pPr eaLnBrk="1" hangingPunct="1"/>
            <a:r>
              <a:rPr lang="en-US" altLang="zh-TW" sz="2800" dirty="0" smtClean="0"/>
              <a:t>Two operations:</a:t>
            </a:r>
          </a:p>
          <a:p>
            <a:pPr lvl="1" eaLnBrk="1" hangingPunct="1"/>
            <a:r>
              <a:rPr lang="en-US" altLang="zh-TW" sz="2400" dirty="0" smtClean="0">
                <a:solidFill>
                  <a:srgbClr val="3366FF"/>
                </a:solidFill>
              </a:rPr>
              <a:t>block </a:t>
            </a:r>
            <a:r>
              <a:rPr lang="en-US" altLang="zh-TW" sz="2400" dirty="0" smtClean="0"/>
              <a:t>– place the process invoking the operation on the appropriate waiting queue.</a:t>
            </a:r>
          </a:p>
          <a:p>
            <a:pPr lvl="1" eaLnBrk="1" hangingPunct="1"/>
            <a:r>
              <a:rPr lang="en-US" altLang="zh-TW" sz="2400" dirty="0" smtClean="0">
                <a:solidFill>
                  <a:srgbClr val="3366FF"/>
                </a:solidFill>
              </a:rPr>
              <a:t>wakeup </a:t>
            </a:r>
            <a:r>
              <a:rPr lang="en-US" altLang="zh-TW" sz="2400" dirty="0" smtClean="0"/>
              <a:t>– remove one of processes in the waiting queue and place it in the ready queue.</a:t>
            </a:r>
          </a:p>
          <a:p>
            <a:pPr eaLnBrk="1" hangingPunct="1">
              <a:buFont typeface="Monotype Sorts" pitchFamily="2" charset="2"/>
              <a:buNone/>
            </a:pPr>
            <a:r>
              <a:rPr lang="en-US" altLang="zh-TW" sz="2800" dirty="0" smtClean="0">
                <a:solidFill>
                  <a:srgbClr val="0000FF"/>
                </a:solidFill>
              </a:rPr>
              <a:t>                        </a:t>
            </a:r>
          </a:p>
        </p:txBody>
      </p:sp>
      <p:sp>
        <p:nvSpPr>
          <p:cNvPr id="25602" name="Rectangle 2"/>
          <p:cNvSpPr>
            <a:spLocks noGrp="1" noChangeArrowheads="1"/>
          </p:cNvSpPr>
          <p:nvPr>
            <p:ph type="title"/>
          </p:nvPr>
        </p:nvSpPr>
        <p:spPr>
          <a:xfrm>
            <a:off x="899592" y="0"/>
            <a:ext cx="7272808" cy="1052736"/>
          </a:xfrm>
        </p:spPr>
        <p:txBody>
          <a:bodyPr/>
          <a:lstStyle/>
          <a:p>
            <a:pPr eaLnBrk="1" hangingPunct="1"/>
            <a:r>
              <a:rPr lang="en-US" altLang="zh-TW" sz="3600" dirty="0" smtClean="0"/>
              <a:t>Semaphore Implementation without Busy Waiting (1/2)</a:t>
            </a:r>
            <a:r>
              <a:rPr lang="en-US" altLang="zh-TW" sz="4000" dirty="0" smtClean="0"/>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23</a:t>
            </a:fld>
            <a:endParaRPr lang="en-US" altLang="zh-TW"/>
          </a:p>
        </p:txBody>
      </p:sp>
      <p:sp>
        <p:nvSpPr>
          <p:cNvPr id="6" name="矩形 5"/>
          <p:cNvSpPr/>
          <p:nvPr/>
        </p:nvSpPr>
        <p:spPr bwMode="auto">
          <a:xfrm>
            <a:off x="4358779" y="3501008"/>
            <a:ext cx="3799504" cy="1152128"/>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buFont typeface="Monotype Sorts" pitchFamily="2" charset="2"/>
              <a:buNone/>
            </a:pPr>
            <a:r>
              <a:rPr kumimoji="0" lang="en-US" altLang="zh-TW" sz="1800" dirty="0" err="1">
                <a:solidFill>
                  <a:srgbClr val="222222"/>
                </a:solidFill>
                <a:latin typeface="Consolas" panose="020B0609020204030204" pitchFamily="49" charset="0"/>
                <a:cs typeface="Consolas" panose="020B0609020204030204" pitchFamily="49" charset="0"/>
              </a:rPr>
              <a:t>t</a:t>
            </a:r>
            <a:r>
              <a:rPr kumimoji="0" lang="en-US" altLang="zh-TW" sz="1800" dirty="0" err="1" smtClean="0">
                <a:solidFill>
                  <a:srgbClr val="222222"/>
                </a:solidFill>
                <a:latin typeface="Consolas" panose="020B0609020204030204" pitchFamily="49" charset="0"/>
                <a:cs typeface="Consolas" panose="020B0609020204030204" pitchFamily="49" charset="0"/>
              </a:rPr>
              <a:t>ypedef</a:t>
            </a:r>
            <a:r>
              <a:rPr kumimoji="0" lang="en-US" altLang="zh-TW" sz="1800" dirty="0" smtClean="0">
                <a:solidFill>
                  <a:srgbClr val="222222"/>
                </a:solidFill>
                <a:latin typeface="Consolas" panose="020B0609020204030204" pitchFamily="49" charset="0"/>
                <a:cs typeface="Consolas" panose="020B0609020204030204" pitchFamily="49" charset="0"/>
              </a:rPr>
              <a:t> </a:t>
            </a:r>
            <a:r>
              <a:rPr kumimoji="0" lang="en-US" altLang="zh-TW" sz="1800" dirty="0" err="1" smtClean="0">
                <a:solidFill>
                  <a:srgbClr val="222222"/>
                </a:solidFill>
                <a:latin typeface="Consolas" panose="020B0609020204030204" pitchFamily="49" charset="0"/>
                <a:cs typeface="Consolas" panose="020B0609020204030204" pitchFamily="49" charset="0"/>
              </a:rPr>
              <a:t>struct</a:t>
            </a:r>
            <a:r>
              <a:rPr kumimoji="0" lang="en-US" altLang="zh-TW" sz="1800" dirty="0" smtClean="0">
                <a:solidFill>
                  <a:srgbClr val="222222"/>
                </a:solidFill>
                <a:latin typeface="Consolas" panose="020B0609020204030204" pitchFamily="49" charset="0"/>
                <a:cs typeface="Consolas" panose="020B0609020204030204" pitchFamily="49" charset="0"/>
              </a:rPr>
              <a:t> {</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smtClean="0">
                <a:solidFill>
                  <a:srgbClr val="222222"/>
                </a:solidFill>
                <a:latin typeface="Consolas" panose="020B0609020204030204" pitchFamily="49" charset="0"/>
                <a:cs typeface="Consolas" panose="020B0609020204030204" pitchFamily="49" charset="0"/>
              </a:rPr>
              <a:t>int</a:t>
            </a:r>
            <a:r>
              <a:rPr kumimoji="0" lang="en-US" altLang="zh-TW" sz="1800" dirty="0" smtClean="0">
                <a:solidFill>
                  <a:srgbClr val="222222"/>
                </a:solidFill>
                <a:latin typeface="Consolas" panose="020B0609020204030204" pitchFamily="49" charset="0"/>
                <a:cs typeface="Consolas" panose="020B0609020204030204" pitchFamily="49" charset="0"/>
              </a:rPr>
              <a:t> value;</a:t>
            </a:r>
          </a:p>
          <a:p>
            <a:pPr algn="l" eaLnBrk="1" hangingPunct="1">
              <a:buFont typeface="Monotype Sorts" pitchFamily="2" charset="2"/>
              <a:buNone/>
            </a:pPr>
            <a:r>
              <a:rPr kumimoji="0" lang="en-US" altLang="zh-TW" sz="1800" dirty="0">
                <a:solidFill>
                  <a:srgbClr val="222222"/>
                </a:solidFill>
                <a:latin typeface="Consolas" panose="020B0609020204030204" pitchFamily="49" charset="0"/>
                <a:cs typeface="Consolas" panose="020B0609020204030204" pitchFamily="49" charset="0"/>
              </a:rPr>
              <a:t>	</a:t>
            </a:r>
            <a:r>
              <a:rPr kumimoji="0" lang="en-US" altLang="zh-TW" sz="1800" dirty="0" err="1" smtClean="0">
                <a:solidFill>
                  <a:srgbClr val="222222"/>
                </a:solidFill>
                <a:latin typeface="Consolas" panose="020B0609020204030204" pitchFamily="49" charset="0"/>
                <a:cs typeface="Consolas" panose="020B0609020204030204" pitchFamily="49" charset="0"/>
              </a:rPr>
              <a:t>struct</a:t>
            </a:r>
            <a:r>
              <a:rPr kumimoji="0" lang="en-US" altLang="zh-TW" sz="1800" dirty="0" smtClean="0">
                <a:solidFill>
                  <a:srgbClr val="222222"/>
                </a:solidFill>
                <a:latin typeface="Consolas" panose="020B0609020204030204" pitchFamily="49" charset="0"/>
                <a:cs typeface="Consolas" panose="020B0609020204030204" pitchFamily="49" charset="0"/>
              </a:rPr>
              <a:t> process *list;</a:t>
            </a:r>
          </a:p>
          <a:p>
            <a:pPr algn="l" eaLnBrk="1" hangingPunct="1">
              <a:buFont typeface="Monotype Sorts" pitchFamily="2" charset="2"/>
              <a:buNone/>
            </a:pPr>
            <a:r>
              <a:rPr kumimoji="0" lang="en-US" altLang="zh-TW" sz="1800" dirty="0" smtClean="0">
                <a:solidFill>
                  <a:srgbClr val="222222"/>
                </a:solidFill>
                <a:latin typeface="Consolas" panose="020B0609020204030204" pitchFamily="49" charset="0"/>
                <a:cs typeface="Consolas" panose="020B0609020204030204" pitchFamily="49" charset="0"/>
              </a:rPr>
              <a:t>} semaphore</a:t>
            </a:r>
            <a:endParaRPr kumimoji="0" lang="en-US" altLang="zh-TW" sz="1800" dirty="0">
              <a:solidFill>
                <a:srgbClr val="222222"/>
              </a:solidFill>
              <a:latin typeface="Consolas" panose="020B0609020204030204" pitchFamily="49" charset="0"/>
              <a:cs typeface="Consolas" panose="020B0609020204030204" pitchFamily="49" charset="0"/>
            </a:endParaRPr>
          </a:p>
          <a:p>
            <a:pPr algn="l" eaLnBrk="1" hangingPunct="1">
              <a:buFont typeface="Monotype Sorts" pitchFamily="2" charset="2"/>
              <a:buNone/>
            </a:pPr>
            <a:endParaRPr kumimoji="1" lang="zh-TW" altLang="en-US" sz="1800" b="0" i="0" u="none" strike="noStrike" cap="none" normalizeH="0" baseline="0" dirty="0" smtClean="0">
              <a:ln>
                <a:noFill/>
              </a:ln>
              <a:solidFill>
                <a:schemeClr val="tx1"/>
              </a:solidFill>
              <a:effectLst/>
            </a:endParaRP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71600" y="6273"/>
            <a:ext cx="7054552" cy="981869"/>
          </a:xfrm>
        </p:spPr>
        <p:txBody>
          <a:bodyPr/>
          <a:lstStyle/>
          <a:p>
            <a:pPr eaLnBrk="1" hangingPunct="1"/>
            <a:r>
              <a:rPr lang="en-US" altLang="zh-TW" sz="3600" dirty="0"/>
              <a:t>Semaphore Implementation with no Busy waiting </a:t>
            </a:r>
            <a:r>
              <a:rPr lang="en-US" altLang="zh-TW" sz="3600" dirty="0" smtClean="0"/>
              <a:t>(2/2)</a:t>
            </a:r>
            <a:endParaRPr lang="en-US" altLang="zh-TW" sz="3600" dirty="0"/>
          </a:p>
        </p:txBody>
      </p:sp>
      <p:sp>
        <p:nvSpPr>
          <p:cNvPr id="26627" name="Rectangle 3"/>
          <p:cNvSpPr>
            <a:spLocks noGrp="1" noChangeArrowheads="1"/>
          </p:cNvSpPr>
          <p:nvPr>
            <p:ph type="body" idx="1"/>
          </p:nvPr>
        </p:nvSpPr>
        <p:spPr>
          <a:xfrm>
            <a:off x="827088" y="1282700"/>
            <a:ext cx="7424737" cy="5242644"/>
          </a:xfrm>
        </p:spPr>
        <p:txBody>
          <a:bodyPr/>
          <a:lstStyle/>
          <a:p>
            <a:pPr eaLnBrk="1" hangingPunct="1">
              <a:lnSpc>
                <a:spcPct val="80000"/>
              </a:lnSpc>
            </a:pPr>
            <a:r>
              <a:rPr lang="en-US" altLang="zh-TW" sz="2000" dirty="0" smtClean="0"/>
              <a:t>Implementation of wait:</a:t>
            </a:r>
          </a:p>
          <a:p>
            <a:pPr eaLnBrk="1" hangingPunct="1">
              <a:lnSpc>
                <a:spcPct val="80000"/>
              </a:lnSpc>
              <a:buFont typeface="Monotype Sorts" pitchFamily="2" charset="2"/>
              <a:buNone/>
            </a:pPr>
            <a:r>
              <a:rPr lang="en-US" altLang="zh-TW" sz="2000" dirty="0" smtClean="0">
                <a:solidFill>
                  <a:srgbClr val="0000FF"/>
                </a:solidFill>
              </a:rPr>
              <a:t>            wait(semaphore *S) { </a:t>
            </a:r>
          </a:p>
          <a:p>
            <a:pPr eaLnBrk="1" hangingPunct="1">
              <a:lnSpc>
                <a:spcPct val="80000"/>
              </a:lnSpc>
              <a:buFont typeface="Monotype Sorts" pitchFamily="2" charset="2"/>
              <a:buNone/>
            </a:pPr>
            <a:r>
              <a:rPr lang="en-US" altLang="zh-TW" sz="2000" dirty="0" smtClean="0">
                <a:solidFill>
                  <a:srgbClr val="0000FF"/>
                </a:solidFill>
              </a:rPr>
              <a:t>			S-&gt;value--; </a:t>
            </a:r>
          </a:p>
          <a:p>
            <a:pPr eaLnBrk="1" hangingPunct="1">
              <a:lnSpc>
                <a:spcPct val="80000"/>
              </a:lnSpc>
              <a:buFont typeface="Monotype Sorts" pitchFamily="2" charset="2"/>
              <a:buNone/>
            </a:pPr>
            <a:r>
              <a:rPr lang="en-US" altLang="zh-TW" sz="2000" dirty="0" smtClean="0">
                <a:solidFill>
                  <a:srgbClr val="0000FF"/>
                </a:solidFill>
              </a:rPr>
              <a:t>			if (S-&gt;value &lt; 0) { </a:t>
            </a:r>
          </a:p>
          <a:p>
            <a:pPr eaLnBrk="1" hangingPunct="1">
              <a:lnSpc>
                <a:spcPct val="80000"/>
              </a:lnSpc>
              <a:buFont typeface="Monotype Sorts" pitchFamily="2" charset="2"/>
              <a:buNone/>
            </a:pPr>
            <a:r>
              <a:rPr lang="en-US" altLang="zh-TW" sz="2000" dirty="0" smtClean="0">
                <a:solidFill>
                  <a:srgbClr val="0000FF"/>
                </a:solidFill>
              </a:rPr>
              <a:t>				add this process to S-&gt;list; </a:t>
            </a:r>
          </a:p>
          <a:p>
            <a:pPr eaLnBrk="1" hangingPunct="1">
              <a:lnSpc>
                <a:spcPct val="80000"/>
              </a:lnSpc>
              <a:buFont typeface="Monotype Sorts" pitchFamily="2" charset="2"/>
              <a:buNone/>
            </a:pPr>
            <a:r>
              <a:rPr lang="en-US" altLang="zh-TW" sz="2000" dirty="0" smtClean="0">
                <a:solidFill>
                  <a:srgbClr val="0000FF"/>
                </a:solidFill>
              </a:rPr>
              <a:t>				block(); </a:t>
            </a:r>
          </a:p>
          <a:p>
            <a:pPr eaLnBrk="1" hangingPunct="1">
              <a:lnSpc>
                <a:spcPct val="80000"/>
              </a:lnSpc>
              <a:buFont typeface="Monotype Sorts" pitchFamily="2" charset="2"/>
              <a:buNone/>
            </a:pPr>
            <a:r>
              <a:rPr lang="en-US" altLang="zh-TW" sz="2000" dirty="0" smtClean="0">
                <a:solidFill>
                  <a:srgbClr val="0000FF"/>
                </a:solidFill>
              </a:rPr>
              <a:t>			} </a:t>
            </a:r>
          </a:p>
          <a:p>
            <a:pPr eaLnBrk="1" hangingPunct="1">
              <a:lnSpc>
                <a:spcPct val="80000"/>
              </a:lnSpc>
              <a:buFont typeface="Monotype Sorts" pitchFamily="2" charset="2"/>
              <a:buNone/>
            </a:pPr>
            <a:r>
              <a:rPr lang="en-US" altLang="zh-TW" sz="2000" dirty="0" smtClean="0">
                <a:solidFill>
                  <a:srgbClr val="0000FF"/>
                </a:solidFill>
              </a:rPr>
              <a:t>		}</a:t>
            </a:r>
          </a:p>
          <a:p>
            <a:pPr eaLnBrk="1" hangingPunct="1">
              <a:lnSpc>
                <a:spcPct val="80000"/>
              </a:lnSpc>
              <a:buFont typeface="Monotype Sorts" pitchFamily="2" charset="2"/>
              <a:buNone/>
            </a:pPr>
            <a:endParaRPr lang="en-US" altLang="zh-TW" sz="2000" dirty="0" smtClean="0">
              <a:solidFill>
                <a:srgbClr val="0000FF"/>
              </a:solidFill>
            </a:endParaRPr>
          </a:p>
          <a:p>
            <a:pPr eaLnBrk="1" hangingPunct="1">
              <a:lnSpc>
                <a:spcPct val="80000"/>
              </a:lnSpc>
            </a:pPr>
            <a:r>
              <a:rPr lang="en-US" altLang="zh-TW" sz="2000" dirty="0" smtClean="0"/>
              <a:t>Implementation of signal:</a:t>
            </a:r>
          </a:p>
          <a:p>
            <a:pPr eaLnBrk="1" hangingPunct="1">
              <a:lnSpc>
                <a:spcPct val="80000"/>
              </a:lnSpc>
              <a:buFont typeface="Monotype Sorts" pitchFamily="2" charset="2"/>
              <a:buNone/>
            </a:pPr>
            <a:r>
              <a:rPr lang="en-US" altLang="zh-TW" sz="2000" dirty="0" smtClean="0">
                <a:solidFill>
                  <a:srgbClr val="0000FF"/>
                </a:solidFill>
              </a:rPr>
              <a:t>		signal(semaphore *S) { </a:t>
            </a:r>
          </a:p>
          <a:p>
            <a:pPr eaLnBrk="1" hangingPunct="1">
              <a:lnSpc>
                <a:spcPct val="80000"/>
              </a:lnSpc>
              <a:buFont typeface="Monotype Sorts" pitchFamily="2" charset="2"/>
              <a:buNone/>
            </a:pPr>
            <a:r>
              <a:rPr lang="en-US" altLang="zh-TW" sz="2000" dirty="0" smtClean="0">
                <a:solidFill>
                  <a:srgbClr val="0000FF"/>
                </a:solidFill>
              </a:rPr>
              <a:t>			S-&gt;value++; </a:t>
            </a:r>
          </a:p>
          <a:p>
            <a:pPr eaLnBrk="1" hangingPunct="1">
              <a:lnSpc>
                <a:spcPct val="80000"/>
              </a:lnSpc>
              <a:buFont typeface="Monotype Sorts" pitchFamily="2" charset="2"/>
              <a:buNone/>
            </a:pPr>
            <a:r>
              <a:rPr lang="en-US" altLang="zh-TW" sz="2000" dirty="0" smtClean="0">
                <a:solidFill>
                  <a:srgbClr val="0000FF"/>
                </a:solidFill>
              </a:rPr>
              <a:t>			if (S-&gt;value &lt;= 0) { </a:t>
            </a:r>
          </a:p>
          <a:p>
            <a:pPr eaLnBrk="1" hangingPunct="1">
              <a:lnSpc>
                <a:spcPct val="80000"/>
              </a:lnSpc>
              <a:buFont typeface="Monotype Sorts" pitchFamily="2" charset="2"/>
              <a:buNone/>
            </a:pPr>
            <a:r>
              <a:rPr lang="en-US" altLang="zh-TW" sz="2000" dirty="0" smtClean="0">
                <a:solidFill>
                  <a:srgbClr val="0000FF"/>
                </a:solidFill>
              </a:rPr>
              <a:t>				remove a process P from S-&gt;list; </a:t>
            </a:r>
          </a:p>
          <a:p>
            <a:pPr eaLnBrk="1" hangingPunct="1">
              <a:lnSpc>
                <a:spcPct val="80000"/>
              </a:lnSpc>
              <a:buFont typeface="Monotype Sorts" pitchFamily="2" charset="2"/>
              <a:buNone/>
            </a:pPr>
            <a:r>
              <a:rPr lang="en-US" altLang="zh-TW" sz="2000" dirty="0" smtClean="0">
                <a:solidFill>
                  <a:srgbClr val="0000FF"/>
                </a:solidFill>
              </a:rPr>
              <a:t>				wakeup(P); </a:t>
            </a:r>
          </a:p>
          <a:p>
            <a:pPr eaLnBrk="1" hangingPunct="1">
              <a:lnSpc>
                <a:spcPct val="80000"/>
              </a:lnSpc>
              <a:buFont typeface="Monotype Sorts" pitchFamily="2" charset="2"/>
              <a:buNone/>
            </a:pP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24</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2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2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62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2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62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62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27">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62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zh-TW" smtClean="0"/>
              <a:t>Deadlock and Starvation</a:t>
            </a:r>
          </a:p>
        </p:txBody>
      </p:sp>
      <p:sp>
        <p:nvSpPr>
          <p:cNvPr id="23558" name="Rectangle 3"/>
          <p:cNvSpPr>
            <a:spLocks noGrp="1" noChangeArrowheads="1"/>
          </p:cNvSpPr>
          <p:nvPr>
            <p:ph type="body" idx="1"/>
          </p:nvPr>
        </p:nvSpPr>
        <p:spPr>
          <a:xfrm>
            <a:off x="179512" y="1196975"/>
            <a:ext cx="8784976" cy="5400675"/>
          </a:xfrm>
        </p:spPr>
        <p:txBody>
          <a:bodyPr/>
          <a:lstStyle/>
          <a:p>
            <a:pPr eaLnBrk="1" hangingPunct="1">
              <a:lnSpc>
                <a:spcPct val="90000"/>
              </a:lnSpc>
              <a:tabLst>
                <a:tab pos="1887538" algn="ctr"/>
                <a:tab pos="4572000" algn="ctr"/>
              </a:tabLst>
            </a:pPr>
            <a:r>
              <a:rPr lang="en-US" altLang="zh-TW" sz="2400" dirty="0">
                <a:solidFill>
                  <a:srgbClr val="3366FF"/>
                </a:solidFill>
              </a:rPr>
              <a:t>Deadlock</a:t>
            </a:r>
            <a:r>
              <a:rPr lang="en-US" altLang="zh-TW" sz="2400" dirty="0" smtClean="0">
                <a:solidFill>
                  <a:schemeClr val="tx2"/>
                </a:solidFill>
              </a:rPr>
              <a:t> </a:t>
            </a:r>
            <a:r>
              <a:rPr lang="en-US" altLang="zh-TW" sz="2400" dirty="0" smtClean="0">
                <a:latin typeface="Helvetica" pitchFamily="34" charset="0"/>
              </a:rPr>
              <a:t>–</a:t>
            </a:r>
            <a:r>
              <a:rPr lang="en-US" altLang="zh-TW" sz="2400" dirty="0" smtClean="0"/>
              <a:t> two or more processes are waiting indefinitely for an event that can be caused by only one of the waiting processes</a:t>
            </a:r>
          </a:p>
          <a:p>
            <a:pPr eaLnBrk="1" hangingPunct="1">
              <a:lnSpc>
                <a:spcPct val="90000"/>
              </a:lnSpc>
              <a:tabLst>
                <a:tab pos="1887538" algn="ctr"/>
                <a:tab pos="4572000" algn="ctr"/>
              </a:tabLst>
            </a:pPr>
            <a:r>
              <a:rPr lang="en-US" altLang="zh-TW" sz="2400" dirty="0" smtClean="0"/>
              <a:t>Let </a:t>
            </a:r>
            <a:r>
              <a:rPr lang="en-US" altLang="zh-TW" sz="2000" dirty="0" smtClean="0">
                <a:solidFill>
                  <a:srgbClr val="0000FF"/>
                </a:solidFill>
              </a:rPr>
              <a:t>S</a:t>
            </a:r>
            <a:r>
              <a:rPr lang="en-US" altLang="zh-TW" sz="2400" dirty="0" smtClean="0"/>
              <a:t> and </a:t>
            </a:r>
            <a:r>
              <a:rPr lang="en-US" altLang="zh-TW" sz="2000" dirty="0" smtClean="0">
                <a:solidFill>
                  <a:srgbClr val="0000FF"/>
                </a:solidFill>
              </a:rPr>
              <a:t>Q</a:t>
            </a:r>
            <a:r>
              <a:rPr lang="en-US" altLang="zh-TW" sz="2400" dirty="0" smtClean="0"/>
              <a:t> be two semaphores initialized to 1</a:t>
            </a:r>
          </a:p>
          <a:p>
            <a:pPr eaLnBrk="1" hangingPunct="1">
              <a:lnSpc>
                <a:spcPct val="90000"/>
              </a:lnSpc>
              <a:buFontTx/>
              <a:buNone/>
              <a:tabLst>
                <a:tab pos="1887538" algn="ctr"/>
                <a:tab pos="4572000" algn="ctr"/>
              </a:tabLst>
            </a:pPr>
            <a:r>
              <a:rPr lang="en-US" altLang="zh-TW" sz="2400" i="1" dirty="0" smtClean="0"/>
              <a:t>		</a:t>
            </a:r>
            <a:r>
              <a:rPr lang="en-US" altLang="zh-TW" sz="2400" i="1" dirty="0" smtClean="0">
                <a:solidFill>
                  <a:srgbClr val="0000FF"/>
                </a:solidFill>
              </a:rPr>
              <a:t>P</a:t>
            </a:r>
            <a:r>
              <a:rPr lang="en-US" altLang="zh-TW" sz="2400" baseline="-25000" dirty="0" smtClean="0">
                <a:solidFill>
                  <a:srgbClr val="0000FF"/>
                </a:solidFill>
              </a:rPr>
              <a:t>0</a:t>
            </a:r>
            <a:r>
              <a:rPr lang="en-US" altLang="zh-TW" sz="2400" dirty="0" smtClean="0">
                <a:solidFill>
                  <a:srgbClr val="0000FF"/>
                </a:solidFill>
              </a:rPr>
              <a:t>		</a:t>
            </a:r>
            <a:r>
              <a:rPr lang="en-US" altLang="zh-TW" sz="2400" i="1" dirty="0" smtClean="0">
                <a:solidFill>
                  <a:srgbClr val="0000FF"/>
                </a:solidFill>
              </a:rPr>
              <a:t>P</a:t>
            </a:r>
            <a:r>
              <a:rPr lang="en-US" altLang="zh-TW" sz="2400" baseline="-25000" dirty="0" smtClean="0">
                <a:solidFill>
                  <a:srgbClr val="0000FF"/>
                </a:solidFill>
              </a:rPr>
              <a:t>1</a:t>
            </a:r>
          </a:p>
          <a:p>
            <a:pPr eaLnBrk="1" hangingPunct="1">
              <a:lnSpc>
                <a:spcPct val="90000"/>
              </a:lnSpc>
              <a:buFontTx/>
              <a:buNone/>
              <a:tabLst>
                <a:tab pos="1887538" algn="ctr"/>
                <a:tab pos="4572000" algn="ctr"/>
              </a:tabLst>
            </a:pPr>
            <a:r>
              <a:rPr lang="en-US" altLang="zh-TW" sz="2400" dirty="0" smtClean="0">
                <a:solidFill>
                  <a:srgbClr val="0000FF"/>
                </a:solidFill>
              </a:rPr>
              <a:t>		    </a:t>
            </a:r>
            <a:r>
              <a:rPr lang="en-US" altLang="zh-TW" sz="2000" dirty="0" smtClean="0">
                <a:solidFill>
                  <a:srgbClr val="0000FF"/>
                </a:solidFill>
              </a:rPr>
              <a:t>wait (S); 	                                     wait (Q);</a:t>
            </a:r>
          </a:p>
          <a:p>
            <a:pPr eaLnBrk="1" hangingPunct="1">
              <a:lnSpc>
                <a:spcPct val="90000"/>
              </a:lnSpc>
              <a:buFontTx/>
              <a:buNone/>
              <a:tabLst>
                <a:tab pos="1887538" algn="ctr"/>
                <a:tab pos="4572000" algn="ctr"/>
              </a:tabLst>
            </a:pPr>
            <a:r>
              <a:rPr lang="en-US" altLang="zh-TW" sz="2000" dirty="0" smtClean="0">
                <a:solidFill>
                  <a:srgbClr val="0000FF"/>
                </a:solidFill>
              </a:rPr>
              <a:t>		      wait (Q); 	                                     wait (S);</a:t>
            </a:r>
          </a:p>
          <a:p>
            <a:pPr eaLnBrk="1" hangingPunct="1">
              <a:lnSpc>
                <a:spcPct val="90000"/>
              </a:lnSpc>
              <a:buFontTx/>
              <a:buNone/>
              <a:tabLst>
                <a:tab pos="1887538" algn="ctr"/>
                <a:tab pos="4572000" algn="ctr"/>
              </a:tabLst>
            </a:pPr>
            <a:r>
              <a:rPr lang="en-US" altLang="zh-TW" sz="2000" dirty="0" smtClean="0">
                <a:solidFill>
                  <a:srgbClr val="0000FF"/>
                </a:solidFill>
              </a:rPr>
              <a:t>		...		…</a:t>
            </a:r>
          </a:p>
          <a:p>
            <a:pPr eaLnBrk="1" hangingPunct="1">
              <a:lnSpc>
                <a:spcPct val="90000"/>
              </a:lnSpc>
              <a:buFontTx/>
              <a:buNone/>
              <a:tabLst>
                <a:tab pos="1887538" algn="ctr"/>
                <a:tab pos="4572000" algn="ctr"/>
              </a:tabLst>
            </a:pPr>
            <a:r>
              <a:rPr lang="en-US" altLang="zh-TW" sz="2000" dirty="0" smtClean="0">
                <a:solidFill>
                  <a:srgbClr val="0000FF"/>
                </a:solidFill>
              </a:rPr>
              <a:t>		        signal  (S); 	                                       signal (Q);</a:t>
            </a:r>
          </a:p>
          <a:p>
            <a:pPr eaLnBrk="1" hangingPunct="1">
              <a:lnSpc>
                <a:spcPct val="90000"/>
              </a:lnSpc>
              <a:buFontTx/>
              <a:buNone/>
              <a:tabLst>
                <a:tab pos="1887538" algn="ctr"/>
                <a:tab pos="4572000" algn="ctr"/>
              </a:tabLst>
            </a:pPr>
            <a:r>
              <a:rPr lang="en-US" altLang="zh-TW" sz="2000" dirty="0" smtClean="0">
                <a:solidFill>
                  <a:srgbClr val="0000FF"/>
                </a:solidFill>
              </a:rPr>
              <a:t>		        signal (Q); 	                                       signal (S);</a:t>
            </a:r>
          </a:p>
          <a:p>
            <a:pPr eaLnBrk="1" hangingPunct="1">
              <a:lnSpc>
                <a:spcPct val="90000"/>
              </a:lnSpc>
              <a:tabLst>
                <a:tab pos="1887538" algn="ctr"/>
                <a:tab pos="4572000" algn="ctr"/>
              </a:tabLst>
            </a:pPr>
            <a:r>
              <a:rPr lang="en-US" altLang="zh-TW" sz="2400" dirty="0">
                <a:solidFill>
                  <a:srgbClr val="3366FF"/>
                </a:solidFill>
                <a:sym typeface="MT Extra" pitchFamily="18" charset="2"/>
              </a:rPr>
              <a:t>Starvation</a:t>
            </a:r>
            <a:r>
              <a:rPr lang="en-US" altLang="zh-TW" sz="2400" dirty="0" smtClean="0">
                <a:sym typeface="MT Extra" pitchFamily="18" charset="2"/>
              </a:rPr>
              <a:t> </a:t>
            </a:r>
            <a:r>
              <a:rPr lang="en-US" altLang="zh-TW" sz="2400" dirty="0" smtClean="0"/>
              <a:t> </a:t>
            </a:r>
            <a:r>
              <a:rPr lang="en-US" altLang="zh-TW" sz="2400" dirty="0" smtClean="0">
                <a:latin typeface="Helvetica" pitchFamily="34" charset="0"/>
              </a:rPr>
              <a:t>–</a:t>
            </a:r>
            <a:r>
              <a:rPr lang="en-US" altLang="zh-TW" sz="2400" dirty="0" smtClean="0"/>
              <a:t> indefinite blocking.  A process may never be removed from the semaphore queue in which it is suspended.</a:t>
            </a:r>
          </a:p>
          <a:p>
            <a:pPr eaLnBrk="1" hangingPunct="1">
              <a:lnSpc>
                <a:spcPct val="90000"/>
              </a:lnSpc>
              <a:tabLst>
                <a:tab pos="1887538" algn="ctr"/>
                <a:tab pos="4572000" algn="ctr"/>
              </a:tabLst>
            </a:pPr>
            <a:r>
              <a:rPr lang="en-US" altLang="zh-TW" sz="2400" dirty="0" smtClean="0">
                <a:solidFill>
                  <a:srgbClr val="3366FF"/>
                </a:solidFill>
              </a:rPr>
              <a:t>Priority Inversion  </a:t>
            </a:r>
            <a:r>
              <a:rPr lang="en-US" altLang="zh-TW" sz="2400" dirty="0" smtClean="0"/>
              <a:t>- Scheduling problem when lower-priority process holds a lock needed by higher-priority process</a:t>
            </a:r>
          </a:p>
          <a:p>
            <a:pPr eaLnBrk="1" hangingPunct="1">
              <a:lnSpc>
                <a:spcPct val="90000"/>
              </a:lnSpc>
              <a:tabLst>
                <a:tab pos="1887538" algn="ctr"/>
                <a:tab pos="4572000" algn="ctr"/>
              </a:tabLst>
            </a:pPr>
            <a:endParaRPr lang="en-US" altLang="zh-TW" sz="2400" dirty="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25</a:t>
            </a:fld>
            <a:endParaRPr lang="en-US" altLang="zh-TW"/>
          </a:p>
        </p:txBody>
      </p:sp>
    </p:spTree>
    <p:extLst>
      <p:ext uri="{BB962C8B-B14F-4D97-AF65-F5344CB8AC3E}">
        <p14:creationId xmlns:p14="http://schemas.microsoft.com/office/powerpoint/2010/main" val="1114816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zh-TW" sz="4000" dirty="0" smtClean="0"/>
              <a:t>Priority </a:t>
            </a:r>
            <a:r>
              <a:rPr lang="en-US" altLang="zh-TW" sz="4000" dirty="0"/>
              <a:t>Inversion</a:t>
            </a:r>
          </a:p>
        </p:txBody>
      </p:sp>
      <p:sp>
        <p:nvSpPr>
          <p:cNvPr id="99635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graphicFrame>
        <p:nvGraphicFramePr>
          <p:cNvPr id="996356" name="Object 4"/>
          <p:cNvGraphicFramePr>
            <a:graphicFrameLocks noChangeAspect="1"/>
          </p:cNvGraphicFramePr>
          <p:nvPr>
            <p:extLst>
              <p:ext uri="{D42A27DB-BD31-4B8C-83A1-F6EECF244321}">
                <p14:modId xmlns:p14="http://schemas.microsoft.com/office/powerpoint/2010/main" val="1253878895"/>
              </p:ext>
            </p:extLst>
          </p:nvPr>
        </p:nvGraphicFramePr>
        <p:xfrm>
          <a:off x="935596" y="1124744"/>
          <a:ext cx="7272808" cy="5203701"/>
        </p:xfrm>
        <a:graphic>
          <a:graphicData uri="http://schemas.openxmlformats.org/presentationml/2006/ole">
            <mc:AlternateContent xmlns:mc="http://schemas.openxmlformats.org/markup-compatibility/2006">
              <mc:Choice xmlns:v="urn:schemas-microsoft-com:vml" Requires="v">
                <p:oleObj spid="_x0000_s292969" r:id="rId3" imgW="7050024" imgH="5041392" progId="Unknown">
                  <p:embed/>
                </p:oleObj>
              </mc:Choice>
              <mc:Fallback>
                <p:oleObj r:id="rId3" imgW="7050024" imgH="5041392" progId="Unknown">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596" y="1124744"/>
                        <a:ext cx="7272808" cy="5203701"/>
                      </a:xfrm>
                      <a:prstGeom prst="rect">
                        <a:avLst/>
                      </a:prstGeom>
                      <a:solidFill>
                        <a:schemeClr val="bg1"/>
                      </a:solidFill>
                    </p:spPr>
                  </p:pic>
                </p:oleObj>
              </mc:Fallback>
            </mc:AlternateContent>
          </a:graphicData>
        </a:graphic>
      </p:graphicFrame>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26</a:t>
            </a:fld>
            <a:endParaRPr lang="en-US" altLang="zh-TW"/>
          </a:p>
        </p:txBody>
      </p:sp>
    </p:spTree>
    <p:extLst>
      <p:ext uri="{BB962C8B-B14F-4D97-AF65-F5344CB8AC3E}">
        <p14:creationId xmlns:p14="http://schemas.microsoft.com/office/powerpoint/2010/main" val="118491422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en-US" altLang="zh-TW" sz="4000" dirty="0" smtClean="0"/>
              <a:t>Priority </a:t>
            </a:r>
            <a:r>
              <a:rPr lang="en-US" altLang="zh-TW" sz="4000" dirty="0"/>
              <a:t>Inheritance</a:t>
            </a:r>
          </a:p>
        </p:txBody>
      </p:sp>
      <p:sp>
        <p:nvSpPr>
          <p:cNvPr id="997379" name="Rectangle 3"/>
          <p:cNvSpPr>
            <a:spLocks noChangeArrowheads="1"/>
          </p:cNvSpPr>
          <p:nvPr/>
        </p:nvSpPr>
        <p:spPr bwMode="auto">
          <a:xfrm>
            <a:off x="0" y="128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graphicFrame>
        <p:nvGraphicFramePr>
          <p:cNvPr id="997380" name="Object 4"/>
          <p:cNvGraphicFramePr>
            <a:graphicFrameLocks noChangeAspect="1"/>
          </p:cNvGraphicFramePr>
          <p:nvPr>
            <p:extLst>
              <p:ext uri="{D42A27DB-BD31-4B8C-83A1-F6EECF244321}">
                <p14:modId xmlns:p14="http://schemas.microsoft.com/office/powerpoint/2010/main" val="1444081549"/>
              </p:ext>
            </p:extLst>
          </p:nvPr>
        </p:nvGraphicFramePr>
        <p:xfrm>
          <a:off x="1187624" y="1124744"/>
          <a:ext cx="6768752" cy="5226849"/>
        </p:xfrm>
        <a:graphic>
          <a:graphicData uri="http://schemas.openxmlformats.org/presentationml/2006/ole">
            <mc:AlternateContent xmlns:mc="http://schemas.openxmlformats.org/markup-compatibility/2006">
              <mc:Choice xmlns:v="urn:schemas-microsoft-com:vml" Requires="v">
                <p:oleObj spid="_x0000_s293993" r:id="rId3" imgW="6272784" imgH="5361432" progId="Unknown">
                  <p:embed/>
                </p:oleObj>
              </mc:Choice>
              <mc:Fallback>
                <p:oleObj r:id="rId3" imgW="6272784" imgH="5361432" progId="Unknown">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124744"/>
                        <a:ext cx="6768752" cy="5226849"/>
                      </a:xfrm>
                      <a:prstGeom prst="rect">
                        <a:avLst/>
                      </a:prstGeom>
                      <a:solidFill>
                        <a:schemeClr val="bg1"/>
                      </a:solidFill>
                    </p:spPr>
                  </p:pic>
                </p:oleObj>
              </mc:Fallback>
            </mc:AlternateContent>
          </a:graphicData>
        </a:graphic>
      </p:graphicFrame>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27</a:t>
            </a:fld>
            <a:endParaRPr lang="en-US" altLang="zh-TW"/>
          </a:p>
        </p:txBody>
      </p:sp>
    </p:spTree>
    <p:extLst>
      <p:ext uri="{BB962C8B-B14F-4D97-AF65-F5344CB8AC3E}">
        <p14:creationId xmlns:p14="http://schemas.microsoft.com/office/powerpoint/2010/main" val="201333594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196752"/>
          </a:xfrm>
        </p:spPr>
        <p:txBody>
          <a:bodyPr/>
          <a:lstStyle/>
          <a:p>
            <a:pPr eaLnBrk="1" hangingPunct="1"/>
            <a:r>
              <a:rPr lang="en-US" altLang="zh-TW" sz="4000" dirty="0" smtClean="0"/>
              <a:t>Classical Problems of Synchronization</a:t>
            </a:r>
          </a:p>
        </p:txBody>
      </p:sp>
      <p:sp>
        <p:nvSpPr>
          <p:cNvPr id="28675" name="Rectangle 3"/>
          <p:cNvSpPr>
            <a:spLocks noGrp="1" noChangeArrowheads="1"/>
          </p:cNvSpPr>
          <p:nvPr>
            <p:ph type="body" idx="1"/>
          </p:nvPr>
        </p:nvSpPr>
        <p:spPr/>
        <p:txBody>
          <a:bodyPr/>
          <a:lstStyle/>
          <a:p>
            <a:pPr eaLnBrk="1" hangingPunct="1"/>
            <a:r>
              <a:rPr lang="en-US" altLang="zh-TW" smtClean="0"/>
              <a:t>Bounded-Buffer Problem</a:t>
            </a:r>
          </a:p>
          <a:p>
            <a:pPr eaLnBrk="1" hangingPunct="1"/>
            <a:r>
              <a:rPr lang="en-US" altLang="zh-TW" smtClean="0"/>
              <a:t>Readers and Writers Problem</a:t>
            </a:r>
          </a:p>
          <a:p>
            <a:pPr eaLnBrk="1" hangingPunct="1"/>
            <a:r>
              <a:rPr lang="en-US" altLang="zh-TW" smtClean="0"/>
              <a:t>Dining-Philosophers Problem</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28</a:t>
            </a:fld>
            <a:endParaRPr lang="en-US" altLang="zh-TW"/>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1143000"/>
          </a:xfrm>
        </p:spPr>
        <p:txBody>
          <a:bodyPr/>
          <a:lstStyle/>
          <a:p>
            <a:pPr eaLnBrk="1" hangingPunct="1"/>
            <a:r>
              <a:rPr lang="en-US" altLang="zh-TW" smtClean="0"/>
              <a:t>Module 6: Process Synchronization</a:t>
            </a:r>
          </a:p>
        </p:txBody>
      </p:sp>
      <p:sp>
        <p:nvSpPr>
          <p:cNvPr id="5123" name="Rectangle 3"/>
          <p:cNvSpPr>
            <a:spLocks noGrp="1" noChangeArrowheads="1"/>
          </p:cNvSpPr>
          <p:nvPr>
            <p:ph type="body" idx="1"/>
          </p:nvPr>
        </p:nvSpPr>
        <p:spPr>
          <a:xfrm>
            <a:off x="1115616" y="1340768"/>
            <a:ext cx="7272338" cy="4824536"/>
          </a:xfrm>
        </p:spPr>
        <p:txBody>
          <a:bodyPr/>
          <a:lstStyle/>
          <a:p>
            <a:pPr eaLnBrk="1" hangingPunct="1">
              <a:lnSpc>
                <a:spcPct val="80000"/>
              </a:lnSpc>
            </a:pPr>
            <a:r>
              <a:rPr lang="en-US" altLang="zh-TW" dirty="0"/>
              <a:t>Background</a:t>
            </a:r>
          </a:p>
          <a:p>
            <a:pPr eaLnBrk="1" hangingPunct="1">
              <a:lnSpc>
                <a:spcPct val="80000"/>
              </a:lnSpc>
            </a:pPr>
            <a:r>
              <a:rPr lang="en-US" altLang="zh-TW" dirty="0"/>
              <a:t>The Critical-Section Problem</a:t>
            </a:r>
          </a:p>
          <a:p>
            <a:pPr eaLnBrk="1" hangingPunct="1">
              <a:lnSpc>
                <a:spcPct val="80000"/>
              </a:lnSpc>
            </a:pPr>
            <a:r>
              <a:rPr lang="en-US" altLang="zh-TW" dirty="0"/>
              <a:t>Peterson’s Solution</a:t>
            </a:r>
          </a:p>
          <a:p>
            <a:pPr eaLnBrk="1" hangingPunct="1">
              <a:lnSpc>
                <a:spcPct val="80000"/>
              </a:lnSpc>
            </a:pPr>
            <a:r>
              <a:rPr lang="en-US" altLang="zh-TW" dirty="0"/>
              <a:t>Synchronization Hardware</a:t>
            </a:r>
          </a:p>
          <a:p>
            <a:pPr eaLnBrk="1" hangingPunct="1">
              <a:lnSpc>
                <a:spcPct val="80000"/>
              </a:lnSpc>
            </a:pPr>
            <a:r>
              <a:rPr lang="en-US" altLang="zh-TW" dirty="0" err="1"/>
              <a:t>Mutex</a:t>
            </a:r>
            <a:r>
              <a:rPr lang="en-US" altLang="zh-TW" dirty="0"/>
              <a:t> locks</a:t>
            </a:r>
          </a:p>
          <a:p>
            <a:pPr eaLnBrk="1" hangingPunct="1">
              <a:lnSpc>
                <a:spcPct val="80000"/>
              </a:lnSpc>
            </a:pPr>
            <a:r>
              <a:rPr lang="en-US" altLang="zh-TW" dirty="0"/>
              <a:t>Semaphores</a:t>
            </a:r>
          </a:p>
          <a:p>
            <a:pPr eaLnBrk="1" hangingPunct="1">
              <a:lnSpc>
                <a:spcPct val="80000"/>
              </a:lnSpc>
            </a:pPr>
            <a:r>
              <a:rPr lang="en-US" altLang="zh-TW" dirty="0"/>
              <a:t>Classic Problems of Synchronization</a:t>
            </a:r>
          </a:p>
          <a:p>
            <a:pPr eaLnBrk="1" hangingPunct="1">
              <a:lnSpc>
                <a:spcPct val="80000"/>
              </a:lnSpc>
            </a:pPr>
            <a:r>
              <a:rPr lang="en-US" altLang="zh-TW" dirty="0"/>
              <a:t>Monitors</a:t>
            </a:r>
          </a:p>
          <a:p>
            <a:pPr eaLnBrk="1" hangingPunct="1">
              <a:lnSpc>
                <a:spcPct val="80000"/>
              </a:lnSpc>
            </a:pPr>
            <a:r>
              <a:rPr lang="en-US" altLang="zh-TW" dirty="0"/>
              <a:t>Synchronization Examples </a:t>
            </a:r>
          </a:p>
          <a:p>
            <a:pPr eaLnBrk="1" hangingPunct="1">
              <a:lnSpc>
                <a:spcPct val="80000"/>
              </a:lnSpc>
            </a:pPr>
            <a:r>
              <a:rPr lang="en-US" altLang="zh-TW" dirty="0"/>
              <a:t>Alternative Approaches</a:t>
            </a:r>
          </a:p>
        </p:txBody>
      </p:sp>
      <p:sp>
        <p:nvSpPr>
          <p:cNvPr id="5124" name="Rectangle 5"/>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TW">
              <a:latin typeface="Helvetica" pitchFamily="34" charset="0"/>
            </a:endParaRPr>
          </a:p>
          <a:p>
            <a:endParaRPr lang="en-US" altLang="zh-TW">
              <a:latin typeface="Helvetica" pitchFamily="34" charset="0"/>
            </a:endParaRPr>
          </a:p>
          <a:p>
            <a:endParaRPr lang="en-US" altLang="zh-TW">
              <a:latin typeface="Helvetica" pitchFamily="34" charset="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a:t>
            </a:fld>
            <a:endParaRPr lang="en-US" altLang="zh-TW"/>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dirty="0" smtClean="0"/>
              <a:t>Bounded-Buffer Problem (1/2)</a:t>
            </a:r>
          </a:p>
        </p:txBody>
      </p:sp>
      <p:sp>
        <p:nvSpPr>
          <p:cNvPr id="29699" name="Rectangle 3"/>
          <p:cNvSpPr>
            <a:spLocks noGrp="1" noChangeArrowheads="1"/>
          </p:cNvSpPr>
          <p:nvPr>
            <p:ph type="body" idx="1"/>
          </p:nvPr>
        </p:nvSpPr>
        <p:spPr>
          <a:xfrm>
            <a:off x="914400" y="1293813"/>
            <a:ext cx="7474024" cy="3725862"/>
          </a:xfrm>
        </p:spPr>
        <p:txBody>
          <a:bodyPr/>
          <a:lstStyle/>
          <a:p>
            <a:pPr eaLnBrk="1" hangingPunct="1"/>
            <a:r>
              <a:rPr lang="en-US" altLang="zh-TW" sz="2800" i="1" dirty="0" smtClean="0">
                <a:solidFill>
                  <a:srgbClr val="3333FF"/>
                </a:solidFill>
              </a:rPr>
              <a:t>N</a:t>
            </a:r>
            <a:r>
              <a:rPr lang="en-US" altLang="zh-TW" sz="2800" dirty="0" smtClean="0"/>
              <a:t> buffers, each can hold one item</a:t>
            </a:r>
          </a:p>
          <a:p>
            <a:pPr eaLnBrk="1" hangingPunct="1"/>
            <a:r>
              <a:rPr lang="en-US" altLang="zh-TW" sz="2800" dirty="0" smtClean="0"/>
              <a:t>Semaphore </a:t>
            </a:r>
            <a:r>
              <a:rPr lang="en-US" altLang="zh-TW" sz="2800" dirty="0" err="1" smtClean="0">
                <a:solidFill>
                  <a:srgbClr val="FF0000"/>
                </a:solidFill>
              </a:rPr>
              <a:t>mutex</a:t>
            </a:r>
            <a:r>
              <a:rPr lang="en-US" altLang="zh-TW" sz="2800" dirty="0" smtClean="0"/>
              <a:t> initialized to the value </a:t>
            </a:r>
            <a:r>
              <a:rPr lang="en-US" altLang="zh-TW" sz="2800" dirty="0" smtClean="0">
                <a:solidFill>
                  <a:srgbClr val="3333FF"/>
                </a:solidFill>
              </a:rPr>
              <a:t>1</a:t>
            </a:r>
          </a:p>
          <a:p>
            <a:pPr eaLnBrk="1" hangingPunct="1"/>
            <a:r>
              <a:rPr lang="en-US" altLang="zh-TW" sz="2800" dirty="0" smtClean="0"/>
              <a:t>Semaphore </a:t>
            </a:r>
            <a:r>
              <a:rPr lang="en-US" altLang="zh-TW" sz="2800" dirty="0" smtClean="0">
                <a:solidFill>
                  <a:srgbClr val="FF0000"/>
                </a:solidFill>
              </a:rPr>
              <a:t>full </a:t>
            </a:r>
            <a:r>
              <a:rPr lang="en-US" altLang="zh-TW" sz="2800" dirty="0" smtClean="0"/>
              <a:t>initialized to the value </a:t>
            </a:r>
            <a:r>
              <a:rPr lang="en-US" altLang="zh-TW" sz="2800" dirty="0" smtClean="0">
                <a:solidFill>
                  <a:srgbClr val="3333FF"/>
                </a:solidFill>
              </a:rPr>
              <a:t>0</a:t>
            </a:r>
          </a:p>
          <a:p>
            <a:pPr eaLnBrk="1" hangingPunct="1"/>
            <a:r>
              <a:rPr lang="en-US" altLang="zh-TW" sz="2800" dirty="0" smtClean="0"/>
              <a:t>Semaphore </a:t>
            </a:r>
            <a:r>
              <a:rPr lang="en-US" altLang="zh-TW" sz="2800" dirty="0" smtClean="0">
                <a:solidFill>
                  <a:srgbClr val="FF0000"/>
                </a:solidFill>
              </a:rPr>
              <a:t>empty</a:t>
            </a:r>
            <a:r>
              <a:rPr lang="en-US" altLang="zh-TW" sz="2800" dirty="0" smtClean="0"/>
              <a:t> initialized to the value </a:t>
            </a:r>
            <a:r>
              <a:rPr lang="en-US" altLang="zh-TW" sz="2800" dirty="0" smtClean="0">
                <a:solidFill>
                  <a:srgbClr val="3333FF"/>
                </a:solidFill>
              </a:rPr>
              <a:t>N</a:t>
            </a:r>
            <a:r>
              <a:rPr lang="en-US" altLang="zh-TW" sz="2800" dirty="0" smtClean="0"/>
              <a:t>.</a:t>
            </a:r>
          </a:p>
          <a:p>
            <a:pPr eaLnBrk="1" hangingPunct="1"/>
            <a:endParaRPr lang="en-US" altLang="zh-TW" sz="2800" dirty="0" smtClean="0"/>
          </a:p>
        </p:txBody>
      </p:sp>
      <p:sp>
        <p:nvSpPr>
          <p:cNvPr id="29700" name="Rectangle 5"/>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TW" altLang="zh-TW">
              <a:latin typeface="Helvetica" pitchFamily="34" charset="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29</a:t>
            </a:fld>
            <a:endParaRPr lang="en-US" altLang="zh-TW"/>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971550" y="0"/>
            <a:ext cx="7416874" cy="1143000"/>
          </a:xfrm>
        </p:spPr>
        <p:txBody>
          <a:bodyPr/>
          <a:lstStyle/>
          <a:p>
            <a:pPr eaLnBrk="1" hangingPunct="1"/>
            <a:r>
              <a:rPr lang="en-US" altLang="zh-TW" dirty="0"/>
              <a:t>Bounded Buffer </a:t>
            </a:r>
            <a:r>
              <a:rPr lang="en-US" altLang="zh-TW" dirty="0" smtClean="0"/>
              <a:t>Problem (2/2</a:t>
            </a:r>
            <a:r>
              <a:rPr lang="en-US" altLang="zh-TW" dirty="0"/>
              <a:t>)</a:t>
            </a:r>
            <a:endParaRPr lang="en-US" altLang="zh-TW" dirty="0" smtClean="0"/>
          </a:p>
        </p:txBody>
      </p:sp>
      <p:sp>
        <p:nvSpPr>
          <p:cNvPr id="8198" name="Rectangle 3"/>
          <p:cNvSpPr>
            <a:spLocks noGrp="1" noChangeArrowheads="1"/>
          </p:cNvSpPr>
          <p:nvPr>
            <p:ph type="body" idx="1"/>
          </p:nvPr>
        </p:nvSpPr>
        <p:spPr>
          <a:xfrm>
            <a:off x="517525" y="1420813"/>
            <a:ext cx="3694435" cy="4556125"/>
          </a:xfrm>
        </p:spPr>
        <p:txBody>
          <a:bodyPr/>
          <a:lstStyle/>
          <a:p>
            <a:pPr eaLnBrk="1" hangingPunct="1">
              <a:buNone/>
            </a:pPr>
            <a:r>
              <a:rPr lang="en-US" altLang="zh-TW" sz="2400" dirty="0" smtClean="0"/>
              <a:t>producer process</a:t>
            </a:r>
          </a:p>
          <a:p>
            <a:pPr eaLnBrk="1" hangingPunct="1">
              <a:buNone/>
            </a:pPr>
            <a:endParaRPr lang="en-US" altLang="zh-TW" sz="2000" dirty="0"/>
          </a:p>
          <a:p>
            <a:pPr eaLnBrk="1" hangingPunct="1">
              <a:buFont typeface="Monotype Sorts" pitchFamily="2" charset="2"/>
              <a:buNone/>
            </a:pPr>
            <a:r>
              <a:rPr lang="en-US" altLang="zh-TW" sz="2000" dirty="0" smtClean="0">
                <a:solidFill>
                  <a:srgbClr val="0000FF"/>
                </a:solidFill>
              </a:rPr>
              <a:t>do {</a:t>
            </a:r>
          </a:p>
          <a:p>
            <a:pPr eaLnBrk="1" hangingPunct="1">
              <a:buFont typeface="Monotype Sorts" pitchFamily="2" charset="2"/>
              <a:buNone/>
            </a:pPr>
            <a:r>
              <a:rPr lang="zh-TW" altLang="en-US" sz="2000" dirty="0">
                <a:solidFill>
                  <a:srgbClr val="0000FF"/>
                </a:solidFill>
              </a:rPr>
              <a:t> </a:t>
            </a:r>
            <a:r>
              <a:rPr lang="zh-TW" altLang="en-US" sz="2000" dirty="0" smtClean="0">
                <a:solidFill>
                  <a:srgbClr val="0000FF"/>
                </a:solidFill>
              </a:rPr>
              <a:t>   </a:t>
            </a:r>
            <a:r>
              <a:rPr lang="en-US" altLang="zh-TW" sz="2000" dirty="0" smtClean="0">
                <a:solidFill>
                  <a:srgbClr val="0000FF"/>
                </a:solidFill>
              </a:rPr>
              <a:t>//   </a:t>
            </a:r>
            <a:r>
              <a:rPr lang="en-US" altLang="zh-TW" sz="2000" dirty="0">
                <a:solidFill>
                  <a:srgbClr val="0000FF"/>
                </a:solidFill>
              </a:rPr>
              <a:t>produce an </a:t>
            </a:r>
            <a:r>
              <a:rPr lang="en-US" altLang="zh-TW" sz="2000" dirty="0" smtClean="0">
                <a:solidFill>
                  <a:srgbClr val="0000FF"/>
                </a:solidFill>
              </a:rPr>
              <a:t>item</a:t>
            </a:r>
            <a:endParaRPr lang="en-US" altLang="zh-TW" sz="2000" dirty="0">
              <a:solidFill>
                <a:srgbClr val="0000FF"/>
              </a:solidFill>
            </a:endParaRPr>
          </a:p>
          <a:p>
            <a:pPr eaLnBrk="1" hangingPunct="1">
              <a:buFont typeface="Monotype Sorts" pitchFamily="2" charset="2"/>
              <a:buNone/>
            </a:pPr>
            <a:r>
              <a:rPr lang="en-US" altLang="zh-TW" sz="2000" dirty="0" smtClean="0">
                <a:solidFill>
                  <a:srgbClr val="0000FF"/>
                </a:solidFill>
              </a:rPr>
              <a:t>      </a:t>
            </a:r>
            <a:r>
              <a:rPr lang="zh-TW" altLang="en-US" sz="2000" dirty="0" smtClean="0">
                <a:solidFill>
                  <a:srgbClr val="0000FF"/>
                </a:solidFill>
              </a:rPr>
              <a:t>    </a:t>
            </a:r>
            <a:r>
              <a:rPr lang="en-US" altLang="zh-TW" sz="2000" dirty="0" smtClean="0">
                <a:solidFill>
                  <a:srgbClr val="0000FF"/>
                </a:solidFill>
              </a:rPr>
              <a:t>wait </a:t>
            </a:r>
            <a:r>
              <a:rPr lang="en-US" altLang="zh-TW" sz="2000" dirty="0">
                <a:solidFill>
                  <a:srgbClr val="0000FF"/>
                </a:solidFill>
              </a:rPr>
              <a:t>(empty);</a:t>
            </a:r>
          </a:p>
          <a:p>
            <a:pPr eaLnBrk="1" hangingPunct="1">
              <a:buFont typeface="Monotype Sorts" pitchFamily="2" charset="2"/>
              <a:buNone/>
            </a:pPr>
            <a:r>
              <a:rPr lang="en-US" altLang="zh-TW" sz="2000" dirty="0">
                <a:solidFill>
                  <a:srgbClr val="0000FF"/>
                </a:solidFill>
              </a:rPr>
              <a:t>          </a:t>
            </a:r>
            <a:r>
              <a:rPr lang="en-US" altLang="zh-TW" sz="2000" dirty="0" smtClean="0">
                <a:solidFill>
                  <a:srgbClr val="0000FF"/>
                </a:solidFill>
              </a:rPr>
              <a:t>wait </a:t>
            </a:r>
            <a:r>
              <a:rPr lang="en-US" altLang="zh-TW" sz="2000" dirty="0">
                <a:solidFill>
                  <a:srgbClr val="0000FF"/>
                </a:solidFill>
              </a:rPr>
              <a:t>(</a:t>
            </a:r>
            <a:r>
              <a:rPr lang="en-US" altLang="zh-TW" sz="2000" dirty="0" err="1">
                <a:solidFill>
                  <a:srgbClr val="0000FF"/>
                </a:solidFill>
              </a:rPr>
              <a:t>mutex</a:t>
            </a:r>
            <a:r>
              <a:rPr lang="en-US" altLang="zh-TW" sz="2000" dirty="0">
                <a:solidFill>
                  <a:srgbClr val="0000FF"/>
                </a:solidFill>
              </a:rPr>
              <a:t>);</a:t>
            </a:r>
          </a:p>
          <a:p>
            <a:pPr eaLnBrk="1" hangingPunct="1">
              <a:buFont typeface="Monotype Sorts" pitchFamily="2" charset="2"/>
              <a:buNone/>
            </a:pPr>
            <a:endParaRPr lang="en-US" altLang="zh-TW" sz="2000" dirty="0">
              <a:solidFill>
                <a:srgbClr val="0000FF"/>
              </a:solidFill>
            </a:endParaRPr>
          </a:p>
          <a:p>
            <a:pPr eaLnBrk="1" hangingPunct="1">
              <a:buFont typeface="Monotype Sorts" pitchFamily="2" charset="2"/>
              <a:buNone/>
            </a:pPr>
            <a:r>
              <a:rPr lang="en-US" altLang="zh-TW" sz="2000" dirty="0" smtClean="0">
                <a:solidFill>
                  <a:srgbClr val="0000FF"/>
                </a:solidFill>
              </a:rPr>
              <a:t>    </a:t>
            </a:r>
            <a:r>
              <a:rPr lang="en-US" altLang="zh-TW" sz="2000" dirty="0">
                <a:solidFill>
                  <a:srgbClr val="0000FF"/>
                </a:solidFill>
              </a:rPr>
              <a:t>//  add the item to the  buffer</a:t>
            </a:r>
          </a:p>
          <a:p>
            <a:pPr eaLnBrk="1" hangingPunct="1">
              <a:buFont typeface="Monotype Sorts" pitchFamily="2" charset="2"/>
              <a:buNone/>
            </a:pPr>
            <a:endParaRPr lang="en-US" altLang="zh-TW" sz="2000" dirty="0">
              <a:solidFill>
                <a:srgbClr val="0000FF"/>
              </a:solidFill>
            </a:endParaRPr>
          </a:p>
          <a:p>
            <a:pPr eaLnBrk="1" hangingPunct="1">
              <a:buFont typeface="Monotype Sorts" pitchFamily="2" charset="2"/>
              <a:buNone/>
            </a:pPr>
            <a:r>
              <a:rPr lang="en-US" altLang="zh-TW" sz="2000" dirty="0">
                <a:solidFill>
                  <a:srgbClr val="0000FF"/>
                </a:solidFill>
              </a:rPr>
              <a:t>    </a:t>
            </a:r>
            <a:r>
              <a:rPr lang="zh-TW" altLang="en-US" sz="2000" dirty="0" smtClean="0">
                <a:solidFill>
                  <a:srgbClr val="0000FF"/>
                </a:solidFill>
              </a:rPr>
              <a:t> </a:t>
            </a:r>
            <a:r>
              <a:rPr lang="en-US" altLang="zh-TW" sz="2000" dirty="0" smtClean="0">
                <a:solidFill>
                  <a:srgbClr val="0000FF"/>
                </a:solidFill>
              </a:rPr>
              <a:t>     </a:t>
            </a:r>
            <a:r>
              <a:rPr lang="en-US" altLang="zh-TW" sz="2000" dirty="0">
                <a:solidFill>
                  <a:srgbClr val="0000FF"/>
                </a:solidFill>
              </a:rPr>
              <a:t>signal (</a:t>
            </a:r>
            <a:r>
              <a:rPr lang="en-US" altLang="zh-TW" sz="2000" dirty="0" err="1">
                <a:solidFill>
                  <a:srgbClr val="0000FF"/>
                </a:solidFill>
              </a:rPr>
              <a:t>mutex</a:t>
            </a:r>
            <a:r>
              <a:rPr lang="en-US" altLang="zh-TW" sz="2000" dirty="0">
                <a:solidFill>
                  <a:srgbClr val="0000FF"/>
                </a:solidFill>
              </a:rPr>
              <a:t>);</a:t>
            </a:r>
          </a:p>
          <a:p>
            <a:pPr eaLnBrk="1" hangingPunct="1">
              <a:buFont typeface="Monotype Sorts" pitchFamily="2" charset="2"/>
              <a:buNone/>
            </a:pPr>
            <a:r>
              <a:rPr lang="en-US" altLang="zh-TW" sz="2000" dirty="0">
                <a:solidFill>
                  <a:srgbClr val="0000FF"/>
                </a:solidFill>
              </a:rPr>
              <a:t>     </a:t>
            </a:r>
            <a:r>
              <a:rPr lang="en-US" altLang="zh-TW" sz="2000" dirty="0" smtClean="0">
                <a:solidFill>
                  <a:srgbClr val="0000FF"/>
                </a:solidFill>
              </a:rPr>
              <a:t>     </a:t>
            </a:r>
            <a:r>
              <a:rPr lang="en-US" altLang="zh-TW" sz="2000" dirty="0">
                <a:solidFill>
                  <a:srgbClr val="0000FF"/>
                </a:solidFill>
              </a:rPr>
              <a:t>signal (full);</a:t>
            </a:r>
          </a:p>
          <a:p>
            <a:pPr eaLnBrk="1" hangingPunct="1">
              <a:buFont typeface="Monotype Sorts" pitchFamily="2" charset="2"/>
              <a:buNone/>
            </a:pPr>
            <a:r>
              <a:rPr lang="en-US" altLang="zh-TW" sz="2000" dirty="0" smtClean="0">
                <a:solidFill>
                  <a:srgbClr val="0000FF"/>
                </a:solidFill>
              </a:rPr>
              <a:t>} </a:t>
            </a:r>
            <a:r>
              <a:rPr lang="en-US" altLang="zh-TW" sz="2000" dirty="0">
                <a:solidFill>
                  <a:srgbClr val="0000FF"/>
                </a:solidFill>
              </a:rPr>
              <a:t>while (TRUE);</a:t>
            </a:r>
            <a:endParaRPr lang="en-US" altLang="zh-TW" sz="2000" dirty="0" smtClean="0">
              <a:solidFill>
                <a:srgbClr val="0000FF"/>
              </a:solidFill>
            </a:endParaRPr>
          </a:p>
        </p:txBody>
      </p:sp>
      <p:sp>
        <p:nvSpPr>
          <p:cNvPr id="8200" name="Rectangle 3"/>
          <p:cNvSpPr txBox="1">
            <a:spLocks noChangeArrowheads="1"/>
          </p:cNvSpPr>
          <p:nvPr/>
        </p:nvSpPr>
        <p:spPr bwMode="auto">
          <a:xfrm>
            <a:off x="4644008" y="1484784"/>
            <a:ext cx="4033142" cy="4537075"/>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algn="l" eaLnBrk="1" hangingPunct="1"/>
            <a:r>
              <a:rPr lang="en-US" altLang="zh-TW" sz="2400" dirty="0">
                <a:latin typeface="+mn-lt"/>
                <a:ea typeface="+mn-ea"/>
              </a:rPr>
              <a:t>consumer </a:t>
            </a:r>
            <a:r>
              <a:rPr lang="en-US" altLang="zh-TW" sz="2400" dirty="0" smtClean="0">
                <a:latin typeface="+mn-lt"/>
                <a:ea typeface="+mn-ea"/>
              </a:rPr>
              <a:t>process</a:t>
            </a:r>
          </a:p>
          <a:p>
            <a:pPr algn="l" eaLnBrk="1" hangingPunct="1"/>
            <a:endParaRPr lang="en-US" altLang="zh-TW" sz="2000" dirty="0">
              <a:latin typeface="+mn-lt"/>
              <a:ea typeface="+mn-ea"/>
            </a:endParaRPr>
          </a:p>
          <a:p>
            <a:pPr algn="l" eaLnBrk="1" hangingPunct="1">
              <a:buFont typeface="Monotype Sorts" pitchFamily="2" charset="2"/>
              <a:buNone/>
            </a:pPr>
            <a:r>
              <a:rPr lang="en-US" altLang="zh-TW" sz="2000" dirty="0">
                <a:solidFill>
                  <a:srgbClr val="0000FF"/>
                </a:solidFill>
                <a:latin typeface="+mn-lt"/>
                <a:ea typeface="+mn-ea"/>
              </a:rPr>
              <a:t>do {</a:t>
            </a:r>
          </a:p>
          <a:p>
            <a:pPr algn="l" eaLnBrk="1" hangingPunct="1">
              <a:buFont typeface="Monotype Sorts" pitchFamily="2" charset="2"/>
              <a:buNone/>
            </a:pPr>
            <a:r>
              <a:rPr lang="en-US" altLang="zh-TW" sz="2000" dirty="0">
                <a:solidFill>
                  <a:srgbClr val="0000FF"/>
                </a:solidFill>
                <a:latin typeface="+mn-lt"/>
                <a:ea typeface="+mn-ea"/>
              </a:rPr>
              <a:t>    </a:t>
            </a:r>
            <a:r>
              <a:rPr lang="zh-TW" altLang="en-US" sz="2000" dirty="0" smtClean="0">
                <a:solidFill>
                  <a:srgbClr val="0000FF"/>
                </a:solidFill>
                <a:latin typeface="+mn-lt"/>
                <a:ea typeface="+mn-ea"/>
              </a:rPr>
              <a:t>       </a:t>
            </a:r>
            <a:r>
              <a:rPr lang="en-US" altLang="zh-TW" sz="2000" dirty="0" smtClean="0">
                <a:solidFill>
                  <a:srgbClr val="0000FF"/>
                </a:solidFill>
                <a:latin typeface="+mn-lt"/>
                <a:ea typeface="+mn-ea"/>
              </a:rPr>
              <a:t>wait </a:t>
            </a:r>
            <a:r>
              <a:rPr lang="en-US" altLang="zh-TW" sz="2000" dirty="0">
                <a:solidFill>
                  <a:srgbClr val="0000FF"/>
                </a:solidFill>
                <a:latin typeface="+mn-lt"/>
                <a:ea typeface="+mn-ea"/>
              </a:rPr>
              <a:t>(full);</a:t>
            </a:r>
          </a:p>
          <a:p>
            <a:pPr algn="l" eaLnBrk="1" hangingPunct="1">
              <a:buFont typeface="Monotype Sorts" pitchFamily="2" charset="2"/>
              <a:buNone/>
            </a:pPr>
            <a:r>
              <a:rPr lang="en-US" altLang="zh-TW" sz="2000" dirty="0">
                <a:solidFill>
                  <a:srgbClr val="0000FF"/>
                </a:solidFill>
                <a:latin typeface="+mn-lt"/>
                <a:ea typeface="+mn-ea"/>
              </a:rPr>
              <a:t>           </a:t>
            </a:r>
            <a:r>
              <a:rPr lang="en-US" altLang="zh-TW" sz="2000" dirty="0" smtClean="0">
                <a:solidFill>
                  <a:srgbClr val="0000FF"/>
                </a:solidFill>
                <a:latin typeface="+mn-lt"/>
                <a:ea typeface="+mn-ea"/>
              </a:rPr>
              <a:t>wait </a:t>
            </a:r>
            <a:r>
              <a:rPr lang="en-US" altLang="zh-TW" sz="2000" dirty="0">
                <a:solidFill>
                  <a:srgbClr val="0000FF"/>
                </a:solidFill>
                <a:latin typeface="+mn-lt"/>
                <a:ea typeface="+mn-ea"/>
              </a:rPr>
              <a:t>(</a:t>
            </a:r>
            <a:r>
              <a:rPr lang="en-US" altLang="zh-TW" sz="2000" dirty="0" err="1">
                <a:solidFill>
                  <a:srgbClr val="0000FF"/>
                </a:solidFill>
                <a:latin typeface="+mn-lt"/>
                <a:ea typeface="+mn-ea"/>
              </a:rPr>
              <a:t>mutex</a:t>
            </a:r>
            <a:r>
              <a:rPr lang="en-US" altLang="zh-TW" sz="2000" dirty="0">
                <a:solidFill>
                  <a:srgbClr val="0000FF"/>
                </a:solidFill>
                <a:latin typeface="+mn-lt"/>
                <a:ea typeface="+mn-ea"/>
              </a:rPr>
              <a:t>);</a:t>
            </a:r>
          </a:p>
          <a:p>
            <a:pPr algn="l" eaLnBrk="1" hangingPunct="1">
              <a:buFont typeface="Monotype Sorts" pitchFamily="2" charset="2"/>
              <a:buNone/>
            </a:pPr>
            <a:endParaRPr lang="en-US" altLang="zh-TW" sz="2000" dirty="0">
              <a:solidFill>
                <a:srgbClr val="0000FF"/>
              </a:solidFill>
              <a:latin typeface="+mn-lt"/>
              <a:ea typeface="+mn-ea"/>
            </a:endParaRPr>
          </a:p>
          <a:p>
            <a:pPr algn="l" eaLnBrk="1" hangingPunct="1">
              <a:buFont typeface="Monotype Sorts" pitchFamily="2" charset="2"/>
              <a:buNone/>
            </a:pPr>
            <a:r>
              <a:rPr lang="zh-TW" altLang="en-US" sz="2000" dirty="0" smtClean="0">
                <a:solidFill>
                  <a:srgbClr val="0000FF"/>
                </a:solidFill>
                <a:latin typeface="+mn-lt"/>
                <a:ea typeface="+mn-ea"/>
              </a:rPr>
              <a:t>     </a:t>
            </a:r>
            <a:r>
              <a:rPr lang="en-US" altLang="zh-TW" sz="2000" dirty="0" smtClean="0">
                <a:solidFill>
                  <a:srgbClr val="0000FF"/>
                </a:solidFill>
                <a:latin typeface="+mn-lt"/>
                <a:ea typeface="+mn-ea"/>
              </a:rPr>
              <a:t>//  </a:t>
            </a:r>
            <a:r>
              <a:rPr lang="en-US" altLang="zh-TW" sz="2000" dirty="0">
                <a:solidFill>
                  <a:srgbClr val="0000FF"/>
                </a:solidFill>
                <a:latin typeface="+mn-lt"/>
                <a:ea typeface="+mn-ea"/>
              </a:rPr>
              <a:t>remove an item from  </a:t>
            </a:r>
            <a:r>
              <a:rPr lang="en-US" altLang="zh-TW" sz="2000" dirty="0" smtClean="0">
                <a:solidFill>
                  <a:srgbClr val="0000FF"/>
                </a:solidFill>
                <a:latin typeface="+mn-lt"/>
                <a:ea typeface="+mn-ea"/>
              </a:rPr>
              <a:t>buffer</a:t>
            </a:r>
            <a:endParaRPr lang="en-US" altLang="zh-TW" sz="2000" dirty="0">
              <a:solidFill>
                <a:srgbClr val="0000FF"/>
              </a:solidFill>
              <a:latin typeface="+mn-lt"/>
              <a:ea typeface="+mn-ea"/>
            </a:endParaRPr>
          </a:p>
          <a:p>
            <a:pPr algn="l" eaLnBrk="1" hangingPunct="1">
              <a:buFont typeface="Monotype Sorts" pitchFamily="2" charset="2"/>
              <a:buNone/>
            </a:pPr>
            <a:r>
              <a:rPr lang="en-US" altLang="zh-TW" sz="2000" dirty="0">
                <a:solidFill>
                  <a:srgbClr val="0000FF"/>
                </a:solidFill>
                <a:latin typeface="+mn-lt"/>
                <a:ea typeface="+mn-ea"/>
              </a:rPr>
              <a:t>           </a:t>
            </a:r>
          </a:p>
          <a:p>
            <a:pPr algn="l" eaLnBrk="1" hangingPunct="1">
              <a:buFont typeface="Monotype Sorts" pitchFamily="2" charset="2"/>
              <a:buNone/>
            </a:pPr>
            <a:r>
              <a:rPr lang="zh-TW" altLang="en-US" sz="2000" dirty="0" smtClean="0">
                <a:solidFill>
                  <a:srgbClr val="0000FF"/>
                </a:solidFill>
                <a:latin typeface="+mn-lt"/>
                <a:ea typeface="+mn-ea"/>
              </a:rPr>
              <a:t>           </a:t>
            </a:r>
            <a:r>
              <a:rPr lang="en-US" altLang="zh-TW" sz="2000" dirty="0" smtClean="0">
                <a:solidFill>
                  <a:srgbClr val="0000FF"/>
                </a:solidFill>
                <a:latin typeface="+mn-lt"/>
                <a:ea typeface="+mn-ea"/>
              </a:rPr>
              <a:t>signal </a:t>
            </a:r>
            <a:r>
              <a:rPr lang="en-US" altLang="zh-TW" sz="2000" dirty="0">
                <a:solidFill>
                  <a:srgbClr val="0000FF"/>
                </a:solidFill>
                <a:latin typeface="+mn-lt"/>
                <a:ea typeface="+mn-ea"/>
              </a:rPr>
              <a:t>(</a:t>
            </a:r>
            <a:r>
              <a:rPr lang="en-US" altLang="zh-TW" sz="2000" dirty="0" err="1">
                <a:solidFill>
                  <a:srgbClr val="0000FF"/>
                </a:solidFill>
                <a:latin typeface="+mn-lt"/>
                <a:ea typeface="+mn-ea"/>
              </a:rPr>
              <a:t>mutex</a:t>
            </a:r>
            <a:r>
              <a:rPr lang="en-US" altLang="zh-TW" sz="2000" dirty="0">
                <a:solidFill>
                  <a:srgbClr val="0000FF"/>
                </a:solidFill>
                <a:latin typeface="+mn-lt"/>
                <a:ea typeface="+mn-ea"/>
              </a:rPr>
              <a:t>);</a:t>
            </a:r>
          </a:p>
          <a:p>
            <a:pPr algn="l" eaLnBrk="1" hangingPunct="1">
              <a:buFont typeface="Monotype Sorts" pitchFamily="2" charset="2"/>
              <a:buNone/>
            </a:pPr>
            <a:r>
              <a:rPr lang="en-US" altLang="zh-TW" sz="2000" dirty="0">
                <a:solidFill>
                  <a:srgbClr val="0000FF"/>
                </a:solidFill>
                <a:latin typeface="+mn-lt"/>
                <a:ea typeface="+mn-ea"/>
              </a:rPr>
              <a:t>           </a:t>
            </a:r>
            <a:r>
              <a:rPr lang="en-US" altLang="zh-TW" sz="2000" dirty="0" smtClean="0">
                <a:solidFill>
                  <a:srgbClr val="0000FF"/>
                </a:solidFill>
                <a:latin typeface="+mn-lt"/>
                <a:ea typeface="+mn-ea"/>
              </a:rPr>
              <a:t>signal </a:t>
            </a:r>
            <a:r>
              <a:rPr lang="en-US" altLang="zh-TW" sz="2000" dirty="0">
                <a:solidFill>
                  <a:srgbClr val="0000FF"/>
                </a:solidFill>
                <a:latin typeface="+mn-lt"/>
                <a:ea typeface="+mn-ea"/>
              </a:rPr>
              <a:t>(empty);</a:t>
            </a:r>
          </a:p>
          <a:p>
            <a:pPr algn="l" eaLnBrk="1" hangingPunct="1">
              <a:buFont typeface="Monotype Sorts" pitchFamily="2" charset="2"/>
              <a:buNone/>
            </a:pPr>
            <a:r>
              <a:rPr lang="en-US" altLang="zh-TW" sz="2000" dirty="0">
                <a:solidFill>
                  <a:srgbClr val="0000FF"/>
                </a:solidFill>
                <a:latin typeface="+mn-lt"/>
                <a:ea typeface="+mn-ea"/>
              </a:rPr>
              <a:t>             </a:t>
            </a:r>
          </a:p>
          <a:p>
            <a:pPr algn="l" eaLnBrk="1" hangingPunct="1">
              <a:buFont typeface="Monotype Sorts" pitchFamily="2" charset="2"/>
              <a:buNone/>
            </a:pPr>
            <a:r>
              <a:rPr lang="en-US" altLang="zh-TW" sz="2000" dirty="0">
                <a:solidFill>
                  <a:srgbClr val="0000FF"/>
                </a:solidFill>
                <a:latin typeface="+mn-lt"/>
                <a:ea typeface="+mn-ea"/>
              </a:rPr>
              <a:t> </a:t>
            </a:r>
            <a:r>
              <a:rPr lang="en-US" altLang="zh-TW" sz="2000" dirty="0" smtClean="0">
                <a:solidFill>
                  <a:srgbClr val="0000FF"/>
                </a:solidFill>
                <a:latin typeface="+mn-lt"/>
                <a:ea typeface="+mn-ea"/>
              </a:rPr>
              <a:t>   </a:t>
            </a:r>
            <a:r>
              <a:rPr lang="en-US" altLang="zh-TW" sz="2000" dirty="0">
                <a:solidFill>
                  <a:srgbClr val="0000FF"/>
                </a:solidFill>
                <a:latin typeface="+mn-lt"/>
                <a:ea typeface="+mn-ea"/>
              </a:rPr>
              <a:t>//  consume the item </a:t>
            </a:r>
            <a:endParaRPr lang="en-US" altLang="zh-TW" sz="2000" dirty="0" smtClean="0">
              <a:solidFill>
                <a:srgbClr val="0000FF"/>
              </a:solidFill>
              <a:latin typeface="+mn-lt"/>
              <a:ea typeface="+mn-ea"/>
            </a:endParaRPr>
          </a:p>
          <a:p>
            <a:pPr algn="l" eaLnBrk="1" hangingPunct="1">
              <a:buFont typeface="Monotype Sorts" pitchFamily="2" charset="2"/>
              <a:buNone/>
            </a:pPr>
            <a:endParaRPr lang="en-US" altLang="zh-TW" sz="2000" dirty="0" smtClean="0">
              <a:solidFill>
                <a:srgbClr val="0000FF"/>
              </a:solidFill>
              <a:latin typeface="+mn-lt"/>
              <a:ea typeface="+mn-ea"/>
            </a:endParaRPr>
          </a:p>
          <a:p>
            <a:pPr algn="l" eaLnBrk="1" hangingPunct="1">
              <a:buFont typeface="Monotype Sorts" pitchFamily="2" charset="2"/>
              <a:buNone/>
            </a:pPr>
            <a:r>
              <a:rPr lang="en-US" altLang="zh-TW" sz="2000" dirty="0" smtClean="0">
                <a:solidFill>
                  <a:srgbClr val="0000FF"/>
                </a:solidFill>
                <a:latin typeface="+mn-lt"/>
                <a:ea typeface="+mn-ea"/>
              </a:rPr>
              <a:t>} </a:t>
            </a:r>
            <a:r>
              <a:rPr lang="en-US" altLang="zh-TW" sz="2000" dirty="0">
                <a:solidFill>
                  <a:srgbClr val="0000FF"/>
                </a:solidFill>
                <a:latin typeface="+mn-lt"/>
                <a:ea typeface="+mn-ea"/>
              </a:rPr>
              <a:t>while (TRUE</a:t>
            </a:r>
            <a:r>
              <a:rPr lang="en-US" altLang="zh-TW" sz="2000" dirty="0" smtClean="0">
                <a:solidFill>
                  <a:srgbClr val="0000FF"/>
                </a:solidFill>
                <a:latin typeface="+mn-lt"/>
                <a:ea typeface="+mn-ea"/>
              </a:rPr>
              <a:t>);</a:t>
            </a:r>
            <a:r>
              <a:rPr lang="zh-TW" altLang="en-US" sz="2000" dirty="0" smtClean="0">
                <a:solidFill>
                  <a:srgbClr val="0000FF"/>
                </a:solidFill>
                <a:latin typeface="+mn-lt"/>
                <a:ea typeface="+mn-ea"/>
              </a:rPr>
              <a:t>      </a:t>
            </a:r>
            <a:endParaRPr lang="en-US" altLang="zh-TW" sz="2000" dirty="0">
              <a:solidFill>
                <a:srgbClr val="0000FF"/>
              </a:solidFill>
              <a:latin typeface="+mn-lt"/>
              <a:ea typeface="+mn-ea"/>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30</a:t>
            </a:fld>
            <a:endParaRPr lang="en-US" altLang="zh-TW"/>
          </a:p>
        </p:txBody>
      </p:sp>
    </p:spTree>
    <p:extLst>
      <p:ext uri="{BB962C8B-B14F-4D97-AF65-F5344CB8AC3E}">
        <p14:creationId xmlns:p14="http://schemas.microsoft.com/office/powerpoint/2010/main" val="273083737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dirty="0" smtClean="0"/>
              <a:t>Readers-Writers Problem (1/3)</a:t>
            </a:r>
          </a:p>
        </p:txBody>
      </p:sp>
      <p:sp>
        <p:nvSpPr>
          <p:cNvPr id="32771" name="Rectangle 3"/>
          <p:cNvSpPr>
            <a:spLocks noGrp="1" noChangeArrowheads="1"/>
          </p:cNvSpPr>
          <p:nvPr>
            <p:ph type="body" idx="1"/>
          </p:nvPr>
        </p:nvSpPr>
        <p:spPr>
          <a:xfrm>
            <a:off x="251520" y="1279525"/>
            <a:ext cx="8640960" cy="5101803"/>
          </a:xfrm>
        </p:spPr>
        <p:txBody>
          <a:bodyPr/>
          <a:lstStyle/>
          <a:p>
            <a:pPr eaLnBrk="1" hangingPunct="1"/>
            <a:r>
              <a:rPr lang="en-US" altLang="zh-TW" sz="2400" dirty="0" smtClean="0"/>
              <a:t>A data set is shared among a number of concurrent processes</a:t>
            </a:r>
          </a:p>
          <a:p>
            <a:pPr lvl="1" eaLnBrk="1" hangingPunct="1"/>
            <a:r>
              <a:rPr lang="en-US" altLang="zh-TW" sz="2000" dirty="0" smtClean="0"/>
              <a:t>Readers – only read the data set; they do </a:t>
            </a:r>
            <a:r>
              <a:rPr lang="en-US" altLang="zh-TW" sz="2000" b="1" dirty="0" smtClean="0"/>
              <a:t>not </a:t>
            </a:r>
            <a:r>
              <a:rPr lang="en-US" altLang="zh-TW" sz="2000" dirty="0" smtClean="0"/>
              <a:t>perform any updates</a:t>
            </a:r>
          </a:p>
          <a:p>
            <a:pPr lvl="1" eaLnBrk="1" hangingPunct="1"/>
            <a:r>
              <a:rPr lang="en-US" altLang="zh-TW" sz="2000" dirty="0" smtClean="0"/>
              <a:t>Writers   – can both read and write</a:t>
            </a:r>
          </a:p>
          <a:p>
            <a:pPr eaLnBrk="1" hangingPunct="1"/>
            <a:r>
              <a:rPr lang="en-US" altLang="zh-TW" sz="2400" dirty="0" smtClean="0"/>
              <a:t>Problem – allow multiple readers to read at the same time.  Only one single writer can access the shared data at the same time</a:t>
            </a:r>
          </a:p>
          <a:p>
            <a:pPr eaLnBrk="1" hangingPunct="1"/>
            <a:r>
              <a:rPr lang="en-US" altLang="zh-TW" sz="2400" dirty="0" smtClean="0"/>
              <a:t>Shared Data</a:t>
            </a:r>
          </a:p>
          <a:p>
            <a:pPr lvl="1" eaLnBrk="1" hangingPunct="1"/>
            <a:r>
              <a:rPr lang="en-US" altLang="zh-TW" sz="2000" dirty="0" smtClean="0"/>
              <a:t>Data set</a:t>
            </a:r>
          </a:p>
          <a:p>
            <a:pPr lvl="1" eaLnBrk="1" hangingPunct="1"/>
            <a:r>
              <a:rPr lang="en-US" altLang="zh-TW" sz="2000" dirty="0" smtClean="0"/>
              <a:t>Semaphore </a:t>
            </a:r>
            <a:r>
              <a:rPr lang="en-US" altLang="zh-TW" sz="2000" dirty="0" err="1" smtClean="0">
                <a:solidFill>
                  <a:srgbClr val="FF0000"/>
                </a:solidFill>
              </a:rPr>
              <a:t>mutex</a:t>
            </a:r>
            <a:r>
              <a:rPr lang="en-US" altLang="zh-TW" sz="2000" dirty="0" smtClean="0"/>
              <a:t> initialized to 1</a:t>
            </a:r>
          </a:p>
          <a:p>
            <a:pPr lvl="1" eaLnBrk="1" hangingPunct="1"/>
            <a:r>
              <a:rPr lang="en-US" altLang="zh-TW" sz="2000" dirty="0" smtClean="0"/>
              <a:t>Semaphore </a:t>
            </a:r>
            <a:r>
              <a:rPr lang="en-US" altLang="zh-TW" sz="2000" dirty="0" err="1" smtClean="0">
                <a:solidFill>
                  <a:srgbClr val="FF0000"/>
                </a:solidFill>
              </a:rPr>
              <a:t>wrt</a:t>
            </a:r>
            <a:r>
              <a:rPr lang="en-US" altLang="zh-TW" sz="2000" dirty="0" smtClean="0"/>
              <a:t> initialized to 1</a:t>
            </a:r>
          </a:p>
          <a:p>
            <a:pPr lvl="1" eaLnBrk="1" hangingPunct="1"/>
            <a:r>
              <a:rPr lang="en-US" altLang="zh-TW" sz="2000" dirty="0" smtClean="0"/>
              <a:t>Integer </a:t>
            </a:r>
            <a:r>
              <a:rPr lang="en-US" altLang="zh-TW" sz="2000" dirty="0" err="1" smtClean="0">
                <a:solidFill>
                  <a:srgbClr val="FF0000"/>
                </a:solidFill>
              </a:rPr>
              <a:t>readcount</a:t>
            </a:r>
            <a:r>
              <a:rPr lang="en-US" altLang="zh-TW" sz="2000" dirty="0" smtClean="0"/>
              <a:t> initialized to 0</a:t>
            </a:r>
          </a:p>
          <a:p>
            <a:pPr lvl="1" eaLnBrk="1" hangingPunct="1"/>
            <a:endParaRPr lang="en-US" altLang="zh-TW" sz="2000" dirty="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31</a:t>
            </a:fld>
            <a:endParaRPr lang="en-US" altLang="zh-TW"/>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dirty="0" smtClean="0"/>
              <a:t>Readers-Writers Problem (2/3)</a:t>
            </a:r>
          </a:p>
        </p:txBody>
      </p:sp>
      <p:sp>
        <p:nvSpPr>
          <p:cNvPr id="33795" name="Rectangle 3"/>
          <p:cNvSpPr>
            <a:spLocks noGrp="1" noChangeArrowheads="1"/>
          </p:cNvSpPr>
          <p:nvPr>
            <p:ph type="body" idx="1"/>
          </p:nvPr>
        </p:nvSpPr>
        <p:spPr>
          <a:xfrm>
            <a:off x="827088" y="1279525"/>
            <a:ext cx="7848600" cy="4876800"/>
          </a:xfrm>
        </p:spPr>
        <p:txBody>
          <a:bodyPr/>
          <a:lstStyle/>
          <a:p>
            <a:pPr eaLnBrk="1" hangingPunct="1"/>
            <a:r>
              <a:rPr lang="en-US" altLang="zh-TW" sz="2800" dirty="0" smtClean="0"/>
              <a:t>The structure of a writer process</a:t>
            </a:r>
          </a:p>
          <a:p>
            <a:pPr eaLnBrk="1" hangingPunct="1">
              <a:buFont typeface="Monotype Sorts" pitchFamily="2" charset="2"/>
              <a:buNone/>
            </a:pPr>
            <a:r>
              <a:rPr lang="en-US" altLang="zh-TW" sz="2800" dirty="0" smtClean="0">
                <a:solidFill>
                  <a:srgbClr val="0000FF"/>
                </a:solidFill>
              </a:rPr>
              <a:t>        </a:t>
            </a:r>
          </a:p>
          <a:p>
            <a:pPr eaLnBrk="1" hangingPunct="1">
              <a:buFont typeface="Monotype Sorts" pitchFamily="2" charset="2"/>
              <a:buNone/>
            </a:pPr>
            <a:r>
              <a:rPr lang="en-US" altLang="zh-TW" sz="2800" dirty="0" smtClean="0">
                <a:solidFill>
                  <a:srgbClr val="0000FF"/>
                </a:solidFill>
              </a:rPr>
              <a:t>              do {</a:t>
            </a:r>
          </a:p>
          <a:p>
            <a:pPr eaLnBrk="1" hangingPunct="1">
              <a:buFont typeface="Monotype Sorts" pitchFamily="2" charset="2"/>
              <a:buNone/>
            </a:pPr>
            <a:r>
              <a:rPr lang="en-US" altLang="zh-TW" sz="2800" dirty="0" smtClean="0">
                <a:solidFill>
                  <a:srgbClr val="0000FF"/>
                </a:solidFill>
              </a:rPr>
              <a:t>                        wait (</a:t>
            </a:r>
            <a:r>
              <a:rPr lang="en-US" altLang="zh-TW" sz="2800" dirty="0" err="1" smtClean="0">
                <a:solidFill>
                  <a:srgbClr val="0000FF"/>
                </a:solidFill>
              </a:rPr>
              <a:t>wrt</a:t>
            </a:r>
            <a:r>
              <a:rPr lang="en-US" altLang="zh-TW" sz="2800" dirty="0" smtClean="0">
                <a:solidFill>
                  <a:srgbClr val="0000FF"/>
                </a:solidFill>
              </a:rPr>
              <a:t>) ;</a:t>
            </a:r>
          </a:p>
          <a:p>
            <a:pPr eaLnBrk="1" hangingPunct="1">
              <a:buFont typeface="Monotype Sorts" pitchFamily="2" charset="2"/>
              <a:buNone/>
            </a:pPr>
            <a:r>
              <a:rPr lang="en-US" altLang="zh-TW" sz="2800" dirty="0" smtClean="0">
                <a:solidFill>
                  <a:srgbClr val="0000FF"/>
                </a:solidFill>
              </a:rPr>
              <a:t>                </a:t>
            </a:r>
          </a:p>
          <a:p>
            <a:pPr eaLnBrk="1" hangingPunct="1">
              <a:buFont typeface="Monotype Sorts" pitchFamily="2" charset="2"/>
              <a:buNone/>
            </a:pPr>
            <a:r>
              <a:rPr lang="en-US" altLang="zh-TW" sz="2800" dirty="0" smtClean="0">
                <a:solidFill>
                  <a:srgbClr val="0000FF"/>
                </a:solidFill>
              </a:rPr>
              <a:t>                             //    writing is performed</a:t>
            </a:r>
          </a:p>
          <a:p>
            <a:pPr eaLnBrk="1" hangingPunct="1">
              <a:buFont typeface="Monotype Sorts" pitchFamily="2" charset="2"/>
              <a:buNone/>
            </a:pPr>
            <a:endParaRPr lang="en-US" altLang="zh-TW" sz="2800" dirty="0" smtClean="0">
              <a:solidFill>
                <a:srgbClr val="0000FF"/>
              </a:solidFill>
            </a:endParaRPr>
          </a:p>
          <a:p>
            <a:pPr eaLnBrk="1" hangingPunct="1">
              <a:buFont typeface="Monotype Sorts" pitchFamily="2" charset="2"/>
              <a:buNone/>
            </a:pPr>
            <a:r>
              <a:rPr lang="en-US" altLang="zh-TW" sz="2800" dirty="0" smtClean="0">
                <a:solidFill>
                  <a:srgbClr val="0000FF"/>
                </a:solidFill>
              </a:rPr>
              <a:t>                        signal (</a:t>
            </a:r>
            <a:r>
              <a:rPr lang="en-US" altLang="zh-TW" sz="2800" dirty="0" err="1" smtClean="0">
                <a:solidFill>
                  <a:srgbClr val="0000FF"/>
                </a:solidFill>
              </a:rPr>
              <a:t>wrt</a:t>
            </a:r>
            <a:r>
              <a:rPr lang="en-US" altLang="zh-TW" sz="2800" dirty="0" smtClean="0">
                <a:solidFill>
                  <a:srgbClr val="0000FF"/>
                </a:solidFill>
              </a:rPr>
              <a:t>) ;</a:t>
            </a:r>
          </a:p>
          <a:p>
            <a:pPr eaLnBrk="1" hangingPunct="1">
              <a:buFont typeface="Monotype Sorts" pitchFamily="2" charset="2"/>
              <a:buNone/>
            </a:pPr>
            <a:r>
              <a:rPr lang="en-US" altLang="zh-TW" sz="2800" dirty="0" smtClean="0">
                <a:solidFill>
                  <a:srgbClr val="0000FF"/>
                </a:solidFill>
              </a:rPr>
              <a:t>             } while (TRUE);</a:t>
            </a:r>
          </a:p>
          <a:p>
            <a:pPr eaLnBrk="1" hangingPunct="1">
              <a:buFont typeface="Monotype Sorts" pitchFamily="2" charset="2"/>
              <a:buNone/>
            </a:pPr>
            <a:endParaRPr lang="en-US" altLang="zh-TW" sz="2800" dirty="0" smtClean="0">
              <a:solidFill>
                <a:srgbClr val="0000FF"/>
              </a:solidFill>
            </a:endParaRPr>
          </a:p>
          <a:p>
            <a:pPr eaLnBrk="1" hangingPunct="1">
              <a:buFont typeface="Monotype Sorts" pitchFamily="2" charset="2"/>
              <a:buNone/>
            </a:pPr>
            <a:endParaRPr lang="en-US" altLang="zh-TW" sz="2800" dirty="0" smtClean="0">
              <a:solidFill>
                <a:srgbClr val="0000FF"/>
              </a:solidFill>
            </a:endParaRPr>
          </a:p>
          <a:p>
            <a:pPr eaLnBrk="1" hangingPunct="1">
              <a:buFont typeface="Monotype Sorts" pitchFamily="2" charset="2"/>
              <a:buNone/>
            </a:pPr>
            <a:r>
              <a:rPr lang="en-US" altLang="zh-TW" sz="2800" dirty="0" smtClean="0">
                <a:solidFill>
                  <a:srgbClr val="0000FF"/>
                </a:solidFill>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32</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dirty="0" smtClean="0"/>
              <a:t>Readers-Writers Problem (3/3)</a:t>
            </a:r>
          </a:p>
        </p:txBody>
      </p:sp>
      <p:sp>
        <p:nvSpPr>
          <p:cNvPr id="34819" name="Rectangle 3"/>
          <p:cNvSpPr>
            <a:spLocks noGrp="1" noChangeArrowheads="1"/>
          </p:cNvSpPr>
          <p:nvPr>
            <p:ph type="body" idx="1"/>
          </p:nvPr>
        </p:nvSpPr>
        <p:spPr>
          <a:xfrm>
            <a:off x="827584" y="1196752"/>
            <a:ext cx="7747000" cy="5328592"/>
          </a:xfrm>
        </p:spPr>
        <p:txBody>
          <a:bodyPr/>
          <a:lstStyle/>
          <a:p>
            <a:pPr eaLnBrk="1" hangingPunct="1">
              <a:lnSpc>
                <a:spcPct val="80000"/>
              </a:lnSpc>
            </a:pPr>
            <a:r>
              <a:rPr lang="en-US" altLang="zh-TW" sz="2800" dirty="0" smtClean="0"/>
              <a:t>The structure of a reader process</a:t>
            </a:r>
          </a:p>
          <a:p>
            <a:pPr eaLnBrk="1" hangingPunct="1">
              <a:lnSpc>
                <a:spcPct val="80000"/>
              </a:lnSpc>
              <a:buFont typeface="Monotype Sorts" pitchFamily="2" charset="2"/>
              <a:buNone/>
            </a:pPr>
            <a:r>
              <a:rPr lang="en-US" altLang="zh-TW" sz="16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do {</a:t>
            </a:r>
          </a:p>
          <a:p>
            <a:pPr eaLnBrk="1" hangingPunct="1">
              <a:lnSpc>
                <a:spcPct val="80000"/>
              </a:lnSpc>
              <a:buFont typeface="Monotype Sorts" pitchFamily="2" charset="2"/>
              <a:buNone/>
            </a:pPr>
            <a:r>
              <a:rPr lang="en-US" altLang="zh-TW" sz="2000" dirty="0" smtClean="0">
                <a:solidFill>
                  <a:srgbClr val="0000FF"/>
                </a:solidFill>
              </a:rPr>
              <a:t>                       wait (</a:t>
            </a:r>
            <a:r>
              <a:rPr lang="en-US" altLang="zh-TW" sz="2000" dirty="0" err="1" smtClean="0">
                <a:solidFill>
                  <a:srgbClr val="0000FF"/>
                </a:solidFill>
              </a:rPr>
              <a:t>mutex</a:t>
            </a: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a:t>
            </a:r>
            <a:r>
              <a:rPr lang="en-US" altLang="zh-TW" sz="2000" dirty="0" err="1" smtClean="0">
                <a:solidFill>
                  <a:srgbClr val="0000FF"/>
                </a:solidFill>
              </a:rPr>
              <a:t>readcount</a:t>
            </a:r>
            <a:r>
              <a:rPr lang="en-US" altLang="zh-TW" sz="2000" dirty="0" smtClean="0">
                <a:solidFill>
                  <a:srgbClr val="0000FF"/>
                </a:solidFill>
              </a:rPr>
              <a:t> ++ ;</a:t>
            </a:r>
          </a:p>
          <a:p>
            <a:pPr eaLnBrk="1" hangingPunct="1">
              <a:lnSpc>
                <a:spcPct val="80000"/>
              </a:lnSpc>
              <a:buFont typeface="Monotype Sorts" pitchFamily="2" charset="2"/>
              <a:buNone/>
            </a:pPr>
            <a:r>
              <a:rPr lang="en-US" altLang="zh-TW" sz="2000" dirty="0" smtClean="0">
                <a:solidFill>
                  <a:srgbClr val="0000FF"/>
                </a:solidFill>
              </a:rPr>
              <a:t>                       if (</a:t>
            </a:r>
            <a:r>
              <a:rPr lang="en-US" altLang="zh-TW" sz="2000" dirty="0" err="1" smtClean="0">
                <a:solidFill>
                  <a:srgbClr val="0000FF"/>
                </a:solidFill>
              </a:rPr>
              <a:t>readcount</a:t>
            </a:r>
            <a:r>
              <a:rPr lang="en-US" altLang="zh-TW" sz="2000" dirty="0" smtClean="0">
                <a:solidFill>
                  <a:srgbClr val="0000FF"/>
                </a:solidFill>
              </a:rPr>
              <a:t> == 1)  </a:t>
            </a:r>
          </a:p>
          <a:p>
            <a:pPr eaLnBrk="1" hangingPunct="1">
              <a:lnSpc>
                <a:spcPct val="80000"/>
              </a:lnSpc>
              <a:buFont typeface="Monotype Sorts" pitchFamily="2" charset="2"/>
              <a:buNone/>
            </a:pPr>
            <a:r>
              <a:rPr lang="en-US" altLang="zh-TW" sz="2000" dirty="0" smtClean="0">
                <a:solidFill>
                  <a:srgbClr val="0000FF"/>
                </a:solidFill>
              </a:rPr>
              <a:t>			          wait (</a:t>
            </a:r>
            <a:r>
              <a:rPr lang="en-US" altLang="zh-TW" sz="2000" dirty="0" err="1" smtClean="0">
                <a:solidFill>
                  <a:srgbClr val="0000FF"/>
                </a:solidFill>
              </a:rPr>
              <a:t>wrt</a:t>
            </a: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signal (</a:t>
            </a:r>
            <a:r>
              <a:rPr lang="en-US" altLang="zh-TW" sz="2000" dirty="0" err="1" smtClean="0">
                <a:solidFill>
                  <a:srgbClr val="0000FF"/>
                </a:solidFill>
              </a:rPr>
              <a:t>mutex</a:t>
            </a:r>
            <a:r>
              <a:rPr lang="en-US" altLang="zh-TW" sz="2000" dirty="0" smtClean="0">
                <a:solidFill>
                  <a:srgbClr val="0000FF"/>
                </a:solidFill>
              </a:rPr>
              <a:t>)</a:t>
            </a:r>
          </a:p>
          <a:p>
            <a:pPr eaLnBrk="1" hangingPunct="1">
              <a:lnSpc>
                <a:spcPct val="80000"/>
              </a:lnSpc>
              <a:buFont typeface="Monotype Sorts" pitchFamily="2" charset="2"/>
              <a:buNone/>
            </a:pP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 reading is performed</a:t>
            </a:r>
          </a:p>
          <a:p>
            <a:pPr eaLnBrk="1" hangingPunct="1">
              <a:lnSpc>
                <a:spcPct val="80000"/>
              </a:lnSpc>
              <a:buFont typeface="Monotype Sorts" pitchFamily="2" charset="2"/>
              <a:buNone/>
            </a:pPr>
            <a:endParaRPr lang="en-US" altLang="zh-TW" sz="2000" dirty="0" smtClean="0">
              <a:solidFill>
                <a:srgbClr val="0000FF"/>
              </a:solidFill>
            </a:endParaRPr>
          </a:p>
          <a:p>
            <a:pPr eaLnBrk="1" hangingPunct="1">
              <a:lnSpc>
                <a:spcPct val="80000"/>
              </a:lnSpc>
              <a:buFont typeface="Monotype Sorts" pitchFamily="2" charset="2"/>
              <a:buNone/>
            </a:pPr>
            <a:r>
              <a:rPr lang="en-US" altLang="zh-TW" sz="2000" dirty="0" smtClean="0">
                <a:solidFill>
                  <a:srgbClr val="0000FF"/>
                </a:solidFill>
              </a:rPr>
              <a:t>                        wait (</a:t>
            </a:r>
            <a:r>
              <a:rPr lang="en-US" altLang="zh-TW" sz="2000" dirty="0" err="1" smtClean="0">
                <a:solidFill>
                  <a:srgbClr val="0000FF"/>
                </a:solidFill>
              </a:rPr>
              <a:t>mutex</a:t>
            </a: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a:t>
            </a:r>
            <a:r>
              <a:rPr lang="en-US" altLang="zh-TW" sz="2000" dirty="0" err="1" smtClean="0">
                <a:solidFill>
                  <a:srgbClr val="0000FF"/>
                </a:solidFill>
              </a:rPr>
              <a:t>readcount</a:t>
            </a:r>
            <a:r>
              <a:rPr lang="en-US" altLang="zh-TW" sz="2000" dirty="0" smtClean="0">
                <a:solidFill>
                  <a:srgbClr val="0000FF"/>
                </a:solidFill>
              </a:rPr>
              <a:t>  - - ;</a:t>
            </a:r>
          </a:p>
          <a:p>
            <a:pPr eaLnBrk="1" hangingPunct="1">
              <a:lnSpc>
                <a:spcPct val="80000"/>
              </a:lnSpc>
              <a:buFont typeface="Monotype Sorts" pitchFamily="2" charset="2"/>
              <a:buNone/>
            </a:pPr>
            <a:r>
              <a:rPr lang="en-US" altLang="zh-TW" sz="2000" dirty="0" smtClean="0">
                <a:solidFill>
                  <a:srgbClr val="0000FF"/>
                </a:solidFill>
              </a:rPr>
              <a:t>                        if (</a:t>
            </a:r>
            <a:r>
              <a:rPr lang="en-US" altLang="zh-TW" sz="2000" dirty="0" err="1" smtClean="0">
                <a:solidFill>
                  <a:srgbClr val="0000FF"/>
                </a:solidFill>
              </a:rPr>
              <a:t>readcount</a:t>
            </a:r>
            <a:r>
              <a:rPr lang="en-US" altLang="zh-TW" sz="2000" dirty="0" smtClean="0">
                <a:solidFill>
                  <a:srgbClr val="0000FF"/>
                </a:solidFill>
              </a:rPr>
              <a:t>  == 0)  </a:t>
            </a:r>
          </a:p>
          <a:p>
            <a:pPr eaLnBrk="1" hangingPunct="1">
              <a:lnSpc>
                <a:spcPct val="80000"/>
              </a:lnSpc>
              <a:buFont typeface="Monotype Sorts" pitchFamily="2" charset="2"/>
              <a:buNone/>
            </a:pPr>
            <a:r>
              <a:rPr lang="en-US" altLang="zh-TW" sz="2000" dirty="0" smtClean="0">
                <a:solidFill>
                  <a:srgbClr val="0000FF"/>
                </a:solidFill>
              </a:rPr>
              <a:t>			         signal (</a:t>
            </a:r>
            <a:r>
              <a:rPr lang="en-US" altLang="zh-TW" sz="2000" dirty="0" err="1" smtClean="0">
                <a:solidFill>
                  <a:srgbClr val="0000FF"/>
                </a:solidFill>
              </a:rPr>
              <a:t>wrt</a:t>
            </a: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signal (</a:t>
            </a:r>
            <a:r>
              <a:rPr lang="en-US" altLang="zh-TW" sz="2000" dirty="0" err="1" smtClean="0">
                <a:solidFill>
                  <a:srgbClr val="0000FF"/>
                </a:solidFill>
              </a:rPr>
              <a:t>mutex</a:t>
            </a:r>
            <a:r>
              <a:rPr lang="en-US" altLang="zh-TW" sz="2000" dirty="0" smtClean="0">
                <a:solidFill>
                  <a:srgbClr val="0000FF"/>
                </a:solidFill>
              </a:rPr>
              <a:t>) ;</a:t>
            </a:r>
          </a:p>
          <a:p>
            <a:pPr eaLnBrk="1" hangingPunct="1">
              <a:lnSpc>
                <a:spcPct val="80000"/>
              </a:lnSpc>
              <a:buFont typeface="Monotype Sorts" pitchFamily="2" charset="2"/>
              <a:buNone/>
            </a:pPr>
            <a:r>
              <a:rPr lang="en-US" altLang="zh-TW" sz="2000" dirty="0" smtClean="0">
                <a:solidFill>
                  <a:srgbClr val="0000FF"/>
                </a:solidFill>
              </a:rPr>
              <a:t>     } while (TRUE);</a:t>
            </a:r>
          </a:p>
          <a:p>
            <a:pPr eaLnBrk="1" hangingPunct="1">
              <a:lnSpc>
                <a:spcPct val="80000"/>
              </a:lnSpc>
              <a:buFont typeface="Monotype Sorts" pitchFamily="2" charset="2"/>
              <a:buNone/>
            </a:pPr>
            <a:endParaRPr lang="en-US" altLang="zh-TW" sz="2000" dirty="0" smtClean="0">
              <a:solidFill>
                <a:srgbClr val="0000FF"/>
              </a:solidFill>
            </a:endParaRPr>
          </a:p>
          <a:p>
            <a:pPr eaLnBrk="1" hangingPunct="1">
              <a:lnSpc>
                <a:spcPct val="80000"/>
              </a:lnSpc>
              <a:buFont typeface="Monotype Sorts" pitchFamily="2" charset="2"/>
              <a:buNone/>
            </a:pPr>
            <a:endParaRPr lang="en-US" altLang="zh-TW" sz="1600" dirty="0" smtClean="0">
              <a:solidFill>
                <a:srgbClr val="0000FF"/>
              </a:solidFill>
            </a:endParaRPr>
          </a:p>
          <a:p>
            <a:pPr eaLnBrk="1" hangingPunct="1">
              <a:lnSpc>
                <a:spcPct val="80000"/>
              </a:lnSpc>
              <a:buFont typeface="Monotype Sorts" pitchFamily="2" charset="2"/>
              <a:buNone/>
            </a:pPr>
            <a:r>
              <a:rPr lang="en-US" altLang="zh-TW" sz="1600" dirty="0" smtClean="0">
                <a:solidFill>
                  <a:srgbClr val="0000FF"/>
                </a:solidFill>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33</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1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19">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19">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19">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19">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1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1"/>
          <p:cNvSpPr>
            <a:spLocks noChangeArrowheads="1"/>
          </p:cNvSpPr>
          <p:nvPr/>
        </p:nvSpPr>
        <p:spPr bwMode="auto">
          <a:xfrm>
            <a:off x="1725712" y="1177922"/>
            <a:ext cx="5184576" cy="3670597"/>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sp>
        <p:nvSpPr>
          <p:cNvPr id="35842" name="Rectangle 2"/>
          <p:cNvSpPr>
            <a:spLocks noGrp="1" noChangeArrowheads="1"/>
          </p:cNvSpPr>
          <p:nvPr>
            <p:ph type="title"/>
          </p:nvPr>
        </p:nvSpPr>
        <p:spPr>
          <a:xfrm>
            <a:off x="107504" y="0"/>
            <a:ext cx="8928992" cy="1143000"/>
          </a:xfrm>
        </p:spPr>
        <p:txBody>
          <a:bodyPr/>
          <a:lstStyle/>
          <a:p>
            <a:pPr eaLnBrk="1" hangingPunct="1"/>
            <a:r>
              <a:rPr lang="en-US" altLang="zh-TW" sz="4000" dirty="0" smtClean="0"/>
              <a:t>Dining-Philosophers Problem (1/2)</a:t>
            </a:r>
          </a:p>
        </p:txBody>
      </p:sp>
      <p:sp>
        <p:nvSpPr>
          <p:cNvPr id="35843" name="Rectangle 3"/>
          <p:cNvSpPr>
            <a:spLocks noGrp="1" noChangeArrowheads="1"/>
          </p:cNvSpPr>
          <p:nvPr>
            <p:ph type="body" idx="1"/>
          </p:nvPr>
        </p:nvSpPr>
        <p:spPr>
          <a:xfrm>
            <a:off x="1259632" y="4948808"/>
            <a:ext cx="6336704" cy="1432520"/>
          </a:xfrm>
        </p:spPr>
        <p:txBody>
          <a:bodyPr/>
          <a:lstStyle/>
          <a:p>
            <a:pPr eaLnBrk="1" hangingPunct="1">
              <a:tabLst>
                <a:tab pos="1370013" algn="l"/>
                <a:tab pos="1541463" algn="l"/>
              </a:tabLst>
            </a:pPr>
            <a:r>
              <a:rPr lang="en-US" altLang="zh-TW" sz="2800" dirty="0" smtClean="0"/>
              <a:t>Shared data </a:t>
            </a:r>
          </a:p>
          <a:p>
            <a:pPr lvl="1" eaLnBrk="1" hangingPunct="1">
              <a:tabLst>
                <a:tab pos="1370013" algn="l"/>
                <a:tab pos="1541463" algn="l"/>
              </a:tabLst>
            </a:pPr>
            <a:r>
              <a:rPr lang="en-US" altLang="zh-TW" sz="2400" dirty="0" smtClean="0"/>
              <a:t>Bowl of rice (data set)</a:t>
            </a:r>
          </a:p>
          <a:p>
            <a:pPr lvl="1" eaLnBrk="1" hangingPunct="1">
              <a:tabLst>
                <a:tab pos="1370013" algn="l"/>
                <a:tab pos="1541463" algn="l"/>
              </a:tabLst>
            </a:pPr>
            <a:r>
              <a:rPr lang="en-US" altLang="zh-TW" sz="2400" dirty="0" smtClean="0"/>
              <a:t>Semaphore </a:t>
            </a:r>
            <a:r>
              <a:rPr lang="en-US" altLang="zh-TW" sz="2400" dirty="0" smtClean="0">
                <a:solidFill>
                  <a:srgbClr val="FF0000"/>
                </a:solidFill>
              </a:rPr>
              <a:t>chopstick [5]</a:t>
            </a:r>
            <a:r>
              <a:rPr lang="en-US" altLang="zh-TW" sz="2400" dirty="0" smtClean="0"/>
              <a:t> initialized to 1</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338" y="1340768"/>
            <a:ext cx="3489325"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34</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250825" y="0"/>
            <a:ext cx="8713788" cy="1143000"/>
          </a:xfrm>
        </p:spPr>
        <p:txBody>
          <a:bodyPr/>
          <a:lstStyle/>
          <a:p>
            <a:pPr eaLnBrk="1" hangingPunct="1"/>
            <a:r>
              <a:rPr lang="en-US" altLang="zh-TW" sz="4000" dirty="0" smtClean="0"/>
              <a:t>Dining-Philosophers Problem (2/2)</a:t>
            </a:r>
          </a:p>
        </p:txBody>
      </p:sp>
      <p:sp>
        <p:nvSpPr>
          <p:cNvPr id="32774" name="Rectangle 3"/>
          <p:cNvSpPr>
            <a:spLocks noGrp="1" noChangeArrowheads="1"/>
          </p:cNvSpPr>
          <p:nvPr>
            <p:ph type="body" idx="1"/>
          </p:nvPr>
        </p:nvSpPr>
        <p:spPr>
          <a:xfrm>
            <a:off x="827088" y="1279525"/>
            <a:ext cx="7107237" cy="5102225"/>
          </a:xfrm>
        </p:spPr>
        <p:txBody>
          <a:bodyPr/>
          <a:lstStyle/>
          <a:p>
            <a:pPr marL="381000" indent="-381000" eaLnBrk="1" hangingPunct="1">
              <a:lnSpc>
                <a:spcPct val="90000"/>
              </a:lnSpc>
              <a:tabLst>
                <a:tab pos="1712913" algn="l"/>
                <a:tab pos="2005013" algn="l"/>
                <a:tab pos="2232025" algn="l"/>
                <a:tab pos="2459038" algn="l"/>
              </a:tabLst>
            </a:pPr>
            <a:r>
              <a:rPr lang="en-US" altLang="zh-TW" sz="2800" dirty="0" smtClean="0"/>
              <a:t>The structure of Philosopher</a:t>
            </a:r>
            <a:r>
              <a:rPr lang="en-US" altLang="zh-TW" sz="2800" i="1" dirty="0" smtClean="0">
                <a:solidFill>
                  <a:srgbClr val="0000FF"/>
                </a:solidFill>
              </a:rPr>
              <a:t> i</a:t>
            </a:r>
            <a:r>
              <a:rPr lang="en-US" altLang="zh-TW" sz="2800" dirty="0" smtClean="0"/>
              <a:t>:</a:t>
            </a:r>
          </a:p>
          <a:p>
            <a:pPr marL="381000" indent="-381000" eaLnBrk="1" hangingPunct="1">
              <a:lnSpc>
                <a:spcPct val="90000"/>
              </a:lnSpc>
              <a:buFontTx/>
              <a:buNone/>
              <a:tabLst>
                <a:tab pos="1712913" algn="l"/>
                <a:tab pos="2005013" algn="l"/>
                <a:tab pos="2232025" algn="l"/>
                <a:tab pos="2459038" algn="l"/>
              </a:tabLst>
            </a:pPr>
            <a:endParaRPr lang="en-US" altLang="zh-TW" sz="2800" dirty="0" smtClean="0"/>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While (true)  {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wait ( chopstick[i]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wait ( </a:t>
            </a:r>
            <a:r>
              <a:rPr lang="en-US" altLang="zh-TW" sz="2000" dirty="0" err="1" smtClean="0">
                <a:solidFill>
                  <a:srgbClr val="0000FF"/>
                </a:solidFill>
              </a:rPr>
              <a:t>chopStick</a:t>
            </a:r>
            <a:r>
              <a:rPr lang="en-US" altLang="zh-TW" sz="2000" dirty="0" smtClean="0">
                <a:solidFill>
                  <a:srgbClr val="0000FF"/>
                </a:solidFill>
              </a:rPr>
              <a:t>[ (i + 1) % 5]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  eat</a:t>
            </a:r>
          </a:p>
          <a:p>
            <a:pPr marL="1200150" lvl="2" indent="-342900" eaLnBrk="1" hangingPunct="1">
              <a:lnSpc>
                <a:spcPct val="90000"/>
              </a:lnSpc>
              <a:buFontTx/>
              <a:buNone/>
              <a:tabLst>
                <a:tab pos="1712913" algn="l"/>
                <a:tab pos="2005013" algn="l"/>
                <a:tab pos="2232025" algn="l"/>
                <a:tab pos="2459038" algn="l"/>
              </a:tabLst>
            </a:pPr>
            <a:endParaRPr lang="en-US" altLang="zh-TW" sz="2000" dirty="0" smtClean="0">
              <a:solidFill>
                <a:srgbClr val="0000FF"/>
              </a:solidFill>
            </a:endParaRP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signal ( chopstick[i]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signal (chopstick[ (i + 1) % 5]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a:t>
            </a: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                 //  think</a:t>
            </a:r>
          </a:p>
          <a:p>
            <a:pPr marL="1200150" lvl="2" indent="-342900" eaLnBrk="1" hangingPunct="1">
              <a:lnSpc>
                <a:spcPct val="90000"/>
              </a:lnSpc>
              <a:buFontTx/>
              <a:buNone/>
              <a:tabLst>
                <a:tab pos="1712913" algn="l"/>
                <a:tab pos="2005013" algn="l"/>
                <a:tab pos="2232025" algn="l"/>
                <a:tab pos="2459038" algn="l"/>
              </a:tabLst>
            </a:pPr>
            <a:endParaRPr lang="en-US" altLang="zh-TW" sz="2000" dirty="0" smtClean="0">
              <a:solidFill>
                <a:srgbClr val="0000FF"/>
              </a:solidFill>
            </a:endParaRPr>
          </a:p>
          <a:p>
            <a:pPr marL="1200150" lvl="2" indent="-342900" eaLnBrk="1" hangingPunct="1">
              <a:lnSpc>
                <a:spcPct val="90000"/>
              </a:lnSpc>
              <a:buFontTx/>
              <a:buNone/>
              <a:tabLst>
                <a:tab pos="1712913" algn="l"/>
                <a:tab pos="2005013" algn="l"/>
                <a:tab pos="2232025" algn="l"/>
                <a:tab pos="2459038" algn="l"/>
              </a:tabLst>
            </a:pPr>
            <a:r>
              <a:rPr lang="en-US" altLang="zh-TW" sz="2000" dirty="0" smtClean="0">
                <a:solidFill>
                  <a:srgbClr val="0000FF"/>
                </a:solidFill>
              </a:rPr>
              <a:t>}</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35</a:t>
            </a:fld>
            <a:endParaRPr lang="en-US" altLang="zh-TW"/>
          </a:p>
        </p:txBody>
      </p:sp>
    </p:spTree>
    <p:extLst>
      <p:ext uri="{BB962C8B-B14F-4D97-AF65-F5344CB8AC3E}">
        <p14:creationId xmlns:p14="http://schemas.microsoft.com/office/powerpoint/2010/main" val="6103683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zh-TW" dirty="0" smtClean="0"/>
              <a:t>Problems with Semaphores</a:t>
            </a:r>
          </a:p>
        </p:txBody>
      </p:sp>
      <p:sp>
        <p:nvSpPr>
          <p:cNvPr id="33798" name="Rectangle 3"/>
          <p:cNvSpPr>
            <a:spLocks noGrp="1" noChangeArrowheads="1"/>
          </p:cNvSpPr>
          <p:nvPr>
            <p:ph type="body" idx="1"/>
          </p:nvPr>
        </p:nvSpPr>
        <p:spPr>
          <a:xfrm>
            <a:off x="755576" y="1282700"/>
            <a:ext cx="7705352" cy="4860925"/>
          </a:xfrm>
        </p:spPr>
        <p:txBody>
          <a:bodyPr/>
          <a:lstStyle/>
          <a:p>
            <a:pPr eaLnBrk="1" hangingPunct="1"/>
            <a:r>
              <a:rPr lang="en-US" altLang="zh-TW" sz="2800" dirty="0" smtClean="0"/>
              <a:t> Correct use of semaphore operations:</a:t>
            </a:r>
            <a:br>
              <a:rPr lang="en-US" altLang="zh-TW" sz="2800" dirty="0" smtClean="0"/>
            </a:br>
            <a:endParaRPr lang="en-US" altLang="zh-TW" sz="2800" dirty="0" smtClean="0"/>
          </a:p>
          <a:p>
            <a:pPr lvl="1" eaLnBrk="1" hangingPunct="1"/>
            <a:r>
              <a:rPr lang="en-US" altLang="zh-TW" sz="2400" dirty="0" smtClean="0"/>
              <a:t> signal (</a:t>
            </a:r>
            <a:r>
              <a:rPr lang="en-US" altLang="zh-TW" sz="2400" dirty="0" err="1" smtClean="0"/>
              <a:t>mutex</a:t>
            </a:r>
            <a:r>
              <a:rPr lang="en-US" altLang="zh-TW" sz="2400" dirty="0" smtClean="0"/>
              <a:t>)  </a:t>
            </a:r>
            <a:r>
              <a:rPr lang="en-US" altLang="zh-TW" sz="2400" dirty="0" smtClean="0">
                <a:latin typeface="Helvetica" pitchFamily="34" charset="0"/>
              </a:rPr>
              <a:t>…</a:t>
            </a:r>
            <a:r>
              <a:rPr lang="en-US" altLang="zh-TW" sz="2400" dirty="0" smtClean="0"/>
              <a:t>.  wait (</a:t>
            </a:r>
            <a:r>
              <a:rPr lang="en-US" altLang="zh-TW" sz="2400" dirty="0" err="1" smtClean="0"/>
              <a:t>mutex</a:t>
            </a:r>
            <a:r>
              <a:rPr lang="en-US" altLang="zh-TW" sz="2400" dirty="0" smtClean="0"/>
              <a:t>)</a:t>
            </a:r>
            <a:br>
              <a:rPr lang="en-US" altLang="zh-TW" sz="2400" dirty="0" smtClean="0"/>
            </a:br>
            <a:endParaRPr lang="en-US" altLang="zh-TW" sz="2400" dirty="0" smtClean="0"/>
          </a:p>
          <a:p>
            <a:pPr lvl="1" eaLnBrk="1" hangingPunct="1"/>
            <a:r>
              <a:rPr lang="en-US" altLang="zh-TW" sz="2400" dirty="0" smtClean="0"/>
              <a:t> wait (</a:t>
            </a:r>
            <a:r>
              <a:rPr lang="en-US" altLang="zh-TW" sz="2400" dirty="0" err="1" smtClean="0"/>
              <a:t>mutex</a:t>
            </a:r>
            <a:r>
              <a:rPr lang="en-US" altLang="zh-TW" sz="2400" dirty="0" smtClean="0"/>
              <a:t>)  </a:t>
            </a:r>
            <a:r>
              <a:rPr lang="en-US" altLang="zh-TW" sz="2400" dirty="0" smtClean="0">
                <a:latin typeface="Helvetica" pitchFamily="34" charset="0"/>
              </a:rPr>
              <a:t>…</a:t>
            </a:r>
            <a:r>
              <a:rPr lang="en-US" altLang="zh-TW" sz="2400" dirty="0" smtClean="0"/>
              <a:t>  wait (</a:t>
            </a:r>
            <a:r>
              <a:rPr lang="en-US" altLang="zh-TW" sz="2400" dirty="0" err="1" smtClean="0"/>
              <a:t>mutex</a:t>
            </a:r>
            <a:r>
              <a:rPr lang="en-US" altLang="zh-TW" sz="2400" dirty="0" smtClean="0"/>
              <a:t>)</a:t>
            </a:r>
          </a:p>
          <a:p>
            <a:pPr lvl="1" eaLnBrk="1" hangingPunct="1"/>
            <a:endParaRPr lang="en-US" altLang="zh-TW" sz="2400" dirty="0" smtClean="0"/>
          </a:p>
          <a:p>
            <a:pPr lvl="1" eaLnBrk="1" hangingPunct="1"/>
            <a:r>
              <a:rPr lang="en-US" altLang="zh-TW" sz="2400" dirty="0" smtClean="0"/>
              <a:t> Omitting  of wait (</a:t>
            </a:r>
            <a:r>
              <a:rPr lang="en-US" altLang="zh-TW" sz="2400" dirty="0" err="1" smtClean="0"/>
              <a:t>mutex</a:t>
            </a:r>
            <a:r>
              <a:rPr lang="en-US" altLang="zh-TW" sz="2400" dirty="0" smtClean="0"/>
              <a:t>) or signal (</a:t>
            </a:r>
            <a:r>
              <a:rPr lang="en-US" altLang="zh-TW" sz="2400" dirty="0" err="1" smtClean="0"/>
              <a:t>mutex</a:t>
            </a:r>
            <a:r>
              <a:rPr lang="en-US" altLang="zh-TW" sz="2400" dirty="0" smtClean="0"/>
              <a:t>) (or both)</a:t>
            </a:r>
          </a:p>
          <a:p>
            <a:pPr eaLnBrk="1" hangingPunct="1"/>
            <a:endParaRPr lang="en-US" altLang="zh-TW" sz="2800" dirty="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36</a:t>
            </a:fld>
            <a:endParaRPr lang="en-US" altLang="zh-TW"/>
          </a:p>
        </p:txBody>
      </p:sp>
    </p:spTree>
    <p:extLst>
      <p:ext uri="{BB962C8B-B14F-4D97-AF65-F5344CB8AC3E}">
        <p14:creationId xmlns:p14="http://schemas.microsoft.com/office/powerpoint/2010/main" val="3470592737"/>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zh-TW" altLang="en-US" dirty="0" smtClean="0"/>
              <a:t>二元號誌 </a:t>
            </a:r>
            <a:r>
              <a:rPr lang="en-US" altLang="zh-TW" dirty="0" smtClean="0"/>
              <a:t>(1/2)</a:t>
            </a:r>
            <a:br>
              <a:rPr lang="en-US" altLang="zh-TW" dirty="0" smtClean="0"/>
            </a:br>
            <a:r>
              <a:rPr lang="en-US" altLang="zh-TW" dirty="0" smtClean="0"/>
              <a:t>- binary semaphore</a:t>
            </a:r>
          </a:p>
        </p:txBody>
      </p:sp>
      <p:sp>
        <p:nvSpPr>
          <p:cNvPr id="33798" name="Rectangle 3"/>
          <p:cNvSpPr>
            <a:spLocks noGrp="1" noChangeArrowheads="1"/>
          </p:cNvSpPr>
          <p:nvPr>
            <p:ph type="body" idx="1"/>
          </p:nvPr>
        </p:nvSpPr>
        <p:spPr/>
        <p:txBody>
          <a:bodyPr/>
          <a:lstStyle/>
          <a:p>
            <a:pPr eaLnBrk="1" hangingPunct="1"/>
            <a:r>
              <a:rPr lang="zh-TW" altLang="en-US" smtClean="0">
                <a:latin typeface="Times New Roman" pitchFamily="18" charset="0"/>
              </a:rPr>
              <a:t>二元號誌的值只限定為 </a:t>
            </a:r>
            <a:r>
              <a:rPr lang="en-US" altLang="zh-TW" smtClean="0">
                <a:latin typeface="Times New Roman" pitchFamily="18" charset="0"/>
              </a:rPr>
              <a:t>0 </a:t>
            </a:r>
            <a:r>
              <a:rPr lang="zh-TW" altLang="en-US" smtClean="0">
                <a:latin typeface="Times New Roman" pitchFamily="18" charset="0"/>
              </a:rPr>
              <a:t>或 </a:t>
            </a:r>
            <a:r>
              <a:rPr lang="en-US" altLang="zh-TW" smtClean="0">
                <a:latin typeface="Times New Roman" pitchFamily="18" charset="0"/>
              </a:rPr>
              <a:t>1</a:t>
            </a:r>
            <a:r>
              <a:rPr lang="zh-TW" altLang="en-US" smtClean="0">
                <a:latin typeface="Times New Roman" pitchFamily="18" charset="0"/>
              </a:rPr>
              <a:t>。</a:t>
            </a:r>
          </a:p>
          <a:p>
            <a:pPr lvl="1" eaLnBrk="1" hangingPunct="1"/>
            <a:r>
              <a:rPr lang="zh-TW" altLang="en-US" smtClean="0">
                <a:latin typeface="Times New Roman" pitchFamily="18" charset="0"/>
              </a:rPr>
              <a:t>利用硬體對二元數值的運算支援，二元號誌的實作要比計數號誌簡單快速得多。 </a:t>
            </a:r>
          </a:p>
          <a:p>
            <a:pPr lvl="1" eaLnBrk="1" hangingPunct="1"/>
            <a:r>
              <a:rPr lang="zh-TW" altLang="en-US" smtClean="0">
                <a:latin typeface="Times New Roman" pitchFamily="18" charset="0"/>
              </a:rPr>
              <a:t>可以利用二元號誌來實作計數號誌。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37</a:t>
            </a:fld>
            <a:endParaRPr lang="en-US" altLang="zh-TW"/>
          </a:p>
        </p:txBody>
      </p:sp>
    </p:spTree>
    <p:extLst>
      <p:ext uri="{BB962C8B-B14F-4D97-AF65-F5344CB8AC3E}">
        <p14:creationId xmlns:p14="http://schemas.microsoft.com/office/powerpoint/2010/main" val="612371365"/>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zh-TW" altLang="en-US" smtClean="0"/>
              <a:t>二元號誌 </a:t>
            </a:r>
            <a:r>
              <a:rPr lang="en-US" altLang="zh-TW" smtClean="0"/>
              <a:t>(2/2)</a:t>
            </a:r>
          </a:p>
        </p:txBody>
      </p:sp>
      <p:sp>
        <p:nvSpPr>
          <p:cNvPr id="34822" name="Rectangle 3"/>
          <p:cNvSpPr>
            <a:spLocks noGrp="1" noChangeArrowheads="1"/>
          </p:cNvSpPr>
          <p:nvPr>
            <p:ph type="body" idx="1"/>
          </p:nvPr>
        </p:nvSpPr>
        <p:spPr/>
        <p:txBody>
          <a:bodyPr/>
          <a:lstStyle/>
          <a:p>
            <a:pPr eaLnBrk="1" hangingPunct="1"/>
            <a:r>
              <a:rPr lang="zh-TW" altLang="en-US" smtClean="0"/>
              <a:t>計數號誌可以利用兩個二元號誌以及一個整數實作</a:t>
            </a:r>
            <a:r>
              <a:rPr lang="zh-TW" altLang="en-US" smtClean="0">
                <a:latin typeface="Times New Roman" pitchFamily="18" charset="0"/>
              </a:rPr>
              <a:t>。</a:t>
            </a:r>
            <a:r>
              <a:rPr lang="zh-TW" altLang="en-US" smtClean="0"/>
              <a:t> </a:t>
            </a:r>
          </a:p>
        </p:txBody>
      </p:sp>
      <p:grpSp>
        <p:nvGrpSpPr>
          <p:cNvPr id="34823" name="Group 4"/>
          <p:cNvGrpSpPr>
            <a:grpSpLocks/>
          </p:cNvGrpSpPr>
          <p:nvPr/>
        </p:nvGrpSpPr>
        <p:grpSpPr bwMode="auto">
          <a:xfrm>
            <a:off x="1116013" y="2708275"/>
            <a:ext cx="7058025" cy="2736850"/>
            <a:chOff x="567" y="3022"/>
            <a:chExt cx="5080" cy="1043"/>
          </a:xfrm>
        </p:grpSpPr>
        <p:sp>
          <p:nvSpPr>
            <p:cNvPr id="34824" name="Rectangle 5"/>
            <p:cNvSpPr>
              <a:spLocks noChangeArrowheads="1"/>
            </p:cNvSpPr>
            <p:nvPr/>
          </p:nvSpPr>
          <p:spPr bwMode="auto">
            <a:xfrm>
              <a:off x="567" y="3022"/>
              <a:ext cx="2540" cy="1043"/>
            </a:xfrm>
            <a:prstGeom prst="rect">
              <a:avLst/>
            </a:prstGeom>
            <a:solidFill>
              <a:schemeClr val="accent1"/>
            </a:solidFill>
            <a:ln w="9525">
              <a:solidFill>
                <a:schemeClr val="tx1"/>
              </a:solidFill>
              <a:miter lim="800000"/>
              <a:headEnd/>
              <a:tailEnd/>
            </a:ln>
          </p:spPr>
          <p:txBody>
            <a:bodyPr wrap="none"/>
            <a:lstStyle/>
            <a:p>
              <a:pPr algn="l"/>
              <a:r>
                <a:rPr lang="en-US" altLang="zh-TW" sz="1800" b="1" dirty="0">
                  <a:latin typeface="Arial" charset="0"/>
                </a:rPr>
                <a:t>void</a:t>
              </a:r>
              <a:r>
                <a:rPr lang="en-US" altLang="zh-TW" sz="1800" dirty="0">
                  <a:latin typeface="Arial" charset="0"/>
                </a:rPr>
                <a:t> wait(S) {</a:t>
              </a:r>
            </a:p>
            <a:p>
              <a:pPr algn="l"/>
              <a:r>
                <a:rPr lang="en-US" altLang="zh-TW" sz="1800" dirty="0">
                  <a:latin typeface="Arial" charset="0"/>
                </a:rPr>
                <a:t>    </a:t>
              </a:r>
              <a:r>
                <a:rPr lang="en-US" altLang="zh-TW" sz="1800" b="1" dirty="0">
                  <a:latin typeface="Arial" charset="0"/>
                </a:rPr>
                <a:t>wait</a:t>
              </a:r>
              <a:r>
                <a:rPr lang="en-US" altLang="zh-TW" sz="1800" dirty="0">
                  <a:latin typeface="Arial" charset="0"/>
                </a:rPr>
                <a:t>(S1);</a:t>
              </a:r>
            </a:p>
            <a:p>
              <a:pPr algn="l"/>
              <a:r>
                <a:rPr lang="en-US" altLang="zh-TW" sz="1800" dirty="0">
                  <a:latin typeface="Arial" charset="0"/>
                </a:rPr>
                <a:t>    C--;</a:t>
              </a:r>
            </a:p>
            <a:p>
              <a:pPr algn="l"/>
              <a:r>
                <a:rPr lang="en-US" altLang="zh-TW" sz="1800" dirty="0">
                  <a:latin typeface="Arial" charset="0"/>
                </a:rPr>
                <a:t>    </a:t>
              </a:r>
              <a:r>
                <a:rPr lang="en-US" altLang="zh-TW" sz="1800" b="1" dirty="0">
                  <a:latin typeface="Arial" charset="0"/>
                </a:rPr>
                <a:t>if</a:t>
              </a:r>
              <a:r>
                <a:rPr lang="en-US" altLang="zh-TW" sz="1800" dirty="0">
                  <a:latin typeface="Arial" charset="0"/>
                </a:rPr>
                <a:t> (C &lt; 0) {</a:t>
              </a:r>
            </a:p>
            <a:p>
              <a:pPr algn="l"/>
              <a:r>
                <a:rPr lang="en-US" altLang="zh-TW" sz="1800" dirty="0">
                  <a:latin typeface="Arial" charset="0"/>
                </a:rPr>
                <a:t>        </a:t>
              </a:r>
              <a:r>
                <a:rPr lang="en-US" altLang="zh-TW" sz="1800" b="1" dirty="0">
                  <a:latin typeface="Arial" charset="0"/>
                </a:rPr>
                <a:t>signal</a:t>
              </a:r>
              <a:r>
                <a:rPr lang="en-US" altLang="zh-TW" sz="1800" dirty="0">
                  <a:latin typeface="Arial" charset="0"/>
                </a:rPr>
                <a:t>(S1);</a:t>
              </a:r>
            </a:p>
            <a:p>
              <a:pPr algn="l"/>
              <a:r>
                <a:rPr lang="en-US" altLang="zh-TW" sz="1800" dirty="0">
                  <a:latin typeface="Arial" charset="0"/>
                </a:rPr>
                <a:t>        </a:t>
              </a:r>
              <a:r>
                <a:rPr lang="en-US" altLang="zh-TW" sz="1800" b="1" dirty="0">
                  <a:latin typeface="Arial" charset="0"/>
                </a:rPr>
                <a:t>wait</a:t>
              </a:r>
              <a:r>
                <a:rPr lang="en-US" altLang="zh-TW" sz="1800" dirty="0">
                  <a:latin typeface="Arial" charset="0"/>
                </a:rPr>
                <a:t>(S2);</a:t>
              </a:r>
            </a:p>
            <a:p>
              <a:pPr algn="l"/>
              <a:r>
                <a:rPr lang="en-US" altLang="zh-TW" sz="1800" dirty="0">
                  <a:latin typeface="Arial" charset="0"/>
                </a:rPr>
                <a:t>    }</a:t>
              </a:r>
            </a:p>
            <a:p>
              <a:pPr algn="l"/>
              <a:r>
                <a:rPr lang="en-US" altLang="zh-TW" sz="1800" dirty="0">
                  <a:latin typeface="Arial" charset="0"/>
                </a:rPr>
                <a:t>    </a:t>
              </a:r>
              <a:r>
                <a:rPr lang="en-US" altLang="zh-TW" sz="1800" b="1" dirty="0">
                  <a:latin typeface="Arial" charset="0"/>
                </a:rPr>
                <a:t>signal</a:t>
              </a:r>
              <a:r>
                <a:rPr lang="en-US" altLang="zh-TW" sz="1800" dirty="0">
                  <a:latin typeface="Arial" charset="0"/>
                </a:rPr>
                <a:t>(S1);</a:t>
              </a:r>
            </a:p>
            <a:p>
              <a:pPr algn="l"/>
              <a:r>
                <a:rPr lang="en-US" altLang="zh-TW" sz="1800" dirty="0">
                  <a:latin typeface="Arial" charset="0"/>
                </a:rPr>
                <a:t>} </a:t>
              </a:r>
            </a:p>
          </p:txBody>
        </p:sp>
        <p:sp>
          <p:nvSpPr>
            <p:cNvPr id="34825" name="Rectangle 6"/>
            <p:cNvSpPr>
              <a:spLocks noChangeArrowheads="1"/>
            </p:cNvSpPr>
            <p:nvPr/>
          </p:nvSpPr>
          <p:spPr bwMode="auto">
            <a:xfrm>
              <a:off x="3107" y="3022"/>
              <a:ext cx="2540" cy="1043"/>
            </a:xfrm>
            <a:prstGeom prst="rect">
              <a:avLst/>
            </a:prstGeom>
            <a:solidFill>
              <a:schemeClr val="accent1"/>
            </a:solidFill>
            <a:ln w="9525">
              <a:solidFill>
                <a:schemeClr val="tx1"/>
              </a:solidFill>
              <a:miter lim="800000"/>
              <a:headEnd/>
              <a:tailEnd/>
            </a:ln>
          </p:spPr>
          <p:txBody>
            <a:bodyPr wrap="none"/>
            <a:lstStyle/>
            <a:p>
              <a:pPr algn="l"/>
              <a:r>
                <a:rPr lang="en-US" altLang="zh-TW" sz="1800" b="1" dirty="0">
                  <a:latin typeface="Arial" charset="0"/>
                </a:rPr>
                <a:t>void</a:t>
              </a:r>
              <a:r>
                <a:rPr lang="en-US" altLang="zh-TW" sz="1800" dirty="0">
                  <a:latin typeface="Arial" charset="0"/>
                </a:rPr>
                <a:t> signal(S) {</a:t>
              </a:r>
            </a:p>
            <a:p>
              <a:pPr algn="l"/>
              <a:r>
                <a:rPr lang="en-US" altLang="zh-TW" sz="1800" dirty="0">
                  <a:latin typeface="Arial" charset="0"/>
                </a:rPr>
                <a:t>    </a:t>
              </a:r>
              <a:r>
                <a:rPr lang="en-US" altLang="zh-TW" sz="1800" b="1" dirty="0">
                  <a:latin typeface="Arial" charset="0"/>
                </a:rPr>
                <a:t>wait</a:t>
              </a:r>
              <a:r>
                <a:rPr lang="en-US" altLang="zh-TW" sz="1800" dirty="0">
                  <a:latin typeface="Arial" charset="0"/>
                </a:rPr>
                <a:t>( S1);</a:t>
              </a:r>
            </a:p>
            <a:p>
              <a:pPr algn="l"/>
              <a:r>
                <a:rPr lang="en-US" altLang="zh-TW" sz="1800" dirty="0">
                  <a:latin typeface="Arial" charset="0"/>
                </a:rPr>
                <a:t>    C++;</a:t>
              </a:r>
            </a:p>
            <a:p>
              <a:pPr algn="l"/>
              <a:r>
                <a:rPr lang="en-US" altLang="zh-TW" sz="1800" dirty="0">
                  <a:latin typeface="Arial" charset="0"/>
                </a:rPr>
                <a:t>    </a:t>
              </a:r>
              <a:r>
                <a:rPr lang="en-US" altLang="zh-TW" sz="1800" b="1" dirty="0">
                  <a:latin typeface="Arial" charset="0"/>
                </a:rPr>
                <a:t>if</a:t>
              </a:r>
              <a:r>
                <a:rPr lang="en-US" altLang="zh-TW" sz="1800" dirty="0">
                  <a:latin typeface="Arial" charset="0"/>
                </a:rPr>
                <a:t> (C &lt;= 0)</a:t>
              </a:r>
            </a:p>
            <a:p>
              <a:pPr algn="l"/>
              <a:r>
                <a:rPr lang="en-US" altLang="zh-TW" sz="1800" dirty="0">
                  <a:latin typeface="Arial" charset="0"/>
                </a:rPr>
                <a:t>        </a:t>
              </a:r>
              <a:r>
                <a:rPr lang="en-US" altLang="zh-TW" sz="1800" b="1" dirty="0">
                  <a:latin typeface="Arial" charset="0"/>
                </a:rPr>
                <a:t>signal</a:t>
              </a:r>
              <a:r>
                <a:rPr lang="en-US" altLang="zh-TW" sz="1800" dirty="0">
                  <a:latin typeface="Arial" charset="0"/>
                </a:rPr>
                <a:t>(S2);</a:t>
              </a:r>
            </a:p>
            <a:p>
              <a:pPr algn="l"/>
              <a:r>
                <a:rPr lang="en-US" altLang="zh-TW" sz="1800" dirty="0">
                  <a:latin typeface="Arial" charset="0"/>
                </a:rPr>
                <a:t>    </a:t>
              </a:r>
              <a:r>
                <a:rPr lang="en-US" altLang="zh-TW" sz="1800" b="1" dirty="0">
                  <a:latin typeface="Arial" charset="0"/>
                </a:rPr>
                <a:t>else</a:t>
              </a:r>
              <a:endParaRPr lang="en-US" altLang="zh-TW" sz="1800" dirty="0">
                <a:latin typeface="Arial" charset="0"/>
              </a:endParaRPr>
            </a:p>
            <a:p>
              <a:pPr algn="l"/>
              <a:r>
                <a:rPr lang="en-US" altLang="zh-TW" sz="1800" dirty="0">
                  <a:latin typeface="Arial" charset="0"/>
                </a:rPr>
                <a:t>        </a:t>
              </a:r>
              <a:r>
                <a:rPr lang="en-US" altLang="zh-TW" sz="1800" b="1" dirty="0">
                  <a:latin typeface="Arial" charset="0"/>
                </a:rPr>
                <a:t>signal</a:t>
              </a:r>
              <a:r>
                <a:rPr lang="en-US" altLang="zh-TW" sz="1800" dirty="0">
                  <a:latin typeface="Arial" charset="0"/>
                </a:rPr>
                <a:t>(S1);</a:t>
              </a:r>
            </a:p>
            <a:p>
              <a:pPr algn="l"/>
              <a:r>
                <a:rPr lang="en-US" altLang="zh-TW" sz="1800" dirty="0">
                  <a:latin typeface="Arial" charset="0"/>
                </a:rPr>
                <a:t>} </a:t>
              </a:r>
            </a:p>
          </p:txBody>
        </p:sp>
      </p:gr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38</a:t>
            </a:fld>
            <a:endParaRPr lang="en-US" altLang="zh-TW"/>
          </a:p>
        </p:txBody>
      </p:sp>
    </p:spTree>
    <p:extLst>
      <p:ext uri="{BB962C8B-B14F-4D97-AF65-F5344CB8AC3E}">
        <p14:creationId xmlns:p14="http://schemas.microsoft.com/office/powerpoint/2010/main" val="11568612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altLang="zh-TW" smtClean="0"/>
              <a:t>Background</a:t>
            </a:r>
          </a:p>
        </p:txBody>
      </p:sp>
      <p:sp>
        <p:nvSpPr>
          <p:cNvPr id="6147" name="Rectangle 5"/>
          <p:cNvSpPr>
            <a:spLocks noGrp="1" noChangeArrowheads="1"/>
          </p:cNvSpPr>
          <p:nvPr>
            <p:ph type="body" idx="1"/>
          </p:nvPr>
        </p:nvSpPr>
        <p:spPr>
          <a:xfrm>
            <a:off x="611188" y="1341438"/>
            <a:ext cx="8137525" cy="4860925"/>
          </a:xfrm>
        </p:spPr>
        <p:txBody>
          <a:bodyPr/>
          <a:lstStyle/>
          <a:p>
            <a:pPr eaLnBrk="1" hangingPunct="1"/>
            <a:r>
              <a:rPr lang="en-US" altLang="zh-TW" sz="2000" smtClean="0"/>
              <a:t>Concurrent access to shared data may result in data inconsistency</a:t>
            </a:r>
          </a:p>
          <a:p>
            <a:pPr eaLnBrk="1" hangingPunct="1"/>
            <a:r>
              <a:rPr lang="en-US" altLang="zh-TW" sz="2000" smtClean="0"/>
              <a:t>Maintaining data consistency requires mechanisms to ensure the orderly execution of cooperating processes</a:t>
            </a:r>
          </a:p>
          <a:p>
            <a:pPr eaLnBrk="1" hangingPunct="1"/>
            <a:r>
              <a:rPr lang="en-US" altLang="zh-TW" sz="2000" smtClean="0"/>
              <a:t>Suppose that we wanted to provide a solution to the consumer-producer problem that fills </a:t>
            </a:r>
            <a:r>
              <a:rPr lang="en-US" altLang="zh-TW" sz="2000" smtClean="0">
                <a:solidFill>
                  <a:srgbClr val="FF0000"/>
                </a:solidFill>
              </a:rPr>
              <a:t>all </a:t>
            </a:r>
            <a:r>
              <a:rPr lang="en-US" altLang="zh-TW" sz="2000" smtClean="0"/>
              <a:t>the buffers. We can do so by having an integer </a:t>
            </a:r>
            <a:r>
              <a:rPr lang="en-US" altLang="zh-TW" sz="2000" smtClean="0">
                <a:solidFill>
                  <a:srgbClr val="FF0000"/>
                </a:solidFill>
              </a:rPr>
              <a:t>count</a:t>
            </a:r>
            <a:r>
              <a:rPr lang="en-US" altLang="zh-TW" sz="2000" smtClean="0"/>
              <a:t> that keeps track of the number of full buffers.  Initially, count is set to 0. It is incremented by the producer after it produces a new buffer and is decremented by the consumer after it consumes a buffer.</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a:t>
            </a:fld>
            <a:endParaRPr lang="en-US" altLang="zh-TW"/>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eaLnBrk="1" hangingPunct="1"/>
            <a:r>
              <a:rPr lang="zh-TW" altLang="en-US" dirty="0" smtClean="0"/>
              <a:t>臨界區域 </a:t>
            </a:r>
            <a:r>
              <a:rPr lang="en-US" altLang="zh-TW" dirty="0" smtClean="0"/>
              <a:t>(1/4)</a:t>
            </a:r>
            <a:br>
              <a:rPr lang="en-US" altLang="zh-TW" dirty="0" smtClean="0"/>
            </a:br>
            <a:r>
              <a:rPr lang="en-US" altLang="zh-TW" dirty="0" smtClean="0"/>
              <a:t>- critical region </a:t>
            </a:r>
          </a:p>
        </p:txBody>
      </p:sp>
      <p:sp>
        <p:nvSpPr>
          <p:cNvPr id="48134" name="Rectangle 3"/>
          <p:cNvSpPr>
            <a:spLocks noGrp="1" noChangeArrowheads="1"/>
          </p:cNvSpPr>
          <p:nvPr>
            <p:ph type="body" idx="1"/>
          </p:nvPr>
        </p:nvSpPr>
        <p:spPr>
          <a:xfrm>
            <a:off x="611188" y="1196975"/>
            <a:ext cx="7910512" cy="5184775"/>
          </a:xfrm>
        </p:spPr>
        <p:txBody>
          <a:bodyPr/>
          <a:lstStyle/>
          <a:p>
            <a:pPr eaLnBrk="1" hangingPunct="1">
              <a:lnSpc>
                <a:spcPct val="90000"/>
              </a:lnSpc>
            </a:pPr>
            <a:r>
              <a:rPr lang="zh-TW" altLang="en-US" smtClean="0">
                <a:latin typeface="Times New Roman" pitchFamily="18" charset="0"/>
              </a:rPr>
              <a:t>臨界區域的使用非常方便。 </a:t>
            </a:r>
          </a:p>
          <a:p>
            <a:pPr lvl="1" eaLnBrk="1" hangingPunct="1">
              <a:lnSpc>
                <a:spcPct val="90000"/>
              </a:lnSpc>
            </a:pPr>
            <a:r>
              <a:rPr lang="zh-TW" altLang="en-US" smtClean="0">
                <a:latin typeface="Times New Roman" pitchFamily="18" charset="0"/>
              </a:rPr>
              <a:t>以下宣告一個具有共享變數 </a:t>
            </a:r>
            <a:r>
              <a:rPr lang="en-US" altLang="zh-TW" smtClean="0">
                <a:latin typeface="Times New Roman" pitchFamily="18" charset="0"/>
              </a:rPr>
              <a:t>v </a:t>
            </a:r>
            <a:r>
              <a:rPr lang="zh-TW" altLang="en-US" smtClean="0">
                <a:latin typeface="Times New Roman" pitchFamily="18" charset="0"/>
              </a:rPr>
              <a:t>的臨界區域，在 </a:t>
            </a:r>
            <a:r>
              <a:rPr lang="en-US" altLang="zh-TW" smtClean="0">
                <a:latin typeface="Times New Roman" pitchFamily="18" charset="0"/>
              </a:rPr>
              <a:t>B </a:t>
            </a:r>
            <a:r>
              <a:rPr lang="zh-TW" altLang="en-US" smtClean="0">
                <a:latin typeface="Times New Roman" pitchFamily="18" charset="0"/>
              </a:rPr>
              <a:t>條件式成立下，如果沒有其他行程在此臨界區域中執行，就會執行 </a:t>
            </a:r>
            <a:r>
              <a:rPr lang="en-US" altLang="zh-TW" smtClean="0">
                <a:latin typeface="Times New Roman" pitchFamily="18" charset="0"/>
              </a:rPr>
              <a:t>S </a:t>
            </a:r>
            <a:r>
              <a:rPr lang="zh-TW" altLang="en-US" smtClean="0">
                <a:latin typeface="Times New Roman" pitchFamily="18" charset="0"/>
              </a:rPr>
              <a:t>敘述：</a:t>
            </a:r>
          </a:p>
          <a:p>
            <a:pPr lvl="1" eaLnBrk="1" hangingPunct="1">
              <a:lnSpc>
                <a:spcPct val="90000"/>
              </a:lnSpc>
            </a:pPr>
            <a:endParaRPr lang="zh-TW" altLang="en-US" smtClean="0">
              <a:latin typeface="Times New Roman" pitchFamily="18" charset="0"/>
            </a:endParaRPr>
          </a:p>
          <a:p>
            <a:pPr lvl="1" eaLnBrk="1" hangingPunct="1">
              <a:lnSpc>
                <a:spcPct val="90000"/>
              </a:lnSpc>
            </a:pPr>
            <a:endParaRPr lang="zh-TW" altLang="en-US" smtClean="0">
              <a:latin typeface="Times New Roman" pitchFamily="18" charset="0"/>
            </a:endParaRPr>
          </a:p>
          <a:p>
            <a:pPr eaLnBrk="1" hangingPunct="1">
              <a:lnSpc>
                <a:spcPct val="90000"/>
              </a:lnSpc>
            </a:pPr>
            <a:r>
              <a:rPr kumimoji="0" lang="zh-TW" altLang="en-US" smtClean="0">
                <a:latin typeface="Times New Roman" pitchFamily="18" charset="0"/>
              </a:rPr>
              <a:t>利用臨界區域來實作，程式設計師不用煩惱同步的問題，只要正確地把問題描述在臨界區域內。 </a:t>
            </a:r>
          </a:p>
          <a:p>
            <a:pPr eaLnBrk="1" hangingPunct="1">
              <a:lnSpc>
                <a:spcPct val="90000"/>
              </a:lnSpc>
            </a:pPr>
            <a:r>
              <a:rPr kumimoji="0" lang="zh-TW" altLang="en-US" smtClean="0">
                <a:latin typeface="Times New Roman" pitchFamily="18" charset="0"/>
              </a:rPr>
              <a:t>有限緩衝區問題可以用臨界區域來簡單地解決同步的問題。</a:t>
            </a:r>
          </a:p>
          <a:p>
            <a:pPr eaLnBrk="1" hangingPunct="1">
              <a:lnSpc>
                <a:spcPct val="90000"/>
              </a:lnSpc>
            </a:pPr>
            <a:endParaRPr kumimoji="0" lang="en-US" altLang="zh-TW" smtClean="0">
              <a:latin typeface="Times New Roman" pitchFamily="18" charset="0"/>
            </a:endParaRPr>
          </a:p>
        </p:txBody>
      </p:sp>
      <p:sp>
        <p:nvSpPr>
          <p:cNvPr id="48135" name="Rectangle 4"/>
          <p:cNvSpPr>
            <a:spLocks noChangeArrowheads="1"/>
          </p:cNvSpPr>
          <p:nvPr/>
        </p:nvSpPr>
        <p:spPr bwMode="auto">
          <a:xfrm>
            <a:off x="1619250" y="3141663"/>
            <a:ext cx="6264275" cy="504825"/>
          </a:xfrm>
          <a:prstGeom prst="rect">
            <a:avLst/>
          </a:prstGeom>
          <a:solidFill>
            <a:schemeClr val="accent1"/>
          </a:solidFill>
          <a:ln w="9525">
            <a:solidFill>
              <a:schemeClr val="tx1"/>
            </a:solidFill>
            <a:miter lim="800000"/>
            <a:headEnd/>
            <a:tailEnd/>
          </a:ln>
        </p:spPr>
        <p:txBody>
          <a:bodyPr wrap="none" anchor="ctr"/>
          <a:lstStyle/>
          <a:p>
            <a:pPr algn="l"/>
            <a:r>
              <a:rPr lang="en-US" altLang="zh-TW" sz="2400" b="1">
                <a:latin typeface="Lucida Console" pitchFamily="49" charset="0"/>
              </a:rPr>
              <a:t>region</a:t>
            </a:r>
            <a:r>
              <a:rPr lang="en-US" altLang="zh-TW" sz="2400">
                <a:latin typeface="Lucida Console" pitchFamily="49" charset="0"/>
              </a:rPr>
              <a:t> v </a:t>
            </a:r>
            <a:r>
              <a:rPr lang="en-US" altLang="zh-TW" sz="2400" b="1">
                <a:latin typeface="Lucida Console" pitchFamily="49" charset="0"/>
              </a:rPr>
              <a:t>when</a:t>
            </a:r>
            <a:r>
              <a:rPr lang="en-US" altLang="zh-TW" sz="2400">
                <a:latin typeface="Lucida Console" pitchFamily="49" charset="0"/>
              </a:rPr>
              <a:t> B </a:t>
            </a:r>
            <a:r>
              <a:rPr lang="en-US" altLang="zh-TW" sz="2400" b="1">
                <a:latin typeface="Lucida Console" pitchFamily="49" charset="0"/>
              </a:rPr>
              <a:t>do</a:t>
            </a:r>
            <a:r>
              <a:rPr lang="en-US" altLang="zh-TW" sz="2400">
                <a:latin typeface="Lucida Console" pitchFamily="49" charset="0"/>
              </a:rPr>
              <a:t> S;</a:t>
            </a:r>
            <a:r>
              <a:rPr lang="en-US" altLang="zh-TW" sz="2400">
                <a:latin typeface="Times New Roman" pitchFamily="18" charset="0"/>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39</a:t>
            </a:fld>
            <a:endParaRPr lang="en-US" altLang="zh-TW"/>
          </a:p>
        </p:txBody>
      </p:sp>
    </p:spTree>
    <p:extLst>
      <p:ext uri="{BB962C8B-B14F-4D97-AF65-F5344CB8AC3E}">
        <p14:creationId xmlns:p14="http://schemas.microsoft.com/office/powerpoint/2010/main" val="883668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uiExpand="1" build="p" animBg="1"/>
      <p:bldP spid="481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zh-TW" altLang="en-US" smtClean="0"/>
              <a:t>臨界區域 </a:t>
            </a:r>
            <a:r>
              <a:rPr lang="en-US" altLang="zh-TW" smtClean="0"/>
              <a:t>(2/4)</a:t>
            </a:r>
          </a:p>
        </p:txBody>
      </p:sp>
      <p:sp>
        <p:nvSpPr>
          <p:cNvPr id="49158" name="Rectangle 3"/>
          <p:cNvSpPr>
            <a:spLocks noGrp="1" noChangeArrowheads="1"/>
          </p:cNvSpPr>
          <p:nvPr>
            <p:ph type="body" idx="1"/>
          </p:nvPr>
        </p:nvSpPr>
        <p:spPr/>
        <p:txBody>
          <a:bodyPr/>
          <a:lstStyle/>
          <a:p>
            <a:pPr eaLnBrk="1" hangingPunct="1"/>
            <a:r>
              <a:rPr lang="zh-TW" altLang="en-US" smtClean="0"/>
              <a:t>生產者與消耗者程式可以分別以臨界區域實作如下。</a:t>
            </a:r>
          </a:p>
        </p:txBody>
      </p:sp>
      <p:grpSp>
        <p:nvGrpSpPr>
          <p:cNvPr id="49159" name="Group 4"/>
          <p:cNvGrpSpPr>
            <a:grpSpLocks/>
          </p:cNvGrpSpPr>
          <p:nvPr/>
        </p:nvGrpSpPr>
        <p:grpSpPr bwMode="auto">
          <a:xfrm>
            <a:off x="755650" y="2708275"/>
            <a:ext cx="7778750" cy="1944688"/>
            <a:chOff x="385" y="1570"/>
            <a:chExt cx="4900" cy="1225"/>
          </a:xfrm>
        </p:grpSpPr>
        <p:sp>
          <p:nvSpPr>
            <p:cNvPr id="49160" name="Rectangle 5"/>
            <p:cNvSpPr>
              <a:spLocks noChangeArrowheads="1"/>
            </p:cNvSpPr>
            <p:nvPr/>
          </p:nvSpPr>
          <p:spPr bwMode="auto">
            <a:xfrm>
              <a:off x="385" y="1777"/>
              <a:ext cx="2450" cy="1018"/>
            </a:xfrm>
            <a:prstGeom prst="rect">
              <a:avLst/>
            </a:prstGeom>
            <a:solidFill>
              <a:schemeClr val="accent1"/>
            </a:solidFill>
            <a:ln w="9525">
              <a:solidFill>
                <a:schemeClr val="tx1"/>
              </a:solidFill>
              <a:miter lim="800000"/>
              <a:headEnd/>
              <a:tailEnd/>
            </a:ln>
          </p:spPr>
          <p:txBody>
            <a:bodyPr wrap="none"/>
            <a:lstStyle/>
            <a:p>
              <a:pPr algn="l"/>
              <a:r>
                <a:rPr lang="en-US" altLang="zh-TW" b="1">
                  <a:latin typeface="Arial" charset="0"/>
                </a:rPr>
                <a:t>region</a:t>
              </a:r>
              <a:r>
                <a:rPr lang="en-US" altLang="zh-TW">
                  <a:latin typeface="Arial" charset="0"/>
                </a:rPr>
                <a:t> buffer </a:t>
              </a:r>
              <a:r>
                <a:rPr lang="en-US" altLang="zh-TW" b="1">
                  <a:latin typeface="Arial" charset="0"/>
                </a:rPr>
                <a:t>when</a:t>
              </a:r>
              <a:r>
                <a:rPr lang="en-US" altLang="zh-TW">
                  <a:latin typeface="Arial" charset="0"/>
                </a:rPr>
                <a:t> (count &lt; n) {</a:t>
              </a:r>
            </a:p>
            <a:p>
              <a:pPr algn="l"/>
              <a:r>
                <a:rPr lang="en-US" altLang="zh-TW">
                  <a:latin typeface="Arial" charset="0"/>
                </a:rPr>
                <a:t>    pool[in] = nextp;</a:t>
              </a:r>
            </a:p>
            <a:p>
              <a:pPr algn="l"/>
              <a:r>
                <a:rPr lang="en-US" altLang="zh-TW">
                  <a:latin typeface="Arial" charset="0"/>
                </a:rPr>
                <a:t>    in = (in + 1) % n;</a:t>
              </a:r>
            </a:p>
            <a:p>
              <a:pPr algn="l"/>
              <a:r>
                <a:rPr lang="en-US" altLang="zh-TW">
                  <a:latin typeface="Arial" charset="0"/>
                </a:rPr>
                <a:t>    count++;</a:t>
              </a:r>
            </a:p>
            <a:p>
              <a:pPr algn="l"/>
              <a:r>
                <a:rPr lang="en-US" altLang="zh-TW">
                  <a:latin typeface="Arial" charset="0"/>
                </a:rPr>
                <a:t>} </a:t>
              </a:r>
            </a:p>
          </p:txBody>
        </p:sp>
        <p:sp>
          <p:nvSpPr>
            <p:cNvPr id="49161" name="Rectangle 6"/>
            <p:cNvSpPr>
              <a:spLocks noChangeArrowheads="1"/>
            </p:cNvSpPr>
            <p:nvPr/>
          </p:nvSpPr>
          <p:spPr bwMode="auto">
            <a:xfrm>
              <a:off x="2835" y="1777"/>
              <a:ext cx="2450" cy="1018"/>
            </a:xfrm>
            <a:prstGeom prst="rect">
              <a:avLst/>
            </a:prstGeom>
            <a:solidFill>
              <a:schemeClr val="accent1"/>
            </a:solidFill>
            <a:ln w="9525">
              <a:solidFill>
                <a:schemeClr val="tx1"/>
              </a:solidFill>
              <a:miter lim="800000"/>
              <a:headEnd/>
              <a:tailEnd/>
            </a:ln>
          </p:spPr>
          <p:txBody>
            <a:bodyPr wrap="none"/>
            <a:lstStyle/>
            <a:p>
              <a:pPr algn="l"/>
              <a:r>
                <a:rPr lang="en-US" altLang="zh-TW" b="1" dirty="0">
                  <a:latin typeface="Arial" charset="0"/>
                </a:rPr>
                <a:t>region</a:t>
              </a:r>
              <a:r>
                <a:rPr lang="en-US" altLang="zh-TW" dirty="0">
                  <a:latin typeface="Arial" charset="0"/>
                </a:rPr>
                <a:t> buffer </a:t>
              </a:r>
              <a:r>
                <a:rPr lang="en-US" altLang="zh-TW" b="1" dirty="0">
                  <a:latin typeface="Arial" charset="0"/>
                </a:rPr>
                <a:t>when</a:t>
              </a:r>
              <a:r>
                <a:rPr lang="en-US" altLang="zh-TW" dirty="0">
                  <a:latin typeface="Arial" charset="0"/>
                </a:rPr>
                <a:t> (count &gt; 0) {</a:t>
              </a:r>
            </a:p>
            <a:p>
              <a:pPr algn="l"/>
              <a:r>
                <a:rPr lang="en-US" altLang="zh-TW" dirty="0">
                  <a:latin typeface="Arial" charset="0"/>
                </a:rPr>
                <a:t>    </a:t>
              </a:r>
              <a:r>
                <a:rPr lang="en-US" altLang="zh-TW" dirty="0" err="1">
                  <a:latin typeface="Arial" charset="0"/>
                </a:rPr>
                <a:t>nextc</a:t>
              </a:r>
              <a:r>
                <a:rPr lang="en-US" altLang="zh-TW" dirty="0">
                  <a:latin typeface="Arial" charset="0"/>
                </a:rPr>
                <a:t> = pool[out];</a:t>
              </a:r>
            </a:p>
            <a:p>
              <a:pPr algn="l"/>
              <a:r>
                <a:rPr lang="en-US" altLang="zh-TW" dirty="0">
                  <a:latin typeface="Arial" charset="0"/>
                </a:rPr>
                <a:t>    out = (out + 1) % n;</a:t>
              </a:r>
            </a:p>
            <a:p>
              <a:pPr algn="l"/>
              <a:r>
                <a:rPr lang="en-US" altLang="zh-TW" dirty="0">
                  <a:latin typeface="Arial" charset="0"/>
                </a:rPr>
                <a:t>    count--;</a:t>
              </a:r>
            </a:p>
            <a:p>
              <a:pPr algn="l"/>
              <a:r>
                <a:rPr lang="en-US" altLang="zh-TW" dirty="0">
                  <a:latin typeface="Arial" charset="0"/>
                </a:rPr>
                <a:t>} </a:t>
              </a:r>
            </a:p>
          </p:txBody>
        </p:sp>
        <p:sp>
          <p:nvSpPr>
            <p:cNvPr id="49162" name="Rectangle 7"/>
            <p:cNvSpPr>
              <a:spLocks noChangeArrowheads="1"/>
            </p:cNvSpPr>
            <p:nvPr/>
          </p:nvSpPr>
          <p:spPr bwMode="auto">
            <a:xfrm>
              <a:off x="385" y="1570"/>
              <a:ext cx="2450" cy="207"/>
            </a:xfrm>
            <a:prstGeom prst="rect">
              <a:avLst/>
            </a:prstGeom>
            <a:solidFill>
              <a:schemeClr val="accent1"/>
            </a:solidFill>
            <a:ln w="9525">
              <a:solidFill>
                <a:schemeClr val="tx1"/>
              </a:solidFill>
              <a:miter lim="800000"/>
              <a:headEnd/>
              <a:tailEnd/>
            </a:ln>
          </p:spPr>
          <p:txBody>
            <a:bodyPr wrap="none" anchor="ctr"/>
            <a:lstStyle/>
            <a:p>
              <a:r>
                <a:rPr lang="zh-TW" altLang="en-US" sz="2400">
                  <a:solidFill>
                    <a:srgbClr val="0000FF"/>
                  </a:solidFill>
                  <a:latin typeface="Times New Roman" pitchFamily="18" charset="0"/>
                </a:rPr>
                <a:t>生 產 者</a:t>
              </a:r>
            </a:p>
          </p:txBody>
        </p:sp>
        <p:sp>
          <p:nvSpPr>
            <p:cNvPr id="49163" name="Rectangle 8"/>
            <p:cNvSpPr>
              <a:spLocks noChangeArrowheads="1"/>
            </p:cNvSpPr>
            <p:nvPr/>
          </p:nvSpPr>
          <p:spPr bwMode="auto">
            <a:xfrm>
              <a:off x="2835" y="1570"/>
              <a:ext cx="2450" cy="207"/>
            </a:xfrm>
            <a:prstGeom prst="rect">
              <a:avLst/>
            </a:prstGeom>
            <a:solidFill>
              <a:schemeClr val="accent1"/>
            </a:solidFill>
            <a:ln w="9525">
              <a:solidFill>
                <a:schemeClr val="tx1"/>
              </a:solidFill>
              <a:miter lim="800000"/>
              <a:headEnd/>
              <a:tailEnd/>
            </a:ln>
          </p:spPr>
          <p:txBody>
            <a:bodyPr wrap="none" anchor="ctr"/>
            <a:lstStyle/>
            <a:p>
              <a:r>
                <a:rPr lang="zh-TW" altLang="en-US" sz="2400">
                  <a:solidFill>
                    <a:srgbClr val="0000FF"/>
                  </a:solidFill>
                  <a:latin typeface="Times New Roman" pitchFamily="18" charset="0"/>
                </a:rPr>
                <a:t>消 耗 者</a:t>
              </a:r>
            </a:p>
          </p:txBody>
        </p:sp>
      </p:gr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40</a:t>
            </a:fld>
            <a:endParaRPr lang="en-US" altLang="zh-TW"/>
          </a:p>
        </p:txBody>
      </p:sp>
    </p:spTree>
    <p:extLst>
      <p:ext uri="{BB962C8B-B14F-4D97-AF65-F5344CB8AC3E}">
        <p14:creationId xmlns:p14="http://schemas.microsoft.com/office/powerpoint/2010/main" val="1527254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pPr eaLnBrk="1" hangingPunct="1"/>
            <a:r>
              <a:rPr lang="zh-TW" altLang="en-US" smtClean="0"/>
              <a:t>臨界區域 </a:t>
            </a:r>
            <a:r>
              <a:rPr lang="en-US" altLang="zh-TW" smtClean="0"/>
              <a:t>(3/4)</a:t>
            </a:r>
          </a:p>
        </p:txBody>
      </p:sp>
      <p:sp>
        <p:nvSpPr>
          <p:cNvPr id="50182" name="Rectangle 3"/>
          <p:cNvSpPr>
            <a:spLocks noGrp="1" noChangeArrowheads="1"/>
          </p:cNvSpPr>
          <p:nvPr>
            <p:ph type="body" idx="1"/>
          </p:nvPr>
        </p:nvSpPr>
        <p:spPr>
          <a:xfrm>
            <a:off x="468313" y="1125538"/>
            <a:ext cx="8135937" cy="5184775"/>
          </a:xfrm>
        </p:spPr>
        <p:txBody>
          <a:bodyPr/>
          <a:lstStyle/>
          <a:p>
            <a:pPr eaLnBrk="1" hangingPunct="1"/>
            <a:r>
              <a:rPr kumimoji="0" lang="zh-TW" altLang="en-US" sz="2800" smtClean="0">
                <a:latin typeface="Times New Roman" pitchFamily="18" charset="0"/>
              </a:rPr>
              <a:t>臨界區域 </a:t>
            </a:r>
            <a:r>
              <a:rPr kumimoji="0" lang="en-US" altLang="zh-TW" sz="2800" b="1" smtClean="0">
                <a:latin typeface="Times New Roman" pitchFamily="18" charset="0"/>
              </a:rPr>
              <a:t>region</a:t>
            </a:r>
            <a:r>
              <a:rPr kumimoji="0" lang="en-US" altLang="zh-TW" sz="2800" smtClean="0">
                <a:latin typeface="Times New Roman" pitchFamily="18" charset="0"/>
              </a:rPr>
              <a:t> v </a:t>
            </a:r>
            <a:r>
              <a:rPr kumimoji="0" lang="en-US" altLang="zh-TW" sz="2800" b="1" smtClean="0">
                <a:latin typeface="Times New Roman" pitchFamily="18" charset="0"/>
              </a:rPr>
              <a:t>when</a:t>
            </a:r>
            <a:r>
              <a:rPr kumimoji="0" lang="en-US" altLang="zh-TW" sz="2800" smtClean="0">
                <a:latin typeface="Times New Roman" pitchFamily="18" charset="0"/>
              </a:rPr>
              <a:t> B </a:t>
            </a:r>
            <a:r>
              <a:rPr kumimoji="0" lang="en-US" altLang="zh-TW" sz="2800" b="1" smtClean="0">
                <a:latin typeface="Times New Roman" pitchFamily="18" charset="0"/>
              </a:rPr>
              <a:t>do</a:t>
            </a:r>
            <a:r>
              <a:rPr kumimoji="0" lang="en-US" altLang="zh-TW" sz="2800" smtClean="0">
                <a:latin typeface="Times New Roman" pitchFamily="18" charset="0"/>
              </a:rPr>
              <a:t> S </a:t>
            </a:r>
            <a:r>
              <a:rPr kumimoji="0" lang="zh-TW" altLang="en-US" sz="2800" smtClean="0">
                <a:latin typeface="Times New Roman" pitchFamily="18" charset="0"/>
              </a:rPr>
              <a:t>可利用 </a:t>
            </a:r>
            <a:r>
              <a:rPr kumimoji="0" lang="en-US" altLang="zh-TW" sz="2800" smtClean="0">
                <a:latin typeface="Times New Roman" pitchFamily="18" charset="0"/>
              </a:rPr>
              <a:t>mutex</a:t>
            </a:r>
            <a:r>
              <a:rPr kumimoji="0" lang="zh-TW" altLang="en-US" sz="2800" smtClean="0">
                <a:latin typeface="Times New Roman" pitchFamily="18" charset="0"/>
              </a:rPr>
              <a:t>、</a:t>
            </a:r>
            <a:r>
              <a:rPr kumimoji="0" lang="en-US" altLang="zh-TW" sz="2800" smtClean="0">
                <a:latin typeface="Times New Roman" pitchFamily="18" charset="0"/>
              </a:rPr>
              <a:t>first_delay </a:t>
            </a:r>
            <a:r>
              <a:rPr kumimoji="0" lang="zh-TW" altLang="en-US" sz="2800" smtClean="0">
                <a:latin typeface="Times New Roman" pitchFamily="18" charset="0"/>
              </a:rPr>
              <a:t>及 </a:t>
            </a:r>
            <a:r>
              <a:rPr kumimoji="0" lang="en-US" altLang="zh-TW" sz="2800" smtClean="0">
                <a:latin typeface="Times New Roman" pitchFamily="18" charset="0"/>
              </a:rPr>
              <a:t>second_delay </a:t>
            </a:r>
            <a:r>
              <a:rPr kumimoji="0" lang="zh-TW" altLang="en-US" sz="2800" smtClean="0">
                <a:latin typeface="Times New Roman" pitchFamily="18" charset="0"/>
              </a:rPr>
              <a:t>三個號誌實作。 </a:t>
            </a:r>
          </a:p>
          <a:p>
            <a:pPr lvl="1" eaLnBrk="1" hangingPunct="1"/>
            <a:r>
              <a:rPr kumimoji="0" lang="en-US" altLang="zh-TW" sz="2400" smtClean="0">
                <a:latin typeface="Times New Roman" pitchFamily="18" charset="0"/>
              </a:rPr>
              <a:t>mutex </a:t>
            </a:r>
            <a:r>
              <a:rPr kumimoji="0" lang="zh-TW" altLang="en-US" sz="2400" smtClean="0">
                <a:latin typeface="Times New Roman" pitchFamily="18" charset="0"/>
              </a:rPr>
              <a:t>號誌是用來確保臨界區的互斥條件成立。 </a:t>
            </a:r>
          </a:p>
          <a:p>
            <a:pPr lvl="1" eaLnBrk="1" hangingPunct="1"/>
            <a:r>
              <a:rPr kumimoji="0" lang="zh-TW" altLang="en-US" sz="2400" smtClean="0">
                <a:latin typeface="Times New Roman" pitchFamily="18" charset="0"/>
              </a:rPr>
              <a:t>如果行程因為 </a:t>
            </a:r>
            <a:r>
              <a:rPr kumimoji="0" lang="en-US" altLang="zh-TW" sz="2400" smtClean="0">
                <a:latin typeface="Times New Roman" pitchFamily="18" charset="0"/>
              </a:rPr>
              <a:t>B </a:t>
            </a:r>
            <a:r>
              <a:rPr kumimoji="0" lang="zh-TW" altLang="en-US" sz="2400" smtClean="0">
                <a:latin typeface="Times New Roman" pitchFamily="18" charset="0"/>
              </a:rPr>
              <a:t>為 </a:t>
            </a:r>
            <a:r>
              <a:rPr kumimoji="0" lang="en-US" altLang="zh-TW" sz="2400" smtClean="0">
                <a:latin typeface="Times New Roman" pitchFamily="18" charset="0"/>
              </a:rPr>
              <a:t>FALSE </a:t>
            </a:r>
            <a:r>
              <a:rPr kumimoji="0" lang="zh-TW" altLang="en-US" sz="2400" smtClean="0">
                <a:latin typeface="Times New Roman" pitchFamily="18" charset="0"/>
              </a:rPr>
              <a:t>而無法進入臨界區，該行程將會在號誌 </a:t>
            </a:r>
            <a:r>
              <a:rPr kumimoji="0" lang="en-US" altLang="zh-TW" sz="2400" smtClean="0">
                <a:latin typeface="Times New Roman" pitchFamily="18" charset="0"/>
              </a:rPr>
              <a:t>first_delay </a:t>
            </a:r>
            <a:r>
              <a:rPr kumimoji="0" lang="zh-TW" altLang="en-US" sz="2400" smtClean="0">
                <a:latin typeface="Times New Roman" pitchFamily="18" charset="0"/>
              </a:rPr>
              <a:t>等待。 </a:t>
            </a:r>
          </a:p>
          <a:p>
            <a:pPr lvl="1" eaLnBrk="1" hangingPunct="1"/>
            <a:r>
              <a:rPr kumimoji="0" lang="zh-TW" altLang="en-US" sz="2400" smtClean="0">
                <a:latin typeface="Times New Roman" pitchFamily="18" charset="0"/>
              </a:rPr>
              <a:t>在號誌 </a:t>
            </a:r>
            <a:r>
              <a:rPr kumimoji="0" lang="en-US" altLang="zh-TW" sz="2400" smtClean="0">
                <a:latin typeface="Times New Roman" pitchFamily="18" charset="0"/>
              </a:rPr>
              <a:t>first_delay </a:t>
            </a:r>
            <a:r>
              <a:rPr kumimoji="0" lang="zh-TW" altLang="en-US" sz="2400" smtClean="0">
                <a:latin typeface="Times New Roman" pitchFamily="18" charset="0"/>
              </a:rPr>
              <a:t>等待的行程重新檢查 </a:t>
            </a:r>
            <a:r>
              <a:rPr kumimoji="0" lang="en-US" altLang="zh-TW" sz="2400" smtClean="0">
                <a:latin typeface="Times New Roman" pitchFamily="18" charset="0"/>
              </a:rPr>
              <a:t>B </a:t>
            </a:r>
            <a:r>
              <a:rPr kumimoji="0" lang="zh-TW" altLang="en-US" sz="2400" smtClean="0">
                <a:latin typeface="Times New Roman" pitchFamily="18" charset="0"/>
              </a:rPr>
              <a:t>值之前，會離開號誌 </a:t>
            </a:r>
            <a:r>
              <a:rPr kumimoji="0" lang="en-US" altLang="zh-TW" sz="2400" smtClean="0">
                <a:latin typeface="Times New Roman" pitchFamily="18" charset="0"/>
              </a:rPr>
              <a:t>first_delay</a:t>
            </a:r>
            <a:r>
              <a:rPr kumimoji="0" lang="zh-TW" altLang="en-US" sz="2400" smtClean="0">
                <a:latin typeface="Times New Roman" pitchFamily="18" charset="0"/>
              </a:rPr>
              <a:t>，而在號誌 </a:t>
            </a:r>
            <a:r>
              <a:rPr kumimoji="0" lang="en-US" altLang="zh-TW" sz="2400" smtClean="0">
                <a:latin typeface="Times New Roman" pitchFamily="18" charset="0"/>
              </a:rPr>
              <a:t>second_delay </a:t>
            </a:r>
            <a:r>
              <a:rPr kumimoji="0" lang="zh-TW" altLang="en-US" sz="2400" smtClean="0">
                <a:latin typeface="Times New Roman" pitchFamily="18" charset="0"/>
              </a:rPr>
              <a:t>等待。 </a:t>
            </a:r>
          </a:p>
          <a:p>
            <a:pPr lvl="1" eaLnBrk="1" hangingPunct="1"/>
            <a:r>
              <a:rPr kumimoji="0" lang="zh-TW" altLang="en-US" sz="2400" smtClean="0">
                <a:latin typeface="Times New Roman" pitchFamily="18" charset="0"/>
              </a:rPr>
              <a:t>分成</a:t>
            </a:r>
            <a:r>
              <a:rPr kumimoji="0" lang="en-US" altLang="zh-TW" sz="2400" smtClean="0">
                <a:latin typeface="Times New Roman" pitchFamily="18" charset="0"/>
              </a:rPr>
              <a:t>first_delay </a:t>
            </a:r>
            <a:r>
              <a:rPr kumimoji="0" lang="zh-TW" altLang="en-US" sz="2400" smtClean="0">
                <a:latin typeface="Times New Roman" pitchFamily="18" charset="0"/>
              </a:rPr>
              <a:t>與 </a:t>
            </a:r>
            <a:r>
              <a:rPr kumimoji="0" lang="en-US" altLang="zh-TW" sz="2400" smtClean="0">
                <a:latin typeface="Times New Roman" pitchFamily="18" charset="0"/>
              </a:rPr>
              <a:t>second_delay</a:t>
            </a:r>
            <a:r>
              <a:rPr kumimoji="0" lang="zh-TW" altLang="en-US" sz="2400" smtClean="0">
                <a:latin typeface="Times New Roman" pitchFamily="18" charset="0"/>
              </a:rPr>
              <a:t>兩段式等待的原因，是為了要避免行程持續忙碌地檢查 </a:t>
            </a:r>
            <a:r>
              <a:rPr kumimoji="0" lang="en-US" altLang="zh-TW" sz="2400" smtClean="0">
                <a:latin typeface="Times New Roman" pitchFamily="18" charset="0"/>
              </a:rPr>
              <a:t>B </a:t>
            </a:r>
            <a:r>
              <a:rPr kumimoji="0" lang="zh-TW" altLang="en-US" sz="2400" smtClean="0">
                <a:latin typeface="Times New Roman" pitchFamily="18" charset="0"/>
              </a:rPr>
              <a:t>值。 </a:t>
            </a:r>
          </a:p>
          <a:p>
            <a:pPr lvl="1" eaLnBrk="1" hangingPunct="1"/>
            <a:r>
              <a:rPr kumimoji="0" lang="zh-TW" altLang="en-US" sz="2400" smtClean="0">
                <a:latin typeface="Times New Roman" pitchFamily="18" charset="0"/>
              </a:rPr>
              <a:t>當一個行程離開了臨界區之後，可能因為執行了敘述 </a:t>
            </a:r>
            <a:r>
              <a:rPr kumimoji="0" lang="en-US" altLang="zh-TW" sz="2400" smtClean="0">
                <a:latin typeface="Times New Roman" pitchFamily="18" charset="0"/>
              </a:rPr>
              <a:t>S </a:t>
            </a:r>
            <a:r>
              <a:rPr kumimoji="0" lang="zh-TW" altLang="en-US" sz="2400" smtClean="0">
                <a:latin typeface="Times New Roman" pitchFamily="18" charset="0"/>
              </a:rPr>
              <a:t>而改變了 </a:t>
            </a:r>
            <a:r>
              <a:rPr kumimoji="0" lang="en-US" altLang="zh-TW" sz="2400" smtClean="0">
                <a:latin typeface="Times New Roman" pitchFamily="18" charset="0"/>
              </a:rPr>
              <a:t>B </a:t>
            </a:r>
            <a:r>
              <a:rPr kumimoji="0" lang="zh-TW" altLang="en-US" sz="2400" smtClean="0">
                <a:latin typeface="Times New Roman" pitchFamily="18" charset="0"/>
              </a:rPr>
              <a:t>的值，所以需要重新檢查。</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41</a:t>
            </a:fld>
            <a:endParaRPr lang="en-US" altLang="zh-TW"/>
          </a:p>
        </p:txBody>
      </p:sp>
    </p:spTree>
    <p:extLst>
      <p:ext uri="{BB962C8B-B14F-4D97-AF65-F5344CB8AC3E}">
        <p14:creationId xmlns:p14="http://schemas.microsoft.com/office/powerpoint/2010/main" val="3242044339"/>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zh-TW" altLang="en-US" smtClean="0"/>
              <a:t>臨界區域 </a:t>
            </a:r>
            <a:r>
              <a:rPr lang="en-US" altLang="zh-TW" smtClean="0"/>
              <a:t>(4/4)</a:t>
            </a:r>
          </a:p>
        </p:txBody>
      </p:sp>
      <p:sp>
        <p:nvSpPr>
          <p:cNvPr id="51206" name="Rectangle 3"/>
          <p:cNvSpPr>
            <a:spLocks noChangeArrowheads="1"/>
          </p:cNvSpPr>
          <p:nvPr/>
        </p:nvSpPr>
        <p:spPr bwMode="auto">
          <a:xfrm>
            <a:off x="395288" y="981075"/>
            <a:ext cx="2736850" cy="5616575"/>
          </a:xfrm>
          <a:prstGeom prst="rect">
            <a:avLst/>
          </a:prstGeom>
          <a:solidFill>
            <a:schemeClr val="accent1"/>
          </a:solidFill>
          <a:ln w="9525">
            <a:solidFill>
              <a:schemeClr val="tx1"/>
            </a:solidFill>
            <a:miter lim="800000"/>
            <a:headEnd/>
            <a:tailEnd/>
          </a:ln>
        </p:spPr>
        <p:txBody>
          <a:bodyPr wrap="none" anchor="ctr"/>
          <a:lstStyle/>
          <a:p>
            <a:pPr algn="l"/>
            <a:r>
              <a:rPr lang="en-US" altLang="zh-TW" sz="1500" b="1">
                <a:latin typeface="Arial" charset="0"/>
              </a:rPr>
              <a:t>wait</a:t>
            </a:r>
            <a:r>
              <a:rPr lang="en-US" altLang="zh-TW" sz="1500">
                <a:latin typeface="Arial" charset="0"/>
              </a:rPr>
              <a:t>(mutex);</a:t>
            </a:r>
          </a:p>
          <a:p>
            <a:pPr algn="l"/>
            <a:r>
              <a:rPr lang="en-US" altLang="zh-TW" sz="1500" b="1">
                <a:latin typeface="Arial" charset="0"/>
              </a:rPr>
              <a:t>while</a:t>
            </a:r>
            <a:r>
              <a:rPr lang="en-US" altLang="zh-TW" sz="1500">
                <a:latin typeface="Arial" charset="0"/>
              </a:rPr>
              <a:t> (!B) {</a:t>
            </a:r>
          </a:p>
          <a:p>
            <a:pPr algn="l"/>
            <a:r>
              <a:rPr lang="en-US" altLang="zh-TW" sz="1500">
                <a:latin typeface="Arial" charset="0"/>
              </a:rPr>
              <a:t>    first_count++;</a:t>
            </a:r>
          </a:p>
          <a:p>
            <a:pPr algn="l"/>
            <a:r>
              <a:rPr lang="en-US" altLang="zh-TW" sz="1500">
                <a:latin typeface="Arial" charset="0"/>
              </a:rPr>
              <a:t>    </a:t>
            </a:r>
            <a:r>
              <a:rPr lang="en-US" altLang="zh-TW" sz="1500" b="1">
                <a:latin typeface="Arial" charset="0"/>
              </a:rPr>
              <a:t>if</a:t>
            </a:r>
            <a:r>
              <a:rPr lang="en-US" altLang="zh-TW" sz="1500">
                <a:latin typeface="Arial" charset="0"/>
              </a:rPr>
              <a:t> (second_count &gt; 0)</a:t>
            </a:r>
          </a:p>
          <a:p>
            <a:pPr algn="l"/>
            <a:r>
              <a:rPr lang="en-US" altLang="zh-TW" sz="1500">
                <a:latin typeface="Arial" charset="0"/>
              </a:rPr>
              <a:t>        </a:t>
            </a:r>
            <a:r>
              <a:rPr lang="en-US" altLang="zh-TW" sz="1500" b="1">
                <a:latin typeface="Arial" charset="0"/>
              </a:rPr>
              <a:t>signal</a:t>
            </a:r>
            <a:r>
              <a:rPr lang="en-US" altLang="zh-TW" sz="1500">
                <a:latin typeface="Arial" charset="0"/>
              </a:rPr>
              <a:t>(second_delay);</a:t>
            </a:r>
          </a:p>
          <a:p>
            <a:pPr algn="l"/>
            <a:r>
              <a:rPr lang="en-US" altLang="zh-TW" sz="1500">
                <a:latin typeface="Arial" charset="0"/>
              </a:rPr>
              <a:t>    </a:t>
            </a:r>
            <a:r>
              <a:rPr lang="en-US" altLang="zh-TW" sz="1500" b="1">
                <a:latin typeface="Arial" charset="0"/>
              </a:rPr>
              <a:t>else</a:t>
            </a:r>
          </a:p>
          <a:p>
            <a:pPr algn="l"/>
            <a:r>
              <a:rPr lang="en-US" altLang="zh-TW" sz="1500">
                <a:latin typeface="Arial" charset="0"/>
              </a:rPr>
              <a:t>        </a:t>
            </a:r>
            <a:r>
              <a:rPr lang="en-US" altLang="zh-TW" sz="1500" b="1">
                <a:latin typeface="Arial" charset="0"/>
              </a:rPr>
              <a:t>signal</a:t>
            </a:r>
            <a:r>
              <a:rPr lang="en-US" altLang="zh-TW" sz="1500">
                <a:latin typeface="Arial" charset="0"/>
              </a:rPr>
              <a:t>(mutex);</a:t>
            </a:r>
          </a:p>
          <a:p>
            <a:pPr algn="l"/>
            <a:r>
              <a:rPr lang="en-US" altLang="zh-TW" sz="1500">
                <a:latin typeface="Arial" charset="0"/>
              </a:rPr>
              <a:t>   </a:t>
            </a:r>
            <a:r>
              <a:rPr lang="en-US" altLang="zh-TW" sz="1500" b="1">
                <a:latin typeface="Arial" charset="0"/>
              </a:rPr>
              <a:t> wait</a:t>
            </a:r>
            <a:r>
              <a:rPr lang="en-US" altLang="zh-TW" sz="1500">
                <a:latin typeface="Arial" charset="0"/>
              </a:rPr>
              <a:t>(first_delay);</a:t>
            </a:r>
          </a:p>
          <a:p>
            <a:pPr algn="l"/>
            <a:r>
              <a:rPr lang="en-US" altLang="zh-TW" sz="1500">
                <a:latin typeface="Arial" charset="0"/>
              </a:rPr>
              <a:t>    first_count--;</a:t>
            </a:r>
          </a:p>
          <a:p>
            <a:pPr algn="l"/>
            <a:r>
              <a:rPr lang="en-US" altLang="zh-TW" sz="1500">
                <a:latin typeface="Arial" charset="0"/>
              </a:rPr>
              <a:t>    second_count++;</a:t>
            </a:r>
          </a:p>
          <a:p>
            <a:pPr algn="l"/>
            <a:r>
              <a:rPr lang="en-US" altLang="zh-TW" sz="1500">
                <a:latin typeface="Arial" charset="0"/>
              </a:rPr>
              <a:t>    </a:t>
            </a:r>
            <a:r>
              <a:rPr lang="en-US" altLang="zh-TW" sz="1500" b="1">
                <a:latin typeface="Arial" charset="0"/>
              </a:rPr>
              <a:t>if</a:t>
            </a:r>
            <a:r>
              <a:rPr lang="en-US" altLang="zh-TW" sz="1500">
                <a:latin typeface="Arial" charset="0"/>
              </a:rPr>
              <a:t> (first_count &gt; 0)</a:t>
            </a:r>
          </a:p>
          <a:p>
            <a:pPr algn="l"/>
            <a:r>
              <a:rPr lang="en-US" altLang="zh-TW" sz="1500">
                <a:latin typeface="Arial" charset="0"/>
              </a:rPr>
              <a:t>       </a:t>
            </a:r>
            <a:r>
              <a:rPr lang="en-US" altLang="zh-TW" sz="1500" b="1">
                <a:latin typeface="Arial" charset="0"/>
              </a:rPr>
              <a:t>signal</a:t>
            </a:r>
            <a:r>
              <a:rPr lang="en-US" altLang="zh-TW" sz="1500">
                <a:latin typeface="Arial" charset="0"/>
              </a:rPr>
              <a:t>(first_delay);</a:t>
            </a:r>
          </a:p>
          <a:p>
            <a:pPr algn="l"/>
            <a:r>
              <a:rPr lang="en-US" altLang="zh-TW" sz="1500">
                <a:latin typeface="Arial" charset="0"/>
              </a:rPr>
              <a:t>    </a:t>
            </a:r>
            <a:r>
              <a:rPr lang="en-US" altLang="zh-TW" sz="1500" b="1">
                <a:latin typeface="Arial" charset="0"/>
              </a:rPr>
              <a:t>else</a:t>
            </a:r>
          </a:p>
          <a:p>
            <a:pPr algn="l"/>
            <a:r>
              <a:rPr lang="en-US" altLang="zh-TW" sz="1500">
                <a:latin typeface="Arial" charset="0"/>
              </a:rPr>
              <a:t>       </a:t>
            </a:r>
            <a:r>
              <a:rPr lang="en-US" altLang="zh-TW" sz="1500" b="1">
                <a:latin typeface="Arial" charset="0"/>
              </a:rPr>
              <a:t>signal</a:t>
            </a:r>
            <a:r>
              <a:rPr lang="en-US" altLang="zh-TW" sz="1500">
                <a:latin typeface="Arial" charset="0"/>
              </a:rPr>
              <a:t>(second_delay);</a:t>
            </a:r>
          </a:p>
          <a:p>
            <a:pPr algn="l"/>
            <a:r>
              <a:rPr lang="en-US" altLang="zh-TW" sz="1500">
                <a:latin typeface="Arial" charset="0"/>
              </a:rPr>
              <a:t>    </a:t>
            </a:r>
            <a:r>
              <a:rPr lang="en-US" altLang="zh-TW" sz="1500" b="1">
                <a:latin typeface="Arial" charset="0"/>
              </a:rPr>
              <a:t>wait</a:t>
            </a:r>
            <a:r>
              <a:rPr lang="en-US" altLang="zh-TW" sz="1500">
                <a:latin typeface="Arial" charset="0"/>
              </a:rPr>
              <a:t>(second_delay);</a:t>
            </a:r>
          </a:p>
          <a:p>
            <a:pPr algn="l"/>
            <a:r>
              <a:rPr lang="en-US" altLang="zh-TW" sz="1500">
                <a:latin typeface="Arial" charset="0"/>
              </a:rPr>
              <a:t>    second_count--;</a:t>
            </a:r>
          </a:p>
          <a:p>
            <a:pPr algn="l"/>
            <a:r>
              <a:rPr lang="en-US" altLang="zh-TW" sz="1500">
                <a:latin typeface="Arial" charset="0"/>
              </a:rPr>
              <a:t>}</a:t>
            </a:r>
          </a:p>
          <a:p>
            <a:pPr algn="l"/>
            <a:r>
              <a:rPr lang="en-US" altLang="zh-TW" sz="1500">
                <a:latin typeface="Arial" charset="0"/>
              </a:rPr>
              <a:t>S;</a:t>
            </a:r>
          </a:p>
          <a:p>
            <a:pPr algn="l"/>
            <a:r>
              <a:rPr lang="en-US" altLang="zh-TW" sz="1500" b="1">
                <a:latin typeface="Arial" charset="0"/>
              </a:rPr>
              <a:t>if</a:t>
            </a:r>
            <a:r>
              <a:rPr lang="en-US" altLang="zh-TW" sz="1500">
                <a:latin typeface="Arial" charset="0"/>
              </a:rPr>
              <a:t> (first_count &gt; 0)</a:t>
            </a:r>
          </a:p>
          <a:p>
            <a:pPr algn="l"/>
            <a:r>
              <a:rPr lang="en-US" altLang="zh-TW" sz="1500">
                <a:latin typeface="Arial" charset="0"/>
              </a:rPr>
              <a:t>    </a:t>
            </a:r>
            <a:r>
              <a:rPr lang="en-US" altLang="zh-TW" sz="1500" b="1">
                <a:latin typeface="Arial" charset="0"/>
              </a:rPr>
              <a:t>signal</a:t>
            </a:r>
            <a:r>
              <a:rPr lang="en-US" altLang="zh-TW" sz="1500">
                <a:latin typeface="Arial" charset="0"/>
              </a:rPr>
              <a:t>(first_delay);</a:t>
            </a:r>
          </a:p>
          <a:p>
            <a:pPr algn="l"/>
            <a:r>
              <a:rPr lang="en-US" altLang="zh-TW" sz="1500" b="1">
                <a:latin typeface="Arial" charset="0"/>
              </a:rPr>
              <a:t>else if</a:t>
            </a:r>
            <a:r>
              <a:rPr lang="en-US" altLang="zh-TW" sz="1500">
                <a:latin typeface="Arial" charset="0"/>
              </a:rPr>
              <a:t> (second_count &gt; 0)</a:t>
            </a:r>
          </a:p>
          <a:p>
            <a:pPr algn="l"/>
            <a:r>
              <a:rPr lang="en-US" altLang="zh-TW" sz="1500">
                <a:latin typeface="Arial" charset="0"/>
              </a:rPr>
              <a:t>   </a:t>
            </a:r>
            <a:r>
              <a:rPr lang="en-US" altLang="zh-TW" sz="1500" b="1">
                <a:latin typeface="Arial" charset="0"/>
              </a:rPr>
              <a:t> signal</a:t>
            </a:r>
            <a:r>
              <a:rPr lang="en-US" altLang="zh-TW" sz="1500">
                <a:latin typeface="Arial" charset="0"/>
              </a:rPr>
              <a:t>(second_delay);</a:t>
            </a:r>
          </a:p>
          <a:p>
            <a:pPr algn="l"/>
            <a:r>
              <a:rPr lang="en-US" altLang="zh-TW" sz="1500" b="1">
                <a:latin typeface="Arial" charset="0"/>
              </a:rPr>
              <a:t>else</a:t>
            </a:r>
          </a:p>
          <a:p>
            <a:pPr algn="l"/>
            <a:r>
              <a:rPr lang="en-US" altLang="zh-TW" sz="1500">
                <a:latin typeface="Arial" charset="0"/>
              </a:rPr>
              <a:t>   </a:t>
            </a:r>
            <a:r>
              <a:rPr lang="en-US" altLang="zh-TW" sz="1500" b="1">
                <a:latin typeface="Arial" charset="0"/>
              </a:rPr>
              <a:t> signal</a:t>
            </a:r>
            <a:r>
              <a:rPr lang="en-US" altLang="zh-TW" sz="1500">
                <a:latin typeface="Arial" charset="0"/>
              </a:rPr>
              <a:t>(mutex); </a:t>
            </a:r>
          </a:p>
        </p:txBody>
      </p:sp>
      <p:sp>
        <p:nvSpPr>
          <p:cNvPr id="51207" name="Rectangle 4"/>
          <p:cNvSpPr>
            <a:spLocks noChangeArrowheads="1"/>
          </p:cNvSpPr>
          <p:nvPr/>
        </p:nvSpPr>
        <p:spPr bwMode="auto">
          <a:xfrm>
            <a:off x="3419872" y="980728"/>
            <a:ext cx="2447925" cy="5616575"/>
          </a:xfrm>
          <a:prstGeom prst="rect">
            <a:avLst/>
          </a:prstGeom>
          <a:solidFill>
            <a:schemeClr val="accent1"/>
          </a:solidFill>
          <a:ln w="9525">
            <a:solidFill>
              <a:schemeClr val="tx1"/>
            </a:solidFill>
            <a:miter lim="800000"/>
            <a:headEnd/>
            <a:tailEnd/>
          </a:ln>
        </p:spPr>
        <p:txBody>
          <a:bodyPr wrap="none" anchor="ctr"/>
          <a:lstStyle/>
          <a:p>
            <a:pPr algn="l">
              <a:defRPr/>
            </a:pPr>
            <a:r>
              <a:rPr lang="en-US" altLang="zh-TW" sz="1500" b="1" dirty="0">
                <a:latin typeface="Arial" charset="0"/>
              </a:rPr>
              <a:t>wait</a:t>
            </a:r>
            <a:r>
              <a:rPr lang="en-US" altLang="zh-TW" sz="1500" dirty="0">
                <a:latin typeface="Arial" charset="0"/>
              </a:rPr>
              <a:t>(</a:t>
            </a:r>
            <a:r>
              <a:rPr lang="en-US" altLang="zh-TW" sz="1500" dirty="0" err="1">
                <a:latin typeface="Arial" charset="0"/>
              </a:rPr>
              <a:t>mutex</a:t>
            </a:r>
            <a:r>
              <a:rPr lang="en-US" altLang="zh-TW" sz="1500" dirty="0">
                <a:latin typeface="Arial" charset="0"/>
              </a:rPr>
              <a:t>);</a:t>
            </a:r>
          </a:p>
          <a:p>
            <a:pPr algn="l">
              <a:defRPr/>
            </a:pPr>
            <a:r>
              <a:rPr lang="en-US" altLang="zh-TW" sz="1500" b="1" dirty="0">
                <a:latin typeface="Arial" charset="0"/>
              </a:rPr>
              <a:t>while</a:t>
            </a:r>
            <a:r>
              <a:rPr lang="en-US" altLang="zh-TW" sz="1500" dirty="0">
                <a:latin typeface="Arial" charset="0"/>
              </a:rPr>
              <a:t> (!B) {</a:t>
            </a:r>
          </a:p>
          <a:p>
            <a:pPr algn="l">
              <a:defRPr/>
            </a:pPr>
            <a:r>
              <a:rPr lang="en-US" altLang="zh-TW" sz="1500" dirty="0">
                <a:latin typeface="Arial" charset="0"/>
              </a:rPr>
              <a:t>    </a:t>
            </a:r>
            <a:r>
              <a:rPr lang="en-US" altLang="zh-TW" sz="1500" dirty="0" err="1">
                <a:latin typeface="Arial" charset="0"/>
              </a:rPr>
              <a:t>first_count</a:t>
            </a:r>
            <a:r>
              <a:rPr lang="en-US" altLang="zh-TW" sz="1500" dirty="0">
                <a:latin typeface="Arial" charset="0"/>
              </a:rPr>
              <a:t>++;</a:t>
            </a:r>
          </a:p>
          <a:p>
            <a:pPr algn="l">
              <a:defRPr/>
            </a:pPr>
            <a:r>
              <a:rPr lang="en-US" altLang="zh-TW" sz="1500" dirty="0">
                <a:latin typeface="Arial" charset="0"/>
              </a:rPr>
              <a:t>    </a:t>
            </a:r>
            <a:r>
              <a:rPr lang="en-US" altLang="zh-TW" sz="1500" b="1" dirty="0">
                <a:latin typeface="Arial" charset="0"/>
              </a:rPr>
              <a:t>if</a:t>
            </a:r>
            <a:r>
              <a:rPr lang="en-US" altLang="zh-TW" sz="1500" dirty="0">
                <a:latin typeface="Arial" charset="0"/>
              </a:rPr>
              <a:t> (</a:t>
            </a:r>
            <a:r>
              <a:rPr lang="en-US" altLang="zh-TW" sz="1500" dirty="0" err="1">
                <a:latin typeface="Arial" charset="0"/>
              </a:rPr>
              <a:t>first_count</a:t>
            </a:r>
            <a:r>
              <a:rPr lang="en-US" altLang="zh-TW" dirty="0"/>
              <a:t> </a:t>
            </a:r>
            <a:r>
              <a:rPr lang="en-US" altLang="zh-TW" sz="1500" dirty="0">
                <a:latin typeface="Arial" charset="0"/>
              </a:rPr>
              <a:t>&gt; 0)</a:t>
            </a:r>
          </a:p>
          <a:p>
            <a:pPr algn="l">
              <a:defRPr/>
            </a:pPr>
            <a:r>
              <a:rPr lang="en-US" altLang="zh-TW" sz="1500" dirty="0">
                <a:latin typeface="Arial" charset="0"/>
              </a:rPr>
              <a:t>        </a:t>
            </a:r>
            <a:r>
              <a:rPr lang="en-US" altLang="zh-TW" sz="1500" b="1" dirty="0">
                <a:latin typeface="Arial" charset="0"/>
              </a:rPr>
              <a:t>signal</a:t>
            </a:r>
            <a:r>
              <a:rPr lang="en-US" altLang="zh-TW" sz="1500" dirty="0">
                <a:latin typeface="Arial" charset="0"/>
              </a:rPr>
              <a:t>(</a:t>
            </a:r>
            <a:r>
              <a:rPr lang="en-US" altLang="zh-TW" sz="1500" dirty="0" err="1">
                <a:latin typeface="Arial" charset="0"/>
              </a:rPr>
              <a:t>first_delay</a:t>
            </a:r>
            <a:r>
              <a:rPr lang="en-US" altLang="zh-TW" sz="1500" dirty="0">
                <a:latin typeface="Arial" charset="0"/>
              </a:rPr>
              <a:t>);</a:t>
            </a:r>
          </a:p>
          <a:p>
            <a:pPr algn="l">
              <a:defRPr/>
            </a:pPr>
            <a:r>
              <a:rPr lang="en-US" altLang="zh-TW" sz="1500" dirty="0">
                <a:latin typeface="Arial" charset="0"/>
              </a:rPr>
              <a:t>    </a:t>
            </a:r>
            <a:r>
              <a:rPr lang="en-US" altLang="zh-TW" sz="1500" b="1" dirty="0">
                <a:latin typeface="Arial" charset="0"/>
              </a:rPr>
              <a:t>else</a:t>
            </a:r>
          </a:p>
          <a:p>
            <a:pPr algn="l">
              <a:defRPr/>
            </a:pPr>
            <a:r>
              <a:rPr lang="en-US" altLang="zh-TW" sz="1500" dirty="0">
                <a:latin typeface="Arial" charset="0"/>
              </a:rPr>
              <a:t>        </a:t>
            </a:r>
            <a:r>
              <a:rPr lang="en-US" altLang="zh-TW" sz="1500" b="1" dirty="0">
                <a:latin typeface="Arial" charset="0"/>
              </a:rPr>
              <a:t>signal</a:t>
            </a:r>
            <a:r>
              <a:rPr lang="en-US" altLang="zh-TW" sz="1500" dirty="0">
                <a:latin typeface="Arial" charset="0"/>
              </a:rPr>
              <a:t>(</a:t>
            </a:r>
            <a:r>
              <a:rPr lang="en-US" altLang="zh-TW" sz="1500" dirty="0" err="1">
                <a:latin typeface="Arial" charset="0"/>
              </a:rPr>
              <a:t>mutex</a:t>
            </a:r>
            <a:r>
              <a:rPr lang="en-US" altLang="zh-TW" sz="1500" dirty="0">
                <a:latin typeface="Arial" charset="0"/>
              </a:rPr>
              <a:t>);</a:t>
            </a:r>
          </a:p>
          <a:p>
            <a:pPr algn="l">
              <a:defRPr/>
            </a:pPr>
            <a:r>
              <a:rPr lang="en-US" altLang="zh-TW" sz="1500" strike="sngStrike" dirty="0">
                <a:latin typeface="Arial" charset="0"/>
              </a:rPr>
              <a:t>    wait(</a:t>
            </a:r>
            <a:r>
              <a:rPr lang="en-US" altLang="zh-TW" sz="1500" strike="sngStrike" dirty="0" err="1">
                <a:latin typeface="Arial" charset="0"/>
              </a:rPr>
              <a:t>first_delay</a:t>
            </a:r>
            <a:r>
              <a:rPr lang="en-US" altLang="zh-TW" sz="1500" strike="sngStrike" dirty="0">
                <a:latin typeface="Arial" charset="0"/>
              </a:rPr>
              <a:t>);</a:t>
            </a:r>
          </a:p>
          <a:p>
            <a:pPr algn="l">
              <a:defRPr/>
            </a:pPr>
            <a:r>
              <a:rPr lang="en-US" altLang="zh-TW" sz="1500" strike="sngStrike" dirty="0">
                <a:latin typeface="Arial" charset="0"/>
              </a:rPr>
              <a:t>    </a:t>
            </a:r>
            <a:r>
              <a:rPr lang="en-US" altLang="zh-TW" sz="1500" strike="sngStrike" dirty="0" err="1">
                <a:latin typeface="Arial" charset="0"/>
              </a:rPr>
              <a:t>first_count</a:t>
            </a:r>
            <a:r>
              <a:rPr lang="en-US" altLang="zh-TW" sz="1500" strike="sngStrike" dirty="0">
                <a:latin typeface="Arial" charset="0"/>
              </a:rPr>
              <a:t>--;</a:t>
            </a:r>
          </a:p>
          <a:p>
            <a:pPr algn="l">
              <a:defRPr/>
            </a:pPr>
            <a:r>
              <a:rPr lang="en-US" altLang="zh-TW" sz="1500" strike="sngStrike" dirty="0">
                <a:latin typeface="Arial" charset="0"/>
              </a:rPr>
              <a:t>    </a:t>
            </a:r>
            <a:r>
              <a:rPr lang="en-US" altLang="zh-TW" sz="1500" strike="sngStrike" dirty="0" err="1">
                <a:latin typeface="Arial" charset="0"/>
              </a:rPr>
              <a:t>first_count</a:t>
            </a:r>
            <a:r>
              <a:rPr lang="en-US" altLang="zh-TW" sz="1500" strike="sngStrike" dirty="0">
                <a:latin typeface="Arial" charset="0"/>
              </a:rPr>
              <a:t>++;</a:t>
            </a:r>
          </a:p>
          <a:p>
            <a:pPr algn="l">
              <a:defRPr/>
            </a:pPr>
            <a:r>
              <a:rPr lang="en-US" altLang="zh-TW" sz="1500" strike="sngStrike" dirty="0">
                <a:latin typeface="Arial" charset="0"/>
              </a:rPr>
              <a:t>    </a:t>
            </a:r>
            <a:r>
              <a:rPr lang="en-US" altLang="zh-TW" sz="1500" b="1" strike="sngStrike" dirty="0">
                <a:latin typeface="Arial" charset="0"/>
              </a:rPr>
              <a:t>if</a:t>
            </a:r>
            <a:r>
              <a:rPr lang="en-US" altLang="zh-TW" sz="1500" strike="sngStrike" dirty="0">
                <a:latin typeface="Arial" charset="0"/>
              </a:rPr>
              <a:t> (</a:t>
            </a:r>
            <a:r>
              <a:rPr lang="en-US" altLang="zh-TW" sz="1500" strike="sngStrike" dirty="0" err="1">
                <a:latin typeface="Arial" charset="0"/>
              </a:rPr>
              <a:t>first_count</a:t>
            </a:r>
            <a:r>
              <a:rPr lang="en-US" altLang="zh-TW" sz="1500" strike="sngStrike" dirty="0">
                <a:latin typeface="Arial" charset="0"/>
              </a:rPr>
              <a:t> &gt; 0)</a:t>
            </a:r>
          </a:p>
          <a:p>
            <a:pPr algn="l">
              <a:defRPr/>
            </a:pPr>
            <a:r>
              <a:rPr lang="en-US" altLang="zh-TW" sz="1500" strike="sngStrike" dirty="0">
                <a:latin typeface="Arial" charset="0"/>
              </a:rPr>
              <a:t>       </a:t>
            </a:r>
            <a:r>
              <a:rPr lang="en-US" altLang="zh-TW" sz="1500" b="1" strike="sngStrike" dirty="0">
                <a:latin typeface="Arial" charset="0"/>
              </a:rPr>
              <a:t>signal</a:t>
            </a:r>
            <a:r>
              <a:rPr lang="en-US" altLang="zh-TW" sz="1500" strike="sngStrike" dirty="0">
                <a:latin typeface="Arial" charset="0"/>
              </a:rPr>
              <a:t>(</a:t>
            </a:r>
            <a:r>
              <a:rPr lang="en-US" altLang="zh-TW" sz="1500" strike="sngStrike" dirty="0" err="1">
                <a:latin typeface="Arial" charset="0"/>
              </a:rPr>
              <a:t>first_delay</a:t>
            </a:r>
            <a:r>
              <a:rPr lang="en-US" altLang="zh-TW" sz="1500" strike="sngStrike" dirty="0">
                <a:latin typeface="Arial" charset="0"/>
              </a:rPr>
              <a:t>);</a:t>
            </a:r>
          </a:p>
          <a:p>
            <a:pPr algn="l">
              <a:defRPr/>
            </a:pPr>
            <a:r>
              <a:rPr lang="en-US" altLang="zh-TW" sz="1500" strike="sngStrike" dirty="0">
                <a:latin typeface="Arial" charset="0"/>
              </a:rPr>
              <a:t>    </a:t>
            </a:r>
            <a:r>
              <a:rPr lang="en-US" altLang="zh-TW" sz="1500" b="1" strike="sngStrike" dirty="0">
                <a:latin typeface="Arial" charset="0"/>
              </a:rPr>
              <a:t>else</a:t>
            </a:r>
          </a:p>
          <a:p>
            <a:pPr algn="l">
              <a:defRPr/>
            </a:pPr>
            <a:r>
              <a:rPr lang="en-US" altLang="zh-TW" sz="1500" strike="sngStrike" dirty="0">
                <a:latin typeface="Arial" charset="0"/>
              </a:rPr>
              <a:t>       signal(</a:t>
            </a:r>
            <a:r>
              <a:rPr lang="en-US" altLang="zh-TW" sz="1500" strike="sngStrike" dirty="0" err="1">
                <a:latin typeface="Arial" charset="0"/>
              </a:rPr>
              <a:t>first_delay</a:t>
            </a:r>
            <a:r>
              <a:rPr lang="en-US" altLang="zh-TW" sz="1500" strike="sngStrike" dirty="0">
                <a:latin typeface="Arial" charset="0"/>
              </a:rPr>
              <a:t>);</a:t>
            </a:r>
          </a:p>
          <a:p>
            <a:pPr algn="l">
              <a:defRPr/>
            </a:pPr>
            <a:r>
              <a:rPr lang="en-US" altLang="zh-TW" sz="1500" dirty="0">
                <a:latin typeface="Arial" charset="0"/>
              </a:rPr>
              <a:t>    </a:t>
            </a:r>
            <a:r>
              <a:rPr lang="en-US" altLang="zh-TW" sz="1500" b="1" dirty="0">
                <a:latin typeface="Arial" charset="0"/>
              </a:rPr>
              <a:t>wait</a:t>
            </a:r>
            <a:r>
              <a:rPr lang="en-US" altLang="zh-TW" sz="1500" dirty="0">
                <a:latin typeface="Arial" charset="0"/>
              </a:rPr>
              <a:t>(</a:t>
            </a:r>
            <a:r>
              <a:rPr lang="en-US" altLang="zh-TW" sz="1500" dirty="0" err="1">
                <a:latin typeface="Arial" charset="0"/>
              </a:rPr>
              <a:t>first_delay</a:t>
            </a:r>
            <a:r>
              <a:rPr lang="en-US" altLang="zh-TW" sz="1500" dirty="0">
                <a:latin typeface="Arial" charset="0"/>
              </a:rPr>
              <a:t>);</a:t>
            </a:r>
          </a:p>
          <a:p>
            <a:pPr algn="l">
              <a:defRPr/>
            </a:pPr>
            <a:r>
              <a:rPr lang="en-US" altLang="zh-TW" sz="1500" dirty="0">
                <a:latin typeface="Arial" charset="0"/>
              </a:rPr>
              <a:t>    </a:t>
            </a:r>
            <a:r>
              <a:rPr lang="en-US" altLang="zh-TW" sz="1500" dirty="0" err="1">
                <a:latin typeface="Arial" charset="0"/>
              </a:rPr>
              <a:t>first_count</a:t>
            </a:r>
            <a:r>
              <a:rPr lang="en-US" altLang="zh-TW" sz="1500" dirty="0">
                <a:latin typeface="Arial" charset="0"/>
              </a:rPr>
              <a:t>--;</a:t>
            </a:r>
          </a:p>
          <a:p>
            <a:pPr algn="l">
              <a:defRPr/>
            </a:pPr>
            <a:r>
              <a:rPr lang="en-US" altLang="zh-TW" sz="1500" dirty="0">
                <a:latin typeface="Arial" charset="0"/>
              </a:rPr>
              <a:t>}</a:t>
            </a:r>
          </a:p>
          <a:p>
            <a:pPr algn="l">
              <a:defRPr/>
            </a:pPr>
            <a:r>
              <a:rPr lang="en-US" altLang="zh-TW" sz="1500" dirty="0">
                <a:latin typeface="Arial" charset="0"/>
              </a:rPr>
              <a:t>S;</a:t>
            </a:r>
          </a:p>
          <a:p>
            <a:pPr algn="l">
              <a:defRPr/>
            </a:pPr>
            <a:r>
              <a:rPr lang="en-US" altLang="zh-TW" sz="1500" b="1" dirty="0">
                <a:latin typeface="Arial" charset="0"/>
              </a:rPr>
              <a:t>if</a:t>
            </a:r>
            <a:r>
              <a:rPr lang="en-US" altLang="zh-TW" sz="1500" dirty="0">
                <a:latin typeface="Arial" charset="0"/>
              </a:rPr>
              <a:t> (</a:t>
            </a:r>
            <a:r>
              <a:rPr lang="en-US" altLang="zh-TW" sz="1500" dirty="0" err="1">
                <a:latin typeface="Arial" charset="0"/>
              </a:rPr>
              <a:t>first_count</a:t>
            </a:r>
            <a:r>
              <a:rPr lang="en-US" altLang="zh-TW" sz="1500" dirty="0">
                <a:latin typeface="Arial" charset="0"/>
              </a:rPr>
              <a:t> &gt; 0)</a:t>
            </a:r>
          </a:p>
          <a:p>
            <a:pPr algn="l">
              <a:defRPr/>
            </a:pPr>
            <a:r>
              <a:rPr lang="en-US" altLang="zh-TW" sz="1500" dirty="0">
                <a:latin typeface="Arial" charset="0"/>
              </a:rPr>
              <a:t>    </a:t>
            </a:r>
            <a:r>
              <a:rPr lang="en-US" altLang="zh-TW" sz="1500" b="1" dirty="0">
                <a:latin typeface="Arial" charset="0"/>
              </a:rPr>
              <a:t>signal</a:t>
            </a:r>
            <a:r>
              <a:rPr lang="en-US" altLang="zh-TW" sz="1500" dirty="0">
                <a:latin typeface="Arial" charset="0"/>
              </a:rPr>
              <a:t>(</a:t>
            </a:r>
            <a:r>
              <a:rPr lang="en-US" altLang="zh-TW" sz="1500" dirty="0" err="1">
                <a:latin typeface="Arial" charset="0"/>
              </a:rPr>
              <a:t>first_delay</a:t>
            </a:r>
            <a:r>
              <a:rPr lang="en-US" altLang="zh-TW" sz="1500" dirty="0">
                <a:latin typeface="Arial" charset="0"/>
              </a:rPr>
              <a:t>);</a:t>
            </a:r>
          </a:p>
          <a:p>
            <a:pPr algn="l">
              <a:defRPr/>
            </a:pPr>
            <a:r>
              <a:rPr lang="en-US" altLang="zh-TW" sz="1500" b="1" strike="sngStrike" dirty="0">
                <a:latin typeface="Arial" charset="0"/>
              </a:rPr>
              <a:t>else if</a:t>
            </a:r>
            <a:r>
              <a:rPr lang="en-US" altLang="zh-TW" sz="1500" strike="sngStrike" dirty="0">
                <a:latin typeface="Arial" charset="0"/>
              </a:rPr>
              <a:t> (</a:t>
            </a:r>
            <a:r>
              <a:rPr lang="en-US" altLang="zh-TW" sz="1500" strike="sngStrike" dirty="0" err="1">
                <a:latin typeface="Arial" charset="0"/>
              </a:rPr>
              <a:t>first_count</a:t>
            </a:r>
            <a:r>
              <a:rPr lang="en-US" altLang="zh-TW" sz="1500" strike="sngStrike" dirty="0">
                <a:latin typeface="Arial" charset="0"/>
              </a:rPr>
              <a:t> &gt; 0)</a:t>
            </a:r>
          </a:p>
          <a:p>
            <a:pPr algn="l">
              <a:defRPr/>
            </a:pPr>
            <a:r>
              <a:rPr lang="en-US" altLang="zh-TW" sz="1500" dirty="0">
                <a:latin typeface="Arial" charset="0"/>
              </a:rPr>
              <a:t>   </a:t>
            </a:r>
            <a:r>
              <a:rPr lang="en-US" altLang="zh-TW" sz="1500" b="1" dirty="0">
                <a:latin typeface="Arial" charset="0"/>
              </a:rPr>
              <a:t> </a:t>
            </a:r>
            <a:r>
              <a:rPr lang="en-US" altLang="zh-TW" sz="1500" b="1" strike="sngStrike" dirty="0">
                <a:latin typeface="Arial" charset="0"/>
              </a:rPr>
              <a:t>signal</a:t>
            </a:r>
            <a:r>
              <a:rPr lang="en-US" altLang="zh-TW" sz="1500" strike="sngStrike" dirty="0">
                <a:latin typeface="Arial" charset="0"/>
              </a:rPr>
              <a:t>(</a:t>
            </a:r>
            <a:r>
              <a:rPr lang="en-US" altLang="zh-TW" sz="1500" strike="sngStrike" dirty="0" err="1">
                <a:latin typeface="Arial" charset="0"/>
              </a:rPr>
              <a:t>first_delay</a:t>
            </a:r>
            <a:r>
              <a:rPr lang="en-US" altLang="zh-TW" sz="1500" strike="sngStrike" dirty="0">
                <a:latin typeface="Arial" charset="0"/>
              </a:rPr>
              <a:t>);</a:t>
            </a:r>
          </a:p>
          <a:p>
            <a:pPr algn="l">
              <a:defRPr/>
            </a:pPr>
            <a:r>
              <a:rPr lang="en-US" altLang="zh-TW" sz="1500" b="1" dirty="0">
                <a:latin typeface="Arial" charset="0"/>
              </a:rPr>
              <a:t>else</a:t>
            </a:r>
          </a:p>
          <a:p>
            <a:pPr algn="l">
              <a:defRPr/>
            </a:pPr>
            <a:r>
              <a:rPr lang="en-US" altLang="zh-TW" sz="1500" dirty="0">
                <a:latin typeface="Arial" charset="0"/>
              </a:rPr>
              <a:t>   </a:t>
            </a:r>
            <a:r>
              <a:rPr lang="en-US" altLang="zh-TW" sz="1500" b="1" dirty="0">
                <a:latin typeface="Arial" charset="0"/>
              </a:rPr>
              <a:t> signal</a:t>
            </a:r>
            <a:r>
              <a:rPr lang="en-US" altLang="zh-TW" sz="1500" dirty="0">
                <a:latin typeface="Arial" charset="0"/>
              </a:rPr>
              <a:t>(</a:t>
            </a:r>
            <a:r>
              <a:rPr lang="en-US" altLang="zh-TW" sz="1500" dirty="0" err="1">
                <a:latin typeface="Arial" charset="0"/>
              </a:rPr>
              <a:t>mutex</a:t>
            </a:r>
            <a:r>
              <a:rPr lang="en-US" altLang="zh-TW" sz="1500" dirty="0">
                <a:latin typeface="Arial" charset="0"/>
              </a:rPr>
              <a:t>); </a:t>
            </a:r>
          </a:p>
        </p:txBody>
      </p:sp>
      <p:sp>
        <p:nvSpPr>
          <p:cNvPr id="51208" name="Rectangle 5"/>
          <p:cNvSpPr>
            <a:spLocks noChangeArrowheads="1"/>
          </p:cNvSpPr>
          <p:nvPr/>
        </p:nvSpPr>
        <p:spPr bwMode="auto">
          <a:xfrm>
            <a:off x="6084888" y="981075"/>
            <a:ext cx="2447925" cy="3527425"/>
          </a:xfrm>
          <a:prstGeom prst="rect">
            <a:avLst/>
          </a:prstGeom>
          <a:solidFill>
            <a:schemeClr val="accent1"/>
          </a:solidFill>
          <a:ln w="9525">
            <a:solidFill>
              <a:schemeClr val="tx1"/>
            </a:solidFill>
            <a:miter lim="800000"/>
            <a:headEnd/>
            <a:tailEnd/>
          </a:ln>
        </p:spPr>
        <p:txBody>
          <a:bodyPr wrap="none" anchor="ctr"/>
          <a:lstStyle/>
          <a:p>
            <a:pPr algn="l"/>
            <a:r>
              <a:rPr lang="en-US" altLang="zh-TW" sz="1500" b="1">
                <a:latin typeface="Arial" charset="0"/>
              </a:rPr>
              <a:t>wait</a:t>
            </a:r>
            <a:r>
              <a:rPr lang="en-US" altLang="zh-TW" sz="1500">
                <a:latin typeface="Arial" charset="0"/>
              </a:rPr>
              <a:t>(mutex);</a:t>
            </a:r>
          </a:p>
          <a:p>
            <a:pPr algn="l"/>
            <a:r>
              <a:rPr lang="en-US" altLang="zh-TW" sz="1500" b="1">
                <a:latin typeface="Arial" charset="0"/>
              </a:rPr>
              <a:t>while</a:t>
            </a:r>
            <a:r>
              <a:rPr lang="en-US" altLang="zh-TW" sz="1500">
                <a:latin typeface="Arial" charset="0"/>
              </a:rPr>
              <a:t> (!B) {</a:t>
            </a:r>
          </a:p>
          <a:p>
            <a:pPr algn="l"/>
            <a:r>
              <a:rPr lang="en-US" altLang="zh-TW" sz="1500">
                <a:latin typeface="Arial" charset="0"/>
              </a:rPr>
              <a:t>    first_count++;</a:t>
            </a:r>
          </a:p>
          <a:p>
            <a:pPr algn="l"/>
            <a:r>
              <a:rPr lang="en-US" altLang="zh-TW" sz="1500">
                <a:latin typeface="Arial" charset="0"/>
              </a:rPr>
              <a:t>    </a:t>
            </a:r>
            <a:r>
              <a:rPr lang="en-US" altLang="zh-TW" sz="1500" b="1">
                <a:latin typeface="Arial" charset="0"/>
              </a:rPr>
              <a:t>if</a:t>
            </a:r>
            <a:r>
              <a:rPr lang="en-US" altLang="zh-TW" sz="1500">
                <a:latin typeface="Arial" charset="0"/>
              </a:rPr>
              <a:t> (first_count</a:t>
            </a:r>
            <a:r>
              <a:rPr lang="en-US" altLang="zh-TW"/>
              <a:t> </a:t>
            </a:r>
            <a:r>
              <a:rPr lang="en-US" altLang="zh-TW" sz="1500">
                <a:latin typeface="Arial" charset="0"/>
              </a:rPr>
              <a:t>&gt; 0)</a:t>
            </a:r>
          </a:p>
          <a:p>
            <a:pPr algn="l"/>
            <a:r>
              <a:rPr lang="en-US" altLang="zh-TW" sz="1500">
                <a:latin typeface="Arial" charset="0"/>
              </a:rPr>
              <a:t>        </a:t>
            </a:r>
            <a:r>
              <a:rPr lang="en-US" altLang="zh-TW" sz="1500" b="1">
                <a:latin typeface="Arial" charset="0"/>
              </a:rPr>
              <a:t>signal</a:t>
            </a:r>
            <a:r>
              <a:rPr lang="en-US" altLang="zh-TW" sz="1500">
                <a:latin typeface="Arial" charset="0"/>
              </a:rPr>
              <a:t>(first_delay);</a:t>
            </a:r>
          </a:p>
          <a:p>
            <a:pPr algn="l"/>
            <a:r>
              <a:rPr lang="en-US" altLang="zh-TW" sz="1500">
                <a:latin typeface="Arial" charset="0"/>
              </a:rPr>
              <a:t>    </a:t>
            </a:r>
            <a:r>
              <a:rPr lang="en-US" altLang="zh-TW" sz="1500" b="1">
                <a:latin typeface="Arial" charset="0"/>
              </a:rPr>
              <a:t>else</a:t>
            </a:r>
          </a:p>
          <a:p>
            <a:pPr algn="l"/>
            <a:r>
              <a:rPr lang="en-US" altLang="zh-TW" sz="1500">
                <a:latin typeface="Arial" charset="0"/>
              </a:rPr>
              <a:t>        </a:t>
            </a:r>
            <a:r>
              <a:rPr lang="en-US" altLang="zh-TW" sz="1500" b="1">
                <a:latin typeface="Arial" charset="0"/>
              </a:rPr>
              <a:t>signal</a:t>
            </a:r>
            <a:r>
              <a:rPr lang="en-US" altLang="zh-TW" sz="1500">
                <a:latin typeface="Arial" charset="0"/>
              </a:rPr>
              <a:t>(mutex);</a:t>
            </a:r>
          </a:p>
          <a:p>
            <a:pPr algn="l"/>
            <a:r>
              <a:rPr lang="en-US" altLang="zh-TW" sz="1500" b="1">
                <a:latin typeface="Arial" charset="0"/>
              </a:rPr>
              <a:t>    wait</a:t>
            </a:r>
            <a:r>
              <a:rPr lang="en-US" altLang="zh-TW" sz="1500">
                <a:latin typeface="Arial" charset="0"/>
              </a:rPr>
              <a:t>(first_delay);</a:t>
            </a:r>
          </a:p>
          <a:p>
            <a:pPr algn="l"/>
            <a:r>
              <a:rPr lang="en-US" altLang="zh-TW" sz="1500">
                <a:latin typeface="Arial" charset="0"/>
              </a:rPr>
              <a:t>    first_count--;</a:t>
            </a:r>
          </a:p>
          <a:p>
            <a:pPr algn="l"/>
            <a:r>
              <a:rPr lang="en-US" altLang="zh-TW" sz="1500">
                <a:latin typeface="Arial" charset="0"/>
              </a:rPr>
              <a:t>}</a:t>
            </a:r>
          </a:p>
          <a:p>
            <a:pPr algn="l"/>
            <a:r>
              <a:rPr lang="en-US" altLang="zh-TW" sz="1500">
                <a:latin typeface="Arial" charset="0"/>
              </a:rPr>
              <a:t>S;</a:t>
            </a:r>
          </a:p>
          <a:p>
            <a:pPr algn="l"/>
            <a:r>
              <a:rPr lang="en-US" altLang="zh-TW" sz="1500" b="1">
                <a:latin typeface="Arial" charset="0"/>
              </a:rPr>
              <a:t>if</a:t>
            </a:r>
            <a:r>
              <a:rPr lang="en-US" altLang="zh-TW" sz="1500">
                <a:latin typeface="Arial" charset="0"/>
              </a:rPr>
              <a:t> (first_count &gt; 0)</a:t>
            </a:r>
          </a:p>
          <a:p>
            <a:pPr algn="l"/>
            <a:r>
              <a:rPr lang="en-US" altLang="zh-TW" sz="1500">
                <a:latin typeface="Arial" charset="0"/>
              </a:rPr>
              <a:t>    </a:t>
            </a:r>
            <a:r>
              <a:rPr lang="en-US" altLang="zh-TW" sz="1500" b="1">
                <a:latin typeface="Arial" charset="0"/>
              </a:rPr>
              <a:t>signal</a:t>
            </a:r>
            <a:r>
              <a:rPr lang="en-US" altLang="zh-TW" sz="1500">
                <a:latin typeface="Arial" charset="0"/>
              </a:rPr>
              <a:t>(first_delay);</a:t>
            </a:r>
          </a:p>
          <a:p>
            <a:pPr algn="l"/>
            <a:r>
              <a:rPr lang="en-US" altLang="zh-TW" sz="1500" b="1">
                <a:latin typeface="Arial" charset="0"/>
              </a:rPr>
              <a:t>else</a:t>
            </a:r>
          </a:p>
          <a:p>
            <a:pPr algn="l"/>
            <a:r>
              <a:rPr lang="en-US" altLang="zh-TW" sz="1500">
                <a:latin typeface="Arial" charset="0"/>
              </a:rPr>
              <a:t>   </a:t>
            </a:r>
            <a:r>
              <a:rPr lang="en-US" altLang="zh-TW" sz="1500" b="1">
                <a:latin typeface="Arial" charset="0"/>
              </a:rPr>
              <a:t> signal</a:t>
            </a:r>
            <a:r>
              <a:rPr lang="en-US" altLang="zh-TW" sz="1500">
                <a:latin typeface="Arial" charset="0"/>
              </a:rPr>
              <a:t>(mutex); </a:t>
            </a:r>
          </a:p>
        </p:txBody>
      </p:sp>
      <p:sp>
        <p:nvSpPr>
          <p:cNvPr id="9" name="Rectangle 5"/>
          <p:cNvSpPr>
            <a:spLocks noChangeArrowheads="1"/>
          </p:cNvSpPr>
          <p:nvPr/>
        </p:nvSpPr>
        <p:spPr bwMode="auto">
          <a:xfrm>
            <a:off x="3419475" y="981075"/>
            <a:ext cx="2447925" cy="2879725"/>
          </a:xfrm>
          <a:prstGeom prst="rect">
            <a:avLst/>
          </a:prstGeom>
          <a:solidFill>
            <a:schemeClr val="accent1"/>
          </a:solidFill>
          <a:ln w="9525">
            <a:solidFill>
              <a:schemeClr val="tx1"/>
            </a:solidFill>
            <a:miter lim="800000"/>
            <a:headEnd/>
            <a:tailEnd/>
          </a:ln>
        </p:spPr>
        <p:txBody>
          <a:bodyPr wrap="none" anchor="ctr"/>
          <a:lstStyle/>
          <a:p>
            <a:pPr algn="l"/>
            <a:r>
              <a:rPr lang="en-US" altLang="zh-TW" sz="1500" b="1">
                <a:latin typeface="Arial" charset="0"/>
              </a:rPr>
              <a:t>wait</a:t>
            </a:r>
            <a:r>
              <a:rPr lang="en-US" altLang="zh-TW" sz="1500">
                <a:latin typeface="Arial" charset="0"/>
              </a:rPr>
              <a:t>(mutex);</a:t>
            </a:r>
          </a:p>
          <a:p>
            <a:pPr algn="l"/>
            <a:r>
              <a:rPr lang="en-US" altLang="zh-TW" sz="1500" b="1">
                <a:latin typeface="Arial" charset="0"/>
              </a:rPr>
              <a:t>while</a:t>
            </a:r>
            <a:r>
              <a:rPr lang="en-US" altLang="zh-TW" sz="1500">
                <a:latin typeface="Arial" charset="0"/>
              </a:rPr>
              <a:t> (!B) {</a:t>
            </a:r>
          </a:p>
          <a:p>
            <a:pPr algn="l"/>
            <a:r>
              <a:rPr lang="en-US" altLang="zh-TW" sz="1500">
                <a:latin typeface="Arial" charset="0"/>
              </a:rPr>
              <a:t>    first_count++;</a:t>
            </a:r>
          </a:p>
          <a:p>
            <a:pPr algn="l"/>
            <a:r>
              <a:rPr lang="en-US" altLang="zh-TW" sz="1500" b="1">
                <a:latin typeface="Arial" charset="0"/>
              </a:rPr>
              <a:t>    signal</a:t>
            </a:r>
            <a:r>
              <a:rPr lang="en-US" altLang="zh-TW" sz="1500">
                <a:latin typeface="Arial" charset="0"/>
              </a:rPr>
              <a:t>(mutex);</a:t>
            </a:r>
          </a:p>
          <a:p>
            <a:pPr algn="l"/>
            <a:r>
              <a:rPr lang="en-US" altLang="zh-TW" sz="1500" b="1">
                <a:latin typeface="Arial" charset="0"/>
              </a:rPr>
              <a:t>    wait</a:t>
            </a:r>
            <a:r>
              <a:rPr lang="en-US" altLang="zh-TW" sz="1500">
                <a:latin typeface="Arial" charset="0"/>
              </a:rPr>
              <a:t>(first_delay);</a:t>
            </a:r>
          </a:p>
          <a:p>
            <a:pPr algn="l"/>
            <a:r>
              <a:rPr lang="en-US" altLang="zh-TW" sz="1500">
                <a:latin typeface="Arial" charset="0"/>
              </a:rPr>
              <a:t>    first_count--;</a:t>
            </a:r>
          </a:p>
          <a:p>
            <a:pPr algn="l"/>
            <a:r>
              <a:rPr lang="en-US" altLang="zh-TW" sz="1500">
                <a:latin typeface="Arial" charset="0"/>
              </a:rPr>
              <a:t>}</a:t>
            </a:r>
          </a:p>
          <a:p>
            <a:pPr algn="l"/>
            <a:r>
              <a:rPr lang="en-US" altLang="zh-TW" sz="1500">
                <a:latin typeface="Arial" charset="0"/>
              </a:rPr>
              <a:t>S; </a:t>
            </a:r>
          </a:p>
          <a:p>
            <a:pPr algn="l"/>
            <a:r>
              <a:rPr lang="en-US" altLang="zh-TW" sz="1500" b="1">
                <a:latin typeface="Arial" charset="0"/>
              </a:rPr>
              <a:t>if</a:t>
            </a:r>
            <a:r>
              <a:rPr lang="en-US" altLang="zh-TW" sz="1500">
                <a:latin typeface="Arial" charset="0"/>
              </a:rPr>
              <a:t> (first_count &gt; 0)</a:t>
            </a:r>
          </a:p>
          <a:p>
            <a:pPr algn="l"/>
            <a:r>
              <a:rPr lang="en-US" altLang="zh-TW" sz="1500">
                <a:latin typeface="Arial" charset="0"/>
              </a:rPr>
              <a:t>    </a:t>
            </a:r>
            <a:r>
              <a:rPr lang="en-US" altLang="zh-TW" sz="1500" b="1">
                <a:latin typeface="Arial" charset="0"/>
              </a:rPr>
              <a:t>signal</a:t>
            </a:r>
            <a:r>
              <a:rPr lang="en-US" altLang="zh-TW" sz="1500">
                <a:latin typeface="Arial" charset="0"/>
              </a:rPr>
              <a:t>(first_delay);</a:t>
            </a:r>
          </a:p>
          <a:p>
            <a:pPr algn="l"/>
            <a:r>
              <a:rPr lang="en-US" altLang="zh-TW" sz="1500" b="1">
                <a:latin typeface="Arial" charset="0"/>
              </a:rPr>
              <a:t>else</a:t>
            </a:r>
          </a:p>
          <a:p>
            <a:pPr algn="l"/>
            <a:r>
              <a:rPr lang="en-US" altLang="zh-TW" sz="1500">
                <a:latin typeface="Arial" charset="0"/>
              </a:rPr>
              <a:t>   </a:t>
            </a:r>
            <a:r>
              <a:rPr lang="en-US" altLang="zh-TW" sz="1500" b="1">
                <a:latin typeface="Arial" charset="0"/>
              </a:rPr>
              <a:t> signal</a:t>
            </a:r>
            <a:r>
              <a:rPr lang="en-US" altLang="zh-TW" sz="1500">
                <a:latin typeface="Arial" charset="0"/>
              </a:rPr>
              <a:t>(mutex);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42</a:t>
            </a:fld>
            <a:endParaRPr lang="en-US" altLang="zh-TW"/>
          </a:p>
        </p:txBody>
      </p:sp>
    </p:spTree>
    <p:extLst>
      <p:ext uri="{BB962C8B-B14F-4D97-AF65-F5344CB8AC3E}">
        <p14:creationId xmlns:p14="http://schemas.microsoft.com/office/powerpoint/2010/main" val="3077240224"/>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box(in)">
                                      <p:cBhvr>
                                        <p:cTn id="7" dur="500"/>
                                        <p:tgtEl>
                                          <p:spTgt spid="512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par>
                                <p:cTn id="13" presetID="1" presetClass="exit" presetSubtype="0" fill="hold" nodeType="withEffect">
                                  <p:stCondLst>
                                    <p:cond delay="0"/>
                                  </p:stCondLst>
                                  <p:childTnLst>
                                    <p:set>
                                      <p:cBhvr>
                                        <p:cTn id="14" dur="1" fill="hold">
                                          <p:stCondLst>
                                            <p:cond delay="0"/>
                                          </p:stCondLst>
                                        </p:cTn>
                                        <p:tgtEl>
                                          <p:spTgt spid="51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Monitors</a:t>
            </a:r>
          </a:p>
        </p:txBody>
      </p:sp>
      <p:sp>
        <p:nvSpPr>
          <p:cNvPr id="38915" name="Rectangle 3"/>
          <p:cNvSpPr>
            <a:spLocks noGrp="1" noChangeArrowheads="1"/>
          </p:cNvSpPr>
          <p:nvPr>
            <p:ph type="body" idx="1"/>
          </p:nvPr>
        </p:nvSpPr>
        <p:spPr>
          <a:xfrm>
            <a:off x="179512" y="1124744"/>
            <a:ext cx="8856984" cy="5314652"/>
          </a:xfrm>
        </p:spPr>
        <p:txBody>
          <a:bodyPr/>
          <a:lstStyle/>
          <a:p>
            <a:pPr eaLnBrk="1" hangingPunct="1">
              <a:lnSpc>
                <a:spcPct val="90000"/>
              </a:lnSpc>
            </a:pPr>
            <a:r>
              <a:rPr lang="en-US" altLang="zh-TW" sz="2400" dirty="0" smtClean="0"/>
              <a:t>A high-level abstraction that provides a convenient and effective mechanism for process synchronization</a:t>
            </a:r>
          </a:p>
          <a:p>
            <a:pPr eaLnBrk="1" hangingPunct="1">
              <a:lnSpc>
                <a:spcPct val="90000"/>
              </a:lnSpc>
            </a:pPr>
            <a:r>
              <a:rPr lang="en-US" altLang="zh-TW" sz="2400" dirty="0" smtClean="0"/>
              <a:t>Only one process may be active within the monitor at a time</a:t>
            </a:r>
            <a:endParaRPr lang="en-US" altLang="zh-TW" sz="1800" dirty="0" smtClean="0">
              <a:solidFill>
                <a:srgbClr val="0000FF"/>
              </a:solidFill>
            </a:endParaRPr>
          </a:p>
          <a:p>
            <a:pPr lvl="2" eaLnBrk="1" hangingPunct="1">
              <a:lnSpc>
                <a:spcPct val="90000"/>
              </a:lnSpc>
              <a:buFont typeface="Webdings" pitchFamily="18" charset="2"/>
              <a:buNone/>
            </a:pPr>
            <a:r>
              <a:rPr lang="en-US" altLang="zh-TW" sz="2000" dirty="0" smtClean="0">
                <a:solidFill>
                  <a:srgbClr val="0000FF"/>
                </a:solidFill>
              </a:rPr>
              <a:t>monitor monitor-name</a:t>
            </a:r>
          </a:p>
          <a:p>
            <a:pPr lvl="2" eaLnBrk="1" hangingPunct="1">
              <a:lnSpc>
                <a:spcPct val="90000"/>
              </a:lnSpc>
              <a:buFont typeface="Webdings" pitchFamily="18" charset="2"/>
              <a:buNone/>
            </a:pPr>
            <a:r>
              <a:rPr lang="en-US" altLang="zh-TW" sz="2000" dirty="0" smtClean="0">
                <a:solidFill>
                  <a:srgbClr val="0000FF"/>
                </a:solidFill>
              </a:rPr>
              <a:t>{</a:t>
            </a:r>
          </a:p>
          <a:p>
            <a:pPr lvl="2" eaLnBrk="1" hangingPunct="1">
              <a:lnSpc>
                <a:spcPct val="90000"/>
              </a:lnSpc>
              <a:buFont typeface="Webdings" pitchFamily="18" charset="2"/>
              <a:buNone/>
            </a:pPr>
            <a:r>
              <a:rPr lang="en-US" altLang="zh-TW" sz="2000" dirty="0" smtClean="0">
                <a:solidFill>
                  <a:srgbClr val="0000FF"/>
                </a:solidFill>
              </a:rPr>
              <a:t>	// shared variable declarations</a:t>
            </a:r>
          </a:p>
          <a:p>
            <a:pPr lvl="2" eaLnBrk="1" hangingPunct="1">
              <a:lnSpc>
                <a:spcPct val="90000"/>
              </a:lnSpc>
              <a:buFont typeface="Webdings" pitchFamily="18" charset="2"/>
              <a:buNone/>
            </a:pPr>
            <a:r>
              <a:rPr lang="en-US" altLang="zh-TW" sz="2000" dirty="0" smtClean="0">
                <a:solidFill>
                  <a:srgbClr val="0000FF"/>
                </a:solidFill>
              </a:rPr>
              <a:t>	procedure P1 (…) { …. }</a:t>
            </a:r>
          </a:p>
          <a:p>
            <a:pPr lvl="2" eaLnBrk="1" hangingPunct="1">
              <a:lnSpc>
                <a:spcPct val="90000"/>
              </a:lnSpc>
              <a:buFont typeface="Webdings" pitchFamily="18" charset="2"/>
              <a:buNone/>
            </a:pPr>
            <a:r>
              <a:rPr lang="en-US" altLang="zh-TW" sz="2000" dirty="0" smtClean="0">
                <a:solidFill>
                  <a:srgbClr val="0000FF"/>
                </a:solidFill>
              </a:rPr>
              <a:t>		…</a:t>
            </a:r>
          </a:p>
          <a:p>
            <a:pPr lvl="2" eaLnBrk="1" hangingPunct="1">
              <a:lnSpc>
                <a:spcPct val="90000"/>
              </a:lnSpc>
              <a:buFont typeface="Webdings" pitchFamily="18" charset="2"/>
              <a:buNone/>
            </a:pPr>
            <a:endParaRPr lang="en-US" altLang="zh-TW" sz="2000" dirty="0" smtClean="0">
              <a:solidFill>
                <a:srgbClr val="0000FF"/>
              </a:solidFill>
            </a:endParaRPr>
          </a:p>
          <a:p>
            <a:pPr lvl="2" eaLnBrk="1" hangingPunct="1">
              <a:lnSpc>
                <a:spcPct val="90000"/>
              </a:lnSpc>
              <a:buFont typeface="Webdings" pitchFamily="18" charset="2"/>
              <a:buNone/>
            </a:pPr>
            <a:r>
              <a:rPr lang="en-US" altLang="zh-TW" sz="2000" dirty="0" smtClean="0">
                <a:solidFill>
                  <a:srgbClr val="0000FF"/>
                </a:solidFill>
              </a:rPr>
              <a:t>	procedure </a:t>
            </a:r>
            <a:r>
              <a:rPr lang="en-US" altLang="zh-TW" sz="2000" dirty="0" err="1" smtClean="0">
                <a:solidFill>
                  <a:srgbClr val="0000FF"/>
                </a:solidFill>
              </a:rPr>
              <a:t>Pn</a:t>
            </a:r>
            <a:r>
              <a:rPr lang="en-US" altLang="zh-TW" sz="2000" dirty="0" smtClean="0">
                <a:solidFill>
                  <a:srgbClr val="0000FF"/>
                </a:solidFill>
              </a:rPr>
              <a:t> (…) {……}</a:t>
            </a:r>
          </a:p>
          <a:p>
            <a:pPr lvl="2" eaLnBrk="1" hangingPunct="1">
              <a:lnSpc>
                <a:spcPct val="90000"/>
              </a:lnSpc>
              <a:buFont typeface="Webdings" pitchFamily="18" charset="2"/>
              <a:buNone/>
            </a:pPr>
            <a:endParaRPr lang="en-US" altLang="zh-TW" sz="2000" dirty="0" smtClean="0">
              <a:solidFill>
                <a:srgbClr val="0000FF"/>
              </a:solidFill>
            </a:endParaRPr>
          </a:p>
          <a:p>
            <a:pPr lvl="2" eaLnBrk="1" hangingPunct="1">
              <a:lnSpc>
                <a:spcPct val="90000"/>
              </a:lnSpc>
              <a:buFont typeface="Webdings" pitchFamily="18" charset="2"/>
              <a:buNone/>
            </a:pPr>
            <a:r>
              <a:rPr lang="en-US" altLang="zh-TW" sz="2000" dirty="0" smtClean="0">
                <a:solidFill>
                  <a:srgbClr val="0000FF"/>
                </a:solidFill>
              </a:rPr>
              <a:t>     Initialization code ( ….) { … }</a:t>
            </a:r>
          </a:p>
          <a:p>
            <a:pPr lvl="2" eaLnBrk="1" hangingPunct="1">
              <a:lnSpc>
                <a:spcPct val="90000"/>
              </a:lnSpc>
              <a:buFont typeface="Webdings" pitchFamily="18" charset="2"/>
              <a:buNone/>
            </a:pPr>
            <a:r>
              <a:rPr lang="en-US" altLang="zh-TW" sz="2000" dirty="0" smtClean="0">
                <a:solidFill>
                  <a:srgbClr val="0000FF"/>
                </a:solidFill>
              </a:rPr>
              <a:t>		…</a:t>
            </a:r>
          </a:p>
          <a:p>
            <a:pPr lvl="2" eaLnBrk="1" hangingPunct="1">
              <a:lnSpc>
                <a:spcPct val="90000"/>
              </a:lnSpc>
              <a:buFont typeface="Webdings" pitchFamily="18" charset="2"/>
              <a:buNone/>
            </a:pPr>
            <a:r>
              <a:rPr lang="en-US" altLang="zh-TW" sz="2000" dirty="0" smtClean="0">
                <a:solidFill>
                  <a:srgbClr val="0000FF"/>
                </a:solidFill>
              </a:rPr>
              <a:t>	}</a:t>
            </a:r>
          </a:p>
          <a:p>
            <a:pPr lvl="2" eaLnBrk="1" hangingPunct="1">
              <a:lnSpc>
                <a:spcPct val="90000"/>
              </a:lnSpc>
              <a:buFont typeface="Webdings" pitchFamily="18" charset="2"/>
              <a:buNone/>
            </a:pPr>
            <a:r>
              <a:rPr lang="en-US" altLang="zh-TW" sz="2000" dirty="0" smtClean="0">
                <a:solidFill>
                  <a:srgbClr val="0000FF"/>
                </a:solidFill>
              </a:rPr>
              <a:t>}</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43</a:t>
            </a:fld>
            <a:endParaRPr lang="en-US" altLang="zh-TW"/>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043608" y="1177922"/>
            <a:ext cx="7056784" cy="5131398"/>
          </a:xfrm>
          <a:prstGeom prst="rect">
            <a:avLst/>
          </a:prstGeom>
          <a:solidFill>
            <a:schemeClr val="bg1"/>
          </a:solidFill>
          <a:ln>
            <a:noFill/>
          </a:ln>
          <a:extLst>
            <a:ext uri="{91240B29-F687-4F45-9708-019B960494DF}">
              <a14:hiddenLine xmlns:a14="http://schemas.microsoft.com/office/drawing/2010/main" w="0" algn="ctr">
                <a:solidFill>
                  <a:srgbClr val="000000"/>
                </a:solidFill>
                <a:round/>
                <a:headEnd/>
                <a:tailEnd/>
              </a14:hiddenLine>
            </a:ext>
          </a:extLst>
        </p:spPr>
        <p:txBody>
          <a:bodyPr/>
          <a:lstStyle/>
          <a:p>
            <a:endParaRPr lang="zh-TW" altLang="en-US"/>
          </a:p>
        </p:txBody>
      </p:sp>
      <p:sp>
        <p:nvSpPr>
          <p:cNvPr id="39938" name="Rectangle 2"/>
          <p:cNvSpPr>
            <a:spLocks noGrp="1" noChangeArrowheads="1"/>
          </p:cNvSpPr>
          <p:nvPr>
            <p:ph type="title"/>
          </p:nvPr>
        </p:nvSpPr>
        <p:spPr/>
        <p:txBody>
          <a:bodyPr/>
          <a:lstStyle/>
          <a:p>
            <a:pPr eaLnBrk="1" hangingPunct="1"/>
            <a:r>
              <a:rPr lang="en-US" altLang="zh-TW" smtClean="0"/>
              <a:t>Schematic view of a Monitor</a:t>
            </a:r>
          </a:p>
        </p:txBody>
      </p:sp>
      <p:pic>
        <p:nvPicPr>
          <p:cNvPr id="399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041" y="1306513"/>
            <a:ext cx="4770438"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FA694DCD-278E-4682-AD44-3074DDB92BF5}" type="slidenum">
              <a:rPr lang="en-US" altLang="zh-TW" smtClean="0"/>
              <a:pPr>
                <a:defRPr/>
              </a:pPr>
              <a:t>44</a:t>
            </a:fld>
            <a:endParaRPr lang="en-US" altLang="zh-TW"/>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en-US" altLang="zh-TW" smtClean="0"/>
              <a:t>Condition Variables</a:t>
            </a:r>
          </a:p>
        </p:txBody>
      </p:sp>
      <p:sp>
        <p:nvSpPr>
          <p:cNvPr id="40963" name="Rectangle 5"/>
          <p:cNvSpPr>
            <a:spLocks noGrp="1" noChangeArrowheads="1"/>
          </p:cNvSpPr>
          <p:nvPr>
            <p:ph type="body" idx="1"/>
          </p:nvPr>
        </p:nvSpPr>
        <p:spPr>
          <a:xfrm>
            <a:off x="827584" y="1412776"/>
            <a:ext cx="7920880" cy="4394200"/>
          </a:xfrm>
        </p:spPr>
        <p:txBody>
          <a:bodyPr/>
          <a:lstStyle/>
          <a:p>
            <a:pPr eaLnBrk="1" hangingPunct="1"/>
            <a:r>
              <a:rPr lang="en-US" altLang="zh-TW" sz="2800" dirty="0" smtClean="0">
                <a:solidFill>
                  <a:srgbClr val="0000FF"/>
                </a:solidFill>
              </a:rPr>
              <a:t>condition x, y;</a:t>
            </a:r>
          </a:p>
          <a:p>
            <a:pPr eaLnBrk="1" hangingPunct="1"/>
            <a:endParaRPr lang="en-US" altLang="zh-TW" sz="2800" dirty="0" smtClean="0">
              <a:solidFill>
                <a:srgbClr val="0000FF"/>
              </a:solidFill>
            </a:endParaRPr>
          </a:p>
          <a:p>
            <a:pPr eaLnBrk="1" hangingPunct="1"/>
            <a:r>
              <a:rPr lang="en-US" altLang="zh-TW" sz="2800" dirty="0" smtClean="0"/>
              <a:t>Two operations on a condition variable:</a:t>
            </a:r>
          </a:p>
          <a:p>
            <a:pPr lvl="1" eaLnBrk="1" hangingPunct="1"/>
            <a:r>
              <a:rPr lang="en-US" altLang="zh-TW" sz="2400" dirty="0" err="1" smtClean="0">
                <a:solidFill>
                  <a:srgbClr val="0000FF"/>
                </a:solidFill>
              </a:rPr>
              <a:t>x.wait</a:t>
            </a:r>
            <a:r>
              <a:rPr lang="en-US" altLang="zh-TW" sz="2400" dirty="0" smtClean="0">
                <a:solidFill>
                  <a:srgbClr val="0000FF"/>
                </a:solidFill>
              </a:rPr>
              <a:t> () </a:t>
            </a:r>
            <a:r>
              <a:rPr lang="en-US" altLang="zh-TW" sz="2400" dirty="0" smtClean="0"/>
              <a:t> – a process that invokes the operation is </a:t>
            </a:r>
          </a:p>
          <a:p>
            <a:pPr lvl="1" eaLnBrk="1" hangingPunct="1">
              <a:buFont typeface="Monotype Sorts" pitchFamily="2" charset="2"/>
              <a:buNone/>
            </a:pPr>
            <a:r>
              <a:rPr lang="en-US" altLang="zh-TW" sz="2400" dirty="0" smtClean="0"/>
              <a:t>                      suspended.</a:t>
            </a:r>
          </a:p>
          <a:p>
            <a:pPr lvl="1" eaLnBrk="1" hangingPunct="1"/>
            <a:r>
              <a:rPr lang="en-US" altLang="zh-TW" sz="2400" dirty="0" err="1" smtClean="0">
                <a:solidFill>
                  <a:srgbClr val="0000FF"/>
                </a:solidFill>
              </a:rPr>
              <a:t>x.signal</a:t>
            </a:r>
            <a:r>
              <a:rPr lang="en-US" altLang="zh-TW" sz="2400" dirty="0" smtClean="0">
                <a:solidFill>
                  <a:srgbClr val="0000FF"/>
                </a:solidFill>
              </a:rPr>
              <a:t> () </a:t>
            </a:r>
            <a:r>
              <a:rPr lang="en-US" altLang="zh-TW" sz="2400" dirty="0" smtClean="0"/>
              <a:t>–</a:t>
            </a:r>
            <a:r>
              <a:rPr lang="en-US" altLang="zh-TW" sz="2400" dirty="0" smtClean="0">
                <a:solidFill>
                  <a:srgbClr val="0000FF"/>
                </a:solidFill>
              </a:rPr>
              <a:t> </a:t>
            </a:r>
            <a:r>
              <a:rPr lang="en-US" altLang="zh-TW" sz="2400" dirty="0" smtClean="0"/>
              <a:t>resumes one of processes</a:t>
            </a:r>
            <a:r>
              <a:rPr lang="en-US" altLang="zh-TW" sz="2400" dirty="0" smtClean="0">
                <a:solidFill>
                  <a:srgbClr val="0000FF"/>
                </a:solidFill>
              </a:rPr>
              <a:t> </a:t>
            </a:r>
            <a:r>
              <a:rPr lang="en-US" altLang="zh-TW" sz="2400" dirty="0" smtClean="0"/>
              <a:t>(if any)</a:t>
            </a:r>
            <a:r>
              <a:rPr lang="en-US" altLang="zh-TW" sz="2400" dirty="0" smtClean="0">
                <a:solidFill>
                  <a:srgbClr val="0000FF"/>
                </a:solidFill>
              </a:rPr>
              <a:t> </a:t>
            </a:r>
            <a:r>
              <a:rPr lang="en-US" altLang="zh-TW" sz="2400" dirty="0" smtClean="0"/>
              <a:t>that</a:t>
            </a:r>
          </a:p>
          <a:p>
            <a:pPr lvl="1" eaLnBrk="1" hangingPunct="1">
              <a:buFont typeface="Monotype Sorts" pitchFamily="2" charset="2"/>
              <a:buNone/>
            </a:pPr>
            <a:r>
              <a:rPr lang="en-US" altLang="zh-TW" sz="2400" dirty="0" smtClean="0">
                <a:solidFill>
                  <a:srgbClr val="0000FF"/>
                </a:solidFill>
              </a:rPr>
              <a:t>                        </a:t>
            </a:r>
            <a:r>
              <a:rPr lang="en-US" altLang="zh-TW" sz="2400" dirty="0" smtClean="0"/>
              <a:t> invoked</a:t>
            </a:r>
            <a:r>
              <a:rPr lang="en-US" altLang="zh-TW" sz="2400" dirty="0" smtClean="0">
                <a:solidFill>
                  <a:srgbClr val="0000FF"/>
                </a:solidFill>
              </a:rPr>
              <a:t> </a:t>
            </a:r>
            <a:r>
              <a:rPr lang="en-US" altLang="zh-TW" sz="2400" dirty="0" err="1" smtClean="0">
                <a:solidFill>
                  <a:srgbClr val="0000FF"/>
                </a:solidFill>
              </a:rPr>
              <a:t>x.wait</a:t>
            </a:r>
            <a:r>
              <a:rPr lang="en-US" altLang="zh-TW" sz="2400" dirty="0" smtClean="0">
                <a:solidFill>
                  <a:srgbClr val="0000FF"/>
                </a:solidFill>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45</a:t>
            </a:fld>
            <a:endParaRPr lang="en-US" altLang="zh-TW"/>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857250" y="158750"/>
            <a:ext cx="8077200" cy="609600"/>
          </a:xfrm>
        </p:spPr>
        <p:txBody>
          <a:bodyPr/>
          <a:lstStyle/>
          <a:p>
            <a:pPr eaLnBrk="1" hangingPunct="1"/>
            <a:r>
              <a:rPr lang="en-US" altLang="zh-TW" sz="4000" dirty="0" smtClean="0"/>
              <a:t>Solution to Dining Philosophers (1/3)</a:t>
            </a:r>
          </a:p>
        </p:txBody>
      </p:sp>
      <p:sp>
        <p:nvSpPr>
          <p:cNvPr id="38918" name="Rectangle 3"/>
          <p:cNvSpPr>
            <a:spLocks noGrp="1" noChangeArrowheads="1"/>
          </p:cNvSpPr>
          <p:nvPr>
            <p:ph type="body" idx="1"/>
          </p:nvPr>
        </p:nvSpPr>
        <p:spPr>
          <a:xfrm>
            <a:off x="827088" y="1052513"/>
            <a:ext cx="7921625" cy="5256212"/>
          </a:xfrm>
        </p:spPr>
        <p:txBody>
          <a:bodyPr/>
          <a:lstStyle/>
          <a:p>
            <a:pPr eaLnBrk="1" hangingPunct="1">
              <a:lnSpc>
                <a:spcPct val="80000"/>
              </a:lnSpc>
              <a:buFontTx/>
              <a:buNone/>
            </a:pPr>
            <a:r>
              <a:rPr lang="en-US" altLang="zh-TW" sz="2000" dirty="0" smtClean="0">
                <a:solidFill>
                  <a:srgbClr val="0000FF"/>
                </a:solidFill>
              </a:rPr>
              <a:t>monitor DP</a:t>
            </a:r>
          </a:p>
          <a:p>
            <a:pPr eaLnBrk="1" hangingPunct="1">
              <a:lnSpc>
                <a:spcPct val="80000"/>
              </a:lnSpc>
              <a:buFontTx/>
              <a:buNone/>
            </a:pPr>
            <a:r>
              <a:rPr lang="en-US" altLang="zh-TW" sz="2000" dirty="0" smtClean="0">
                <a:solidFill>
                  <a:srgbClr val="0000FF"/>
                </a:solidFill>
              </a:rPr>
              <a:t>   { </a:t>
            </a:r>
          </a:p>
          <a:p>
            <a:pPr eaLnBrk="1" hangingPunct="1">
              <a:lnSpc>
                <a:spcPct val="80000"/>
              </a:lnSpc>
              <a:buFontTx/>
              <a:buNone/>
            </a:pPr>
            <a:r>
              <a:rPr lang="en-US" altLang="zh-TW" sz="2000" dirty="0" smtClean="0">
                <a:solidFill>
                  <a:srgbClr val="0000FF"/>
                </a:solidFill>
              </a:rPr>
              <a:t>	</a:t>
            </a:r>
            <a:r>
              <a:rPr lang="en-US" altLang="zh-TW" sz="2000" dirty="0" err="1" smtClean="0">
                <a:solidFill>
                  <a:srgbClr val="0000FF"/>
                </a:solidFill>
              </a:rPr>
              <a:t>enum</a:t>
            </a:r>
            <a:r>
              <a:rPr lang="en-US" altLang="zh-TW" sz="2000" dirty="0" smtClean="0">
                <a:solidFill>
                  <a:srgbClr val="0000FF"/>
                </a:solidFill>
              </a:rPr>
              <a:t> { THINKING; HUNGRY, EATING) state [5] ;</a:t>
            </a:r>
          </a:p>
          <a:p>
            <a:pPr eaLnBrk="1" hangingPunct="1">
              <a:lnSpc>
                <a:spcPct val="80000"/>
              </a:lnSpc>
              <a:buFontTx/>
              <a:buNone/>
            </a:pPr>
            <a:r>
              <a:rPr lang="en-US" altLang="zh-TW" sz="2000" dirty="0" smtClean="0">
                <a:solidFill>
                  <a:srgbClr val="0000FF"/>
                </a:solidFill>
              </a:rPr>
              <a:t>	condition self [5];</a:t>
            </a:r>
          </a:p>
          <a:p>
            <a:pPr eaLnBrk="1" hangingPunct="1">
              <a:lnSpc>
                <a:spcPct val="80000"/>
              </a:lnSpc>
              <a:buFontTx/>
              <a:buNone/>
            </a:pPr>
            <a:endParaRPr lang="en-US" altLang="zh-TW" sz="2000" dirty="0" smtClean="0">
              <a:solidFill>
                <a:srgbClr val="0000FF"/>
              </a:solidFill>
            </a:endParaRPr>
          </a:p>
          <a:p>
            <a:pPr eaLnBrk="1" hangingPunct="1">
              <a:lnSpc>
                <a:spcPct val="80000"/>
              </a:lnSpc>
              <a:buFontTx/>
              <a:buNone/>
            </a:pPr>
            <a:r>
              <a:rPr lang="en-US" altLang="zh-TW" sz="2000" dirty="0" smtClean="0">
                <a:solidFill>
                  <a:srgbClr val="0000FF"/>
                </a:solidFill>
              </a:rPr>
              <a:t>	void pickup (</a:t>
            </a:r>
            <a:r>
              <a:rPr lang="en-US" altLang="zh-TW" sz="2000" dirty="0" err="1" smtClean="0">
                <a:solidFill>
                  <a:srgbClr val="0000FF"/>
                </a:solidFill>
              </a:rPr>
              <a:t>int</a:t>
            </a:r>
            <a:r>
              <a:rPr lang="en-US" altLang="zh-TW" sz="2000" dirty="0" smtClean="0">
                <a:solidFill>
                  <a:srgbClr val="0000FF"/>
                </a:solidFill>
              </a:rPr>
              <a:t> i) { </a:t>
            </a:r>
          </a:p>
          <a:p>
            <a:pPr eaLnBrk="1" hangingPunct="1">
              <a:lnSpc>
                <a:spcPct val="80000"/>
              </a:lnSpc>
              <a:buFontTx/>
              <a:buNone/>
            </a:pPr>
            <a:r>
              <a:rPr lang="en-US" altLang="zh-TW" sz="2000" dirty="0" smtClean="0">
                <a:solidFill>
                  <a:srgbClr val="0000FF"/>
                </a:solidFill>
              </a:rPr>
              <a:t>	       state[i] = HUNGRY;</a:t>
            </a:r>
          </a:p>
          <a:p>
            <a:pPr eaLnBrk="1" hangingPunct="1">
              <a:lnSpc>
                <a:spcPct val="80000"/>
              </a:lnSpc>
              <a:buFontTx/>
              <a:buNone/>
            </a:pPr>
            <a:r>
              <a:rPr lang="en-US" altLang="zh-TW" sz="2000" dirty="0" smtClean="0">
                <a:solidFill>
                  <a:srgbClr val="0000FF"/>
                </a:solidFill>
              </a:rPr>
              <a:t>	       test(i);</a:t>
            </a:r>
          </a:p>
          <a:p>
            <a:pPr eaLnBrk="1" hangingPunct="1">
              <a:lnSpc>
                <a:spcPct val="80000"/>
              </a:lnSpc>
              <a:buFontTx/>
              <a:buNone/>
            </a:pPr>
            <a:r>
              <a:rPr lang="en-US" altLang="zh-TW" sz="2000" dirty="0" smtClean="0">
                <a:solidFill>
                  <a:srgbClr val="0000FF"/>
                </a:solidFill>
              </a:rPr>
              <a:t>	       if (state[i] != EATING) self [i].wait;</a:t>
            </a:r>
          </a:p>
          <a:p>
            <a:pPr eaLnBrk="1" hangingPunct="1">
              <a:lnSpc>
                <a:spcPct val="80000"/>
              </a:lnSpc>
              <a:buFontTx/>
              <a:buNone/>
            </a:pPr>
            <a:r>
              <a:rPr lang="en-US" altLang="zh-TW" sz="2000" dirty="0" smtClean="0">
                <a:solidFill>
                  <a:srgbClr val="0000FF"/>
                </a:solidFill>
              </a:rPr>
              <a:t>	}</a:t>
            </a:r>
          </a:p>
          <a:p>
            <a:pPr eaLnBrk="1" hangingPunct="1">
              <a:lnSpc>
                <a:spcPct val="80000"/>
              </a:lnSpc>
              <a:buFontTx/>
              <a:buNone/>
            </a:pPr>
            <a:r>
              <a:rPr lang="en-US" altLang="zh-TW" sz="2000" dirty="0" smtClean="0">
                <a:solidFill>
                  <a:srgbClr val="0000FF"/>
                </a:solidFill>
              </a:rPr>
              <a:t>	</a:t>
            </a:r>
          </a:p>
          <a:p>
            <a:pPr eaLnBrk="1" hangingPunct="1">
              <a:lnSpc>
                <a:spcPct val="80000"/>
              </a:lnSpc>
              <a:buFontTx/>
              <a:buNone/>
            </a:pPr>
            <a:r>
              <a:rPr lang="en-US" altLang="zh-TW" sz="2000" dirty="0" smtClean="0">
                <a:solidFill>
                  <a:srgbClr val="0000FF"/>
                </a:solidFill>
              </a:rPr>
              <a:t>     void putdown (</a:t>
            </a:r>
            <a:r>
              <a:rPr lang="en-US" altLang="zh-TW" sz="2000" dirty="0" err="1" smtClean="0">
                <a:solidFill>
                  <a:srgbClr val="0000FF"/>
                </a:solidFill>
              </a:rPr>
              <a:t>int</a:t>
            </a:r>
            <a:r>
              <a:rPr lang="en-US" altLang="zh-TW" sz="2000" dirty="0" smtClean="0">
                <a:solidFill>
                  <a:srgbClr val="0000FF"/>
                </a:solidFill>
              </a:rPr>
              <a:t> i) { </a:t>
            </a:r>
          </a:p>
          <a:p>
            <a:pPr eaLnBrk="1" hangingPunct="1">
              <a:lnSpc>
                <a:spcPct val="80000"/>
              </a:lnSpc>
              <a:buFontTx/>
              <a:buNone/>
            </a:pPr>
            <a:r>
              <a:rPr lang="en-US" altLang="zh-TW" sz="2000" dirty="0" smtClean="0">
                <a:solidFill>
                  <a:srgbClr val="0000FF"/>
                </a:solidFill>
              </a:rPr>
              <a:t>	       state[i] = THINKING;</a:t>
            </a:r>
          </a:p>
          <a:p>
            <a:pPr eaLnBrk="1" hangingPunct="1">
              <a:lnSpc>
                <a:spcPct val="80000"/>
              </a:lnSpc>
              <a:buFontTx/>
              <a:buNone/>
            </a:pPr>
            <a:r>
              <a:rPr lang="en-US" altLang="zh-TW" sz="2000" dirty="0" smtClean="0">
                <a:solidFill>
                  <a:srgbClr val="0000FF"/>
                </a:solidFill>
              </a:rPr>
              <a:t>                   // test left and right neighbors</a:t>
            </a:r>
          </a:p>
          <a:p>
            <a:pPr eaLnBrk="1" hangingPunct="1">
              <a:lnSpc>
                <a:spcPct val="80000"/>
              </a:lnSpc>
              <a:buFontTx/>
              <a:buNone/>
            </a:pPr>
            <a:r>
              <a:rPr lang="en-US" altLang="zh-TW" sz="2000" dirty="0" smtClean="0">
                <a:solidFill>
                  <a:srgbClr val="0000FF"/>
                </a:solidFill>
              </a:rPr>
              <a:t>	        test((i + 4) % 5);</a:t>
            </a:r>
          </a:p>
          <a:p>
            <a:pPr eaLnBrk="1" hangingPunct="1">
              <a:lnSpc>
                <a:spcPct val="80000"/>
              </a:lnSpc>
              <a:buFontTx/>
              <a:buNone/>
            </a:pPr>
            <a:r>
              <a:rPr lang="en-US" altLang="zh-TW" sz="2000" dirty="0" smtClean="0">
                <a:solidFill>
                  <a:srgbClr val="0000FF"/>
                </a:solidFill>
              </a:rPr>
              <a:t>	        test((i + 1) % 5);</a:t>
            </a:r>
          </a:p>
          <a:p>
            <a:pPr eaLnBrk="1" hangingPunct="1">
              <a:lnSpc>
                <a:spcPct val="80000"/>
              </a:lnSpc>
              <a:buFontTx/>
              <a:buNone/>
            </a:pPr>
            <a:r>
              <a:rPr lang="en-US" altLang="zh-TW" sz="2000" dirty="0" smtClean="0">
                <a:solidFill>
                  <a:srgbClr val="0000FF"/>
                </a:solidFill>
              </a:rPr>
              <a:t>     }</a:t>
            </a:r>
          </a:p>
          <a:p>
            <a:pPr eaLnBrk="1" hangingPunct="1">
              <a:lnSpc>
                <a:spcPct val="80000"/>
              </a:lnSpc>
              <a:buFontTx/>
              <a:buNone/>
            </a:pPr>
            <a:r>
              <a:rPr lang="en-US" altLang="zh-TW" sz="2000" dirty="0" smtClean="0">
                <a:solidFill>
                  <a:srgbClr val="0000FF"/>
                </a:solidFill>
              </a:rPr>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46</a:t>
            </a:fld>
            <a:endParaRPr lang="en-US" altLang="zh-TW"/>
          </a:p>
        </p:txBody>
      </p:sp>
    </p:spTree>
    <p:extLst>
      <p:ext uri="{BB962C8B-B14F-4D97-AF65-F5344CB8AC3E}">
        <p14:creationId xmlns:p14="http://schemas.microsoft.com/office/powerpoint/2010/main" val="4290388327"/>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522288" y="144463"/>
            <a:ext cx="8429625" cy="638175"/>
          </a:xfrm>
        </p:spPr>
        <p:txBody>
          <a:bodyPr/>
          <a:lstStyle/>
          <a:p>
            <a:pPr eaLnBrk="1" hangingPunct="1"/>
            <a:r>
              <a:rPr lang="en-US" altLang="zh-TW" sz="4000" dirty="0" smtClean="0"/>
              <a:t>Solution to Dining Philosophers (2/3)</a:t>
            </a:r>
          </a:p>
        </p:txBody>
      </p:sp>
      <p:sp>
        <p:nvSpPr>
          <p:cNvPr id="39942" name="Rectangle 3"/>
          <p:cNvSpPr>
            <a:spLocks noGrp="1" noChangeArrowheads="1"/>
          </p:cNvSpPr>
          <p:nvPr>
            <p:ph type="body" idx="1"/>
          </p:nvPr>
        </p:nvSpPr>
        <p:spPr>
          <a:xfrm>
            <a:off x="827088" y="1052513"/>
            <a:ext cx="7805737" cy="5268912"/>
          </a:xfrm>
        </p:spPr>
        <p:txBody>
          <a:bodyPr/>
          <a:lstStyle/>
          <a:p>
            <a:pPr eaLnBrk="1" hangingPunct="1">
              <a:lnSpc>
                <a:spcPct val="80000"/>
              </a:lnSpc>
              <a:buFontTx/>
              <a:buNone/>
            </a:pPr>
            <a:endParaRPr lang="en-US" altLang="zh-TW" sz="2000" dirty="0" smtClean="0">
              <a:solidFill>
                <a:srgbClr val="0000FF"/>
              </a:solidFill>
            </a:endParaRPr>
          </a:p>
          <a:p>
            <a:pPr eaLnBrk="1" hangingPunct="1">
              <a:lnSpc>
                <a:spcPct val="80000"/>
              </a:lnSpc>
              <a:buFontTx/>
              <a:buNone/>
            </a:pPr>
            <a:r>
              <a:rPr lang="en-US" altLang="zh-TW" sz="2000" dirty="0" smtClean="0">
                <a:solidFill>
                  <a:srgbClr val="0000FF"/>
                </a:solidFill>
              </a:rPr>
              <a:t>	void test (</a:t>
            </a:r>
            <a:r>
              <a:rPr lang="en-US" altLang="zh-TW" sz="2000" dirty="0" err="1" smtClean="0">
                <a:solidFill>
                  <a:srgbClr val="0000FF"/>
                </a:solidFill>
              </a:rPr>
              <a:t>int</a:t>
            </a:r>
            <a:r>
              <a:rPr lang="en-US" altLang="zh-TW" sz="2000" dirty="0" smtClean="0">
                <a:solidFill>
                  <a:srgbClr val="0000FF"/>
                </a:solidFill>
              </a:rPr>
              <a:t> i) { </a:t>
            </a:r>
          </a:p>
          <a:p>
            <a:pPr eaLnBrk="1" hangingPunct="1">
              <a:lnSpc>
                <a:spcPct val="80000"/>
              </a:lnSpc>
              <a:buFontTx/>
              <a:buNone/>
            </a:pPr>
            <a:r>
              <a:rPr lang="en-US" altLang="zh-TW" sz="2000" dirty="0" smtClean="0">
                <a:solidFill>
                  <a:srgbClr val="0000FF"/>
                </a:solidFill>
              </a:rPr>
              <a:t>	        if ( (state[(i + 4) % 5] != EATING) &amp;&amp;</a:t>
            </a:r>
          </a:p>
          <a:p>
            <a:pPr eaLnBrk="1" hangingPunct="1">
              <a:lnSpc>
                <a:spcPct val="80000"/>
              </a:lnSpc>
              <a:buFontTx/>
              <a:buNone/>
            </a:pPr>
            <a:r>
              <a:rPr lang="en-US" altLang="zh-TW" sz="2000" dirty="0" smtClean="0">
                <a:solidFill>
                  <a:srgbClr val="0000FF"/>
                </a:solidFill>
              </a:rPr>
              <a:t>	        (state[i] == HUNGRY) &amp;&amp;</a:t>
            </a:r>
          </a:p>
          <a:p>
            <a:pPr eaLnBrk="1" hangingPunct="1">
              <a:lnSpc>
                <a:spcPct val="80000"/>
              </a:lnSpc>
              <a:buFontTx/>
              <a:buNone/>
            </a:pPr>
            <a:r>
              <a:rPr lang="en-US" altLang="zh-TW" sz="2000" dirty="0" smtClean="0">
                <a:solidFill>
                  <a:srgbClr val="0000FF"/>
                </a:solidFill>
              </a:rPr>
              <a:t>	        (state[(i + 1) % 5] != EATING) ) { </a:t>
            </a:r>
          </a:p>
          <a:p>
            <a:pPr eaLnBrk="1" hangingPunct="1">
              <a:lnSpc>
                <a:spcPct val="80000"/>
              </a:lnSpc>
              <a:buFontTx/>
              <a:buNone/>
            </a:pPr>
            <a:r>
              <a:rPr lang="en-US" altLang="zh-TW" sz="2000" dirty="0" smtClean="0">
                <a:solidFill>
                  <a:srgbClr val="0000FF"/>
                </a:solidFill>
              </a:rPr>
              <a:t>	             state[i] = EATING ;</a:t>
            </a:r>
          </a:p>
          <a:p>
            <a:pPr eaLnBrk="1" hangingPunct="1">
              <a:lnSpc>
                <a:spcPct val="80000"/>
              </a:lnSpc>
              <a:buFontTx/>
              <a:buNone/>
            </a:pPr>
            <a:r>
              <a:rPr lang="en-US" altLang="zh-TW" sz="2000" dirty="0" smtClean="0">
                <a:solidFill>
                  <a:srgbClr val="0000FF"/>
                </a:solidFill>
              </a:rPr>
              <a:t>		    self[i].signal () ;</a:t>
            </a:r>
          </a:p>
          <a:p>
            <a:pPr eaLnBrk="1" hangingPunct="1">
              <a:lnSpc>
                <a:spcPct val="80000"/>
              </a:lnSpc>
              <a:buFontTx/>
              <a:buNone/>
            </a:pPr>
            <a:r>
              <a:rPr lang="en-US" altLang="zh-TW" sz="2000" dirty="0" smtClean="0">
                <a:solidFill>
                  <a:srgbClr val="0000FF"/>
                </a:solidFill>
              </a:rPr>
              <a:t>	         }</a:t>
            </a:r>
          </a:p>
          <a:p>
            <a:pPr eaLnBrk="1" hangingPunct="1">
              <a:lnSpc>
                <a:spcPct val="80000"/>
              </a:lnSpc>
              <a:buFontTx/>
              <a:buNone/>
            </a:pPr>
            <a:r>
              <a:rPr lang="en-US" altLang="zh-TW" sz="2000" dirty="0" smtClean="0">
                <a:solidFill>
                  <a:srgbClr val="0000FF"/>
                </a:solidFill>
              </a:rPr>
              <a:t>	 }</a:t>
            </a:r>
          </a:p>
          <a:p>
            <a:pPr eaLnBrk="1" hangingPunct="1">
              <a:lnSpc>
                <a:spcPct val="80000"/>
              </a:lnSpc>
              <a:buFontTx/>
              <a:buNone/>
            </a:pPr>
            <a:endParaRPr lang="en-US" altLang="zh-TW" sz="2000" dirty="0" smtClean="0">
              <a:solidFill>
                <a:srgbClr val="0000FF"/>
              </a:solidFill>
            </a:endParaRPr>
          </a:p>
          <a:p>
            <a:pPr eaLnBrk="1" hangingPunct="1">
              <a:lnSpc>
                <a:spcPct val="80000"/>
              </a:lnSpc>
              <a:buFontTx/>
              <a:buNone/>
            </a:pPr>
            <a:r>
              <a:rPr lang="en-US" altLang="zh-TW" sz="2000" dirty="0" smtClean="0">
                <a:solidFill>
                  <a:srgbClr val="0000FF"/>
                </a:solidFill>
              </a:rPr>
              <a:t>      </a:t>
            </a:r>
            <a:r>
              <a:rPr lang="en-US" altLang="zh-TW" sz="2000" dirty="0" err="1" smtClean="0">
                <a:solidFill>
                  <a:srgbClr val="0000FF"/>
                </a:solidFill>
              </a:rPr>
              <a:t>initialization_code</a:t>
            </a:r>
            <a:r>
              <a:rPr lang="en-US" altLang="zh-TW" sz="2000" dirty="0" smtClean="0">
                <a:solidFill>
                  <a:srgbClr val="0000FF"/>
                </a:solidFill>
              </a:rPr>
              <a:t>() { </a:t>
            </a:r>
          </a:p>
          <a:p>
            <a:pPr eaLnBrk="1" hangingPunct="1">
              <a:lnSpc>
                <a:spcPct val="80000"/>
              </a:lnSpc>
              <a:buFontTx/>
              <a:buNone/>
            </a:pPr>
            <a:r>
              <a:rPr lang="en-US" altLang="zh-TW" sz="2000" dirty="0" smtClean="0">
                <a:solidFill>
                  <a:srgbClr val="0000FF"/>
                </a:solidFill>
              </a:rPr>
              <a:t>	       for (</a:t>
            </a:r>
            <a:r>
              <a:rPr lang="en-US" altLang="zh-TW" sz="2000" dirty="0" err="1" smtClean="0">
                <a:solidFill>
                  <a:srgbClr val="0000FF"/>
                </a:solidFill>
              </a:rPr>
              <a:t>int</a:t>
            </a:r>
            <a:r>
              <a:rPr lang="en-US" altLang="zh-TW" sz="2000" dirty="0" smtClean="0">
                <a:solidFill>
                  <a:srgbClr val="0000FF"/>
                </a:solidFill>
              </a:rPr>
              <a:t> i = 0; i &lt; 5; i++)</a:t>
            </a:r>
          </a:p>
          <a:p>
            <a:pPr eaLnBrk="1" hangingPunct="1">
              <a:lnSpc>
                <a:spcPct val="80000"/>
              </a:lnSpc>
              <a:buFontTx/>
              <a:buNone/>
            </a:pPr>
            <a:r>
              <a:rPr lang="en-US" altLang="zh-TW" sz="2000" dirty="0" smtClean="0">
                <a:solidFill>
                  <a:srgbClr val="0000FF"/>
                </a:solidFill>
              </a:rPr>
              <a:t>	       state[i] = THINKING;</a:t>
            </a:r>
          </a:p>
          <a:p>
            <a:pPr eaLnBrk="1" hangingPunct="1">
              <a:lnSpc>
                <a:spcPct val="80000"/>
              </a:lnSpc>
              <a:buFontTx/>
              <a:buNone/>
            </a:pPr>
            <a:r>
              <a:rPr lang="en-US" altLang="zh-TW" sz="2000" i="1" dirty="0" smtClean="0">
                <a:solidFill>
                  <a:srgbClr val="0000FF"/>
                </a:solidFill>
              </a:rPr>
              <a:t>	</a:t>
            </a:r>
            <a:r>
              <a:rPr lang="en-US" altLang="zh-TW" sz="2000" dirty="0" smtClean="0">
                <a:solidFill>
                  <a:srgbClr val="0000FF"/>
                </a:solidFill>
              </a:rPr>
              <a:t>}</a:t>
            </a:r>
          </a:p>
          <a:p>
            <a:pPr eaLnBrk="1" hangingPunct="1">
              <a:lnSpc>
                <a:spcPct val="80000"/>
              </a:lnSpc>
              <a:buFontTx/>
              <a:buNone/>
            </a:pPr>
            <a:r>
              <a:rPr lang="en-US" altLang="zh-TW" sz="2000" dirty="0" smtClean="0">
                <a:solidFill>
                  <a:srgbClr val="0000FF"/>
                </a:solidFill>
              </a:rPr>
              <a:t>}</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47</a:t>
            </a:fld>
            <a:endParaRPr lang="en-US" altLang="zh-TW"/>
          </a:p>
        </p:txBody>
      </p:sp>
    </p:spTree>
    <p:extLst>
      <p:ext uri="{BB962C8B-B14F-4D97-AF65-F5344CB8AC3E}">
        <p14:creationId xmlns:p14="http://schemas.microsoft.com/office/powerpoint/2010/main" val="2878140063"/>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522288" y="144463"/>
            <a:ext cx="8429625" cy="638175"/>
          </a:xfrm>
        </p:spPr>
        <p:txBody>
          <a:bodyPr/>
          <a:lstStyle/>
          <a:p>
            <a:pPr eaLnBrk="1" hangingPunct="1"/>
            <a:r>
              <a:rPr lang="en-US" altLang="zh-TW" sz="4000" dirty="0" smtClean="0"/>
              <a:t>Solution to Dining Philosophers (3/3)</a:t>
            </a:r>
          </a:p>
        </p:txBody>
      </p:sp>
      <p:sp>
        <p:nvSpPr>
          <p:cNvPr id="40966" name="Rectangle 3"/>
          <p:cNvSpPr>
            <a:spLocks noGrp="1" noChangeArrowheads="1"/>
          </p:cNvSpPr>
          <p:nvPr>
            <p:ph type="body" idx="1"/>
          </p:nvPr>
        </p:nvSpPr>
        <p:spPr>
          <a:xfrm>
            <a:off x="827088" y="1279525"/>
            <a:ext cx="7805737" cy="4957763"/>
          </a:xfrm>
        </p:spPr>
        <p:txBody>
          <a:bodyPr/>
          <a:lstStyle/>
          <a:p>
            <a:pPr eaLnBrk="1" hangingPunct="1">
              <a:lnSpc>
                <a:spcPct val="80000"/>
              </a:lnSpc>
              <a:buFontTx/>
              <a:buNone/>
            </a:pPr>
            <a:endParaRPr lang="en-US" altLang="zh-TW" sz="2000" dirty="0" smtClean="0">
              <a:solidFill>
                <a:srgbClr val="0000FF"/>
              </a:solidFill>
            </a:endParaRPr>
          </a:p>
          <a:p>
            <a:pPr eaLnBrk="1" hangingPunct="1">
              <a:lnSpc>
                <a:spcPct val="80000"/>
              </a:lnSpc>
            </a:pPr>
            <a:r>
              <a:rPr lang="en-US" altLang="zh-TW" sz="2400" dirty="0" smtClean="0"/>
              <a:t>Each philosopher </a:t>
            </a:r>
            <a:r>
              <a:rPr lang="en-US" altLang="zh-TW" sz="2400" i="1" dirty="0" smtClean="0"/>
              <a:t>I </a:t>
            </a:r>
            <a:r>
              <a:rPr lang="en-US" altLang="zh-TW" sz="2400" dirty="0" smtClean="0"/>
              <a:t>invokes the</a:t>
            </a:r>
            <a:r>
              <a:rPr lang="en-US" altLang="zh-TW" sz="2400" i="1" dirty="0" smtClean="0"/>
              <a:t> </a:t>
            </a:r>
            <a:r>
              <a:rPr lang="en-US" altLang="zh-TW" sz="2400" dirty="0" smtClean="0"/>
              <a:t>operations </a:t>
            </a:r>
            <a:r>
              <a:rPr lang="en-US" altLang="zh-TW" sz="2400" dirty="0" smtClean="0">
                <a:solidFill>
                  <a:srgbClr val="0000FF"/>
                </a:solidFill>
              </a:rPr>
              <a:t>pickup() </a:t>
            </a:r>
            <a:r>
              <a:rPr lang="en-US" altLang="zh-TW" sz="2400" dirty="0" smtClean="0"/>
              <a:t>and </a:t>
            </a:r>
            <a:r>
              <a:rPr lang="en-US" altLang="zh-TW" sz="2400" dirty="0" smtClean="0">
                <a:solidFill>
                  <a:srgbClr val="0000FF"/>
                </a:solidFill>
              </a:rPr>
              <a:t>putdown()</a:t>
            </a:r>
            <a:r>
              <a:rPr lang="en-US" altLang="zh-TW" sz="2400" dirty="0" smtClean="0"/>
              <a:t> in the following sequence:</a:t>
            </a:r>
          </a:p>
          <a:p>
            <a:pPr eaLnBrk="1" hangingPunct="1">
              <a:lnSpc>
                <a:spcPct val="80000"/>
              </a:lnSpc>
              <a:buFontTx/>
              <a:buNone/>
            </a:pPr>
            <a:endParaRPr lang="en-US" altLang="zh-TW" sz="2400" dirty="0" smtClean="0"/>
          </a:p>
          <a:p>
            <a:pPr eaLnBrk="1" hangingPunct="1">
              <a:lnSpc>
                <a:spcPct val="80000"/>
              </a:lnSpc>
              <a:buFontTx/>
              <a:buNone/>
            </a:pPr>
            <a:r>
              <a:rPr lang="en-US" altLang="zh-TW" sz="2400" dirty="0" smtClean="0">
                <a:solidFill>
                  <a:srgbClr val="0000FF"/>
                </a:solidFill>
              </a:rPr>
              <a:t>              </a:t>
            </a:r>
            <a:r>
              <a:rPr lang="en-US" altLang="zh-TW" sz="2400" dirty="0" err="1" smtClean="0">
                <a:solidFill>
                  <a:srgbClr val="0000FF"/>
                </a:solidFill>
              </a:rPr>
              <a:t>dp.pickup</a:t>
            </a:r>
            <a:r>
              <a:rPr lang="en-US" altLang="zh-TW" sz="2400" dirty="0" smtClean="0">
                <a:solidFill>
                  <a:srgbClr val="0000FF"/>
                </a:solidFill>
              </a:rPr>
              <a:t> (i)</a:t>
            </a:r>
          </a:p>
          <a:p>
            <a:pPr eaLnBrk="1" hangingPunct="1">
              <a:lnSpc>
                <a:spcPct val="80000"/>
              </a:lnSpc>
              <a:buFontTx/>
              <a:buNone/>
            </a:pPr>
            <a:endParaRPr lang="en-US" altLang="zh-TW" sz="2400" dirty="0" smtClean="0">
              <a:solidFill>
                <a:srgbClr val="0000FF"/>
              </a:solidFill>
            </a:endParaRPr>
          </a:p>
          <a:p>
            <a:pPr eaLnBrk="1" hangingPunct="1">
              <a:lnSpc>
                <a:spcPct val="80000"/>
              </a:lnSpc>
              <a:buFontTx/>
              <a:buNone/>
            </a:pPr>
            <a:r>
              <a:rPr lang="en-US" altLang="zh-TW" sz="2400" dirty="0" smtClean="0">
                <a:solidFill>
                  <a:srgbClr val="0000FF"/>
                </a:solidFill>
              </a:rPr>
              <a:t>                   EAT</a:t>
            </a:r>
          </a:p>
          <a:p>
            <a:pPr eaLnBrk="1" hangingPunct="1">
              <a:lnSpc>
                <a:spcPct val="80000"/>
              </a:lnSpc>
              <a:buFontTx/>
              <a:buNone/>
            </a:pPr>
            <a:endParaRPr lang="en-US" altLang="zh-TW" sz="2400" dirty="0" smtClean="0">
              <a:solidFill>
                <a:srgbClr val="0000FF"/>
              </a:solidFill>
            </a:endParaRPr>
          </a:p>
          <a:p>
            <a:pPr eaLnBrk="1" hangingPunct="1">
              <a:lnSpc>
                <a:spcPct val="80000"/>
              </a:lnSpc>
              <a:buFontTx/>
              <a:buNone/>
            </a:pPr>
            <a:r>
              <a:rPr lang="en-US" altLang="zh-TW" sz="2400" dirty="0" smtClean="0">
                <a:solidFill>
                  <a:srgbClr val="0000FF"/>
                </a:solidFill>
              </a:rPr>
              <a:t>              </a:t>
            </a:r>
            <a:r>
              <a:rPr lang="en-US" altLang="zh-TW" sz="2400" dirty="0" err="1" smtClean="0">
                <a:solidFill>
                  <a:srgbClr val="0000FF"/>
                </a:solidFill>
              </a:rPr>
              <a:t>dp.putdown</a:t>
            </a:r>
            <a:r>
              <a:rPr lang="en-US" altLang="zh-TW" sz="2400" dirty="0" smtClean="0">
                <a:solidFill>
                  <a:srgbClr val="0000FF"/>
                </a:solidFill>
              </a:rPr>
              <a:t> (i)</a:t>
            </a:r>
          </a:p>
          <a:p>
            <a:pPr eaLnBrk="1" hangingPunct="1">
              <a:lnSpc>
                <a:spcPct val="80000"/>
              </a:lnSpc>
              <a:buFontTx/>
              <a:buNone/>
            </a:pPr>
            <a:endParaRPr lang="en-US" altLang="zh-TW" sz="2400" dirty="0" smtClean="0">
              <a:solidFill>
                <a:srgbClr val="0000FF"/>
              </a:solidFill>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48</a:t>
            </a:fld>
            <a:endParaRPr lang="en-US" altLang="zh-TW"/>
          </a:p>
        </p:txBody>
      </p:sp>
    </p:spTree>
    <p:extLst>
      <p:ext uri="{BB962C8B-B14F-4D97-AF65-F5344CB8AC3E}">
        <p14:creationId xmlns:p14="http://schemas.microsoft.com/office/powerpoint/2010/main" val="606103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971550" y="0"/>
            <a:ext cx="2808288" cy="1143000"/>
          </a:xfrm>
        </p:spPr>
        <p:txBody>
          <a:bodyPr/>
          <a:lstStyle/>
          <a:p>
            <a:pPr eaLnBrk="1" hangingPunct="1"/>
            <a:r>
              <a:rPr lang="en-US" altLang="zh-TW" dirty="0" smtClean="0"/>
              <a:t>Producer </a:t>
            </a:r>
          </a:p>
        </p:txBody>
      </p:sp>
      <p:sp>
        <p:nvSpPr>
          <p:cNvPr id="8198" name="Rectangle 3"/>
          <p:cNvSpPr>
            <a:spLocks noGrp="1" noChangeArrowheads="1"/>
          </p:cNvSpPr>
          <p:nvPr>
            <p:ph type="body" idx="1"/>
          </p:nvPr>
        </p:nvSpPr>
        <p:spPr>
          <a:xfrm>
            <a:off x="467545" y="1420813"/>
            <a:ext cx="4118744" cy="4556125"/>
          </a:xfrm>
        </p:spPr>
        <p:txBody>
          <a:bodyPr/>
          <a:lstStyle/>
          <a:p>
            <a:pPr eaLnBrk="1" hangingPunct="1">
              <a:buFontTx/>
              <a:buNone/>
            </a:pPr>
            <a:r>
              <a:rPr lang="en-US" altLang="zh-TW" sz="1800" dirty="0"/>
              <a:t>item buffer[BUFFER_SIZE];</a:t>
            </a:r>
          </a:p>
          <a:p>
            <a:pPr eaLnBrk="1" hangingPunct="1">
              <a:buFontTx/>
              <a:buNone/>
            </a:pPr>
            <a:r>
              <a:rPr lang="en-US" altLang="zh-TW" sz="1800" dirty="0" err="1"/>
              <a:t>int</a:t>
            </a:r>
            <a:r>
              <a:rPr lang="en-US" altLang="zh-TW" sz="1800" dirty="0"/>
              <a:t> in = 0;</a:t>
            </a:r>
          </a:p>
          <a:p>
            <a:pPr eaLnBrk="1" hangingPunct="1">
              <a:buFontTx/>
              <a:buNone/>
            </a:pPr>
            <a:r>
              <a:rPr lang="en-US" altLang="zh-TW" sz="1800" dirty="0" err="1"/>
              <a:t>int</a:t>
            </a:r>
            <a:r>
              <a:rPr lang="en-US" altLang="zh-TW" sz="1800" dirty="0"/>
              <a:t> out = 0;</a:t>
            </a:r>
          </a:p>
          <a:p>
            <a:pPr>
              <a:buFont typeface="Monotype Sorts" pitchFamily="2" charset="2"/>
              <a:buNone/>
            </a:pPr>
            <a:endParaRPr lang="en-US" altLang="zh-TW" sz="1800" dirty="0" smtClean="0">
              <a:latin typeface="Monaco" charset="0"/>
            </a:endParaRPr>
          </a:p>
          <a:p>
            <a:pPr>
              <a:buFont typeface="Monotype Sorts" pitchFamily="2" charset="2"/>
              <a:buNone/>
            </a:pPr>
            <a:r>
              <a:rPr lang="en-US" altLang="zh-TW" sz="1800" dirty="0" smtClean="0">
                <a:latin typeface="Monaco" charset="0"/>
              </a:rPr>
              <a:t>while </a:t>
            </a:r>
            <a:r>
              <a:rPr lang="en-US" altLang="zh-TW" sz="1800" dirty="0">
                <a:latin typeface="Monaco" charset="0"/>
              </a:rPr>
              <a:t>(true) {</a:t>
            </a:r>
            <a:br>
              <a:rPr lang="en-US" altLang="zh-TW" sz="1800" dirty="0">
                <a:latin typeface="Monaco" charset="0"/>
              </a:rPr>
            </a:br>
            <a:r>
              <a:rPr lang="en-US" altLang="zh-TW" sz="1800" dirty="0">
                <a:latin typeface="Monaco" charset="0"/>
              </a:rPr>
              <a:t>   /* Produce an item */</a:t>
            </a:r>
          </a:p>
          <a:p>
            <a:pPr>
              <a:buFont typeface="Monotype Sorts" pitchFamily="2" charset="2"/>
              <a:buNone/>
            </a:pPr>
            <a:r>
              <a:rPr lang="en-US" altLang="zh-TW" sz="1800" dirty="0">
                <a:latin typeface="Monaco" charset="0"/>
              </a:rPr>
              <a:t>        while </a:t>
            </a:r>
            <a:r>
              <a:rPr lang="en-US" altLang="zh-TW" sz="1800" dirty="0" smtClean="0">
                <a:latin typeface="Monaco" charset="0"/>
              </a:rPr>
              <a:t>(((in </a:t>
            </a:r>
            <a:r>
              <a:rPr lang="en-US" altLang="zh-TW" sz="1800" dirty="0">
                <a:latin typeface="Monaco" charset="0"/>
              </a:rPr>
              <a:t>+ 1) </a:t>
            </a:r>
            <a:r>
              <a:rPr lang="en-US" altLang="zh-TW" sz="1800" dirty="0" smtClean="0">
                <a:latin typeface="Monaco" charset="0"/>
              </a:rPr>
              <a:t>%</a:t>
            </a:r>
            <a:r>
              <a:rPr lang="zh-TW" altLang="en-US" sz="1800" dirty="0" smtClean="0">
                <a:latin typeface="Monaco" charset="0"/>
              </a:rPr>
              <a:t> </a:t>
            </a:r>
            <a:r>
              <a:rPr lang="en-US" altLang="zh-TW" sz="1800" dirty="0" smtClean="0">
                <a:latin typeface="Monaco" charset="0"/>
              </a:rPr>
              <a:t>BUFFER_SIZE)  </a:t>
            </a:r>
            <a:r>
              <a:rPr lang="zh-TW" altLang="en-US" sz="1800" dirty="0" smtClean="0">
                <a:latin typeface="Monaco" charset="0"/>
              </a:rPr>
              <a:t>                 </a:t>
            </a:r>
            <a:r>
              <a:rPr lang="en-US" altLang="zh-TW" sz="1800" dirty="0" smtClean="0">
                <a:latin typeface="Monaco" charset="0"/>
              </a:rPr>
              <a:t>	</a:t>
            </a:r>
            <a:r>
              <a:rPr lang="zh-TW" altLang="en-US" sz="1800" dirty="0" smtClean="0">
                <a:latin typeface="Monaco" charset="0"/>
              </a:rPr>
              <a:t>     </a:t>
            </a:r>
            <a:r>
              <a:rPr lang="en-US" altLang="zh-TW" sz="1800" dirty="0" smtClean="0">
                <a:latin typeface="Monaco" charset="0"/>
              </a:rPr>
              <a:t>== </a:t>
            </a:r>
            <a:r>
              <a:rPr lang="en-US" altLang="zh-TW" sz="1800" dirty="0">
                <a:latin typeface="Monaco" charset="0"/>
              </a:rPr>
              <a:t>out)</a:t>
            </a:r>
          </a:p>
          <a:p>
            <a:pPr>
              <a:buFont typeface="Monotype Sorts" pitchFamily="2" charset="2"/>
              <a:buNone/>
            </a:pPr>
            <a:r>
              <a:rPr lang="en-US" altLang="zh-TW" sz="1800" dirty="0">
                <a:latin typeface="Monaco" charset="0"/>
              </a:rPr>
              <a:t>	    </a:t>
            </a:r>
            <a:r>
              <a:rPr lang="en-US" altLang="zh-TW" sz="1800" dirty="0" smtClean="0">
                <a:latin typeface="Monaco" charset="0"/>
              </a:rPr>
              <a:t> 	      </a:t>
            </a:r>
            <a:r>
              <a:rPr lang="en-US" altLang="zh-TW" sz="1800" dirty="0">
                <a:latin typeface="Monaco" charset="0"/>
              </a:rPr>
              <a:t>;   /* do nothing </a:t>
            </a:r>
            <a:endParaRPr lang="en-US" altLang="zh-TW" sz="1800" dirty="0" smtClean="0">
              <a:latin typeface="Monaco" charset="0"/>
            </a:endParaRPr>
          </a:p>
          <a:p>
            <a:pPr>
              <a:buFont typeface="Monotype Sorts" pitchFamily="2" charset="2"/>
              <a:buNone/>
            </a:pPr>
            <a:r>
              <a:rPr lang="zh-TW" altLang="en-US" sz="1800" dirty="0">
                <a:latin typeface="Monaco" charset="0"/>
              </a:rPr>
              <a:t> </a:t>
            </a:r>
            <a:r>
              <a:rPr lang="zh-TW" altLang="en-US" sz="1800" dirty="0" smtClean="0">
                <a:latin typeface="Monaco" charset="0"/>
              </a:rPr>
              <a:t>                           </a:t>
            </a:r>
            <a:r>
              <a:rPr lang="en-US" altLang="zh-TW" sz="1800" dirty="0" smtClean="0">
                <a:latin typeface="Monaco" charset="0"/>
              </a:rPr>
              <a:t>-- </a:t>
            </a:r>
            <a:r>
              <a:rPr lang="en-US" altLang="zh-TW" sz="1800" dirty="0">
                <a:latin typeface="Monaco" charset="0"/>
              </a:rPr>
              <a:t>no free buffers */</a:t>
            </a:r>
          </a:p>
          <a:p>
            <a:pPr>
              <a:buFont typeface="Monotype Sorts" pitchFamily="2" charset="2"/>
              <a:buNone/>
            </a:pPr>
            <a:endParaRPr lang="en-US" altLang="zh-TW" sz="1800" dirty="0">
              <a:latin typeface="Monaco" charset="0"/>
            </a:endParaRPr>
          </a:p>
          <a:p>
            <a:pPr>
              <a:buFont typeface="Monotype Sorts" pitchFamily="2" charset="2"/>
              <a:buNone/>
            </a:pPr>
            <a:r>
              <a:rPr lang="en-US" altLang="zh-TW" sz="1800" dirty="0">
                <a:latin typeface="Monaco" charset="0"/>
              </a:rPr>
              <a:t>	    buffer[in] = item;</a:t>
            </a:r>
          </a:p>
          <a:p>
            <a:pPr>
              <a:buFont typeface="Monotype Sorts" pitchFamily="2" charset="2"/>
              <a:buNone/>
            </a:pPr>
            <a:r>
              <a:rPr lang="en-US" altLang="zh-TW" sz="1800" dirty="0">
                <a:latin typeface="Monaco" charset="0"/>
              </a:rPr>
              <a:t>	    in = (in + 1) % BUFFER SIZE</a:t>
            </a:r>
            <a:r>
              <a:rPr lang="en-US" altLang="zh-TW" sz="1800" dirty="0" smtClean="0">
                <a:latin typeface="Monaco" charset="0"/>
              </a:rPr>
              <a:t>;</a:t>
            </a:r>
          </a:p>
          <a:p>
            <a:pPr>
              <a:buFont typeface="Monotype Sorts" pitchFamily="2" charset="2"/>
              <a:buNone/>
            </a:pPr>
            <a:r>
              <a:rPr lang="en-US" altLang="zh-TW" sz="1800" dirty="0" smtClean="0">
                <a:latin typeface="Monaco" charset="0"/>
              </a:rPr>
              <a:t>}</a:t>
            </a:r>
            <a:endParaRPr lang="en-US" altLang="zh-TW" sz="1800" dirty="0">
              <a:latin typeface="Monaco" charset="0"/>
            </a:endParaRPr>
          </a:p>
        </p:txBody>
      </p:sp>
      <p:sp>
        <p:nvSpPr>
          <p:cNvPr id="8199" name="Rectangle 2"/>
          <p:cNvSpPr txBox="1">
            <a:spLocks noChangeArrowheads="1"/>
          </p:cNvSpPr>
          <p:nvPr/>
        </p:nvSpPr>
        <p:spPr bwMode="auto">
          <a:xfrm>
            <a:off x="4608513" y="0"/>
            <a:ext cx="4089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r>
              <a:rPr lang="en-US" altLang="zh-TW" sz="4400" b="1" dirty="0">
                <a:solidFill>
                  <a:srgbClr val="0000FF"/>
                </a:solidFill>
                <a:latin typeface="Times New Roman" pitchFamily="18" charset="0"/>
              </a:rPr>
              <a:t>Consumer</a:t>
            </a:r>
          </a:p>
        </p:txBody>
      </p:sp>
      <p:sp>
        <p:nvSpPr>
          <p:cNvPr id="8200" name="Rectangle 3"/>
          <p:cNvSpPr txBox="1">
            <a:spLocks noChangeArrowheads="1"/>
          </p:cNvSpPr>
          <p:nvPr/>
        </p:nvSpPr>
        <p:spPr bwMode="auto">
          <a:xfrm>
            <a:off x="4608513" y="1430337"/>
            <a:ext cx="4414837" cy="4537075"/>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algn="l">
              <a:buFont typeface="Monotype Sorts" pitchFamily="2" charset="2"/>
              <a:buNone/>
            </a:pPr>
            <a:endParaRPr lang="en-US" altLang="zh-TW" sz="1800" dirty="0" smtClean="0">
              <a:latin typeface="Monaco" charset="0"/>
            </a:endParaRPr>
          </a:p>
          <a:p>
            <a:pPr algn="l">
              <a:buFont typeface="Monotype Sorts" pitchFamily="2" charset="2"/>
              <a:buNone/>
            </a:pPr>
            <a:endParaRPr lang="en-US" altLang="zh-TW" sz="1800" dirty="0">
              <a:latin typeface="Monaco" charset="0"/>
            </a:endParaRPr>
          </a:p>
          <a:p>
            <a:pPr algn="l">
              <a:buFont typeface="Monotype Sorts" pitchFamily="2" charset="2"/>
              <a:buNone/>
            </a:pPr>
            <a:r>
              <a:rPr lang="zh-TW" altLang="en-US" sz="1800" dirty="0" smtClean="0">
                <a:latin typeface="Monaco" charset="0"/>
              </a:rPr>
              <a:t> </a:t>
            </a:r>
            <a:endParaRPr lang="en-US" altLang="zh-TW" sz="1800" dirty="0" smtClean="0">
              <a:latin typeface="Monaco" charset="0"/>
            </a:endParaRPr>
          </a:p>
          <a:p>
            <a:pPr algn="l">
              <a:buFont typeface="Monotype Sorts" pitchFamily="2" charset="2"/>
              <a:buNone/>
            </a:pPr>
            <a:endParaRPr lang="en-US" altLang="zh-TW" sz="1800" dirty="0">
              <a:latin typeface="Monaco" charset="0"/>
            </a:endParaRPr>
          </a:p>
          <a:p>
            <a:pPr algn="l">
              <a:buFont typeface="Monotype Sorts" pitchFamily="2" charset="2"/>
              <a:buNone/>
            </a:pPr>
            <a:endParaRPr lang="en-US" altLang="zh-TW" sz="1800" dirty="0" smtClean="0">
              <a:latin typeface="Monaco" charset="0"/>
            </a:endParaRPr>
          </a:p>
          <a:p>
            <a:pPr algn="l">
              <a:buFont typeface="Monotype Sorts" pitchFamily="2" charset="2"/>
              <a:buNone/>
            </a:pPr>
            <a:r>
              <a:rPr lang="en-US" altLang="zh-TW" sz="1800" dirty="0" smtClean="0">
                <a:latin typeface="Monaco" charset="0"/>
              </a:rPr>
              <a:t>while </a:t>
            </a:r>
            <a:r>
              <a:rPr lang="en-US" altLang="zh-TW" sz="1800" dirty="0">
                <a:latin typeface="Monaco" charset="0"/>
              </a:rPr>
              <a:t>(true) {</a:t>
            </a:r>
          </a:p>
          <a:p>
            <a:pPr algn="l">
              <a:buFont typeface="Monotype Sorts" pitchFamily="2" charset="2"/>
              <a:buNone/>
            </a:pPr>
            <a:r>
              <a:rPr lang="en-US" altLang="zh-TW" sz="1800" dirty="0">
                <a:latin typeface="Monaco" charset="0"/>
              </a:rPr>
              <a:t>         while (in == out)</a:t>
            </a:r>
          </a:p>
          <a:p>
            <a:pPr algn="l">
              <a:buFont typeface="Monotype Sorts" pitchFamily="2" charset="2"/>
              <a:buNone/>
            </a:pPr>
            <a:r>
              <a:rPr lang="en-US" altLang="zh-TW" sz="1800" dirty="0">
                <a:latin typeface="Monaco" charset="0"/>
              </a:rPr>
              <a:t>                  ; /</a:t>
            </a:r>
            <a:r>
              <a:rPr lang="zh-TW" altLang="en-US" sz="1800" dirty="0">
                <a:latin typeface="Monaco" charset="0"/>
              </a:rPr>
              <a:t>*</a:t>
            </a:r>
            <a:r>
              <a:rPr lang="en-US" altLang="zh-TW" sz="1800" dirty="0">
                <a:latin typeface="Monaco" charset="0"/>
              </a:rPr>
              <a:t> do nothing </a:t>
            </a:r>
            <a:endParaRPr lang="en-US" altLang="zh-TW" sz="1800" dirty="0" smtClean="0">
              <a:latin typeface="Monaco" charset="0"/>
            </a:endParaRPr>
          </a:p>
          <a:p>
            <a:pPr algn="l">
              <a:buFont typeface="Monotype Sorts" pitchFamily="2" charset="2"/>
              <a:buNone/>
            </a:pPr>
            <a:r>
              <a:rPr lang="zh-TW" altLang="en-US" sz="1800" dirty="0">
                <a:latin typeface="Monaco" charset="0"/>
              </a:rPr>
              <a:t> </a:t>
            </a:r>
            <a:r>
              <a:rPr lang="zh-TW" altLang="en-US" sz="1800" dirty="0" smtClean="0">
                <a:latin typeface="Monaco" charset="0"/>
              </a:rPr>
              <a:t>                      </a:t>
            </a:r>
            <a:r>
              <a:rPr lang="en-US" altLang="zh-TW" sz="1800" dirty="0" smtClean="0">
                <a:latin typeface="Monaco" charset="0"/>
              </a:rPr>
              <a:t>-- </a:t>
            </a:r>
            <a:r>
              <a:rPr lang="en-US" altLang="zh-TW" sz="1800" dirty="0">
                <a:latin typeface="Monaco" charset="0"/>
              </a:rPr>
              <a:t>nothing to consume</a:t>
            </a:r>
            <a:r>
              <a:rPr lang="zh-TW" altLang="en-US" sz="1800" dirty="0">
                <a:latin typeface="Monaco" charset="0"/>
              </a:rPr>
              <a:t> *</a:t>
            </a:r>
            <a:r>
              <a:rPr lang="en-US" altLang="zh-TW" sz="1800" dirty="0">
                <a:latin typeface="Monaco" charset="0"/>
              </a:rPr>
              <a:t>/</a:t>
            </a:r>
          </a:p>
          <a:p>
            <a:pPr algn="l">
              <a:buFont typeface="Monotype Sorts" pitchFamily="2" charset="2"/>
              <a:buNone/>
            </a:pPr>
            <a:endParaRPr lang="en-US" altLang="zh-TW" sz="1800" dirty="0">
              <a:latin typeface="Monaco" charset="0"/>
            </a:endParaRPr>
          </a:p>
          <a:p>
            <a:pPr algn="l">
              <a:buFont typeface="Monotype Sorts" pitchFamily="2" charset="2"/>
              <a:buNone/>
            </a:pPr>
            <a:r>
              <a:rPr lang="en-US" altLang="zh-TW" sz="1800" dirty="0">
                <a:latin typeface="Monaco" charset="0"/>
              </a:rPr>
              <a:t>	     /* remove an item from </a:t>
            </a:r>
            <a:r>
              <a:rPr lang="en-US" altLang="zh-TW" sz="1800" dirty="0" smtClean="0">
                <a:latin typeface="Monaco" charset="0"/>
              </a:rPr>
              <a:t>buffer </a:t>
            </a:r>
            <a:r>
              <a:rPr lang="en-US" altLang="zh-TW" sz="1800" dirty="0">
                <a:latin typeface="Monaco" charset="0"/>
              </a:rPr>
              <a:t>*/</a:t>
            </a:r>
          </a:p>
          <a:p>
            <a:pPr algn="l">
              <a:buFont typeface="Monotype Sorts" pitchFamily="2" charset="2"/>
              <a:buNone/>
            </a:pPr>
            <a:r>
              <a:rPr lang="en-US" altLang="zh-TW" sz="1800" dirty="0">
                <a:latin typeface="Monaco" charset="0"/>
              </a:rPr>
              <a:t>	     item = buffer[out];</a:t>
            </a:r>
          </a:p>
          <a:p>
            <a:pPr algn="l">
              <a:buFont typeface="Monotype Sorts" pitchFamily="2" charset="2"/>
              <a:buNone/>
            </a:pPr>
            <a:r>
              <a:rPr lang="en-US" altLang="zh-TW" sz="1800" dirty="0">
                <a:latin typeface="Monaco" charset="0"/>
              </a:rPr>
              <a:t>	     out = (out + 1) % </a:t>
            </a:r>
            <a:r>
              <a:rPr lang="en-US" altLang="zh-TW" sz="1800" dirty="0" smtClean="0">
                <a:latin typeface="Monaco" charset="0"/>
              </a:rPr>
              <a:t>BUFFER_SIZE</a:t>
            </a:r>
            <a:r>
              <a:rPr lang="en-US" altLang="zh-TW" sz="1800" dirty="0">
                <a:latin typeface="Monaco" charset="0"/>
              </a:rPr>
              <a:t>;</a:t>
            </a:r>
          </a:p>
          <a:p>
            <a:pPr algn="l">
              <a:buFont typeface="Monotype Sorts" pitchFamily="2" charset="2"/>
              <a:buNone/>
            </a:pPr>
            <a:r>
              <a:rPr lang="en-US" altLang="zh-TW" sz="1800" dirty="0">
                <a:latin typeface="Monaco" charset="0"/>
              </a:rPr>
              <a:t>	</a:t>
            </a:r>
            <a:r>
              <a:rPr lang="zh-TW" altLang="en-US" sz="1800" dirty="0">
                <a:latin typeface="Monaco" charset="0"/>
              </a:rPr>
              <a:t>     </a:t>
            </a:r>
            <a:r>
              <a:rPr lang="en-US" altLang="zh-TW" sz="1800" dirty="0">
                <a:latin typeface="Monaco" charset="0"/>
              </a:rPr>
              <a:t>return item;</a:t>
            </a:r>
          </a:p>
          <a:p>
            <a:pPr algn="l">
              <a:buFont typeface="Monotype Sorts" pitchFamily="2" charset="2"/>
              <a:buNone/>
            </a:pPr>
            <a:r>
              <a:rPr lang="en-US" altLang="zh-TW" sz="1800" dirty="0" smtClean="0">
                <a:latin typeface="Monaco" charset="0"/>
              </a:rPr>
              <a:t>}</a:t>
            </a:r>
            <a:endParaRPr lang="en-US" altLang="zh-TW" sz="1800" dirty="0">
              <a:latin typeface="Monaco" charset="0"/>
            </a:endParaRP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a:t>
            </a:fld>
            <a:endParaRPr lang="en-US" altLang="zh-TW"/>
          </a:p>
        </p:txBody>
      </p:sp>
    </p:spTree>
    <p:extLst>
      <p:ext uri="{BB962C8B-B14F-4D97-AF65-F5344CB8AC3E}">
        <p14:creationId xmlns:p14="http://schemas.microsoft.com/office/powerpoint/2010/main" val="21921773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9525"/>
            <a:ext cx="9144000" cy="844550"/>
          </a:xfrm>
        </p:spPr>
        <p:txBody>
          <a:bodyPr/>
          <a:lstStyle/>
          <a:p>
            <a:pPr eaLnBrk="1" hangingPunct="1"/>
            <a:r>
              <a:rPr lang="en-US" altLang="zh-TW" sz="3600" dirty="0" smtClean="0"/>
              <a:t>Monitor Implementation Using Semaphores</a:t>
            </a:r>
          </a:p>
        </p:txBody>
      </p:sp>
      <p:sp>
        <p:nvSpPr>
          <p:cNvPr id="46083" name="Rectangle 3"/>
          <p:cNvSpPr>
            <a:spLocks noGrp="1" noChangeArrowheads="1"/>
          </p:cNvSpPr>
          <p:nvPr>
            <p:ph type="body" idx="1"/>
          </p:nvPr>
        </p:nvSpPr>
        <p:spPr>
          <a:xfrm>
            <a:off x="1043608" y="1196752"/>
            <a:ext cx="7043737" cy="5040560"/>
          </a:xfrm>
        </p:spPr>
        <p:txBody>
          <a:bodyPr/>
          <a:lstStyle/>
          <a:p>
            <a:pPr eaLnBrk="1" hangingPunct="1">
              <a:lnSpc>
                <a:spcPct val="80000"/>
              </a:lnSpc>
              <a:tabLst>
                <a:tab pos="1890713" algn="l"/>
                <a:tab pos="2338388" algn="l"/>
                <a:tab pos="2511425" algn="l"/>
              </a:tabLst>
            </a:pPr>
            <a:r>
              <a:rPr lang="en-US" altLang="zh-TW" sz="2000" dirty="0" smtClean="0"/>
              <a:t>Variables </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t>		</a:t>
            </a:r>
            <a:r>
              <a:rPr lang="en-US" altLang="zh-TW" sz="2000" dirty="0" smtClean="0">
                <a:solidFill>
                  <a:srgbClr val="0000FF"/>
                </a:solidFill>
              </a:rPr>
              <a:t>semaphore </a:t>
            </a:r>
            <a:r>
              <a:rPr lang="en-US" altLang="zh-TW" sz="2000" dirty="0" err="1" smtClean="0">
                <a:solidFill>
                  <a:srgbClr val="0000FF"/>
                </a:solidFill>
              </a:rPr>
              <a:t>mutex</a:t>
            </a:r>
            <a:r>
              <a:rPr lang="en-US" altLang="zh-TW" sz="2000" dirty="0" smtClean="0">
                <a:solidFill>
                  <a:srgbClr val="0000FF"/>
                </a:solidFill>
              </a:rPr>
              <a:t>;  // (initially  = 1)</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semaphore next;     // (initially  = 0)</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a:t>
            </a:r>
            <a:r>
              <a:rPr lang="en-US" altLang="zh-TW" sz="2000" dirty="0" err="1" smtClean="0">
                <a:solidFill>
                  <a:srgbClr val="0000FF"/>
                </a:solidFill>
              </a:rPr>
              <a:t>int</a:t>
            </a:r>
            <a:r>
              <a:rPr lang="en-US" altLang="zh-TW" sz="2000" dirty="0" smtClean="0">
                <a:solidFill>
                  <a:srgbClr val="0000FF"/>
                </a:solidFill>
              </a:rPr>
              <a:t> next-count = 0;</a:t>
            </a:r>
            <a:br>
              <a:rPr lang="en-US" altLang="zh-TW" sz="2000" dirty="0" smtClean="0">
                <a:solidFill>
                  <a:srgbClr val="0000FF"/>
                </a:solidFill>
              </a:rPr>
            </a:br>
            <a:endParaRPr lang="en-US" altLang="zh-TW" sz="2000" dirty="0" smtClean="0">
              <a:solidFill>
                <a:srgbClr val="0000FF"/>
              </a:solidFill>
            </a:endParaRPr>
          </a:p>
          <a:p>
            <a:pPr eaLnBrk="1" hangingPunct="1">
              <a:lnSpc>
                <a:spcPct val="80000"/>
              </a:lnSpc>
              <a:tabLst>
                <a:tab pos="1890713" algn="l"/>
                <a:tab pos="2338388" algn="l"/>
                <a:tab pos="2511425" algn="l"/>
              </a:tabLst>
            </a:pPr>
            <a:r>
              <a:rPr lang="en-US" altLang="zh-TW" sz="2000" dirty="0" smtClean="0"/>
              <a:t>Each procedure </a:t>
            </a:r>
            <a:r>
              <a:rPr lang="en-US" altLang="zh-TW" sz="2000" b="1" i="1" dirty="0" smtClean="0"/>
              <a:t>F</a:t>
            </a:r>
            <a:r>
              <a:rPr lang="en-US" altLang="zh-TW" sz="2000" dirty="0" smtClean="0"/>
              <a:t>  will be replaced by</a:t>
            </a:r>
          </a:p>
          <a:p>
            <a:pPr eaLnBrk="1" hangingPunct="1">
              <a:lnSpc>
                <a:spcPct val="80000"/>
              </a:lnSpc>
              <a:tabLst>
                <a:tab pos="1890713" algn="l"/>
                <a:tab pos="2338388" algn="l"/>
                <a:tab pos="2511425" algn="l"/>
              </a:tabLst>
            </a:pPr>
            <a:endParaRPr lang="en-US" altLang="zh-TW" sz="2000" dirty="0" smtClean="0"/>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t>			</a:t>
            </a:r>
            <a:r>
              <a:rPr lang="en-US" altLang="zh-TW" sz="2000" dirty="0" smtClean="0">
                <a:solidFill>
                  <a:srgbClr val="0000FF"/>
                </a:solidFill>
              </a:rPr>
              <a:t>wait(</a:t>
            </a:r>
            <a:r>
              <a:rPr lang="en-US" altLang="zh-TW" sz="2000" dirty="0" err="1" smtClean="0">
                <a:solidFill>
                  <a:srgbClr val="0000FF"/>
                </a:solidFill>
              </a:rPr>
              <a:t>mutex</a:t>
            </a:r>
            <a:r>
              <a:rPr lang="en-US" altLang="zh-TW" sz="2000" dirty="0" smtClean="0">
                <a:solidFill>
                  <a:srgbClr val="0000FF"/>
                </a:solidFill>
              </a:rPr>
              <a:t>);</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			 </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body of </a:t>
            </a:r>
            <a:r>
              <a:rPr lang="en-US" altLang="zh-TW" sz="2000" i="1" dirty="0" smtClean="0">
                <a:solidFill>
                  <a:srgbClr val="0000FF"/>
                </a:solidFill>
              </a:rPr>
              <a:t>F</a:t>
            </a:r>
            <a:r>
              <a:rPr lang="en-US" altLang="zh-TW" sz="2000" dirty="0" smtClean="0">
                <a:solidFill>
                  <a:srgbClr val="0000FF"/>
                </a:solidFill>
              </a:rPr>
              <a:t>;</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if (</a:t>
            </a:r>
            <a:r>
              <a:rPr lang="en-US" altLang="zh-TW" sz="2000" dirty="0" err="1" smtClean="0">
                <a:solidFill>
                  <a:srgbClr val="0000FF"/>
                </a:solidFill>
              </a:rPr>
              <a:t>next_count</a:t>
            </a:r>
            <a:r>
              <a:rPr lang="en-US" altLang="zh-TW" sz="2000" dirty="0" smtClean="0">
                <a:solidFill>
                  <a:srgbClr val="0000FF"/>
                </a:solidFill>
              </a:rPr>
              <a:t> &gt; 0)</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signal(next)</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else </a:t>
            </a:r>
          </a:p>
          <a:p>
            <a:pPr eaLnBrk="1" hangingPunct="1">
              <a:lnSpc>
                <a:spcPct val="80000"/>
              </a:lnSpc>
              <a:spcBef>
                <a:spcPct val="15000"/>
              </a:spcBef>
              <a:buFont typeface="Monotype Sorts" pitchFamily="2" charset="2"/>
              <a:buNone/>
              <a:tabLst>
                <a:tab pos="1890713" algn="l"/>
                <a:tab pos="2338388" algn="l"/>
                <a:tab pos="2511425" algn="l"/>
              </a:tabLst>
            </a:pPr>
            <a:r>
              <a:rPr lang="en-US" altLang="zh-TW" sz="2000" dirty="0" smtClean="0">
                <a:solidFill>
                  <a:srgbClr val="0000FF"/>
                </a:solidFill>
              </a:rPr>
              <a:t>				signal(</a:t>
            </a:r>
            <a:r>
              <a:rPr lang="en-US" altLang="zh-TW" sz="2000" dirty="0" err="1" smtClean="0">
                <a:solidFill>
                  <a:srgbClr val="0000FF"/>
                </a:solidFill>
              </a:rPr>
              <a:t>mutex</a:t>
            </a:r>
            <a:r>
              <a:rPr lang="en-US" altLang="zh-TW" sz="2000" dirty="0" smtClean="0">
                <a:solidFill>
                  <a:srgbClr val="0000FF"/>
                </a:solidFill>
              </a:rPr>
              <a:t>);</a:t>
            </a:r>
            <a:br>
              <a:rPr lang="en-US" altLang="zh-TW" sz="2000" dirty="0" smtClean="0">
                <a:solidFill>
                  <a:srgbClr val="0000FF"/>
                </a:solidFill>
              </a:rPr>
            </a:br>
            <a:endParaRPr lang="en-US" altLang="zh-TW" sz="2000" dirty="0" smtClean="0">
              <a:solidFill>
                <a:srgbClr val="0000FF"/>
              </a:solidFill>
            </a:endParaRPr>
          </a:p>
          <a:p>
            <a:pPr eaLnBrk="1" hangingPunct="1">
              <a:lnSpc>
                <a:spcPct val="80000"/>
              </a:lnSpc>
              <a:tabLst>
                <a:tab pos="1890713" algn="l"/>
                <a:tab pos="2338388" algn="l"/>
                <a:tab pos="2511425" algn="l"/>
              </a:tabLst>
            </a:pPr>
            <a:r>
              <a:rPr lang="en-US" altLang="zh-TW" sz="2000" dirty="0" smtClean="0"/>
              <a:t>Mutual exclusion within a monitor is ensured.</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49</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8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08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0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TW" smtClean="0"/>
              <a:t>Monitor Implementation</a:t>
            </a:r>
          </a:p>
        </p:txBody>
      </p:sp>
      <p:sp>
        <p:nvSpPr>
          <p:cNvPr id="47107" name="Rectangle 3"/>
          <p:cNvSpPr>
            <a:spLocks noGrp="1" noChangeArrowheads="1"/>
          </p:cNvSpPr>
          <p:nvPr>
            <p:ph type="body" idx="1"/>
          </p:nvPr>
        </p:nvSpPr>
        <p:spPr>
          <a:xfrm>
            <a:off x="683568" y="1196752"/>
            <a:ext cx="7910513" cy="4968552"/>
          </a:xfrm>
        </p:spPr>
        <p:txBody>
          <a:bodyPr/>
          <a:lstStyle/>
          <a:p>
            <a:pPr eaLnBrk="1" hangingPunct="1">
              <a:lnSpc>
                <a:spcPct val="90000"/>
              </a:lnSpc>
              <a:spcBef>
                <a:spcPct val="15000"/>
              </a:spcBef>
              <a:tabLst>
                <a:tab pos="1833563" algn="l"/>
                <a:tab pos="2222500" algn="l"/>
              </a:tabLst>
            </a:pPr>
            <a:r>
              <a:rPr lang="en-US" altLang="zh-TW" sz="2000" dirty="0" smtClean="0"/>
              <a:t>For each condition variable </a:t>
            </a:r>
            <a:r>
              <a:rPr lang="en-US" altLang="zh-TW" sz="2000" b="1" i="1" dirty="0" smtClean="0"/>
              <a:t>x</a:t>
            </a:r>
            <a:r>
              <a:rPr lang="en-US" altLang="zh-TW" sz="2000" dirty="0" smtClean="0"/>
              <a:t>, we  have:</a:t>
            </a:r>
          </a:p>
          <a:p>
            <a:pPr eaLnBrk="1" hangingPunct="1">
              <a:lnSpc>
                <a:spcPct val="90000"/>
              </a:lnSpc>
              <a:spcBef>
                <a:spcPct val="15000"/>
              </a:spcBef>
              <a:buFont typeface="Monotype Sorts" pitchFamily="2" charset="2"/>
              <a:buNone/>
              <a:tabLst>
                <a:tab pos="1833563" algn="l"/>
                <a:tab pos="2222500" algn="l"/>
              </a:tabLst>
            </a:pPr>
            <a:endParaRPr lang="en-US" altLang="zh-TW" sz="2000" dirty="0" smtClean="0"/>
          </a:p>
          <a:p>
            <a:pPr eaLnBrk="1" hangingPunct="1">
              <a:lnSpc>
                <a:spcPct val="90000"/>
              </a:lnSpc>
              <a:spcBef>
                <a:spcPct val="15000"/>
              </a:spcBef>
              <a:buFont typeface="Monotype Sorts" pitchFamily="2" charset="2"/>
              <a:buNone/>
              <a:tabLst>
                <a:tab pos="1833563" algn="l"/>
                <a:tab pos="2222500" algn="l"/>
              </a:tabLst>
            </a:pPr>
            <a:r>
              <a:rPr lang="en-US" altLang="zh-TW" sz="2000" dirty="0" smtClean="0"/>
              <a:t>		</a:t>
            </a:r>
            <a:r>
              <a:rPr lang="en-US" altLang="zh-TW" sz="2000" dirty="0" smtClean="0">
                <a:solidFill>
                  <a:srgbClr val="0000FF"/>
                </a:solidFill>
              </a:rPr>
              <a:t>semaphore </a:t>
            </a:r>
            <a:r>
              <a:rPr lang="en-US" altLang="zh-TW" sz="2000" dirty="0" err="1" smtClean="0">
                <a:solidFill>
                  <a:srgbClr val="0000FF"/>
                </a:solidFill>
              </a:rPr>
              <a:t>x_sem</a:t>
            </a:r>
            <a:r>
              <a:rPr lang="en-US" altLang="zh-TW" sz="2000" dirty="0" smtClean="0">
                <a:solidFill>
                  <a:srgbClr val="0000FF"/>
                </a:solidFill>
              </a:rPr>
              <a:t>; // (initially  = 0)</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a:t>
            </a:r>
            <a:r>
              <a:rPr lang="en-US" altLang="zh-TW" sz="2000" dirty="0" err="1" smtClean="0">
                <a:solidFill>
                  <a:srgbClr val="0000FF"/>
                </a:solidFill>
              </a:rPr>
              <a:t>int</a:t>
            </a:r>
            <a:r>
              <a:rPr lang="en-US" altLang="zh-TW" sz="2000" dirty="0" smtClean="0">
                <a:solidFill>
                  <a:srgbClr val="0000FF"/>
                </a:solidFill>
              </a:rPr>
              <a:t> x-count = 0;</a:t>
            </a:r>
            <a:br>
              <a:rPr lang="en-US" altLang="zh-TW" sz="2000" dirty="0" smtClean="0">
                <a:solidFill>
                  <a:srgbClr val="0000FF"/>
                </a:solidFill>
              </a:rPr>
            </a:br>
            <a:endParaRPr lang="en-US" altLang="zh-TW" sz="2000" dirty="0" smtClean="0">
              <a:solidFill>
                <a:srgbClr val="0000FF"/>
              </a:solidFill>
            </a:endParaRPr>
          </a:p>
          <a:p>
            <a:pPr eaLnBrk="1" hangingPunct="1">
              <a:lnSpc>
                <a:spcPct val="90000"/>
              </a:lnSpc>
              <a:spcBef>
                <a:spcPct val="15000"/>
              </a:spcBef>
              <a:tabLst>
                <a:tab pos="1833563" algn="l"/>
                <a:tab pos="2222500" algn="l"/>
              </a:tabLst>
            </a:pPr>
            <a:r>
              <a:rPr lang="en-US" altLang="zh-TW" sz="2000" dirty="0" smtClean="0"/>
              <a:t>The operation </a:t>
            </a:r>
            <a:r>
              <a:rPr lang="en-US" altLang="zh-TW" sz="2000" dirty="0" err="1" smtClean="0">
                <a:solidFill>
                  <a:srgbClr val="0000FF"/>
                </a:solidFill>
              </a:rPr>
              <a:t>x.wait</a:t>
            </a:r>
            <a:r>
              <a:rPr lang="en-US" altLang="zh-TW" sz="2000" b="1" dirty="0" smtClean="0"/>
              <a:t> </a:t>
            </a:r>
            <a:r>
              <a:rPr lang="en-US" altLang="zh-TW" sz="2000" dirty="0" smtClean="0"/>
              <a:t>can be implemented as:</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t>		</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t>		</a:t>
            </a:r>
            <a:r>
              <a:rPr lang="en-US" altLang="zh-TW" sz="2000" dirty="0" smtClean="0">
                <a:solidFill>
                  <a:srgbClr val="0000FF"/>
                </a:solidFill>
              </a:rPr>
              <a:t>x-count++;</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if (</a:t>
            </a:r>
            <a:r>
              <a:rPr lang="en-US" altLang="zh-TW" sz="2000" dirty="0" err="1" smtClean="0">
                <a:solidFill>
                  <a:srgbClr val="0000FF"/>
                </a:solidFill>
              </a:rPr>
              <a:t>next_count</a:t>
            </a:r>
            <a:r>
              <a:rPr lang="en-US" altLang="zh-TW" sz="2000" dirty="0" smtClean="0">
                <a:solidFill>
                  <a:srgbClr val="0000FF"/>
                </a:solidFill>
              </a:rPr>
              <a:t> &gt; 0)</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signal(next);</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else</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signal(</a:t>
            </a:r>
            <a:r>
              <a:rPr lang="en-US" altLang="zh-TW" sz="2000" dirty="0" err="1" smtClean="0">
                <a:solidFill>
                  <a:srgbClr val="0000FF"/>
                </a:solidFill>
              </a:rPr>
              <a:t>mutex</a:t>
            </a:r>
            <a:r>
              <a:rPr lang="en-US" altLang="zh-TW" sz="2000" dirty="0" smtClean="0">
                <a:solidFill>
                  <a:srgbClr val="0000FF"/>
                </a:solidFill>
              </a:rPr>
              <a:t>);</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wait(</a:t>
            </a:r>
            <a:r>
              <a:rPr lang="en-US" altLang="zh-TW" sz="2000" dirty="0" err="1" smtClean="0">
                <a:solidFill>
                  <a:srgbClr val="0000FF"/>
                </a:solidFill>
              </a:rPr>
              <a:t>x_sem</a:t>
            </a:r>
            <a:r>
              <a:rPr lang="en-US" altLang="zh-TW" sz="2000" dirty="0" smtClean="0">
                <a:solidFill>
                  <a:srgbClr val="0000FF"/>
                </a:solidFill>
              </a:rPr>
              <a:t>);</a:t>
            </a:r>
          </a:p>
          <a:p>
            <a:pPr eaLnBrk="1" hangingPunct="1">
              <a:lnSpc>
                <a:spcPct val="90000"/>
              </a:lnSpc>
              <a:spcBef>
                <a:spcPct val="15000"/>
              </a:spcBef>
              <a:buFont typeface="Monotype Sorts" pitchFamily="2" charset="2"/>
              <a:buNone/>
              <a:tabLst>
                <a:tab pos="1833563" algn="l"/>
                <a:tab pos="2222500" algn="l"/>
              </a:tabLst>
            </a:pPr>
            <a:r>
              <a:rPr lang="en-US" altLang="zh-TW" sz="2000" dirty="0" smtClean="0">
                <a:solidFill>
                  <a:srgbClr val="0000FF"/>
                </a:solidFill>
              </a:rPr>
              <a:t>		x-count--;</a:t>
            </a:r>
          </a:p>
          <a:p>
            <a:pPr eaLnBrk="1" hangingPunct="1">
              <a:lnSpc>
                <a:spcPct val="90000"/>
              </a:lnSpc>
              <a:spcBef>
                <a:spcPct val="15000"/>
              </a:spcBef>
              <a:buFont typeface="Monotype Sorts" pitchFamily="2" charset="2"/>
              <a:buNone/>
              <a:tabLst>
                <a:tab pos="1833563" algn="l"/>
                <a:tab pos="2222500" algn="l"/>
              </a:tabLst>
            </a:pPr>
            <a:r>
              <a:rPr lang="en-US" altLang="zh-TW" sz="2000" b="1" dirty="0" smtClean="0"/>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50</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mtClean="0"/>
              <a:t>Monitor Implementation</a:t>
            </a:r>
          </a:p>
        </p:txBody>
      </p:sp>
      <p:sp>
        <p:nvSpPr>
          <p:cNvPr id="48131" name="Rectangle 3"/>
          <p:cNvSpPr>
            <a:spLocks noGrp="1" noChangeArrowheads="1"/>
          </p:cNvSpPr>
          <p:nvPr>
            <p:ph type="body" idx="1"/>
          </p:nvPr>
        </p:nvSpPr>
        <p:spPr/>
        <p:txBody>
          <a:bodyPr/>
          <a:lstStyle/>
          <a:p>
            <a:pPr eaLnBrk="1" hangingPunct="1">
              <a:tabLst>
                <a:tab pos="1371600" algn="l"/>
                <a:tab pos="1717675" algn="l"/>
                <a:tab pos="2338388" algn="l"/>
              </a:tabLst>
            </a:pPr>
            <a:r>
              <a:rPr lang="en-US" altLang="zh-TW" sz="2800" dirty="0" smtClean="0"/>
              <a:t>The operation </a:t>
            </a:r>
            <a:r>
              <a:rPr lang="en-US" altLang="zh-TW" sz="2800" dirty="0" err="1" smtClean="0">
                <a:solidFill>
                  <a:srgbClr val="0000FF"/>
                </a:solidFill>
              </a:rPr>
              <a:t>x.signal</a:t>
            </a:r>
            <a:r>
              <a:rPr lang="en-US" altLang="zh-TW" sz="2800" dirty="0" smtClean="0">
                <a:solidFill>
                  <a:srgbClr val="0000FF"/>
                </a:solidFill>
              </a:rPr>
              <a:t> </a:t>
            </a:r>
            <a:r>
              <a:rPr lang="en-US" altLang="zh-TW" sz="2800" dirty="0" smtClean="0"/>
              <a:t>can be implemented as:</a:t>
            </a:r>
            <a:br>
              <a:rPr lang="en-US" altLang="zh-TW" sz="2800" dirty="0" smtClean="0"/>
            </a:br>
            <a:endParaRPr lang="en-US" altLang="zh-TW" sz="2800" dirty="0" smtClean="0"/>
          </a:p>
          <a:p>
            <a:pPr eaLnBrk="1" hangingPunct="1">
              <a:spcBef>
                <a:spcPct val="15000"/>
              </a:spcBef>
              <a:buFont typeface="Monotype Sorts" pitchFamily="2" charset="2"/>
              <a:buNone/>
              <a:tabLst>
                <a:tab pos="1371600" algn="l"/>
                <a:tab pos="1717675" algn="l"/>
                <a:tab pos="2338388" algn="l"/>
              </a:tabLst>
            </a:pPr>
            <a:r>
              <a:rPr lang="en-US" altLang="zh-TW" sz="2800" dirty="0" smtClean="0"/>
              <a:t>		</a:t>
            </a:r>
            <a:r>
              <a:rPr lang="en-US" altLang="zh-TW" sz="2800" dirty="0" smtClean="0">
                <a:solidFill>
                  <a:srgbClr val="0000FF"/>
                </a:solidFill>
              </a:rPr>
              <a:t>if (x-count &gt; 0) {</a:t>
            </a:r>
          </a:p>
          <a:p>
            <a:pPr eaLnBrk="1" hangingPunct="1">
              <a:spcBef>
                <a:spcPct val="15000"/>
              </a:spcBef>
              <a:buFont typeface="Monotype Sorts" pitchFamily="2" charset="2"/>
              <a:buNone/>
              <a:tabLst>
                <a:tab pos="1371600" algn="l"/>
                <a:tab pos="1717675" algn="l"/>
                <a:tab pos="2338388" algn="l"/>
              </a:tabLst>
            </a:pPr>
            <a:r>
              <a:rPr lang="en-US" altLang="zh-TW" sz="2800" dirty="0" smtClean="0">
                <a:solidFill>
                  <a:srgbClr val="0000FF"/>
                </a:solidFill>
              </a:rPr>
              <a:t>			</a:t>
            </a:r>
            <a:r>
              <a:rPr lang="en-US" altLang="zh-TW" sz="2800" dirty="0" err="1" smtClean="0">
                <a:solidFill>
                  <a:srgbClr val="0000FF"/>
                </a:solidFill>
              </a:rPr>
              <a:t>next_count</a:t>
            </a:r>
            <a:r>
              <a:rPr lang="en-US" altLang="zh-TW" sz="2800" dirty="0" smtClean="0">
                <a:solidFill>
                  <a:srgbClr val="0000FF"/>
                </a:solidFill>
              </a:rPr>
              <a:t>++;</a:t>
            </a:r>
          </a:p>
          <a:p>
            <a:pPr eaLnBrk="1" hangingPunct="1">
              <a:spcBef>
                <a:spcPct val="15000"/>
              </a:spcBef>
              <a:buFont typeface="Monotype Sorts" pitchFamily="2" charset="2"/>
              <a:buNone/>
              <a:tabLst>
                <a:tab pos="1371600" algn="l"/>
                <a:tab pos="1717675" algn="l"/>
                <a:tab pos="2338388" algn="l"/>
              </a:tabLst>
            </a:pPr>
            <a:r>
              <a:rPr lang="en-US" altLang="zh-TW" sz="2800" dirty="0" smtClean="0">
                <a:solidFill>
                  <a:srgbClr val="0000FF"/>
                </a:solidFill>
              </a:rPr>
              <a:t>			signal(</a:t>
            </a:r>
            <a:r>
              <a:rPr lang="en-US" altLang="zh-TW" sz="2800" dirty="0" err="1" smtClean="0">
                <a:solidFill>
                  <a:srgbClr val="0000FF"/>
                </a:solidFill>
              </a:rPr>
              <a:t>x_sem</a:t>
            </a:r>
            <a:r>
              <a:rPr lang="en-US" altLang="zh-TW" sz="2800" dirty="0" smtClean="0">
                <a:solidFill>
                  <a:srgbClr val="0000FF"/>
                </a:solidFill>
              </a:rPr>
              <a:t>);</a:t>
            </a:r>
          </a:p>
          <a:p>
            <a:pPr eaLnBrk="1" hangingPunct="1">
              <a:spcBef>
                <a:spcPct val="15000"/>
              </a:spcBef>
              <a:buFont typeface="Monotype Sorts" pitchFamily="2" charset="2"/>
              <a:buNone/>
              <a:tabLst>
                <a:tab pos="1371600" algn="l"/>
                <a:tab pos="1717675" algn="l"/>
                <a:tab pos="2338388" algn="l"/>
              </a:tabLst>
            </a:pPr>
            <a:r>
              <a:rPr lang="en-US" altLang="zh-TW" sz="2800" dirty="0" smtClean="0">
                <a:solidFill>
                  <a:srgbClr val="0000FF"/>
                </a:solidFill>
              </a:rPr>
              <a:t>			wait(next);</a:t>
            </a:r>
          </a:p>
          <a:p>
            <a:pPr eaLnBrk="1" hangingPunct="1">
              <a:spcBef>
                <a:spcPct val="15000"/>
              </a:spcBef>
              <a:buFont typeface="Monotype Sorts" pitchFamily="2" charset="2"/>
              <a:buNone/>
              <a:tabLst>
                <a:tab pos="1371600" algn="l"/>
                <a:tab pos="1717675" algn="l"/>
                <a:tab pos="2338388" algn="l"/>
              </a:tabLst>
            </a:pPr>
            <a:r>
              <a:rPr lang="en-US" altLang="zh-TW" sz="2800" dirty="0" smtClean="0">
                <a:solidFill>
                  <a:srgbClr val="0000FF"/>
                </a:solidFill>
              </a:rPr>
              <a:t>			</a:t>
            </a:r>
            <a:r>
              <a:rPr lang="en-US" altLang="zh-TW" sz="2800" dirty="0" err="1" smtClean="0">
                <a:solidFill>
                  <a:srgbClr val="0000FF"/>
                </a:solidFill>
              </a:rPr>
              <a:t>next_count</a:t>
            </a:r>
            <a:r>
              <a:rPr lang="en-US" altLang="zh-TW" sz="2800" dirty="0" smtClean="0">
                <a:solidFill>
                  <a:srgbClr val="0000FF"/>
                </a:solidFill>
              </a:rPr>
              <a:t>--;</a:t>
            </a:r>
          </a:p>
          <a:p>
            <a:pPr eaLnBrk="1" hangingPunct="1">
              <a:spcBef>
                <a:spcPct val="15000"/>
              </a:spcBef>
              <a:buFont typeface="Monotype Sorts" pitchFamily="2" charset="2"/>
              <a:buNone/>
              <a:tabLst>
                <a:tab pos="1371600" algn="l"/>
                <a:tab pos="1717675" algn="l"/>
                <a:tab pos="2338388" algn="l"/>
              </a:tabLst>
            </a:pPr>
            <a:r>
              <a:rPr lang="en-US" altLang="zh-TW" sz="2800" dirty="0" smtClean="0">
                <a:solidFill>
                  <a:srgbClr val="0000FF"/>
                </a:solidFill>
              </a:rPr>
              <a:t>		}</a:t>
            </a:r>
            <a:r>
              <a:rPr lang="en-US" altLang="zh-TW" sz="2800" b="1" dirty="0" smtClean="0"/>
              <a:t>	</a:t>
            </a:r>
            <a:r>
              <a:rPr lang="en-US" altLang="zh-TW" sz="2800" dirty="0" smtClean="0"/>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51</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4"/>
          <p:cNvSpPr>
            <a:spLocks noGrp="1" noChangeArrowheads="1"/>
          </p:cNvSpPr>
          <p:nvPr>
            <p:ph type="title"/>
          </p:nvPr>
        </p:nvSpPr>
        <p:spPr>
          <a:xfrm>
            <a:off x="250825" y="0"/>
            <a:ext cx="4824413" cy="1916113"/>
          </a:xfrm>
        </p:spPr>
        <p:txBody>
          <a:bodyPr/>
          <a:lstStyle/>
          <a:p>
            <a:pPr algn="l" eaLnBrk="1" hangingPunct="1"/>
            <a:r>
              <a:rPr lang="en-US" altLang="zh-TW" sz="2400" dirty="0" smtClean="0"/>
              <a:t>semaphore </a:t>
            </a:r>
            <a:r>
              <a:rPr lang="en-US" altLang="zh-TW" sz="2400" dirty="0" err="1" smtClean="0"/>
              <a:t>mutex</a:t>
            </a:r>
            <a:r>
              <a:rPr lang="en-US" altLang="zh-TW" sz="2400" dirty="0" smtClean="0"/>
              <a:t>;  // (initially  = 1)</a:t>
            </a:r>
            <a:br>
              <a:rPr lang="en-US" altLang="zh-TW" sz="2400" dirty="0" smtClean="0"/>
            </a:br>
            <a:r>
              <a:rPr lang="en-US" altLang="zh-TW" sz="2400" dirty="0" smtClean="0"/>
              <a:t>semaphore next;     // (initially  = 0)</a:t>
            </a:r>
            <a:br>
              <a:rPr lang="en-US" altLang="zh-TW" sz="2400" dirty="0" smtClean="0"/>
            </a:br>
            <a:r>
              <a:rPr lang="en-US" altLang="zh-TW" sz="2400" dirty="0" err="1" smtClean="0"/>
              <a:t>int</a:t>
            </a:r>
            <a:r>
              <a:rPr lang="en-US" altLang="zh-TW" sz="2400" dirty="0" smtClean="0"/>
              <a:t> next-count = 0;</a:t>
            </a:r>
            <a:br>
              <a:rPr lang="en-US" altLang="zh-TW" sz="2400" dirty="0" smtClean="0"/>
            </a:br>
            <a:r>
              <a:rPr lang="en-US" altLang="zh-TW" sz="2400" dirty="0" smtClean="0"/>
              <a:t>semaphore x-</a:t>
            </a:r>
            <a:r>
              <a:rPr lang="en-US" altLang="zh-TW" sz="2400" dirty="0" err="1" smtClean="0"/>
              <a:t>sem</a:t>
            </a:r>
            <a:r>
              <a:rPr lang="en-US" altLang="zh-TW" sz="2400" dirty="0" smtClean="0"/>
              <a:t>; // (initially  = 0)</a:t>
            </a:r>
            <a:br>
              <a:rPr lang="en-US" altLang="zh-TW" sz="2400" dirty="0" smtClean="0"/>
            </a:br>
            <a:r>
              <a:rPr lang="en-US" altLang="zh-TW" sz="2400" dirty="0" err="1" smtClean="0"/>
              <a:t>int</a:t>
            </a:r>
            <a:r>
              <a:rPr lang="en-US" altLang="zh-TW" sz="2400" dirty="0" smtClean="0"/>
              <a:t> x-count = 0;</a:t>
            </a:r>
          </a:p>
        </p:txBody>
      </p:sp>
      <p:sp>
        <p:nvSpPr>
          <p:cNvPr id="45062" name="Rectangle 5"/>
          <p:cNvSpPr>
            <a:spLocks noGrp="1" noChangeArrowheads="1"/>
          </p:cNvSpPr>
          <p:nvPr>
            <p:ph type="body" sz="half" idx="1"/>
          </p:nvPr>
        </p:nvSpPr>
        <p:spPr>
          <a:xfrm>
            <a:off x="323850" y="2205038"/>
            <a:ext cx="3240088" cy="4176712"/>
          </a:xfrm>
          <a:ln>
            <a:solidFill>
              <a:schemeClr val="tx1"/>
            </a:solidFill>
            <a:miter lim="800000"/>
            <a:headEnd/>
            <a:tailEnd/>
          </a:ln>
        </p:spPr>
        <p:txBody>
          <a:bodyPr/>
          <a:lstStyle/>
          <a:p>
            <a:pPr eaLnBrk="1" hangingPunct="1">
              <a:lnSpc>
                <a:spcPct val="90000"/>
              </a:lnSpc>
              <a:spcBef>
                <a:spcPct val="15000"/>
              </a:spcBef>
              <a:buFontTx/>
              <a:buNone/>
            </a:pPr>
            <a:r>
              <a:rPr lang="en-US" altLang="zh-TW" smtClean="0">
                <a:solidFill>
                  <a:srgbClr val="0000FF"/>
                </a:solidFill>
              </a:rPr>
              <a:t>wait(mutex);</a:t>
            </a:r>
          </a:p>
          <a:p>
            <a:pPr eaLnBrk="1" hangingPunct="1">
              <a:lnSpc>
                <a:spcPct val="90000"/>
              </a:lnSpc>
              <a:spcBef>
                <a:spcPct val="15000"/>
              </a:spcBef>
              <a:buFontTx/>
              <a:buNone/>
            </a:pPr>
            <a:r>
              <a:rPr lang="en-US" altLang="zh-TW" smtClean="0">
                <a:solidFill>
                  <a:srgbClr val="0000FF"/>
                </a:solidFill>
              </a:rPr>
              <a:t>	     </a:t>
            </a:r>
            <a:r>
              <a:rPr lang="en-US" altLang="zh-TW" smtClean="0">
                <a:solidFill>
                  <a:srgbClr val="0000FF"/>
                </a:solidFill>
                <a:latin typeface="Helvetica" pitchFamily="34" charset="0"/>
              </a:rPr>
              <a:t>…</a:t>
            </a:r>
            <a:r>
              <a:rPr lang="en-US" altLang="zh-TW" smtClean="0">
                <a:solidFill>
                  <a:srgbClr val="0000FF"/>
                </a:solidFill>
              </a:rPr>
              <a:t>			                                                       body of </a:t>
            </a:r>
            <a:r>
              <a:rPr lang="en-US" altLang="zh-TW" i="1" smtClean="0">
                <a:solidFill>
                  <a:srgbClr val="0000FF"/>
                </a:solidFill>
              </a:rPr>
              <a:t>F</a:t>
            </a:r>
            <a:r>
              <a:rPr lang="en-US" altLang="zh-TW" smtClean="0">
                <a:solidFill>
                  <a:srgbClr val="0000FF"/>
                </a:solidFill>
              </a:rPr>
              <a:t>;</a:t>
            </a:r>
          </a:p>
          <a:p>
            <a:pPr eaLnBrk="1" hangingPunct="1">
              <a:lnSpc>
                <a:spcPct val="90000"/>
              </a:lnSpc>
              <a:spcBef>
                <a:spcPct val="15000"/>
              </a:spcBef>
              <a:buFontTx/>
              <a:buNone/>
            </a:pPr>
            <a:r>
              <a:rPr lang="en-US" altLang="zh-TW" smtClean="0">
                <a:solidFill>
                  <a:srgbClr val="0000FF"/>
                </a:solidFill>
              </a:rPr>
              <a:t>	     </a:t>
            </a:r>
            <a:r>
              <a:rPr lang="en-US" altLang="zh-TW" smtClean="0">
                <a:solidFill>
                  <a:srgbClr val="0000FF"/>
                </a:solidFill>
                <a:latin typeface="Helvetica" pitchFamily="34" charset="0"/>
              </a:rPr>
              <a:t>…</a:t>
            </a:r>
            <a:endParaRPr lang="en-US" altLang="zh-TW" smtClean="0">
              <a:solidFill>
                <a:srgbClr val="0000FF"/>
              </a:solidFill>
            </a:endParaRPr>
          </a:p>
          <a:p>
            <a:pPr eaLnBrk="1" hangingPunct="1">
              <a:lnSpc>
                <a:spcPct val="90000"/>
              </a:lnSpc>
              <a:spcBef>
                <a:spcPct val="15000"/>
              </a:spcBef>
              <a:buFontTx/>
              <a:buNone/>
            </a:pPr>
            <a:r>
              <a:rPr lang="en-US" altLang="zh-TW" smtClean="0">
                <a:solidFill>
                  <a:srgbClr val="0000FF"/>
                </a:solidFill>
              </a:rPr>
              <a:t>if (next-count &gt; 0)</a:t>
            </a:r>
          </a:p>
          <a:p>
            <a:pPr eaLnBrk="1" hangingPunct="1">
              <a:lnSpc>
                <a:spcPct val="90000"/>
              </a:lnSpc>
              <a:spcBef>
                <a:spcPct val="15000"/>
              </a:spcBef>
              <a:buFontTx/>
              <a:buNone/>
            </a:pPr>
            <a:r>
              <a:rPr lang="en-US" altLang="zh-TW" smtClean="0">
                <a:solidFill>
                  <a:srgbClr val="0000FF"/>
                </a:solidFill>
              </a:rPr>
              <a:t>	signal(next)</a:t>
            </a:r>
          </a:p>
          <a:p>
            <a:pPr eaLnBrk="1" hangingPunct="1">
              <a:lnSpc>
                <a:spcPct val="90000"/>
              </a:lnSpc>
              <a:spcBef>
                <a:spcPct val="15000"/>
              </a:spcBef>
              <a:buFontTx/>
              <a:buNone/>
            </a:pPr>
            <a:r>
              <a:rPr lang="en-US" altLang="zh-TW" smtClean="0">
                <a:solidFill>
                  <a:srgbClr val="0000FF"/>
                </a:solidFill>
              </a:rPr>
              <a:t>else </a:t>
            </a:r>
          </a:p>
          <a:p>
            <a:pPr eaLnBrk="1" hangingPunct="1">
              <a:lnSpc>
                <a:spcPct val="90000"/>
              </a:lnSpc>
              <a:spcBef>
                <a:spcPct val="15000"/>
              </a:spcBef>
              <a:buFontTx/>
              <a:buNone/>
            </a:pPr>
            <a:r>
              <a:rPr lang="en-US" altLang="zh-TW" smtClean="0">
                <a:solidFill>
                  <a:srgbClr val="0000FF"/>
                </a:solidFill>
              </a:rPr>
              <a:t>	signal(mutex);</a:t>
            </a:r>
            <a:endParaRPr lang="en-US" altLang="zh-TW" smtClean="0"/>
          </a:p>
        </p:txBody>
      </p:sp>
      <p:sp>
        <p:nvSpPr>
          <p:cNvPr id="45063" name="Rectangle 6"/>
          <p:cNvSpPr>
            <a:spLocks noGrp="1" noChangeArrowheads="1"/>
          </p:cNvSpPr>
          <p:nvPr>
            <p:ph type="body" sz="half" idx="2"/>
          </p:nvPr>
        </p:nvSpPr>
        <p:spPr>
          <a:xfrm>
            <a:off x="5724525" y="3833813"/>
            <a:ext cx="3419475" cy="2763837"/>
          </a:xfrm>
          <a:ln>
            <a:solidFill>
              <a:schemeClr val="tx1"/>
            </a:solidFill>
            <a:miter lim="800000"/>
            <a:headEnd/>
            <a:tailEnd/>
          </a:ln>
        </p:spPr>
        <p:txBody>
          <a:bodyPr/>
          <a:lstStyle/>
          <a:p>
            <a:pPr eaLnBrk="1" hangingPunct="1">
              <a:lnSpc>
                <a:spcPct val="90000"/>
              </a:lnSpc>
              <a:spcBef>
                <a:spcPct val="15000"/>
              </a:spcBef>
              <a:buFontTx/>
              <a:buNone/>
            </a:pPr>
            <a:r>
              <a:rPr lang="en-US" altLang="zh-TW" smtClean="0">
                <a:solidFill>
                  <a:srgbClr val="0000FF"/>
                </a:solidFill>
              </a:rPr>
              <a:t>if (x-count &gt; 0) {</a:t>
            </a:r>
          </a:p>
          <a:p>
            <a:pPr eaLnBrk="1" hangingPunct="1">
              <a:lnSpc>
                <a:spcPct val="90000"/>
              </a:lnSpc>
              <a:spcBef>
                <a:spcPct val="15000"/>
              </a:spcBef>
              <a:buFontTx/>
              <a:buNone/>
            </a:pPr>
            <a:r>
              <a:rPr lang="en-US" altLang="zh-TW" smtClean="0">
                <a:solidFill>
                  <a:srgbClr val="0000FF"/>
                </a:solidFill>
              </a:rPr>
              <a:t>	next-count++;</a:t>
            </a:r>
          </a:p>
          <a:p>
            <a:pPr eaLnBrk="1" hangingPunct="1">
              <a:lnSpc>
                <a:spcPct val="90000"/>
              </a:lnSpc>
              <a:spcBef>
                <a:spcPct val="15000"/>
              </a:spcBef>
              <a:buFontTx/>
              <a:buNone/>
            </a:pPr>
            <a:r>
              <a:rPr lang="en-US" altLang="zh-TW" smtClean="0">
                <a:solidFill>
                  <a:srgbClr val="0000FF"/>
                </a:solidFill>
              </a:rPr>
              <a:t>	signal(x-sem);</a:t>
            </a:r>
          </a:p>
          <a:p>
            <a:pPr eaLnBrk="1" hangingPunct="1">
              <a:lnSpc>
                <a:spcPct val="90000"/>
              </a:lnSpc>
              <a:spcBef>
                <a:spcPct val="15000"/>
              </a:spcBef>
              <a:buFontTx/>
              <a:buNone/>
            </a:pPr>
            <a:r>
              <a:rPr lang="en-US" altLang="zh-TW" smtClean="0">
                <a:solidFill>
                  <a:srgbClr val="0000FF"/>
                </a:solidFill>
              </a:rPr>
              <a:t>	wait(next);</a:t>
            </a:r>
          </a:p>
          <a:p>
            <a:pPr eaLnBrk="1" hangingPunct="1">
              <a:lnSpc>
                <a:spcPct val="90000"/>
              </a:lnSpc>
              <a:spcBef>
                <a:spcPct val="15000"/>
              </a:spcBef>
              <a:buFontTx/>
              <a:buNone/>
            </a:pPr>
            <a:r>
              <a:rPr lang="en-US" altLang="zh-TW" smtClean="0">
                <a:solidFill>
                  <a:srgbClr val="0000FF"/>
                </a:solidFill>
              </a:rPr>
              <a:t>	next-count--;</a:t>
            </a:r>
          </a:p>
          <a:p>
            <a:pPr eaLnBrk="1" hangingPunct="1">
              <a:lnSpc>
                <a:spcPct val="90000"/>
              </a:lnSpc>
              <a:spcBef>
                <a:spcPct val="15000"/>
              </a:spcBef>
              <a:buFontTx/>
              <a:buNone/>
            </a:pPr>
            <a:r>
              <a:rPr lang="en-US" altLang="zh-TW" smtClean="0">
                <a:solidFill>
                  <a:srgbClr val="0000FF"/>
                </a:solidFill>
              </a:rPr>
              <a:t>}</a:t>
            </a:r>
            <a:endParaRPr lang="en-US" altLang="zh-TW" smtClean="0"/>
          </a:p>
        </p:txBody>
      </p:sp>
      <p:sp>
        <p:nvSpPr>
          <p:cNvPr id="45064" name="Rectangle 7"/>
          <p:cNvSpPr>
            <a:spLocks noChangeArrowheads="1"/>
          </p:cNvSpPr>
          <p:nvPr/>
        </p:nvSpPr>
        <p:spPr bwMode="auto">
          <a:xfrm>
            <a:off x="5724525" y="0"/>
            <a:ext cx="3419475" cy="3500438"/>
          </a:xfrm>
          <a:prstGeom prst="rect">
            <a:avLst/>
          </a:prstGeom>
          <a:solidFill>
            <a:srgbClr val="D7D7FF">
              <a:alpha val="5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15000"/>
              </a:spcBef>
            </a:pPr>
            <a:r>
              <a:rPr lang="en-US" altLang="zh-TW" sz="2800">
                <a:solidFill>
                  <a:srgbClr val="0000FF"/>
                </a:solidFill>
                <a:latin typeface="Arial" charset="0"/>
              </a:rPr>
              <a:t>x-count++;</a:t>
            </a:r>
          </a:p>
          <a:p>
            <a:pPr marL="342900" indent="-342900" algn="l">
              <a:spcBef>
                <a:spcPct val="15000"/>
              </a:spcBef>
            </a:pPr>
            <a:r>
              <a:rPr lang="en-US" altLang="zh-TW" sz="2800">
                <a:solidFill>
                  <a:srgbClr val="0000FF"/>
                </a:solidFill>
                <a:latin typeface="Arial" charset="0"/>
              </a:rPr>
              <a:t>if (next-count &gt; 0)</a:t>
            </a:r>
          </a:p>
          <a:p>
            <a:pPr marL="342900" indent="-342900" algn="l">
              <a:spcBef>
                <a:spcPct val="15000"/>
              </a:spcBef>
            </a:pPr>
            <a:r>
              <a:rPr lang="en-US" altLang="zh-TW" sz="2800">
                <a:solidFill>
                  <a:srgbClr val="0000FF"/>
                </a:solidFill>
                <a:latin typeface="Arial" charset="0"/>
              </a:rPr>
              <a:t>	signal(next);</a:t>
            </a:r>
          </a:p>
          <a:p>
            <a:pPr marL="342900" indent="-342900" algn="l">
              <a:spcBef>
                <a:spcPct val="15000"/>
              </a:spcBef>
            </a:pPr>
            <a:r>
              <a:rPr lang="en-US" altLang="zh-TW" sz="2800">
                <a:solidFill>
                  <a:srgbClr val="0000FF"/>
                </a:solidFill>
                <a:latin typeface="Arial" charset="0"/>
              </a:rPr>
              <a:t>else</a:t>
            </a:r>
          </a:p>
          <a:p>
            <a:pPr marL="342900" indent="-342900" algn="l">
              <a:spcBef>
                <a:spcPct val="15000"/>
              </a:spcBef>
            </a:pPr>
            <a:r>
              <a:rPr lang="en-US" altLang="zh-TW" sz="2800">
                <a:solidFill>
                  <a:srgbClr val="0000FF"/>
                </a:solidFill>
                <a:latin typeface="Arial" charset="0"/>
              </a:rPr>
              <a:t>	signal(mutex);</a:t>
            </a:r>
          </a:p>
          <a:p>
            <a:pPr marL="342900" indent="-342900" algn="l">
              <a:spcBef>
                <a:spcPct val="15000"/>
              </a:spcBef>
            </a:pPr>
            <a:r>
              <a:rPr lang="en-US" altLang="zh-TW" sz="2800">
                <a:solidFill>
                  <a:srgbClr val="0000FF"/>
                </a:solidFill>
                <a:latin typeface="Arial" charset="0"/>
              </a:rPr>
              <a:t>wait(x-sem);</a:t>
            </a:r>
          </a:p>
          <a:p>
            <a:pPr marL="342900" indent="-342900" algn="l">
              <a:spcBef>
                <a:spcPct val="15000"/>
              </a:spcBef>
            </a:pPr>
            <a:r>
              <a:rPr lang="en-US" altLang="zh-TW" sz="2800">
                <a:solidFill>
                  <a:srgbClr val="0000FF"/>
                </a:solidFill>
                <a:latin typeface="Arial" charset="0"/>
              </a:rPr>
              <a:t>x-count--;</a:t>
            </a:r>
            <a:endParaRPr lang="en-US" altLang="zh-TW" sz="2800">
              <a:latin typeface="Arial" charset="0"/>
            </a:endParaRPr>
          </a:p>
        </p:txBody>
      </p:sp>
      <p:sp>
        <p:nvSpPr>
          <p:cNvPr id="45065" name="Text Box 8"/>
          <p:cNvSpPr txBox="1">
            <a:spLocks noChangeArrowheads="1"/>
          </p:cNvSpPr>
          <p:nvPr/>
        </p:nvSpPr>
        <p:spPr bwMode="auto">
          <a:xfrm>
            <a:off x="3829535" y="1773238"/>
            <a:ext cx="1872405" cy="52322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spcBef>
                <a:spcPct val="50000"/>
              </a:spcBef>
            </a:pPr>
            <a:r>
              <a:rPr lang="en-US" altLang="zh-TW" sz="2800" dirty="0" err="1"/>
              <a:t>x.wait</a:t>
            </a:r>
            <a:r>
              <a:rPr lang="en-US" altLang="zh-TW" sz="2800" dirty="0"/>
              <a:t>()</a:t>
            </a:r>
          </a:p>
        </p:txBody>
      </p:sp>
      <p:sp>
        <p:nvSpPr>
          <p:cNvPr id="45066" name="Text Box 9"/>
          <p:cNvSpPr txBox="1">
            <a:spLocks noChangeArrowheads="1"/>
          </p:cNvSpPr>
          <p:nvPr/>
        </p:nvSpPr>
        <p:spPr bwMode="auto">
          <a:xfrm>
            <a:off x="3995738" y="4508500"/>
            <a:ext cx="1582737" cy="52322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spcBef>
                <a:spcPct val="50000"/>
              </a:spcBef>
            </a:pPr>
            <a:r>
              <a:rPr lang="en-US" altLang="zh-TW" sz="2800" dirty="0" err="1"/>
              <a:t>x.signal</a:t>
            </a:r>
            <a:r>
              <a:rPr lang="en-US" altLang="zh-TW" sz="2800" dirty="0"/>
              <a:t>()</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A8479BFA-EF4D-461A-8ECC-1045252BC438}" type="slidenum">
              <a:rPr lang="en-US" altLang="zh-TW" smtClean="0"/>
              <a:pPr>
                <a:defRPr/>
              </a:pPr>
              <a:t>52</a:t>
            </a:fld>
            <a:endParaRPr lang="en-US" altLang="zh-TW"/>
          </a:p>
        </p:txBody>
      </p:sp>
    </p:spTree>
    <p:extLst>
      <p:ext uri="{BB962C8B-B14F-4D97-AF65-F5344CB8AC3E}">
        <p14:creationId xmlns:p14="http://schemas.microsoft.com/office/powerpoint/2010/main" val="121423479"/>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0"/>
            <a:ext cx="8915846" cy="1143000"/>
          </a:xfrm>
        </p:spPr>
        <p:txBody>
          <a:bodyPr/>
          <a:lstStyle/>
          <a:p>
            <a:r>
              <a:rPr lang="en-US" altLang="zh-TW" dirty="0" smtClean="0"/>
              <a:t>Resume Processes within a Monitor</a:t>
            </a:r>
            <a:endParaRPr lang="zh-TW" altLang="en-US" dirty="0"/>
          </a:p>
        </p:txBody>
      </p:sp>
      <p:sp>
        <p:nvSpPr>
          <p:cNvPr id="5" name="頁尾版面配置區 4"/>
          <p:cNvSpPr>
            <a:spLocks noGrp="1"/>
          </p:cNvSpPr>
          <p:nvPr>
            <p:ph type="ftr" sz="quarter" idx="11"/>
          </p:nvPr>
        </p:nvSpPr>
        <p:spPr/>
        <p:txBody>
          <a:bodyPr/>
          <a:lstStyle/>
          <a:p>
            <a:pPr>
              <a:defRPr/>
            </a:pPr>
            <a:r>
              <a:rPr lang="en-US" altLang="zh-TW" smtClean="0"/>
              <a:t>/64</a:t>
            </a:r>
            <a:endParaRPr lang="en-US" altLang="zh-TW"/>
          </a:p>
        </p:txBody>
      </p:sp>
      <p:sp>
        <p:nvSpPr>
          <p:cNvPr id="6" name="投影片編號版面配置區 5"/>
          <p:cNvSpPr>
            <a:spLocks noGrp="1"/>
          </p:cNvSpPr>
          <p:nvPr>
            <p:ph type="sldNum" sz="quarter" idx="12"/>
          </p:nvPr>
        </p:nvSpPr>
        <p:spPr/>
        <p:txBody>
          <a:bodyPr/>
          <a:lstStyle/>
          <a:p>
            <a:pPr>
              <a:defRPr/>
            </a:pPr>
            <a:fld id="{A8479BFA-EF4D-461A-8ECC-1045252BC438}" type="slidenum">
              <a:rPr lang="en-US" altLang="zh-TW" smtClean="0"/>
              <a:pPr>
                <a:defRPr/>
              </a:pPr>
              <a:t>53</a:t>
            </a:fld>
            <a:endParaRPr lang="en-US" altLang="zh-TW"/>
          </a:p>
        </p:txBody>
      </p:sp>
      <p:sp>
        <p:nvSpPr>
          <p:cNvPr id="7" name="Rectangle 3"/>
          <p:cNvSpPr txBox="1">
            <a:spLocks noChangeArrowheads="1"/>
          </p:cNvSpPr>
          <p:nvPr/>
        </p:nvSpPr>
        <p:spPr bwMode="auto">
          <a:xfrm>
            <a:off x="4211960" y="2060848"/>
            <a:ext cx="1342677" cy="432048"/>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5"/>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18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18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18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1800">
                <a:solidFill>
                  <a:schemeClr val="tx1"/>
                </a:solidFill>
                <a:latin typeface="+mn-lt"/>
                <a:ea typeface="+mn-ea"/>
              </a:defRPr>
            </a:lvl9pPr>
          </a:lstStyle>
          <a:p>
            <a:pPr eaLnBrk="1" hangingPunct="1">
              <a:spcBef>
                <a:spcPct val="15000"/>
              </a:spcBef>
              <a:buFont typeface="Monotype Sorts" pitchFamily="2" charset="2"/>
              <a:buNone/>
              <a:tabLst>
                <a:tab pos="1371600" algn="l"/>
                <a:tab pos="1717675" algn="l"/>
                <a:tab pos="2338388" algn="l"/>
              </a:tabLst>
            </a:pPr>
            <a:r>
              <a:rPr lang="en-US" altLang="zh-TW" sz="2000" u="sng" kern="0" dirty="0" err="1" smtClean="0">
                <a:solidFill>
                  <a:srgbClr val="0000FF"/>
                </a:solidFill>
              </a:rPr>
              <a:t>x.wait</a:t>
            </a:r>
            <a:r>
              <a:rPr lang="en-US" altLang="zh-TW" sz="2000" u="sng" kern="0" dirty="0" smtClean="0">
                <a:solidFill>
                  <a:srgbClr val="0000FF"/>
                </a:solidFill>
              </a:rPr>
              <a:t>(c</a:t>
            </a:r>
            <a:r>
              <a:rPr lang="en-US" altLang="zh-TW" sz="2000" kern="0" dirty="0" smtClean="0">
                <a:solidFill>
                  <a:srgbClr val="0000FF"/>
                </a:solidFill>
              </a:rPr>
              <a:t>);</a:t>
            </a:r>
          </a:p>
          <a:p>
            <a:pPr eaLnBrk="1" hangingPunct="1">
              <a:spcBef>
                <a:spcPct val="15000"/>
              </a:spcBef>
              <a:buFont typeface="Monotype Sorts" pitchFamily="2" charset="2"/>
              <a:buNone/>
              <a:tabLst>
                <a:tab pos="1371600" algn="l"/>
                <a:tab pos="1717675" algn="l"/>
                <a:tab pos="2338388" algn="l"/>
              </a:tabLst>
            </a:pPr>
            <a:r>
              <a:rPr lang="en-US" altLang="zh-TW" sz="2000" kern="0" dirty="0" smtClean="0">
                <a:solidFill>
                  <a:srgbClr val="0000FF"/>
                </a:solidFill>
              </a:rPr>
              <a:t>	</a:t>
            </a:r>
            <a:endParaRPr lang="en-US" altLang="zh-TW" sz="2000" kern="0" dirty="0" smtClean="0"/>
          </a:p>
        </p:txBody>
      </p:sp>
      <p:sp>
        <p:nvSpPr>
          <p:cNvPr id="8" name="Rectangle 3"/>
          <p:cNvSpPr txBox="1">
            <a:spLocks noChangeArrowheads="1"/>
          </p:cNvSpPr>
          <p:nvPr/>
        </p:nvSpPr>
        <p:spPr bwMode="auto">
          <a:xfrm>
            <a:off x="2987824" y="3174865"/>
            <a:ext cx="3960440" cy="686184"/>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4"/>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5"/>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18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18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18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1800">
                <a:solidFill>
                  <a:schemeClr val="tx1"/>
                </a:solidFill>
                <a:latin typeface="+mn-lt"/>
                <a:ea typeface="+mn-ea"/>
              </a:defRPr>
            </a:lvl9pPr>
          </a:lstStyle>
          <a:p>
            <a:pPr eaLnBrk="1" hangingPunct="1"/>
            <a:r>
              <a:rPr lang="en-US" altLang="zh-TW" kern="0" dirty="0" smtClean="0"/>
              <a:t>c is priority number.</a:t>
            </a:r>
          </a:p>
        </p:txBody>
      </p:sp>
    </p:spTree>
    <p:extLst>
      <p:ext uri="{BB962C8B-B14F-4D97-AF65-F5344CB8AC3E}">
        <p14:creationId xmlns:p14="http://schemas.microsoft.com/office/powerpoint/2010/main" val="3471461181"/>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1143000"/>
          </a:xfrm>
        </p:spPr>
        <p:txBody>
          <a:bodyPr/>
          <a:lstStyle/>
          <a:p>
            <a:pPr eaLnBrk="1" hangingPunct="1"/>
            <a:r>
              <a:rPr lang="en-US" altLang="zh-TW" sz="4000" dirty="0" smtClean="0"/>
              <a:t>A Monitor to Allocate Single Resource</a:t>
            </a:r>
          </a:p>
        </p:txBody>
      </p:sp>
      <p:sp>
        <p:nvSpPr>
          <p:cNvPr id="49155" name="Rectangle 3"/>
          <p:cNvSpPr>
            <a:spLocks noGrp="1" noChangeArrowheads="1"/>
          </p:cNvSpPr>
          <p:nvPr>
            <p:ph type="body" idx="1"/>
          </p:nvPr>
        </p:nvSpPr>
        <p:spPr>
          <a:xfrm>
            <a:off x="4567741" y="1014450"/>
            <a:ext cx="3777109" cy="5400600"/>
          </a:xfrm>
        </p:spPr>
        <p:txBody>
          <a:bodyPr/>
          <a:lstStyle/>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monitor </a:t>
            </a:r>
            <a:r>
              <a:rPr lang="en-US" altLang="zh-TW" sz="1800" dirty="0" err="1" smtClean="0">
                <a:solidFill>
                  <a:srgbClr val="0000FF"/>
                </a:solidFill>
              </a:rPr>
              <a:t>ResourceAllocator</a:t>
            </a:r>
            <a:r>
              <a:rPr lang="en-US" altLang="zh-TW" sz="1800" dirty="0" smtClean="0">
                <a:solidFill>
                  <a:srgbClr val="0000FF"/>
                </a:solidFill>
              </a:rPr>
              <a:t>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a:t>
            </a:r>
            <a:r>
              <a:rPr lang="en-US" altLang="zh-TW" sz="1800" dirty="0" err="1" smtClean="0">
                <a:solidFill>
                  <a:srgbClr val="0000FF"/>
                </a:solidFill>
              </a:rPr>
              <a:t>boolean</a:t>
            </a:r>
            <a:r>
              <a:rPr lang="en-US" altLang="zh-TW" sz="1800" dirty="0" smtClean="0">
                <a:solidFill>
                  <a:srgbClr val="0000FF"/>
                </a:solidFill>
              </a:rPr>
              <a:t> busy;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condition x;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void acquire(</a:t>
            </a:r>
            <a:r>
              <a:rPr lang="en-US" altLang="zh-TW" sz="1800" dirty="0" err="1" smtClean="0">
                <a:solidFill>
                  <a:srgbClr val="0000FF"/>
                </a:solidFill>
              </a:rPr>
              <a:t>int</a:t>
            </a:r>
            <a:r>
              <a:rPr lang="en-US" altLang="zh-TW" sz="1800" dirty="0" smtClean="0">
                <a:solidFill>
                  <a:srgbClr val="0000FF"/>
                </a:solidFill>
              </a:rPr>
              <a:t> time) { </a:t>
            </a:r>
          </a:p>
          <a:p>
            <a:pPr eaLnBrk="1" hangingPunct="1">
              <a:spcBef>
                <a:spcPct val="15000"/>
              </a:spcBef>
              <a:buFont typeface="Monotype Sorts" pitchFamily="2" charset="2"/>
              <a:buNone/>
              <a:tabLst>
                <a:tab pos="1371600" algn="l"/>
                <a:tab pos="1717675" algn="l"/>
                <a:tab pos="2338388" algn="l"/>
              </a:tabLst>
            </a:pPr>
            <a:r>
              <a:rPr lang="en-US" altLang="zh-TW" sz="1800" dirty="0">
                <a:solidFill>
                  <a:srgbClr val="0000FF"/>
                </a:solidFill>
              </a:rPr>
              <a:t>	 </a:t>
            </a:r>
            <a:r>
              <a:rPr lang="en-US" altLang="zh-TW" sz="1800" dirty="0" smtClean="0">
                <a:solidFill>
                  <a:srgbClr val="0000FF"/>
                </a:solidFill>
              </a:rPr>
              <a:t>     if (busy)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a:t>
            </a:r>
            <a:r>
              <a:rPr lang="en-US" altLang="zh-TW" sz="1800" dirty="0">
                <a:solidFill>
                  <a:srgbClr val="0000FF"/>
                </a:solidFill>
              </a:rPr>
              <a:t> </a:t>
            </a:r>
            <a:r>
              <a:rPr lang="en-US" altLang="zh-TW" sz="1800" dirty="0" smtClean="0">
                <a:solidFill>
                  <a:srgbClr val="0000FF"/>
                </a:solidFill>
              </a:rPr>
              <a:t>         </a:t>
            </a:r>
            <a:r>
              <a:rPr lang="en-US" altLang="zh-TW" sz="1800" dirty="0" err="1" smtClean="0">
                <a:solidFill>
                  <a:srgbClr val="0000FF"/>
                </a:solidFill>
              </a:rPr>
              <a:t>x.wait</a:t>
            </a:r>
            <a:r>
              <a:rPr lang="en-US" altLang="zh-TW" sz="1800" dirty="0" smtClean="0">
                <a:solidFill>
                  <a:srgbClr val="0000FF"/>
                </a:solidFill>
              </a:rPr>
              <a:t>(time);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busy = TRUE;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void release() {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busy = FALSE;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a:t>
            </a:r>
            <a:r>
              <a:rPr lang="en-US" altLang="zh-TW" sz="1800" dirty="0" err="1" smtClean="0">
                <a:solidFill>
                  <a:srgbClr val="0000FF"/>
                </a:solidFill>
              </a:rPr>
              <a:t>x.signal</a:t>
            </a:r>
            <a:r>
              <a:rPr lang="en-US" altLang="zh-TW" sz="1800" dirty="0" smtClean="0">
                <a:solidFill>
                  <a:srgbClr val="0000FF"/>
                </a:solidFill>
              </a:rPr>
              <a:t>();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initialization code()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busy = FALSE;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	}</a:t>
            </a:r>
          </a:p>
          <a:p>
            <a:pPr eaLnBrk="1" hangingPunct="1">
              <a:spcBef>
                <a:spcPct val="15000"/>
              </a:spcBef>
              <a:buFont typeface="Monotype Sorts" pitchFamily="2" charset="2"/>
              <a:buNone/>
              <a:tabLst>
                <a:tab pos="1371600" algn="l"/>
                <a:tab pos="1717675" algn="l"/>
                <a:tab pos="2338388" algn="l"/>
              </a:tabLst>
            </a:pPr>
            <a:r>
              <a:rPr lang="en-US" altLang="zh-TW" sz="1800" dirty="0" smtClean="0">
                <a:solidFill>
                  <a:srgbClr val="0000FF"/>
                </a:solidFill>
              </a:rPr>
              <a:t>}</a:t>
            </a:r>
            <a:r>
              <a:rPr lang="en-US" altLang="zh-TW" sz="1800" b="1" dirty="0" smtClean="0"/>
              <a:t>		</a:t>
            </a:r>
            <a:r>
              <a:rPr lang="en-US" altLang="zh-TW" sz="1800" dirty="0" smtClean="0"/>
              <a:t>	</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54</a:t>
            </a:fld>
            <a:endParaRPr lang="en-US" altLang="zh-TW"/>
          </a:p>
        </p:txBody>
      </p:sp>
      <p:sp>
        <p:nvSpPr>
          <p:cNvPr id="6" name="Rectangle 3"/>
          <p:cNvSpPr txBox="1">
            <a:spLocks noChangeArrowheads="1"/>
          </p:cNvSpPr>
          <p:nvPr/>
        </p:nvSpPr>
        <p:spPr bwMode="auto">
          <a:xfrm>
            <a:off x="794892" y="2348880"/>
            <a:ext cx="2973700" cy="108012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3"/>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4"/>
              </a:buBlip>
              <a:defRPr kumimoji="1" sz="24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6"/>
              </a:buBlip>
              <a:defRPr kumimoji="1" sz="18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18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18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18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18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1800">
                <a:solidFill>
                  <a:schemeClr val="tx1"/>
                </a:solidFill>
                <a:latin typeface="+mn-lt"/>
                <a:ea typeface="+mn-ea"/>
              </a:defRPr>
            </a:lvl9pPr>
          </a:lstStyle>
          <a:p>
            <a:pPr eaLnBrk="1" hangingPunct="1">
              <a:spcBef>
                <a:spcPct val="15000"/>
              </a:spcBef>
              <a:buFont typeface="Monotype Sorts" pitchFamily="2" charset="2"/>
              <a:buNone/>
              <a:tabLst>
                <a:tab pos="1371600" algn="l"/>
                <a:tab pos="1717675" algn="l"/>
                <a:tab pos="2338388" algn="l"/>
              </a:tabLst>
            </a:pPr>
            <a:r>
              <a:rPr lang="en-US" altLang="zh-TW" sz="1800" kern="0" dirty="0" smtClean="0">
                <a:solidFill>
                  <a:srgbClr val="0000FF"/>
                </a:solidFill>
              </a:rPr>
              <a:t>acquire(time);</a:t>
            </a:r>
          </a:p>
          <a:p>
            <a:pPr eaLnBrk="1" hangingPunct="1">
              <a:spcBef>
                <a:spcPct val="15000"/>
              </a:spcBef>
              <a:buFont typeface="Monotype Sorts" pitchFamily="2" charset="2"/>
              <a:buNone/>
              <a:tabLst>
                <a:tab pos="1371600" algn="l"/>
                <a:tab pos="1717675" algn="l"/>
                <a:tab pos="2338388" algn="l"/>
              </a:tabLst>
            </a:pPr>
            <a:r>
              <a:rPr lang="en-US" altLang="zh-TW" sz="1800" kern="0" dirty="0" smtClean="0">
                <a:solidFill>
                  <a:srgbClr val="0000FF"/>
                </a:solidFill>
              </a:rPr>
              <a:t>	    access the resource;</a:t>
            </a:r>
          </a:p>
          <a:p>
            <a:pPr eaLnBrk="1" hangingPunct="1">
              <a:spcBef>
                <a:spcPct val="15000"/>
              </a:spcBef>
              <a:buFont typeface="Monotype Sorts" pitchFamily="2" charset="2"/>
              <a:buNone/>
              <a:tabLst>
                <a:tab pos="1371600" algn="l"/>
                <a:tab pos="1717675" algn="l"/>
                <a:tab pos="2338388" algn="l"/>
              </a:tabLst>
            </a:pPr>
            <a:r>
              <a:rPr lang="en-US" altLang="zh-TW" sz="1800" kern="0" dirty="0" smtClean="0">
                <a:solidFill>
                  <a:srgbClr val="0000FF"/>
                </a:solidFill>
              </a:rPr>
              <a:t>release();</a:t>
            </a:r>
          </a:p>
          <a:p>
            <a:pPr eaLnBrk="1" hangingPunct="1">
              <a:spcBef>
                <a:spcPct val="15000"/>
              </a:spcBef>
              <a:buFont typeface="Monotype Sorts" pitchFamily="2" charset="2"/>
              <a:buNone/>
              <a:tabLst>
                <a:tab pos="1371600" algn="l"/>
                <a:tab pos="1717675" algn="l"/>
                <a:tab pos="2338388" algn="l"/>
              </a:tabLst>
            </a:pPr>
            <a:endParaRPr lang="en-US" altLang="zh-TW" sz="1800" kern="0" dirty="0" smtClean="0"/>
          </a:p>
        </p:txBody>
      </p:sp>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smtClean="0"/>
              <a:t>Synchronization Examples</a:t>
            </a:r>
          </a:p>
        </p:txBody>
      </p:sp>
      <p:sp>
        <p:nvSpPr>
          <p:cNvPr id="50179" name="Rectangle 3"/>
          <p:cNvSpPr>
            <a:spLocks noGrp="1" noChangeArrowheads="1"/>
          </p:cNvSpPr>
          <p:nvPr>
            <p:ph type="body" idx="1"/>
          </p:nvPr>
        </p:nvSpPr>
        <p:spPr/>
        <p:txBody>
          <a:bodyPr/>
          <a:lstStyle/>
          <a:p>
            <a:pPr eaLnBrk="1" hangingPunct="1"/>
            <a:r>
              <a:rPr lang="en-US" altLang="zh-TW" dirty="0" smtClean="0"/>
              <a:t>Solaris</a:t>
            </a:r>
          </a:p>
          <a:p>
            <a:pPr eaLnBrk="1" hangingPunct="1"/>
            <a:r>
              <a:rPr lang="en-US" altLang="zh-TW" dirty="0" smtClean="0"/>
              <a:t>Windows XP</a:t>
            </a:r>
          </a:p>
          <a:p>
            <a:pPr eaLnBrk="1" hangingPunct="1"/>
            <a:r>
              <a:rPr lang="en-US" altLang="zh-TW" dirty="0" smtClean="0"/>
              <a:t>Linux</a:t>
            </a:r>
          </a:p>
          <a:p>
            <a:pPr eaLnBrk="1" hangingPunct="1"/>
            <a:r>
              <a:rPr lang="en-US" altLang="zh-TW" dirty="0" err="1" smtClean="0"/>
              <a:t>Pthreads</a:t>
            </a:r>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55</a:t>
            </a:fld>
            <a:endParaRPr lang="en-US" altLang="zh-TW"/>
          </a:p>
        </p:txBody>
      </p:sp>
    </p:spTree>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mtClean="0"/>
              <a:t>Solaris Synchronization</a:t>
            </a:r>
          </a:p>
        </p:txBody>
      </p:sp>
      <p:sp>
        <p:nvSpPr>
          <p:cNvPr id="51203" name="Rectangle 3"/>
          <p:cNvSpPr>
            <a:spLocks noGrp="1" noChangeArrowheads="1"/>
          </p:cNvSpPr>
          <p:nvPr>
            <p:ph type="body" idx="1"/>
          </p:nvPr>
        </p:nvSpPr>
        <p:spPr/>
        <p:txBody>
          <a:bodyPr/>
          <a:lstStyle/>
          <a:p>
            <a:pPr eaLnBrk="1" hangingPunct="1"/>
            <a:r>
              <a:rPr lang="en-US" altLang="zh-TW" sz="2400" dirty="0" smtClean="0"/>
              <a:t>Implements a variety of locks to support multitasking, multithreading (including real-time threads), and multiprocessing</a:t>
            </a:r>
          </a:p>
          <a:p>
            <a:pPr eaLnBrk="1" hangingPunct="1"/>
            <a:r>
              <a:rPr lang="en-US" altLang="zh-TW" sz="2400" dirty="0" smtClean="0"/>
              <a:t>Uses </a:t>
            </a:r>
            <a:r>
              <a:rPr lang="en-US" altLang="zh-TW" sz="2400" dirty="0" smtClean="0">
                <a:solidFill>
                  <a:srgbClr val="3366FF"/>
                </a:solidFill>
              </a:rPr>
              <a:t>adaptive </a:t>
            </a:r>
            <a:r>
              <a:rPr lang="en-US" altLang="zh-TW" sz="2400" dirty="0" err="1" smtClean="0">
                <a:solidFill>
                  <a:srgbClr val="3366FF"/>
                </a:solidFill>
              </a:rPr>
              <a:t>mutexes</a:t>
            </a:r>
            <a:r>
              <a:rPr lang="en-US" altLang="zh-TW" sz="2400" dirty="0" smtClean="0">
                <a:solidFill>
                  <a:srgbClr val="3366FF"/>
                </a:solidFill>
              </a:rPr>
              <a:t> </a:t>
            </a:r>
            <a:r>
              <a:rPr lang="en-US" altLang="zh-TW" sz="2400" dirty="0" smtClean="0"/>
              <a:t>for efficiency when protecting data from short code segments</a:t>
            </a:r>
          </a:p>
          <a:p>
            <a:pPr eaLnBrk="1" hangingPunct="1"/>
            <a:r>
              <a:rPr lang="en-US" altLang="zh-TW" sz="2400" dirty="0" smtClean="0"/>
              <a:t>Uses </a:t>
            </a:r>
            <a:r>
              <a:rPr lang="en-US" altLang="zh-TW" sz="2400" dirty="0" smtClean="0">
                <a:solidFill>
                  <a:srgbClr val="3366FF"/>
                </a:solidFill>
              </a:rPr>
              <a:t>condition variables </a:t>
            </a:r>
            <a:r>
              <a:rPr lang="en-US" altLang="zh-TW" sz="2400" dirty="0" smtClean="0"/>
              <a:t>and </a:t>
            </a:r>
            <a:r>
              <a:rPr lang="en-US" altLang="zh-TW" sz="2400" dirty="0" smtClean="0">
                <a:solidFill>
                  <a:srgbClr val="3366FF"/>
                </a:solidFill>
              </a:rPr>
              <a:t>readers-writers </a:t>
            </a:r>
            <a:r>
              <a:rPr lang="en-US" altLang="zh-TW" sz="2400" dirty="0" smtClean="0"/>
              <a:t>locks when longer sections of code need access to data</a:t>
            </a:r>
          </a:p>
          <a:p>
            <a:pPr eaLnBrk="1" hangingPunct="1"/>
            <a:r>
              <a:rPr lang="en-US" altLang="zh-TW" sz="2400" dirty="0" smtClean="0"/>
              <a:t>Uses </a:t>
            </a:r>
            <a:r>
              <a:rPr lang="en-US" altLang="zh-TW" sz="2400" dirty="0" smtClean="0">
                <a:solidFill>
                  <a:srgbClr val="3366FF"/>
                </a:solidFill>
              </a:rPr>
              <a:t>turnstiles</a:t>
            </a:r>
            <a:r>
              <a:rPr lang="en-US" altLang="zh-TW" sz="2400" dirty="0" smtClean="0"/>
              <a:t> to order the list of threads waiting to acquire either an adaptive </a:t>
            </a:r>
            <a:r>
              <a:rPr lang="en-US" altLang="zh-TW" sz="2400" dirty="0" err="1" smtClean="0"/>
              <a:t>mutex</a:t>
            </a:r>
            <a:r>
              <a:rPr lang="en-US" altLang="zh-TW" sz="2400" dirty="0" smtClean="0"/>
              <a:t> or reader-writer lock</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56</a:t>
            </a:fld>
            <a:endParaRPr lang="en-US" altLang="zh-TW"/>
          </a:p>
        </p:txBody>
      </p:sp>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t>Windows XP Synchronization</a:t>
            </a:r>
          </a:p>
        </p:txBody>
      </p:sp>
      <p:sp>
        <p:nvSpPr>
          <p:cNvPr id="52227" name="Rectangle 3"/>
          <p:cNvSpPr>
            <a:spLocks noGrp="1" noChangeArrowheads="1"/>
          </p:cNvSpPr>
          <p:nvPr>
            <p:ph type="body" idx="1"/>
          </p:nvPr>
        </p:nvSpPr>
        <p:spPr/>
        <p:txBody>
          <a:bodyPr/>
          <a:lstStyle/>
          <a:p>
            <a:pPr eaLnBrk="1" hangingPunct="1"/>
            <a:r>
              <a:rPr lang="en-US" altLang="zh-TW" sz="2800" dirty="0" smtClean="0"/>
              <a:t>Uses interrupt masks to protect access to global resources on uniprocessor systems</a:t>
            </a:r>
          </a:p>
          <a:p>
            <a:pPr eaLnBrk="1" hangingPunct="1"/>
            <a:r>
              <a:rPr lang="en-US" altLang="zh-TW" sz="2800" dirty="0" smtClean="0"/>
              <a:t>Uses </a:t>
            </a:r>
            <a:r>
              <a:rPr lang="en-US" altLang="zh-TW" sz="2800" dirty="0" smtClean="0">
                <a:solidFill>
                  <a:srgbClr val="3366FF"/>
                </a:solidFill>
              </a:rPr>
              <a:t>spinlocks </a:t>
            </a:r>
            <a:r>
              <a:rPr lang="en-US" altLang="zh-TW" sz="2800" dirty="0" smtClean="0"/>
              <a:t>on multiprocessor systems</a:t>
            </a:r>
          </a:p>
          <a:p>
            <a:pPr eaLnBrk="1" hangingPunct="1"/>
            <a:r>
              <a:rPr lang="en-US" altLang="zh-TW" sz="2800" dirty="0" smtClean="0"/>
              <a:t>Also provides </a:t>
            </a:r>
            <a:r>
              <a:rPr lang="en-US" altLang="zh-TW" sz="2800" dirty="0" smtClean="0">
                <a:solidFill>
                  <a:srgbClr val="3366FF"/>
                </a:solidFill>
              </a:rPr>
              <a:t>dispatcher objects </a:t>
            </a:r>
            <a:r>
              <a:rPr lang="en-US" altLang="zh-TW" sz="2800" dirty="0" smtClean="0"/>
              <a:t>which may act as either </a:t>
            </a:r>
            <a:r>
              <a:rPr lang="en-US" altLang="zh-TW" sz="2800" dirty="0" err="1" smtClean="0"/>
              <a:t>mutexes</a:t>
            </a:r>
            <a:r>
              <a:rPr lang="en-US" altLang="zh-TW" sz="2800" dirty="0" smtClean="0"/>
              <a:t> and semaphores</a:t>
            </a:r>
          </a:p>
          <a:p>
            <a:pPr eaLnBrk="1" hangingPunct="1"/>
            <a:r>
              <a:rPr lang="en-US" altLang="zh-TW" sz="2800" dirty="0" smtClean="0"/>
              <a:t>Dispatcher objects may also provide </a:t>
            </a:r>
            <a:r>
              <a:rPr lang="en-US" altLang="zh-TW" sz="2800" dirty="0" smtClean="0">
                <a:solidFill>
                  <a:srgbClr val="3366FF"/>
                </a:solidFill>
              </a:rPr>
              <a:t>events</a:t>
            </a:r>
          </a:p>
          <a:p>
            <a:pPr lvl="1" eaLnBrk="1" hangingPunct="1"/>
            <a:r>
              <a:rPr lang="en-US" altLang="zh-TW" sz="2400" dirty="0" smtClean="0"/>
              <a:t>An event acts much like a condition variable</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57</a:t>
            </a:fld>
            <a:endParaRPr lang="en-US" altLang="zh-TW"/>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mtClean="0"/>
              <a:t>Linux Synchronization</a:t>
            </a:r>
          </a:p>
        </p:txBody>
      </p:sp>
      <p:sp>
        <p:nvSpPr>
          <p:cNvPr id="53251" name="Rectangle 3"/>
          <p:cNvSpPr>
            <a:spLocks noGrp="1" noChangeArrowheads="1"/>
          </p:cNvSpPr>
          <p:nvPr>
            <p:ph type="body" idx="1"/>
          </p:nvPr>
        </p:nvSpPr>
        <p:spPr/>
        <p:txBody>
          <a:bodyPr/>
          <a:lstStyle/>
          <a:p>
            <a:pPr eaLnBrk="1" hangingPunct="1"/>
            <a:r>
              <a:rPr lang="en-US" altLang="zh-TW" sz="2800" dirty="0" smtClean="0"/>
              <a:t>Linux:</a:t>
            </a:r>
          </a:p>
          <a:p>
            <a:pPr lvl="1" eaLnBrk="1" hangingPunct="1"/>
            <a:r>
              <a:rPr lang="en-US" altLang="zh-TW" sz="2400" dirty="0" smtClean="0"/>
              <a:t>Prior to kernel Version 2.6, disables interrupts to implement short critical sections</a:t>
            </a:r>
          </a:p>
          <a:p>
            <a:pPr lvl="1" eaLnBrk="1" hangingPunct="1"/>
            <a:r>
              <a:rPr lang="en-US" altLang="zh-TW" sz="2400" dirty="0" smtClean="0"/>
              <a:t>Version 2.6 and later, fully preemptive</a:t>
            </a:r>
          </a:p>
          <a:p>
            <a:pPr eaLnBrk="1" hangingPunct="1"/>
            <a:endParaRPr lang="en-US" altLang="zh-TW" sz="2800" dirty="0" smtClean="0"/>
          </a:p>
          <a:p>
            <a:pPr eaLnBrk="1" hangingPunct="1"/>
            <a:r>
              <a:rPr lang="en-US" altLang="zh-TW" sz="2800" dirty="0" smtClean="0"/>
              <a:t>Linux provides:</a:t>
            </a:r>
          </a:p>
          <a:p>
            <a:pPr lvl="1" eaLnBrk="1" hangingPunct="1"/>
            <a:r>
              <a:rPr lang="en-US" altLang="zh-TW" sz="2400" dirty="0" smtClean="0"/>
              <a:t>semaphores</a:t>
            </a:r>
          </a:p>
          <a:p>
            <a:pPr lvl="1" eaLnBrk="1" hangingPunct="1"/>
            <a:r>
              <a:rPr lang="en-US" altLang="zh-TW" sz="2400" dirty="0" smtClean="0"/>
              <a:t>spin locks</a:t>
            </a:r>
          </a:p>
        </p:txBody>
      </p:sp>
      <p:graphicFrame>
        <p:nvGraphicFramePr>
          <p:cNvPr id="4" name="Group 43"/>
          <p:cNvGraphicFramePr>
            <a:graphicFrameLocks/>
          </p:cNvGraphicFramePr>
          <p:nvPr>
            <p:extLst>
              <p:ext uri="{D42A27DB-BD31-4B8C-83A1-F6EECF244321}">
                <p14:modId xmlns:p14="http://schemas.microsoft.com/office/powerpoint/2010/main" val="1604883104"/>
              </p:ext>
            </p:extLst>
          </p:nvPr>
        </p:nvGraphicFramePr>
        <p:xfrm>
          <a:off x="3707904" y="3861048"/>
          <a:ext cx="4752528" cy="2050176"/>
        </p:xfrm>
        <a:graphic>
          <a:graphicData uri="http://schemas.openxmlformats.org/drawingml/2006/table">
            <a:tbl>
              <a:tblPr/>
              <a:tblGrid>
                <a:gridCol w="2377653">
                  <a:extLst>
                    <a:ext uri="{9D8B030D-6E8A-4147-A177-3AD203B41FA5}">
                      <a16:colId xmlns:a16="http://schemas.microsoft.com/office/drawing/2014/main" val="20000"/>
                    </a:ext>
                  </a:extLst>
                </a:gridCol>
                <a:gridCol w="2374875">
                  <a:extLst>
                    <a:ext uri="{9D8B030D-6E8A-4147-A177-3AD203B41FA5}">
                      <a16:colId xmlns:a16="http://schemas.microsoft.com/office/drawing/2014/main" val="20001"/>
                    </a:ext>
                  </a:extLst>
                </a:gridCol>
              </a:tblGrid>
              <a:tr h="648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Single processor</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Multiple Processor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8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Disable Kernel preemption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Acquire spin lock</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8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Enable Kernel preemption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charset="0"/>
                          <a:ea typeface="新細明體" pitchFamily="18" charset="-120"/>
                        </a:rPr>
                        <a:t>Release spin lock</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58</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971550" y="0"/>
            <a:ext cx="2808288" cy="1143000"/>
          </a:xfrm>
        </p:spPr>
        <p:txBody>
          <a:bodyPr/>
          <a:lstStyle/>
          <a:p>
            <a:pPr eaLnBrk="1" hangingPunct="1"/>
            <a:r>
              <a:rPr lang="en-US" altLang="zh-TW" smtClean="0"/>
              <a:t>Producer </a:t>
            </a:r>
          </a:p>
        </p:txBody>
      </p:sp>
      <p:sp>
        <p:nvSpPr>
          <p:cNvPr id="8198" name="Rectangle 3"/>
          <p:cNvSpPr>
            <a:spLocks noGrp="1" noChangeArrowheads="1"/>
          </p:cNvSpPr>
          <p:nvPr>
            <p:ph type="body" idx="1"/>
          </p:nvPr>
        </p:nvSpPr>
        <p:spPr>
          <a:xfrm>
            <a:off x="517525" y="1420813"/>
            <a:ext cx="4068763" cy="4556125"/>
          </a:xfrm>
        </p:spPr>
        <p:txBody>
          <a:bodyPr/>
          <a:lstStyle/>
          <a:p>
            <a:pPr eaLnBrk="1" hangingPunct="1">
              <a:buFontTx/>
              <a:buNone/>
            </a:pPr>
            <a:r>
              <a:rPr lang="en-US" altLang="zh-TW" sz="2000" dirty="0" smtClean="0">
                <a:solidFill>
                  <a:srgbClr val="0000FF"/>
                </a:solidFill>
              </a:rPr>
              <a:t>while (true) {</a:t>
            </a:r>
          </a:p>
          <a:p>
            <a:pPr eaLnBrk="1" hangingPunct="1">
              <a:buFontTx/>
              <a:buNone/>
            </a:pPr>
            <a:r>
              <a:rPr lang="en-US" altLang="zh-TW" sz="2000" dirty="0" smtClean="0">
                <a:solidFill>
                  <a:srgbClr val="0000FF"/>
                </a:solidFill>
              </a:rPr>
              <a:t>     </a:t>
            </a:r>
          </a:p>
          <a:p>
            <a:pPr eaLnBrk="1" hangingPunct="1">
              <a:buFontTx/>
              <a:buNone/>
            </a:pPr>
            <a:r>
              <a:rPr lang="en-US" altLang="zh-TW" sz="2000" dirty="0" smtClean="0">
                <a:solidFill>
                  <a:srgbClr val="0000FF"/>
                </a:solidFill>
              </a:rPr>
              <a:t>/*  produce an item and put in </a:t>
            </a:r>
            <a:r>
              <a:rPr lang="en-US" altLang="zh-TW" sz="2000" dirty="0" err="1" smtClean="0">
                <a:solidFill>
                  <a:srgbClr val="0000FF"/>
                </a:solidFill>
              </a:rPr>
              <a:t>nextProduced</a:t>
            </a:r>
            <a:r>
              <a:rPr lang="en-US" altLang="zh-TW" sz="2000" dirty="0" smtClean="0">
                <a:solidFill>
                  <a:srgbClr val="0000FF"/>
                </a:solidFill>
              </a:rPr>
              <a:t>  */</a:t>
            </a:r>
          </a:p>
          <a:p>
            <a:pPr eaLnBrk="1" hangingPunct="1">
              <a:buFontTx/>
              <a:buNone/>
            </a:pPr>
            <a:r>
              <a:rPr lang="en-US" altLang="zh-TW" sz="2000" dirty="0" smtClean="0">
                <a:solidFill>
                  <a:srgbClr val="0000FF"/>
                </a:solidFill>
              </a:rPr>
              <a:t>  while (count == BUFFER_SIZE)</a:t>
            </a:r>
          </a:p>
          <a:p>
            <a:pPr eaLnBrk="1" hangingPunct="1">
              <a:buFontTx/>
              <a:buNone/>
            </a:pPr>
            <a:r>
              <a:rPr lang="en-US" altLang="zh-TW" sz="2000" dirty="0" smtClean="0">
                <a:solidFill>
                  <a:srgbClr val="0000FF"/>
                </a:solidFill>
              </a:rPr>
              <a:t>	       ; // do nothing</a:t>
            </a:r>
          </a:p>
          <a:p>
            <a:pPr eaLnBrk="1" hangingPunct="1">
              <a:buFontTx/>
              <a:buNone/>
            </a:pPr>
            <a:r>
              <a:rPr lang="en-US" altLang="zh-TW" sz="2000" dirty="0" smtClean="0">
                <a:solidFill>
                  <a:srgbClr val="0000FF"/>
                </a:solidFill>
              </a:rPr>
              <a:t>  buffer [in] = </a:t>
            </a:r>
            <a:r>
              <a:rPr lang="en-US" altLang="zh-TW" sz="2000" dirty="0" err="1" smtClean="0">
                <a:solidFill>
                  <a:srgbClr val="0000FF"/>
                </a:solidFill>
              </a:rPr>
              <a:t>nextProduced</a:t>
            </a:r>
            <a:r>
              <a:rPr lang="en-US" altLang="zh-TW" sz="2000" dirty="0" smtClean="0">
                <a:solidFill>
                  <a:srgbClr val="0000FF"/>
                </a:solidFill>
              </a:rPr>
              <a:t>;</a:t>
            </a:r>
          </a:p>
          <a:p>
            <a:pPr eaLnBrk="1" hangingPunct="1">
              <a:buFontTx/>
              <a:buNone/>
            </a:pPr>
            <a:r>
              <a:rPr lang="en-US" altLang="zh-TW" sz="2000" dirty="0" smtClean="0">
                <a:solidFill>
                  <a:srgbClr val="0000FF"/>
                </a:solidFill>
              </a:rPr>
              <a:t>  in = (in + 1) % BUFFER_SIZE;</a:t>
            </a:r>
          </a:p>
          <a:p>
            <a:pPr eaLnBrk="1" hangingPunct="1">
              <a:buFontTx/>
              <a:buNone/>
            </a:pPr>
            <a:r>
              <a:rPr lang="en-US" altLang="zh-TW" sz="2000" dirty="0" smtClean="0">
                <a:solidFill>
                  <a:srgbClr val="0000FF"/>
                </a:solidFill>
              </a:rPr>
              <a:t>  count++;</a:t>
            </a:r>
          </a:p>
          <a:p>
            <a:pPr eaLnBrk="1" hangingPunct="1">
              <a:buFontTx/>
              <a:buNone/>
            </a:pPr>
            <a:r>
              <a:rPr lang="en-US" altLang="zh-TW" sz="2000" dirty="0" smtClean="0">
                <a:solidFill>
                  <a:srgbClr val="0000FF"/>
                </a:solidFill>
              </a:rPr>
              <a:t>}   </a:t>
            </a:r>
          </a:p>
        </p:txBody>
      </p:sp>
      <p:sp>
        <p:nvSpPr>
          <p:cNvPr id="8199" name="Rectangle 2"/>
          <p:cNvSpPr txBox="1">
            <a:spLocks noChangeArrowheads="1"/>
          </p:cNvSpPr>
          <p:nvPr/>
        </p:nvSpPr>
        <p:spPr bwMode="auto">
          <a:xfrm>
            <a:off x="4608513" y="0"/>
            <a:ext cx="4089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eaLnBrk="1" hangingPunct="1"/>
            <a:r>
              <a:rPr lang="en-US" altLang="zh-TW" sz="4400" b="1">
                <a:solidFill>
                  <a:srgbClr val="0000FF"/>
                </a:solidFill>
                <a:latin typeface="Times New Roman" pitchFamily="18" charset="0"/>
              </a:rPr>
              <a:t>Consumer</a:t>
            </a:r>
          </a:p>
        </p:txBody>
      </p:sp>
      <p:sp>
        <p:nvSpPr>
          <p:cNvPr id="8200" name="Rectangle 3"/>
          <p:cNvSpPr txBox="1">
            <a:spLocks noChangeArrowheads="1"/>
          </p:cNvSpPr>
          <p:nvPr/>
        </p:nvSpPr>
        <p:spPr bwMode="auto">
          <a:xfrm>
            <a:off x="4859338" y="1412875"/>
            <a:ext cx="4113212" cy="4537075"/>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400">
                <a:solidFill>
                  <a:schemeClr val="tx1"/>
                </a:solidFill>
                <a:latin typeface="Bickley Script LET" pitchFamily="2" charset="0"/>
                <a:ea typeface="新細明體" pitchFamily="18" charset="-120"/>
              </a:defRPr>
            </a:lvl1pPr>
            <a:lvl2pPr marL="742950" indent="-285750" eaLnBrk="0" hangingPunct="0">
              <a:defRPr kumimoji="1" sz="1400">
                <a:solidFill>
                  <a:schemeClr val="tx1"/>
                </a:solidFill>
                <a:latin typeface="Bickley Script LET" pitchFamily="2" charset="0"/>
                <a:ea typeface="新細明體" pitchFamily="18" charset="-120"/>
              </a:defRPr>
            </a:lvl2pPr>
            <a:lvl3pPr marL="1143000" indent="-228600" eaLnBrk="0" hangingPunct="0">
              <a:defRPr kumimoji="1" sz="1400">
                <a:solidFill>
                  <a:schemeClr val="tx1"/>
                </a:solidFill>
                <a:latin typeface="Bickley Script LET" pitchFamily="2" charset="0"/>
                <a:ea typeface="新細明體" pitchFamily="18" charset="-120"/>
              </a:defRPr>
            </a:lvl3pPr>
            <a:lvl4pPr marL="1600200" indent="-228600" eaLnBrk="0" hangingPunct="0">
              <a:defRPr kumimoji="1" sz="1400">
                <a:solidFill>
                  <a:schemeClr val="tx1"/>
                </a:solidFill>
                <a:latin typeface="Bickley Script LET" pitchFamily="2" charset="0"/>
                <a:ea typeface="新細明體" pitchFamily="18" charset="-120"/>
              </a:defRPr>
            </a:lvl4pPr>
            <a:lvl5pPr marL="2057400" indent="-228600" eaLnBrk="0" hangingPunct="0">
              <a:defRPr kumimoji="1" sz="1400">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sz="1400">
                <a:solidFill>
                  <a:schemeClr val="tx1"/>
                </a:solidFill>
                <a:latin typeface="Bickley Script LET" pitchFamily="2" charset="0"/>
                <a:ea typeface="新細明體" pitchFamily="18" charset="-120"/>
              </a:defRPr>
            </a:lvl9pPr>
          </a:lstStyle>
          <a:p>
            <a:pPr algn="l" eaLnBrk="1" hangingPunct="1">
              <a:spcBef>
                <a:spcPct val="20000"/>
              </a:spcBef>
            </a:pPr>
            <a:r>
              <a:rPr lang="en-US" altLang="zh-TW" sz="2000" dirty="0">
                <a:solidFill>
                  <a:srgbClr val="0000FF"/>
                </a:solidFill>
                <a:latin typeface="Arial" charset="0"/>
              </a:rPr>
              <a:t>while (true)  {</a:t>
            </a:r>
          </a:p>
          <a:p>
            <a:pPr algn="l" eaLnBrk="1" hangingPunct="1">
              <a:spcBef>
                <a:spcPct val="20000"/>
              </a:spcBef>
            </a:pPr>
            <a:endParaRPr lang="en-US" altLang="zh-TW" sz="2000" dirty="0">
              <a:solidFill>
                <a:srgbClr val="0000FF"/>
              </a:solidFill>
              <a:latin typeface="Arial" charset="0"/>
            </a:endParaRPr>
          </a:p>
          <a:p>
            <a:pPr algn="l" eaLnBrk="1" hangingPunct="1">
              <a:spcBef>
                <a:spcPct val="20000"/>
              </a:spcBef>
            </a:pPr>
            <a:r>
              <a:rPr lang="en-US" altLang="zh-TW" sz="2000" dirty="0">
                <a:solidFill>
                  <a:srgbClr val="0000FF"/>
                </a:solidFill>
                <a:latin typeface="Arial" charset="0"/>
              </a:rPr>
              <a:t>  while (count == 0)</a:t>
            </a:r>
          </a:p>
          <a:p>
            <a:pPr algn="l" eaLnBrk="1" hangingPunct="1">
              <a:spcBef>
                <a:spcPct val="20000"/>
              </a:spcBef>
            </a:pPr>
            <a:r>
              <a:rPr lang="en-US" altLang="zh-TW" sz="2000" dirty="0">
                <a:solidFill>
                  <a:srgbClr val="0000FF"/>
                </a:solidFill>
                <a:latin typeface="Arial" charset="0"/>
              </a:rPr>
              <a:t>            ; // do nothing</a:t>
            </a:r>
          </a:p>
          <a:p>
            <a:pPr algn="l" eaLnBrk="1" hangingPunct="1">
              <a:spcBef>
                <a:spcPct val="20000"/>
              </a:spcBef>
            </a:pPr>
            <a:r>
              <a:rPr lang="en-US" altLang="zh-TW" sz="2000" dirty="0">
                <a:solidFill>
                  <a:srgbClr val="0000FF"/>
                </a:solidFill>
                <a:latin typeface="Arial" charset="0"/>
              </a:rPr>
              <a:t>  </a:t>
            </a:r>
            <a:r>
              <a:rPr lang="en-US" altLang="zh-TW" sz="2000" dirty="0" err="1">
                <a:solidFill>
                  <a:srgbClr val="0000FF"/>
                </a:solidFill>
                <a:latin typeface="Arial" charset="0"/>
              </a:rPr>
              <a:t>nextConsumed</a:t>
            </a:r>
            <a:r>
              <a:rPr lang="en-US" altLang="zh-TW" sz="2000" dirty="0">
                <a:solidFill>
                  <a:srgbClr val="0000FF"/>
                </a:solidFill>
                <a:latin typeface="Arial" charset="0"/>
              </a:rPr>
              <a:t> =  buffer[out];</a:t>
            </a:r>
          </a:p>
          <a:p>
            <a:pPr algn="l" eaLnBrk="1" hangingPunct="1">
              <a:spcBef>
                <a:spcPct val="20000"/>
              </a:spcBef>
            </a:pPr>
            <a:r>
              <a:rPr lang="en-US" altLang="zh-TW" sz="2000" dirty="0">
                <a:solidFill>
                  <a:srgbClr val="0000FF"/>
                </a:solidFill>
                <a:latin typeface="Arial" charset="0"/>
              </a:rPr>
              <a:t>  out = (out + 1) % BUFFER_SIZE;</a:t>
            </a:r>
          </a:p>
          <a:p>
            <a:pPr algn="l" eaLnBrk="1" hangingPunct="1">
              <a:spcBef>
                <a:spcPct val="20000"/>
              </a:spcBef>
            </a:pPr>
            <a:r>
              <a:rPr lang="en-US" altLang="zh-TW" sz="2000" dirty="0">
                <a:solidFill>
                  <a:srgbClr val="0000FF"/>
                </a:solidFill>
                <a:latin typeface="Arial" charset="0"/>
              </a:rPr>
              <a:t>  count--;</a:t>
            </a:r>
          </a:p>
          <a:p>
            <a:pPr algn="l" eaLnBrk="1" hangingPunct="1">
              <a:spcBef>
                <a:spcPct val="20000"/>
              </a:spcBef>
            </a:pPr>
            <a:r>
              <a:rPr lang="en-US" altLang="zh-TW" sz="2000" dirty="0">
                <a:solidFill>
                  <a:srgbClr val="0000FF"/>
                </a:solidFill>
                <a:latin typeface="Arial" charset="0"/>
              </a:rPr>
              <a:t>/*  consume the item in </a:t>
            </a:r>
            <a:r>
              <a:rPr lang="en-US" altLang="zh-TW" sz="2000" dirty="0" err="1">
                <a:solidFill>
                  <a:srgbClr val="0000FF"/>
                </a:solidFill>
                <a:latin typeface="Arial" charset="0"/>
              </a:rPr>
              <a:t>nextConsumed</a:t>
            </a:r>
            <a:r>
              <a:rPr lang="en-US" altLang="zh-TW" sz="2000" dirty="0">
                <a:solidFill>
                  <a:srgbClr val="0000FF"/>
                </a:solidFill>
                <a:latin typeface="Arial" charset="0"/>
              </a:rPr>
              <a:t> */</a:t>
            </a:r>
          </a:p>
          <a:p>
            <a:pPr algn="l" eaLnBrk="1" hangingPunct="1">
              <a:spcBef>
                <a:spcPct val="20000"/>
              </a:spcBef>
            </a:pPr>
            <a:r>
              <a:rPr lang="en-US" altLang="zh-TW" sz="2000" dirty="0">
                <a:solidFill>
                  <a:srgbClr val="0000FF"/>
                </a:solidFill>
                <a:latin typeface="Arial" charset="0"/>
              </a:rPr>
              <a:t>}</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5</a:t>
            </a:fld>
            <a:endParaRPr lang="en-US" altLang="zh-TW"/>
          </a:p>
        </p:txBody>
      </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mtClean="0"/>
              <a:t>Pthreads Synchronization</a:t>
            </a:r>
          </a:p>
        </p:txBody>
      </p:sp>
      <p:sp>
        <p:nvSpPr>
          <p:cNvPr id="54275" name="Rectangle 3"/>
          <p:cNvSpPr>
            <a:spLocks noGrp="1" noChangeArrowheads="1"/>
          </p:cNvSpPr>
          <p:nvPr>
            <p:ph type="body" sz="half" idx="1"/>
          </p:nvPr>
        </p:nvSpPr>
        <p:spPr>
          <a:xfrm>
            <a:off x="1043608" y="1340768"/>
            <a:ext cx="7481515" cy="4613275"/>
          </a:xfrm>
        </p:spPr>
        <p:txBody>
          <a:bodyPr/>
          <a:lstStyle/>
          <a:p>
            <a:pPr eaLnBrk="1" hangingPunct="1"/>
            <a:r>
              <a:rPr lang="en-US" altLang="zh-TW" sz="2800" dirty="0" err="1" smtClean="0"/>
              <a:t>Pthreads</a:t>
            </a:r>
            <a:r>
              <a:rPr lang="en-US" altLang="zh-TW" sz="2800" dirty="0" smtClean="0"/>
              <a:t> API is OS-independent</a:t>
            </a:r>
          </a:p>
          <a:p>
            <a:pPr eaLnBrk="1" hangingPunct="1"/>
            <a:r>
              <a:rPr lang="en-US" altLang="zh-TW" sz="2800" dirty="0" smtClean="0"/>
              <a:t>It provides:</a:t>
            </a:r>
          </a:p>
          <a:p>
            <a:pPr lvl="1" eaLnBrk="1" hangingPunct="1"/>
            <a:r>
              <a:rPr lang="en-US" altLang="zh-TW" sz="2400" dirty="0" err="1" smtClean="0"/>
              <a:t>mutex</a:t>
            </a:r>
            <a:r>
              <a:rPr lang="en-US" altLang="zh-TW" sz="2400" dirty="0" smtClean="0"/>
              <a:t> locks</a:t>
            </a:r>
          </a:p>
          <a:p>
            <a:pPr lvl="1" eaLnBrk="1" hangingPunct="1"/>
            <a:r>
              <a:rPr lang="en-US" altLang="zh-TW" sz="2400" dirty="0" smtClean="0"/>
              <a:t>condition variables</a:t>
            </a:r>
            <a:br>
              <a:rPr lang="en-US" altLang="zh-TW" sz="2400" dirty="0" smtClean="0"/>
            </a:br>
            <a:endParaRPr lang="en-US" altLang="zh-TW" sz="2400" dirty="0" smtClean="0"/>
          </a:p>
          <a:p>
            <a:pPr eaLnBrk="1" hangingPunct="1"/>
            <a:r>
              <a:rPr lang="en-US" altLang="zh-TW" sz="2800" dirty="0" smtClean="0"/>
              <a:t>Non-portable extensions include:</a:t>
            </a:r>
          </a:p>
          <a:p>
            <a:pPr lvl="1" eaLnBrk="1" hangingPunct="1"/>
            <a:r>
              <a:rPr lang="en-US" altLang="zh-TW" sz="2400" dirty="0" smtClean="0"/>
              <a:t>read-write locks</a:t>
            </a:r>
          </a:p>
          <a:p>
            <a:pPr lvl="1" eaLnBrk="1" hangingPunct="1"/>
            <a:r>
              <a:rPr lang="en-US" altLang="zh-TW" sz="2400" dirty="0" smtClean="0"/>
              <a:t>spin locks</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682F3D77-134F-4FCB-862A-04DB88C5C223}" type="slidenum">
              <a:rPr lang="en-US" altLang="zh-TW" smtClean="0"/>
              <a:pPr>
                <a:defRPr/>
              </a:pPr>
              <a:t>59</a:t>
            </a:fld>
            <a:endParaRPr lang="en-US" altLang="zh-TW"/>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Alternative Approaches</a:t>
            </a:r>
            <a:endParaRPr lang="zh-TW" altLang="en-US" dirty="0"/>
          </a:p>
        </p:txBody>
      </p:sp>
      <p:sp>
        <p:nvSpPr>
          <p:cNvPr id="3" name="文字版面配置區 2"/>
          <p:cNvSpPr>
            <a:spLocks noGrp="1"/>
          </p:cNvSpPr>
          <p:nvPr>
            <p:ph type="body" sz="half" idx="1"/>
          </p:nvPr>
        </p:nvSpPr>
        <p:spPr>
          <a:xfrm>
            <a:off x="650875" y="1484313"/>
            <a:ext cx="8047038" cy="4525962"/>
          </a:xfrm>
        </p:spPr>
        <p:txBody>
          <a:bodyPr/>
          <a:lstStyle/>
          <a:p>
            <a:r>
              <a:rPr lang="en-US" altLang="zh-TW" dirty="0" smtClean="0"/>
              <a:t>As the number of processing core increase, it is more difficult to be thread save from race conditions and deadlocks.</a:t>
            </a:r>
          </a:p>
          <a:p>
            <a:r>
              <a:rPr lang="en-US" altLang="zh-TW" dirty="0" smtClean="0"/>
              <a:t>Transactional Memory</a:t>
            </a:r>
          </a:p>
          <a:p>
            <a:r>
              <a:rPr lang="en-US" altLang="zh-TW" dirty="0" err="1" smtClean="0"/>
              <a:t>OpenMP</a:t>
            </a:r>
            <a:endParaRPr lang="en-US" altLang="zh-TW" dirty="0" smtClean="0"/>
          </a:p>
          <a:p>
            <a:r>
              <a:rPr lang="en-US" altLang="zh-TW" dirty="0" smtClean="0"/>
              <a:t>Functional Programming Languages</a:t>
            </a:r>
            <a:endParaRPr lang="zh-TW" altLang="en-US" dirty="0"/>
          </a:p>
        </p:txBody>
      </p:sp>
      <p:sp>
        <p:nvSpPr>
          <p:cNvPr id="5" name="頁尾版面配置區 4"/>
          <p:cNvSpPr>
            <a:spLocks noGrp="1"/>
          </p:cNvSpPr>
          <p:nvPr>
            <p:ph type="ftr" sz="quarter" idx="11"/>
          </p:nvPr>
        </p:nvSpPr>
        <p:spPr/>
        <p:txBody>
          <a:bodyPr/>
          <a:lstStyle/>
          <a:p>
            <a:pPr>
              <a:defRPr/>
            </a:pPr>
            <a:r>
              <a:rPr lang="en-US" altLang="zh-TW" smtClean="0"/>
              <a:t>/64</a:t>
            </a:r>
            <a:endParaRPr lang="en-US" altLang="zh-TW"/>
          </a:p>
        </p:txBody>
      </p:sp>
      <p:sp>
        <p:nvSpPr>
          <p:cNvPr id="6" name="投影片編號版面配置區 5"/>
          <p:cNvSpPr>
            <a:spLocks noGrp="1"/>
          </p:cNvSpPr>
          <p:nvPr>
            <p:ph type="sldNum" sz="quarter" idx="12"/>
          </p:nvPr>
        </p:nvSpPr>
        <p:spPr/>
        <p:txBody>
          <a:bodyPr/>
          <a:lstStyle/>
          <a:p>
            <a:pPr>
              <a:defRPr/>
            </a:pPr>
            <a:fld id="{682F3D77-134F-4FCB-862A-04DB88C5C223}" type="slidenum">
              <a:rPr lang="en-US" altLang="zh-TW" smtClean="0"/>
              <a:pPr>
                <a:defRPr/>
              </a:pPr>
              <a:t>60</a:t>
            </a:fld>
            <a:endParaRPr lang="en-US" altLang="zh-TW"/>
          </a:p>
        </p:txBody>
      </p:sp>
    </p:spTree>
    <p:extLst>
      <p:ext uri="{BB962C8B-B14F-4D97-AF65-F5344CB8AC3E}">
        <p14:creationId xmlns:p14="http://schemas.microsoft.com/office/powerpoint/2010/main" val="2103879138"/>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Transactional Memory</a:t>
            </a:r>
            <a:endParaRPr lang="zh-TW" altLang="en-US" dirty="0"/>
          </a:p>
        </p:txBody>
      </p:sp>
      <p:sp>
        <p:nvSpPr>
          <p:cNvPr id="3" name="文字版面配置區 2"/>
          <p:cNvSpPr>
            <a:spLocks noGrp="1"/>
          </p:cNvSpPr>
          <p:nvPr>
            <p:ph type="body" sz="half" idx="1"/>
          </p:nvPr>
        </p:nvSpPr>
        <p:spPr>
          <a:xfrm>
            <a:off x="650874" y="1052736"/>
            <a:ext cx="8169597" cy="5184576"/>
          </a:xfrm>
        </p:spPr>
        <p:txBody>
          <a:bodyPr/>
          <a:lstStyle/>
          <a:p>
            <a:r>
              <a:rPr lang="en-US" altLang="zh-TW" sz="2000" dirty="0" smtClean="0"/>
              <a:t>Idea adopted from database theory</a:t>
            </a:r>
          </a:p>
          <a:p>
            <a:r>
              <a:rPr lang="en-US" altLang="zh-TW" sz="2000" dirty="0" smtClean="0"/>
              <a:t>Memory transaction: a sequence of memory read-write operations that are atomic.</a:t>
            </a:r>
          </a:p>
          <a:p>
            <a:r>
              <a:rPr lang="en-US" altLang="zh-TW" sz="2000" dirty="0" smtClean="0"/>
              <a:t>If all operations in a transaction are complete, it is committed; otherwise it must be aborted and rolled back.</a:t>
            </a:r>
          </a:p>
          <a:p>
            <a:r>
              <a:rPr lang="en-US" altLang="zh-TW" sz="2000" dirty="0" smtClean="0"/>
              <a:t>The transactional memory system, not the developer, is responsible for guaranteeing atomicity.</a:t>
            </a:r>
          </a:p>
          <a:p>
            <a:r>
              <a:rPr lang="en-US" altLang="zh-TW" sz="2000" dirty="0" smtClean="0"/>
              <a:t>No locks, so no deadlock. </a:t>
            </a:r>
          </a:p>
          <a:p>
            <a:r>
              <a:rPr lang="en-US" altLang="zh-TW" sz="2000" dirty="0" smtClean="0"/>
              <a:t>Software/</a:t>
            </a:r>
            <a:r>
              <a:rPr lang="en-US" altLang="zh-TW" sz="2000" dirty="0" err="1" smtClean="0"/>
              <a:t>Hareware</a:t>
            </a:r>
            <a:r>
              <a:rPr lang="en-US" altLang="zh-TW" sz="2000" dirty="0" smtClean="0"/>
              <a:t> transaction memory (STM/HTM)</a:t>
            </a:r>
          </a:p>
          <a:p>
            <a:pPr marL="0" indent="0">
              <a:buNone/>
            </a:pPr>
            <a:endParaRPr lang="en-US" altLang="zh-TW" sz="2000" dirty="0" smtClean="0"/>
          </a:p>
          <a:p>
            <a:endParaRPr lang="zh-TW" altLang="en-US" sz="2000" dirty="0"/>
          </a:p>
        </p:txBody>
      </p:sp>
      <p:sp>
        <p:nvSpPr>
          <p:cNvPr id="5" name="頁尾版面配置區 4"/>
          <p:cNvSpPr>
            <a:spLocks noGrp="1"/>
          </p:cNvSpPr>
          <p:nvPr>
            <p:ph type="ftr" sz="quarter" idx="11"/>
          </p:nvPr>
        </p:nvSpPr>
        <p:spPr/>
        <p:txBody>
          <a:bodyPr/>
          <a:lstStyle/>
          <a:p>
            <a:pPr>
              <a:defRPr/>
            </a:pPr>
            <a:r>
              <a:rPr lang="en-US" altLang="zh-TW" smtClean="0"/>
              <a:t>/64</a:t>
            </a:r>
            <a:endParaRPr lang="en-US" altLang="zh-TW"/>
          </a:p>
        </p:txBody>
      </p:sp>
      <p:sp>
        <p:nvSpPr>
          <p:cNvPr id="6" name="投影片編號版面配置區 5"/>
          <p:cNvSpPr>
            <a:spLocks noGrp="1"/>
          </p:cNvSpPr>
          <p:nvPr>
            <p:ph type="sldNum" sz="quarter" idx="12"/>
          </p:nvPr>
        </p:nvSpPr>
        <p:spPr/>
        <p:txBody>
          <a:bodyPr/>
          <a:lstStyle/>
          <a:p>
            <a:pPr>
              <a:defRPr/>
            </a:pPr>
            <a:fld id="{682F3D77-134F-4FCB-862A-04DB88C5C223}" type="slidenum">
              <a:rPr lang="en-US" altLang="zh-TW" smtClean="0"/>
              <a:pPr>
                <a:defRPr/>
              </a:pPr>
              <a:t>61</a:t>
            </a:fld>
            <a:endParaRPr lang="en-US" altLang="zh-TW"/>
          </a:p>
        </p:txBody>
      </p:sp>
      <p:sp>
        <p:nvSpPr>
          <p:cNvPr id="7" name="Content Placeholder 2"/>
          <p:cNvSpPr txBox="1">
            <a:spLocks/>
          </p:cNvSpPr>
          <p:nvPr/>
        </p:nvSpPr>
        <p:spPr bwMode="auto">
          <a:xfrm>
            <a:off x="650874" y="4437112"/>
            <a:ext cx="4320480" cy="1748228"/>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2"/>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buFont typeface="Monotype Sorts" pitchFamily="2" charset="2"/>
              <a:buNone/>
            </a:pPr>
            <a:r>
              <a:rPr lang="en-US" altLang="zh-TW" sz="1800" kern="0" dirty="0" smtClean="0">
                <a:solidFill>
                  <a:srgbClr val="0000FF"/>
                </a:solidFill>
              </a:rPr>
              <a:t>	void update  { </a:t>
            </a:r>
          </a:p>
          <a:p>
            <a:pPr eaLnBrk="1" hangingPunct="1">
              <a:buFont typeface="Monotype Sorts" pitchFamily="2" charset="2"/>
              <a:buNone/>
            </a:pPr>
            <a:r>
              <a:rPr lang="en-US" altLang="zh-TW" sz="1800" kern="0" dirty="0" smtClean="0">
                <a:solidFill>
                  <a:srgbClr val="0000FF"/>
                </a:solidFill>
              </a:rPr>
              <a:t>		acquire();</a:t>
            </a:r>
          </a:p>
          <a:p>
            <a:pPr eaLnBrk="1" hangingPunct="1">
              <a:buFont typeface="Monotype Sorts" pitchFamily="2" charset="2"/>
              <a:buNone/>
            </a:pPr>
            <a:r>
              <a:rPr lang="en-US" altLang="zh-TW" sz="1800" kern="0" dirty="0" smtClean="0">
                <a:solidFill>
                  <a:srgbClr val="0000FF"/>
                </a:solidFill>
              </a:rPr>
              <a:t>		/* modify shared data */</a:t>
            </a:r>
          </a:p>
          <a:p>
            <a:pPr eaLnBrk="1" hangingPunct="1">
              <a:buFont typeface="Monotype Sorts" pitchFamily="2" charset="2"/>
              <a:buNone/>
            </a:pPr>
            <a:r>
              <a:rPr lang="en-US" altLang="zh-TW" sz="1800" kern="0" dirty="0" smtClean="0">
                <a:solidFill>
                  <a:srgbClr val="0000FF"/>
                </a:solidFill>
              </a:rPr>
              <a:t>		release();</a:t>
            </a:r>
          </a:p>
          <a:p>
            <a:pPr eaLnBrk="1" hangingPunct="1">
              <a:buFont typeface="Monotype Sorts" pitchFamily="2" charset="2"/>
              <a:buNone/>
            </a:pPr>
            <a:r>
              <a:rPr lang="en-US" altLang="zh-TW" sz="1800" kern="0" dirty="0" smtClean="0">
                <a:solidFill>
                  <a:srgbClr val="0000FF"/>
                </a:solidFill>
              </a:rPr>
              <a:t>	}</a:t>
            </a:r>
          </a:p>
        </p:txBody>
      </p:sp>
      <p:sp>
        <p:nvSpPr>
          <p:cNvPr id="8" name="Content Placeholder 2"/>
          <p:cNvSpPr txBox="1">
            <a:spLocks/>
          </p:cNvSpPr>
          <p:nvPr/>
        </p:nvSpPr>
        <p:spPr bwMode="auto">
          <a:xfrm>
            <a:off x="4823520" y="4437112"/>
            <a:ext cx="3636912" cy="1748228"/>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2"/>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buFont typeface="Monotype Sorts" pitchFamily="2" charset="2"/>
              <a:buNone/>
            </a:pPr>
            <a:r>
              <a:rPr lang="en-US" altLang="zh-TW" sz="1800" kern="0" dirty="0" smtClean="0">
                <a:solidFill>
                  <a:srgbClr val="0000FF"/>
                </a:solidFill>
              </a:rPr>
              <a:t>	void update  { </a:t>
            </a:r>
          </a:p>
          <a:p>
            <a:pPr eaLnBrk="1" hangingPunct="1">
              <a:buFont typeface="Monotype Sorts" pitchFamily="2" charset="2"/>
              <a:buNone/>
            </a:pPr>
            <a:r>
              <a:rPr lang="en-US" altLang="zh-TW" sz="1800" kern="0" dirty="0" smtClean="0">
                <a:solidFill>
                  <a:srgbClr val="0000FF"/>
                </a:solidFill>
              </a:rPr>
              <a:t>		atomic {</a:t>
            </a:r>
          </a:p>
          <a:p>
            <a:pPr eaLnBrk="1" hangingPunct="1">
              <a:buFont typeface="Monotype Sorts" pitchFamily="2" charset="2"/>
              <a:buNone/>
            </a:pPr>
            <a:r>
              <a:rPr lang="en-US" altLang="zh-TW" sz="1800" kern="0" dirty="0" smtClean="0">
                <a:solidFill>
                  <a:srgbClr val="0000FF"/>
                </a:solidFill>
              </a:rPr>
              <a:t>		/* modify shared data */</a:t>
            </a:r>
          </a:p>
          <a:p>
            <a:pPr eaLnBrk="1" hangingPunct="1">
              <a:buFont typeface="Monotype Sorts" pitchFamily="2" charset="2"/>
              <a:buNone/>
            </a:pPr>
            <a:r>
              <a:rPr lang="en-US" altLang="zh-TW" sz="1800" kern="0" dirty="0" smtClean="0">
                <a:solidFill>
                  <a:srgbClr val="0000FF"/>
                </a:solidFill>
              </a:rPr>
              <a:t>		}</a:t>
            </a:r>
          </a:p>
          <a:p>
            <a:pPr eaLnBrk="1" hangingPunct="1">
              <a:buFont typeface="Monotype Sorts" pitchFamily="2" charset="2"/>
              <a:buNone/>
            </a:pPr>
            <a:r>
              <a:rPr lang="en-US" altLang="zh-TW" sz="1800" kern="0" dirty="0" smtClean="0">
                <a:solidFill>
                  <a:srgbClr val="0000FF"/>
                </a:solidFill>
              </a:rPr>
              <a:t>	}</a:t>
            </a:r>
          </a:p>
        </p:txBody>
      </p:sp>
      <p:sp>
        <p:nvSpPr>
          <p:cNvPr id="9" name="向右箭號 8"/>
          <p:cNvSpPr/>
          <p:nvPr/>
        </p:nvSpPr>
        <p:spPr bwMode="auto">
          <a:xfrm>
            <a:off x="4139952" y="4900209"/>
            <a:ext cx="731193" cy="576064"/>
          </a:xfrm>
          <a:prstGeom prst="rightArrow">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Tree>
    <p:extLst>
      <p:ext uri="{BB962C8B-B14F-4D97-AF65-F5344CB8AC3E}">
        <p14:creationId xmlns:p14="http://schemas.microsoft.com/office/powerpoint/2010/main" val="3961529067"/>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OpenMP</a:t>
            </a:r>
            <a:endParaRPr lang="zh-TW" altLang="en-US" dirty="0"/>
          </a:p>
        </p:txBody>
      </p:sp>
      <p:sp>
        <p:nvSpPr>
          <p:cNvPr id="3" name="文字版面配置區 2"/>
          <p:cNvSpPr>
            <a:spLocks noGrp="1"/>
          </p:cNvSpPr>
          <p:nvPr>
            <p:ph type="body" sz="half" idx="1"/>
          </p:nvPr>
        </p:nvSpPr>
        <p:spPr>
          <a:xfrm>
            <a:off x="650874" y="1052736"/>
            <a:ext cx="8169597" cy="5184576"/>
          </a:xfrm>
        </p:spPr>
        <p:txBody>
          <a:bodyPr/>
          <a:lstStyle/>
          <a:p>
            <a:r>
              <a:rPr lang="en-US" altLang="zh-TW" sz="2000" dirty="0" smtClean="0"/>
              <a:t>Any code following </a:t>
            </a:r>
            <a:r>
              <a:rPr lang="en-US" altLang="zh-TW" sz="2000" dirty="0" smtClean="0">
                <a:solidFill>
                  <a:srgbClr val="0000FF"/>
                </a:solidFill>
              </a:rPr>
              <a:t>#</a:t>
            </a:r>
            <a:r>
              <a:rPr lang="en-US" altLang="zh-TW" sz="2000" dirty="0" err="1">
                <a:solidFill>
                  <a:srgbClr val="0000FF"/>
                </a:solidFill>
              </a:rPr>
              <a:t>progma</a:t>
            </a:r>
            <a:r>
              <a:rPr lang="en-US" altLang="zh-TW" sz="2000" dirty="0">
                <a:solidFill>
                  <a:srgbClr val="0000FF"/>
                </a:solidFill>
              </a:rPr>
              <a:t> </a:t>
            </a:r>
            <a:r>
              <a:rPr lang="en-US" altLang="zh-TW" sz="2000" dirty="0" err="1">
                <a:solidFill>
                  <a:srgbClr val="0000FF"/>
                </a:solidFill>
              </a:rPr>
              <a:t>omp</a:t>
            </a:r>
            <a:r>
              <a:rPr lang="en-US" altLang="zh-TW" sz="2000" dirty="0">
                <a:solidFill>
                  <a:srgbClr val="0000FF"/>
                </a:solidFill>
              </a:rPr>
              <a:t> parallel </a:t>
            </a:r>
            <a:r>
              <a:rPr lang="en-US" altLang="zh-TW" sz="2000" dirty="0" smtClean="0"/>
              <a:t>is performed by a number of threads equal to the number of processing cores.</a:t>
            </a:r>
          </a:p>
          <a:p>
            <a:r>
              <a:rPr lang="en-US" altLang="zh-TW" sz="2000" dirty="0" smtClean="0"/>
              <a:t>The thread creation and management are handled by the </a:t>
            </a:r>
            <a:r>
              <a:rPr lang="en-US" altLang="zh-TW" sz="2000" dirty="0" err="1" smtClean="0"/>
              <a:t>OpenMP</a:t>
            </a:r>
            <a:r>
              <a:rPr lang="en-US" altLang="zh-TW" sz="2000" dirty="0" smtClean="0"/>
              <a:t> library, not developer.</a:t>
            </a:r>
          </a:p>
          <a:p>
            <a:r>
              <a:rPr lang="en-US" altLang="zh-TW" sz="2000" dirty="0" smtClean="0"/>
              <a:t>The code region following </a:t>
            </a:r>
            <a:r>
              <a:rPr lang="en-US" altLang="zh-TW" sz="2000" dirty="0">
                <a:solidFill>
                  <a:srgbClr val="0000FF"/>
                </a:solidFill>
              </a:rPr>
              <a:t>#</a:t>
            </a:r>
            <a:r>
              <a:rPr lang="en-US" altLang="zh-TW" sz="2000" dirty="0" err="1">
                <a:solidFill>
                  <a:srgbClr val="0000FF"/>
                </a:solidFill>
              </a:rPr>
              <a:t>progma</a:t>
            </a:r>
            <a:r>
              <a:rPr lang="en-US" altLang="zh-TW" sz="2000" dirty="0">
                <a:solidFill>
                  <a:srgbClr val="0000FF"/>
                </a:solidFill>
              </a:rPr>
              <a:t> </a:t>
            </a:r>
            <a:r>
              <a:rPr lang="en-US" altLang="zh-TW" sz="2000" dirty="0" err="1">
                <a:solidFill>
                  <a:srgbClr val="0000FF"/>
                </a:solidFill>
              </a:rPr>
              <a:t>omp</a:t>
            </a:r>
            <a:r>
              <a:rPr lang="en-US" altLang="zh-TW" sz="2000" dirty="0">
                <a:solidFill>
                  <a:srgbClr val="0000FF"/>
                </a:solidFill>
              </a:rPr>
              <a:t> </a:t>
            </a:r>
            <a:r>
              <a:rPr lang="en-US" altLang="zh-TW" sz="2000" dirty="0" smtClean="0">
                <a:solidFill>
                  <a:srgbClr val="0000FF"/>
                </a:solidFill>
              </a:rPr>
              <a:t>critical </a:t>
            </a:r>
            <a:r>
              <a:rPr lang="en-US" altLang="zh-TW" sz="2000" dirty="0" smtClean="0"/>
              <a:t>is a critical section, only one thread may be active at a time.</a:t>
            </a:r>
            <a:endParaRPr lang="en-US" altLang="zh-TW" sz="2000" dirty="0"/>
          </a:p>
          <a:p>
            <a:endParaRPr lang="en-US" altLang="zh-TW" sz="2000" dirty="0">
              <a:solidFill>
                <a:srgbClr val="0000FF"/>
              </a:solidFill>
            </a:endParaRPr>
          </a:p>
          <a:p>
            <a:pPr marL="0" indent="0">
              <a:buNone/>
            </a:pPr>
            <a:endParaRPr lang="en-US" altLang="zh-TW" sz="2000" dirty="0" smtClean="0"/>
          </a:p>
          <a:p>
            <a:endParaRPr lang="zh-TW" altLang="en-US" sz="2000" dirty="0"/>
          </a:p>
        </p:txBody>
      </p:sp>
      <p:sp>
        <p:nvSpPr>
          <p:cNvPr id="5" name="頁尾版面配置區 4"/>
          <p:cNvSpPr>
            <a:spLocks noGrp="1"/>
          </p:cNvSpPr>
          <p:nvPr>
            <p:ph type="ftr" sz="quarter" idx="11"/>
          </p:nvPr>
        </p:nvSpPr>
        <p:spPr/>
        <p:txBody>
          <a:bodyPr/>
          <a:lstStyle/>
          <a:p>
            <a:pPr>
              <a:defRPr/>
            </a:pPr>
            <a:r>
              <a:rPr lang="en-US" altLang="zh-TW" smtClean="0"/>
              <a:t>/64</a:t>
            </a:r>
            <a:endParaRPr lang="en-US" altLang="zh-TW"/>
          </a:p>
        </p:txBody>
      </p:sp>
      <p:sp>
        <p:nvSpPr>
          <p:cNvPr id="6" name="投影片編號版面配置區 5"/>
          <p:cNvSpPr>
            <a:spLocks noGrp="1"/>
          </p:cNvSpPr>
          <p:nvPr>
            <p:ph type="sldNum" sz="quarter" idx="12"/>
          </p:nvPr>
        </p:nvSpPr>
        <p:spPr/>
        <p:txBody>
          <a:bodyPr/>
          <a:lstStyle/>
          <a:p>
            <a:pPr>
              <a:defRPr/>
            </a:pPr>
            <a:fld id="{682F3D77-134F-4FCB-862A-04DB88C5C223}" type="slidenum">
              <a:rPr lang="en-US" altLang="zh-TW" smtClean="0"/>
              <a:pPr>
                <a:defRPr/>
              </a:pPr>
              <a:t>62</a:t>
            </a:fld>
            <a:endParaRPr lang="en-US" altLang="zh-TW"/>
          </a:p>
        </p:txBody>
      </p:sp>
      <p:sp>
        <p:nvSpPr>
          <p:cNvPr id="7" name="Content Placeholder 2"/>
          <p:cNvSpPr txBox="1">
            <a:spLocks/>
          </p:cNvSpPr>
          <p:nvPr/>
        </p:nvSpPr>
        <p:spPr bwMode="auto">
          <a:xfrm>
            <a:off x="650874" y="4149080"/>
            <a:ext cx="4320480" cy="208823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2"/>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buFont typeface="Monotype Sorts" pitchFamily="2" charset="2"/>
              <a:buNone/>
            </a:pPr>
            <a:r>
              <a:rPr lang="en-US" altLang="zh-TW" sz="1800" kern="0" dirty="0" smtClean="0">
                <a:solidFill>
                  <a:srgbClr val="0000FF"/>
                </a:solidFill>
              </a:rPr>
              <a:t>	void update  (</a:t>
            </a:r>
            <a:r>
              <a:rPr lang="en-US" altLang="zh-TW" sz="1800" kern="0" dirty="0" err="1" smtClean="0">
                <a:solidFill>
                  <a:srgbClr val="0000FF"/>
                </a:solidFill>
              </a:rPr>
              <a:t>int</a:t>
            </a:r>
            <a:r>
              <a:rPr lang="en-US" altLang="zh-TW" sz="1800" kern="0" dirty="0" smtClean="0">
                <a:solidFill>
                  <a:srgbClr val="0000FF"/>
                </a:solidFill>
              </a:rPr>
              <a:t> value) { </a:t>
            </a:r>
          </a:p>
          <a:p>
            <a:pPr eaLnBrk="1" hangingPunct="1">
              <a:buFont typeface="Monotype Sorts" pitchFamily="2" charset="2"/>
              <a:buNone/>
            </a:pPr>
            <a:r>
              <a:rPr lang="en-US" altLang="zh-TW" sz="1800" kern="0" dirty="0" smtClean="0">
                <a:solidFill>
                  <a:srgbClr val="0000FF"/>
                </a:solidFill>
              </a:rPr>
              <a:t>		counter += value;</a:t>
            </a:r>
          </a:p>
          <a:p>
            <a:pPr eaLnBrk="1" hangingPunct="1">
              <a:buFont typeface="Monotype Sorts" pitchFamily="2" charset="2"/>
              <a:buNone/>
            </a:pPr>
            <a:r>
              <a:rPr lang="en-US" altLang="zh-TW" sz="1800" kern="0" dirty="0" smtClean="0">
                <a:solidFill>
                  <a:srgbClr val="0000FF"/>
                </a:solidFill>
              </a:rPr>
              <a:t>	}</a:t>
            </a:r>
          </a:p>
        </p:txBody>
      </p:sp>
      <p:sp>
        <p:nvSpPr>
          <p:cNvPr id="8" name="Content Placeholder 2"/>
          <p:cNvSpPr txBox="1">
            <a:spLocks/>
          </p:cNvSpPr>
          <p:nvPr/>
        </p:nvSpPr>
        <p:spPr bwMode="auto">
          <a:xfrm>
            <a:off x="4823520" y="4149080"/>
            <a:ext cx="3636912" cy="208823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2"/>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eaLnBrk="1" hangingPunct="1">
              <a:buFont typeface="Monotype Sorts" pitchFamily="2" charset="2"/>
              <a:buNone/>
            </a:pPr>
            <a:r>
              <a:rPr lang="en-US" altLang="zh-TW" sz="1800" kern="0" dirty="0" smtClean="0">
                <a:solidFill>
                  <a:srgbClr val="0000FF"/>
                </a:solidFill>
              </a:rPr>
              <a:t>	void update (</a:t>
            </a:r>
            <a:r>
              <a:rPr lang="en-US" altLang="zh-TW" sz="1800" kern="0" dirty="0" err="1" smtClean="0">
                <a:solidFill>
                  <a:srgbClr val="0000FF"/>
                </a:solidFill>
              </a:rPr>
              <a:t>int</a:t>
            </a:r>
            <a:r>
              <a:rPr lang="en-US" altLang="zh-TW" sz="1800" kern="0" dirty="0" smtClean="0">
                <a:solidFill>
                  <a:srgbClr val="0000FF"/>
                </a:solidFill>
              </a:rPr>
              <a:t> value) { </a:t>
            </a:r>
          </a:p>
          <a:p>
            <a:pPr eaLnBrk="1" hangingPunct="1">
              <a:buFont typeface="Monotype Sorts" pitchFamily="2" charset="2"/>
              <a:buNone/>
            </a:pPr>
            <a:r>
              <a:rPr lang="en-US" altLang="zh-TW" sz="1800" kern="0" dirty="0" smtClean="0">
                <a:solidFill>
                  <a:srgbClr val="0000FF"/>
                </a:solidFill>
              </a:rPr>
              <a:t>		#</a:t>
            </a:r>
            <a:r>
              <a:rPr lang="en-US" altLang="zh-TW" sz="1800" kern="0" dirty="0" err="1" smtClean="0">
                <a:solidFill>
                  <a:srgbClr val="0000FF"/>
                </a:solidFill>
              </a:rPr>
              <a:t>progma</a:t>
            </a:r>
            <a:r>
              <a:rPr lang="en-US" altLang="zh-TW" sz="1800" kern="0" dirty="0" smtClean="0">
                <a:solidFill>
                  <a:srgbClr val="0000FF"/>
                </a:solidFill>
              </a:rPr>
              <a:t> </a:t>
            </a:r>
            <a:r>
              <a:rPr lang="en-US" altLang="zh-TW" sz="1800" kern="0" dirty="0" err="1" smtClean="0">
                <a:solidFill>
                  <a:srgbClr val="0000FF"/>
                </a:solidFill>
              </a:rPr>
              <a:t>omp</a:t>
            </a:r>
            <a:r>
              <a:rPr lang="en-US" altLang="zh-TW" sz="1800" kern="0" dirty="0" smtClean="0">
                <a:solidFill>
                  <a:srgbClr val="0000FF"/>
                </a:solidFill>
              </a:rPr>
              <a:t> critical </a:t>
            </a:r>
          </a:p>
          <a:p>
            <a:pPr eaLnBrk="1" hangingPunct="1">
              <a:buFont typeface="Monotype Sorts" pitchFamily="2" charset="2"/>
              <a:buNone/>
            </a:pPr>
            <a:r>
              <a:rPr lang="en-US" altLang="zh-TW" sz="1800" kern="0" dirty="0">
                <a:solidFill>
                  <a:srgbClr val="0000FF"/>
                </a:solidFill>
              </a:rPr>
              <a:t> </a:t>
            </a:r>
            <a:r>
              <a:rPr lang="en-US" altLang="zh-TW" sz="1800" kern="0" dirty="0" smtClean="0">
                <a:solidFill>
                  <a:srgbClr val="0000FF"/>
                </a:solidFill>
              </a:rPr>
              <a:t>             {</a:t>
            </a:r>
          </a:p>
          <a:p>
            <a:pPr eaLnBrk="1" hangingPunct="1">
              <a:buFont typeface="Monotype Sorts" pitchFamily="2" charset="2"/>
              <a:buNone/>
            </a:pPr>
            <a:r>
              <a:rPr lang="en-US" altLang="zh-TW" sz="1800" kern="0" dirty="0" smtClean="0">
                <a:solidFill>
                  <a:srgbClr val="0000FF"/>
                </a:solidFill>
              </a:rPr>
              <a:t>		    counter </a:t>
            </a:r>
            <a:r>
              <a:rPr lang="en-US" altLang="zh-TW" sz="1800" kern="0" dirty="0">
                <a:solidFill>
                  <a:srgbClr val="0000FF"/>
                </a:solidFill>
              </a:rPr>
              <a:t>+= value;</a:t>
            </a:r>
          </a:p>
          <a:p>
            <a:pPr eaLnBrk="1" hangingPunct="1">
              <a:buFont typeface="Monotype Sorts" pitchFamily="2" charset="2"/>
              <a:buNone/>
            </a:pPr>
            <a:r>
              <a:rPr lang="en-US" altLang="zh-TW" sz="1800" kern="0" dirty="0" smtClean="0">
                <a:solidFill>
                  <a:srgbClr val="0000FF"/>
                </a:solidFill>
              </a:rPr>
              <a:t>		}</a:t>
            </a:r>
          </a:p>
          <a:p>
            <a:pPr eaLnBrk="1" hangingPunct="1">
              <a:buFont typeface="Monotype Sorts" pitchFamily="2" charset="2"/>
              <a:buNone/>
            </a:pPr>
            <a:r>
              <a:rPr lang="en-US" altLang="zh-TW" sz="1800" kern="0" dirty="0" smtClean="0">
                <a:solidFill>
                  <a:srgbClr val="0000FF"/>
                </a:solidFill>
              </a:rPr>
              <a:t>	}</a:t>
            </a:r>
          </a:p>
        </p:txBody>
      </p:sp>
      <p:sp>
        <p:nvSpPr>
          <p:cNvPr id="9" name="向右箭號 8"/>
          <p:cNvSpPr/>
          <p:nvPr/>
        </p:nvSpPr>
        <p:spPr bwMode="auto">
          <a:xfrm>
            <a:off x="4139952" y="4612177"/>
            <a:ext cx="731193" cy="576064"/>
          </a:xfrm>
          <a:prstGeom prst="rightArrow">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Tree>
    <p:extLst>
      <p:ext uri="{BB962C8B-B14F-4D97-AF65-F5344CB8AC3E}">
        <p14:creationId xmlns:p14="http://schemas.microsoft.com/office/powerpoint/2010/main" val="2379660068"/>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5748" y="22578"/>
            <a:ext cx="9023350" cy="1143000"/>
          </a:xfrm>
        </p:spPr>
        <p:txBody>
          <a:bodyPr/>
          <a:lstStyle/>
          <a:p>
            <a:r>
              <a:rPr lang="en-US" altLang="zh-TW" dirty="0" smtClean="0"/>
              <a:t>Functional Programming Language</a:t>
            </a:r>
            <a:endParaRPr lang="zh-TW" altLang="en-US" dirty="0"/>
          </a:p>
        </p:txBody>
      </p:sp>
      <p:sp>
        <p:nvSpPr>
          <p:cNvPr id="3" name="文字版面配置區 2"/>
          <p:cNvSpPr>
            <a:spLocks noGrp="1"/>
          </p:cNvSpPr>
          <p:nvPr>
            <p:ph type="body" sz="half" idx="1"/>
          </p:nvPr>
        </p:nvSpPr>
        <p:spPr>
          <a:xfrm>
            <a:off x="611560" y="1412776"/>
            <a:ext cx="8241605" cy="4525962"/>
          </a:xfrm>
        </p:spPr>
        <p:txBody>
          <a:bodyPr/>
          <a:lstStyle/>
          <a:p>
            <a:r>
              <a:rPr lang="en-US" altLang="zh-TW" dirty="0" smtClean="0"/>
              <a:t>Imperative (or procedural) Language</a:t>
            </a:r>
          </a:p>
          <a:p>
            <a:pPr lvl="1"/>
            <a:r>
              <a:rPr lang="en-US" altLang="zh-TW" dirty="0" smtClean="0"/>
              <a:t>C, C++, Java, C#</a:t>
            </a:r>
          </a:p>
          <a:p>
            <a:pPr lvl="1"/>
            <a:r>
              <a:rPr lang="en-US" altLang="zh-TW" dirty="0" smtClean="0"/>
              <a:t>state-based, by mutable variables …</a:t>
            </a:r>
          </a:p>
          <a:p>
            <a:pPr lvl="1"/>
            <a:r>
              <a:rPr lang="en-US" altLang="zh-TW" dirty="0" smtClean="0"/>
              <a:t>Flow of the algorithm is crucial to correctness.</a:t>
            </a:r>
          </a:p>
          <a:p>
            <a:r>
              <a:rPr lang="en-US" altLang="zh-TW" dirty="0" smtClean="0"/>
              <a:t>Functional programming language</a:t>
            </a:r>
          </a:p>
          <a:p>
            <a:pPr lvl="1"/>
            <a:r>
              <a:rPr lang="en-US" altLang="zh-TW" dirty="0" err="1" smtClean="0"/>
              <a:t>Erlang</a:t>
            </a:r>
            <a:r>
              <a:rPr lang="en-US" altLang="zh-TW" dirty="0" smtClean="0"/>
              <a:t>, Scala (object-oriented)</a:t>
            </a:r>
          </a:p>
          <a:p>
            <a:pPr lvl="1"/>
            <a:r>
              <a:rPr lang="en-US" altLang="zh-TW" dirty="0" smtClean="0"/>
              <a:t>Do not maintain states</a:t>
            </a:r>
          </a:p>
          <a:p>
            <a:pPr lvl="1"/>
            <a:r>
              <a:rPr lang="en-US" altLang="zh-TW" dirty="0" smtClean="0"/>
              <a:t>Immutable variables, so no need to lock at all.</a:t>
            </a:r>
          </a:p>
          <a:p>
            <a:pPr lvl="1"/>
            <a:endParaRPr lang="zh-TW" altLang="en-US" dirty="0"/>
          </a:p>
        </p:txBody>
      </p:sp>
      <p:sp>
        <p:nvSpPr>
          <p:cNvPr id="5" name="頁尾版面配置區 4"/>
          <p:cNvSpPr>
            <a:spLocks noGrp="1"/>
          </p:cNvSpPr>
          <p:nvPr>
            <p:ph type="ftr" sz="quarter" idx="11"/>
          </p:nvPr>
        </p:nvSpPr>
        <p:spPr/>
        <p:txBody>
          <a:bodyPr/>
          <a:lstStyle/>
          <a:p>
            <a:pPr>
              <a:defRPr/>
            </a:pPr>
            <a:r>
              <a:rPr lang="en-US" altLang="zh-TW" smtClean="0"/>
              <a:t>/64</a:t>
            </a:r>
            <a:endParaRPr lang="en-US" altLang="zh-TW"/>
          </a:p>
        </p:txBody>
      </p:sp>
      <p:sp>
        <p:nvSpPr>
          <p:cNvPr id="6" name="投影片編號版面配置區 5"/>
          <p:cNvSpPr>
            <a:spLocks noGrp="1"/>
          </p:cNvSpPr>
          <p:nvPr>
            <p:ph type="sldNum" sz="quarter" idx="12"/>
          </p:nvPr>
        </p:nvSpPr>
        <p:spPr/>
        <p:txBody>
          <a:bodyPr/>
          <a:lstStyle/>
          <a:p>
            <a:pPr>
              <a:defRPr/>
            </a:pPr>
            <a:fld id="{682F3D77-134F-4FCB-862A-04DB88C5C223}" type="slidenum">
              <a:rPr lang="en-US" altLang="zh-TW" smtClean="0"/>
              <a:pPr>
                <a:defRPr/>
              </a:pPr>
              <a:t>63</a:t>
            </a:fld>
            <a:endParaRPr lang="en-US" altLang="zh-TW"/>
          </a:p>
        </p:txBody>
      </p:sp>
    </p:spTree>
    <p:extLst>
      <p:ext uri="{BB962C8B-B14F-4D97-AF65-F5344CB8AC3E}">
        <p14:creationId xmlns:p14="http://schemas.microsoft.com/office/powerpoint/2010/main" val="3354015545"/>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p:txBody>
          <a:bodyPr/>
          <a:lstStyle/>
          <a:p>
            <a:pPr eaLnBrk="1" hangingPunct="1"/>
            <a:r>
              <a:rPr lang="en-US" altLang="zh-TW" smtClean="0"/>
              <a:t>End of Chapter 6</a:t>
            </a: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altLang="zh-TW" smtClean="0"/>
              <a:t>Race Condition</a:t>
            </a:r>
          </a:p>
        </p:txBody>
      </p:sp>
      <p:sp>
        <p:nvSpPr>
          <p:cNvPr id="9222" name="Rectangle 3"/>
          <p:cNvSpPr>
            <a:spLocks noGrp="1" noChangeArrowheads="1"/>
          </p:cNvSpPr>
          <p:nvPr>
            <p:ph type="body" idx="1"/>
          </p:nvPr>
        </p:nvSpPr>
        <p:spPr>
          <a:xfrm>
            <a:off x="395288" y="1052513"/>
            <a:ext cx="8569325" cy="5102225"/>
          </a:xfrm>
        </p:spPr>
        <p:txBody>
          <a:bodyPr/>
          <a:lstStyle/>
          <a:p>
            <a:pPr eaLnBrk="1" hangingPunct="1">
              <a:lnSpc>
                <a:spcPct val="90000"/>
              </a:lnSpc>
            </a:pPr>
            <a:r>
              <a:rPr lang="en-US" altLang="zh-TW" sz="2400" smtClean="0">
                <a:solidFill>
                  <a:srgbClr val="0000FF"/>
                </a:solidFill>
              </a:rPr>
              <a:t>count++</a:t>
            </a:r>
            <a:r>
              <a:rPr lang="en-US" altLang="zh-TW" sz="2400" smtClean="0"/>
              <a:t> could be implemented as</a:t>
            </a:r>
            <a:br>
              <a:rPr lang="en-US" altLang="zh-TW" sz="2400" smtClean="0"/>
            </a:br>
            <a:r>
              <a:rPr lang="en-US" altLang="zh-TW" sz="2400" smtClean="0"/>
              <a:t>     </a:t>
            </a:r>
            <a:r>
              <a:rPr lang="en-US" altLang="zh-TW" sz="2400" smtClean="0">
                <a:solidFill>
                  <a:srgbClr val="0000FF"/>
                </a:solidFill>
              </a:rPr>
              <a:t>register1 = count</a:t>
            </a:r>
            <a:br>
              <a:rPr lang="en-US" altLang="zh-TW" sz="2400" smtClean="0">
                <a:solidFill>
                  <a:srgbClr val="0000FF"/>
                </a:solidFill>
              </a:rPr>
            </a:br>
            <a:r>
              <a:rPr lang="en-US" altLang="zh-TW" sz="2400" smtClean="0">
                <a:solidFill>
                  <a:srgbClr val="0000FF"/>
                </a:solidFill>
              </a:rPr>
              <a:t>     register1 = register1 + 1</a:t>
            </a:r>
            <a:br>
              <a:rPr lang="en-US" altLang="zh-TW" sz="2400" smtClean="0">
                <a:solidFill>
                  <a:srgbClr val="0000FF"/>
                </a:solidFill>
              </a:rPr>
            </a:br>
            <a:r>
              <a:rPr lang="en-US" altLang="zh-TW" sz="2400" smtClean="0">
                <a:solidFill>
                  <a:srgbClr val="0000FF"/>
                </a:solidFill>
              </a:rPr>
              <a:t>     count = register1</a:t>
            </a:r>
          </a:p>
          <a:p>
            <a:pPr eaLnBrk="1" hangingPunct="1">
              <a:lnSpc>
                <a:spcPct val="90000"/>
              </a:lnSpc>
            </a:pPr>
            <a:r>
              <a:rPr lang="en-US" altLang="zh-TW" sz="2400" smtClean="0">
                <a:solidFill>
                  <a:schemeClr val="tx2"/>
                </a:solidFill>
              </a:rPr>
              <a:t>count--</a:t>
            </a:r>
            <a:r>
              <a:rPr lang="en-US" altLang="zh-TW" sz="2400" smtClean="0"/>
              <a:t> could be implemented as</a:t>
            </a:r>
            <a:br>
              <a:rPr lang="en-US" altLang="zh-TW" sz="2400" smtClean="0"/>
            </a:br>
            <a:r>
              <a:rPr lang="en-US" altLang="zh-TW" sz="2400" smtClean="0"/>
              <a:t>     </a:t>
            </a:r>
            <a:r>
              <a:rPr lang="en-US" altLang="zh-TW" sz="2400" smtClean="0">
                <a:solidFill>
                  <a:schemeClr val="tx2"/>
                </a:solidFill>
              </a:rPr>
              <a:t>register2 = count</a:t>
            </a:r>
            <a:br>
              <a:rPr lang="en-US" altLang="zh-TW" sz="2400" smtClean="0">
                <a:solidFill>
                  <a:schemeClr val="tx2"/>
                </a:solidFill>
              </a:rPr>
            </a:br>
            <a:r>
              <a:rPr lang="en-US" altLang="zh-TW" sz="2400" smtClean="0">
                <a:solidFill>
                  <a:schemeClr val="tx2"/>
                </a:solidFill>
              </a:rPr>
              <a:t>     register2 = register2 - 1</a:t>
            </a:r>
            <a:br>
              <a:rPr lang="en-US" altLang="zh-TW" sz="2400" smtClean="0">
                <a:solidFill>
                  <a:schemeClr val="tx2"/>
                </a:solidFill>
              </a:rPr>
            </a:br>
            <a:r>
              <a:rPr lang="en-US" altLang="zh-TW" sz="2400" smtClean="0">
                <a:solidFill>
                  <a:schemeClr val="tx2"/>
                </a:solidFill>
              </a:rPr>
              <a:t>     count = register2</a:t>
            </a:r>
          </a:p>
          <a:p>
            <a:pPr eaLnBrk="1" hangingPunct="1">
              <a:lnSpc>
                <a:spcPct val="90000"/>
              </a:lnSpc>
            </a:pPr>
            <a:r>
              <a:rPr lang="en-US" altLang="zh-TW" sz="2400" smtClean="0"/>
              <a:t>Consider this execution interleaving with </a:t>
            </a:r>
            <a:r>
              <a:rPr lang="en-US" altLang="zh-TW" sz="2400" smtClean="0">
                <a:latin typeface="Helvetica" pitchFamily="34" charset="0"/>
              </a:rPr>
              <a:t>“</a:t>
            </a:r>
            <a:r>
              <a:rPr lang="en-US" altLang="zh-TW" sz="2400" smtClean="0"/>
              <a:t>count = 5</a:t>
            </a:r>
            <a:r>
              <a:rPr lang="en-US" altLang="zh-TW" sz="2400" smtClean="0">
                <a:latin typeface="Helvetica" pitchFamily="34" charset="0"/>
              </a:rPr>
              <a:t>”</a:t>
            </a:r>
            <a:r>
              <a:rPr lang="en-US" altLang="zh-TW" sz="2400" smtClean="0"/>
              <a:t> initially:</a:t>
            </a:r>
          </a:p>
          <a:p>
            <a:pPr lvl="1" eaLnBrk="1" hangingPunct="1">
              <a:lnSpc>
                <a:spcPct val="90000"/>
              </a:lnSpc>
              <a:buFontTx/>
              <a:buNone/>
            </a:pPr>
            <a:r>
              <a:rPr lang="en-US" altLang="zh-TW" sz="2000" smtClean="0"/>
              <a:t>	S0: producer execute </a:t>
            </a:r>
            <a:r>
              <a:rPr lang="en-US" altLang="zh-TW" sz="2000" smtClean="0">
                <a:solidFill>
                  <a:srgbClr val="0000FF"/>
                </a:solidFill>
              </a:rPr>
              <a:t>register1 = count</a:t>
            </a:r>
            <a:r>
              <a:rPr lang="en-US" altLang="zh-TW" sz="2000" smtClean="0"/>
              <a:t>               {register1 = 5}</a:t>
            </a:r>
            <a:br>
              <a:rPr lang="en-US" altLang="zh-TW" sz="2000" smtClean="0"/>
            </a:br>
            <a:r>
              <a:rPr lang="en-US" altLang="zh-TW" sz="2000" smtClean="0"/>
              <a:t>S1: producer execute </a:t>
            </a:r>
            <a:r>
              <a:rPr lang="en-US" altLang="zh-TW" sz="2000" smtClean="0">
                <a:solidFill>
                  <a:srgbClr val="0000FF"/>
                </a:solidFill>
              </a:rPr>
              <a:t>register1 = register1 + 1  </a:t>
            </a:r>
            <a:r>
              <a:rPr lang="en-US" altLang="zh-TW" sz="2000" smtClean="0"/>
              <a:t> {register1 = 6} </a:t>
            </a:r>
            <a:br>
              <a:rPr lang="en-US" altLang="zh-TW" sz="2000" smtClean="0"/>
            </a:br>
            <a:r>
              <a:rPr lang="en-US" altLang="zh-TW" sz="2000" smtClean="0"/>
              <a:t>S2: consumer execute </a:t>
            </a:r>
            <a:r>
              <a:rPr lang="en-US" altLang="zh-TW" sz="2000" smtClean="0">
                <a:solidFill>
                  <a:schemeClr val="tx2"/>
                </a:solidFill>
              </a:rPr>
              <a:t>register2 = count</a:t>
            </a:r>
            <a:r>
              <a:rPr lang="en-US" altLang="zh-TW" sz="2000" smtClean="0"/>
              <a:t>             {register2 = 5} </a:t>
            </a:r>
            <a:br>
              <a:rPr lang="en-US" altLang="zh-TW" sz="2000" smtClean="0"/>
            </a:br>
            <a:r>
              <a:rPr lang="en-US" altLang="zh-TW" sz="2000" smtClean="0"/>
              <a:t>S3: consumer execute </a:t>
            </a:r>
            <a:r>
              <a:rPr lang="en-US" altLang="zh-TW" sz="2000" smtClean="0">
                <a:solidFill>
                  <a:schemeClr val="tx2"/>
                </a:solidFill>
              </a:rPr>
              <a:t>register2 = register2 - 1</a:t>
            </a:r>
            <a:r>
              <a:rPr lang="en-US" altLang="zh-TW" sz="2000" smtClean="0"/>
              <a:t>  {register2 = 4} </a:t>
            </a:r>
            <a:br>
              <a:rPr lang="en-US" altLang="zh-TW" sz="2000" smtClean="0"/>
            </a:br>
            <a:r>
              <a:rPr lang="en-US" altLang="zh-TW" sz="2000" smtClean="0"/>
              <a:t>S4: producer execute </a:t>
            </a:r>
            <a:r>
              <a:rPr lang="en-US" altLang="zh-TW" sz="2000" smtClean="0">
                <a:solidFill>
                  <a:srgbClr val="0000FF"/>
                </a:solidFill>
              </a:rPr>
              <a:t>count = register1</a:t>
            </a:r>
            <a:r>
              <a:rPr lang="en-US" altLang="zh-TW" sz="2000" smtClean="0"/>
              <a:t>               {count = 6 } </a:t>
            </a:r>
            <a:br>
              <a:rPr lang="en-US" altLang="zh-TW" sz="2000" smtClean="0"/>
            </a:br>
            <a:r>
              <a:rPr lang="en-US" altLang="zh-TW" sz="2000" smtClean="0"/>
              <a:t>S5: consumer execute </a:t>
            </a:r>
            <a:r>
              <a:rPr lang="en-US" altLang="zh-TW" sz="2000" smtClean="0">
                <a:solidFill>
                  <a:schemeClr val="tx2"/>
                </a:solidFill>
              </a:rPr>
              <a:t>count = register2</a:t>
            </a:r>
            <a:r>
              <a:rPr lang="en-US" altLang="zh-TW" sz="2000" smtClean="0"/>
              <a:t>             {count = 4}</a:t>
            </a:r>
          </a:p>
          <a:p>
            <a:pPr lvl="1" eaLnBrk="1" hangingPunct="1">
              <a:lnSpc>
                <a:spcPct val="90000"/>
              </a:lnSpc>
              <a:buFontTx/>
              <a:buNone/>
            </a:pPr>
            <a:endParaRPr lang="en-US" altLang="zh-TW" sz="2000" smtClean="0"/>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6</a:t>
            </a:fld>
            <a:endParaRPr lang="en-US" altLang="zh-TW"/>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0" y="0"/>
            <a:ext cx="9144000" cy="1143000"/>
          </a:xfrm>
        </p:spPr>
        <p:txBody>
          <a:bodyPr/>
          <a:lstStyle/>
          <a:p>
            <a:pPr eaLnBrk="1" hangingPunct="1"/>
            <a:r>
              <a:rPr lang="en-US" altLang="zh-TW" smtClean="0"/>
              <a:t>Solution to Critical-Section Problem</a:t>
            </a:r>
          </a:p>
        </p:txBody>
      </p:sp>
      <p:sp>
        <p:nvSpPr>
          <p:cNvPr id="10246" name="Rectangle 3"/>
          <p:cNvSpPr>
            <a:spLocks noGrp="1" noChangeArrowheads="1"/>
          </p:cNvSpPr>
          <p:nvPr>
            <p:ph type="body" idx="1"/>
          </p:nvPr>
        </p:nvSpPr>
        <p:spPr>
          <a:xfrm>
            <a:off x="250825" y="1196975"/>
            <a:ext cx="8532813" cy="5400675"/>
          </a:xfrm>
        </p:spPr>
        <p:txBody>
          <a:bodyPr/>
          <a:lstStyle/>
          <a:p>
            <a:pPr eaLnBrk="1" hangingPunct="1">
              <a:buFontTx/>
              <a:buNone/>
            </a:pPr>
            <a:r>
              <a:rPr lang="en-US" altLang="zh-TW" sz="2000" smtClean="0"/>
              <a:t>1.	</a:t>
            </a:r>
            <a:r>
              <a:rPr lang="en-US" altLang="zh-TW" sz="2000" smtClean="0">
                <a:solidFill>
                  <a:srgbClr val="FF0000"/>
                </a:solidFill>
              </a:rPr>
              <a:t>Mutual Exclusion </a:t>
            </a:r>
            <a:r>
              <a:rPr lang="en-US" altLang="zh-TW" sz="2000" smtClean="0"/>
              <a:t>- If process </a:t>
            </a:r>
            <a:r>
              <a:rPr lang="en-US" altLang="zh-TW" sz="2000" smtClean="0">
                <a:solidFill>
                  <a:srgbClr val="0000FF"/>
                </a:solidFill>
              </a:rPr>
              <a:t>P</a:t>
            </a:r>
            <a:r>
              <a:rPr lang="en-US" altLang="zh-TW" sz="2000" baseline="-25000" smtClean="0">
                <a:solidFill>
                  <a:srgbClr val="0000FF"/>
                </a:solidFill>
              </a:rPr>
              <a:t>i</a:t>
            </a:r>
            <a:r>
              <a:rPr lang="en-US" altLang="zh-TW" sz="2000" smtClean="0"/>
              <a:t> is executing in its critical section, then no other processes can be executing in their critical sections</a:t>
            </a:r>
          </a:p>
          <a:p>
            <a:pPr eaLnBrk="1" hangingPunct="1">
              <a:buFontTx/>
              <a:buNone/>
            </a:pPr>
            <a:r>
              <a:rPr lang="en-US" altLang="zh-TW" sz="2000" smtClean="0"/>
              <a:t>2.	</a:t>
            </a:r>
            <a:r>
              <a:rPr lang="en-US" altLang="zh-TW" sz="2000" smtClean="0">
                <a:solidFill>
                  <a:srgbClr val="FF0000"/>
                </a:solidFill>
              </a:rPr>
              <a:t>Progress</a:t>
            </a:r>
            <a:r>
              <a:rPr lang="en-US" altLang="zh-TW" sz="2000" smtClean="0"/>
              <a:t> - If no process is executing in its critical section and there exist some processes that wish to enter their critical section, then the selection of the processes that will enter the critical section next cannot be postponed indefinitely</a:t>
            </a:r>
          </a:p>
          <a:p>
            <a:pPr eaLnBrk="1" hangingPunct="1">
              <a:buFontTx/>
              <a:buNone/>
            </a:pPr>
            <a:r>
              <a:rPr lang="en-US" altLang="zh-TW" sz="2000" smtClean="0"/>
              <a:t>3.	</a:t>
            </a:r>
            <a:r>
              <a:rPr lang="en-US" altLang="zh-TW" sz="2000" smtClean="0">
                <a:solidFill>
                  <a:srgbClr val="FF0000"/>
                </a:solidFill>
              </a:rPr>
              <a:t>Bounded Waiting </a:t>
            </a:r>
            <a:r>
              <a:rPr lang="en-US" altLang="zh-TW" sz="2000" smtClean="0"/>
              <a:t>-  A bound must exist on the number of times that other processes are allowed to enter their critical sections after a process has made a request to enter its critical section and before that request is granted</a:t>
            </a:r>
          </a:p>
          <a:p>
            <a:pPr lvl="1" eaLnBrk="1" hangingPunct="1">
              <a:buSzPct val="125000"/>
              <a:buFont typeface="Wingdings 2" pitchFamily="18" charset="2"/>
              <a:buChar char=""/>
            </a:pPr>
            <a:r>
              <a:rPr lang="en-US" altLang="zh-TW" sz="1800" smtClean="0"/>
              <a:t>Assume that each process executes at a nonzero speed </a:t>
            </a:r>
          </a:p>
          <a:p>
            <a:pPr lvl="1" eaLnBrk="1" hangingPunct="1">
              <a:buSzPct val="125000"/>
              <a:buFont typeface="Wingdings 2" pitchFamily="18" charset="2"/>
              <a:buChar char=""/>
            </a:pPr>
            <a:r>
              <a:rPr lang="en-US" altLang="zh-TW" sz="1800" smtClean="0"/>
              <a:t>No assumption concerning relative speed of the </a:t>
            </a:r>
            <a:r>
              <a:rPr lang="en-US" altLang="zh-TW" sz="1800" smtClean="0">
                <a:solidFill>
                  <a:srgbClr val="0000FF"/>
                </a:solidFill>
              </a:rPr>
              <a:t>N</a:t>
            </a:r>
            <a:r>
              <a:rPr lang="en-US" altLang="zh-TW" sz="1800" smtClean="0"/>
              <a:t> processes</a:t>
            </a:r>
          </a:p>
        </p:txBody>
      </p:sp>
      <p:sp>
        <p:nvSpPr>
          <p:cNvPr id="2" name="頁尾版面配置區 1"/>
          <p:cNvSpPr>
            <a:spLocks noGrp="1"/>
          </p:cNvSpPr>
          <p:nvPr>
            <p:ph type="ftr" sz="quarter" idx="11"/>
          </p:nvPr>
        </p:nvSpPr>
        <p:spPr/>
        <p:txBody>
          <a:bodyPr/>
          <a:lstStyle/>
          <a:p>
            <a:pPr>
              <a:defRPr/>
            </a:pPr>
            <a:r>
              <a:rPr lang="en-US" altLang="zh-TW" smtClean="0"/>
              <a:t>/64</a:t>
            </a:r>
            <a:endParaRPr lang="en-US" altLang="zh-TW"/>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7</a:t>
            </a:fld>
            <a:endParaRPr lang="en-US" altLang="zh-TW"/>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TW" smtClean="0"/>
              <a:t>Algorithm (1) for Process P</a:t>
            </a:r>
            <a:r>
              <a:rPr lang="en-US" altLang="zh-TW" baseline="-25000" smtClean="0"/>
              <a:t>i </a:t>
            </a:r>
            <a:r>
              <a:rPr lang="en-US" altLang="zh-TW" smtClean="0"/>
              <a:t>P</a:t>
            </a:r>
            <a:r>
              <a:rPr lang="en-US" altLang="zh-TW" baseline="-25000" smtClean="0"/>
              <a:t>j</a:t>
            </a:r>
          </a:p>
        </p:txBody>
      </p:sp>
      <p:sp>
        <p:nvSpPr>
          <p:cNvPr id="11270" name="Rectangle 3"/>
          <p:cNvSpPr>
            <a:spLocks noGrp="1" noChangeArrowheads="1"/>
          </p:cNvSpPr>
          <p:nvPr>
            <p:ph type="body" idx="1"/>
          </p:nvPr>
        </p:nvSpPr>
        <p:spPr>
          <a:xfrm>
            <a:off x="467544" y="1628800"/>
            <a:ext cx="3960812" cy="4680520"/>
          </a:xfrm>
        </p:spPr>
        <p:txBody>
          <a:bodyPr/>
          <a:lstStyle/>
          <a:p>
            <a:pPr eaLnBrk="1" hangingPunct="1">
              <a:lnSpc>
                <a:spcPct val="80000"/>
              </a:lnSpc>
              <a:buFontTx/>
              <a:buNone/>
            </a:pPr>
            <a:r>
              <a:rPr lang="en-US" altLang="zh-TW" sz="2800" b="1" dirty="0" smtClean="0">
                <a:solidFill>
                  <a:srgbClr val="0000FF"/>
                </a:solidFill>
              </a:rPr>
              <a:t>do</a:t>
            </a:r>
            <a:r>
              <a:rPr lang="en-US" altLang="zh-TW" sz="2800" dirty="0" smtClean="0">
                <a:solidFill>
                  <a:srgbClr val="0000FF"/>
                </a:solidFill>
              </a:rPr>
              <a:t> {</a:t>
            </a:r>
          </a:p>
          <a:p>
            <a:pPr eaLnBrk="1" hangingPunct="1">
              <a:lnSpc>
                <a:spcPct val="80000"/>
              </a:lnSpc>
              <a:buFontTx/>
              <a:buNone/>
            </a:pPr>
            <a:endParaRPr lang="en-US" altLang="zh-TW" sz="2800" dirty="0" smtClean="0">
              <a:solidFill>
                <a:srgbClr val="0000FF"/>
              </a:solidFill>
            </a:endParaRPr>
          </a:p>
          <a:p>
            <a:pPr eaLnBrk="1" hangingPunct="1">
              <a:lnSpc>
                <a:spcPct val="80000"/>
              </a:lnSpc>
              <a:buFontTx/>
              <a:buNone/>
            </a:pPr>
            <a:r>
              <a:rPr lang="en-US" altLang="zh-TW" sz="2800" b="1" dirty="0" smtClean="0">
                <a:solidFill>
                  <a:srgbClr val="0000FF"/>
                </a:solidFill>
              </a:rPr>
              <a:t>    while</a:t>
            </a:r>
            <a:r>
              <a:rPr lang="en-US" altLang="zh-TW" sz="2800" dirty="0" smtClean="0">
                <a:solidFill>
                  <a:srgbClr val="0000FF"/>
                </a:solidFill>
              </a:rPr>
              <a:t> (turn != i) ;</a:t>
            </a:r>
          </a:p>
          <a:p>
            <a:pPr eaLnBrk="1" hangingPunct="1">
              <a:lnSpc>
                <a:spcPct val="80000"/>
              </a:lnSpc>
              <a:buFontTx/>
              <a:buNone/>
            </a:pPr>
            <a:endParaRPr lang="en-US" altLang="zh-TW" sz="2800" dirty="0" smtClean="0">
              <a:solidFill>
                <a:srgbClr val="0000FF"/>
              </a:solidFill>
            </a:endParaRPr>
          </a:p>
          <a:p>
            <a:pPr eaLnBrk="1" hangingPunct="1">
              <a:lnSpc>
                <a:spcPct val="80000"/>
              </a:lnSpc>
              <a:buFontTx/>
              <a:buNone/>
            </a:pPr>
            <a:r>
              <a:rPr lang="en-US" altLang="zh-TW" sz="2800" dirty="0" smtClean="0">
                <a:solidFill>
                  <a:srgbClr val="0000FF"/>
                </a:solidFill>
              </a:rPr>
              <a:t>        critical section</a:t>
            </a:r>
          </a:p>
          <a:p>
            <a:pPr eaLnBrk="1" hangingPunct="1">
              <a:lnSpc>
                <a:spcPct val="80000"/>
              </a:lnSpc>
              <a:buFontTx/>
              <a:buNone/>
            </a:pPr>
            <a:endParaRPr lang="en-US" altLang="zh-TW" sz="2800" dirty="0" smtClean="0">
              <a:solidFill>
                <a:srgbClr val="0000FF"/>
              </a:solidFill>
            </a:endParaRPr>
          </a:p>
          <a:p>
            <a:pPr eaLnBrk="1" hangingPunct="1">
              <a:lnSpc>
                <a:spcPct val="80000"/>
              </a:lnSpc>
              <a:buFontTx/>
              <a:buNone/>
            </a:pPr>
            <a:r>
              <a:rPr lang="en-US" altLang="zh-TW" sz="2800" dirty="0" smtClean="0">
                <a:solidFill>
                  <a:srgbClr val="0000FF"/>
                </a:solidFill>
              </a:rPr>
              <a:t>    turn = j;</a:t>
            </a:r>
          </a:p>
          <a:p>
            <a:pPr eaLnBrk="1" hangingPunct="1">
              <a:lnSpc>
                <a:spcPct val="80000"/>
              </a:lnSpc>
              <a:buFontTx/>
              <a:buNone/>
            </a:pPr>
            <a:endParaRPr lang="en-US" altLang="zh-TW" sz="2800" dirty="0" smtClean="0">
              <a:solidFill>
                <a:srgbClr val="0000FF"/>
              </a:solidFill>
            </a:endParaRPr>
          </a:p>
          <a:p>
            <a:pPr eaLnBrk="1" hangingPunct="1">
              <a:lnSpc>
                <a:spcPct val="80000"/>
              </a:lnSpc>
              <a:buFontTx/>
              <a:buNone/>
            </a:pPr>
            <a:r>
              <a:rPr lang="en-US" altLang="zh-TW" sz="2800" dirty="0" smtClean="0">
                <a:solidFill>
                  <a:srgbClr val="0000FF"/>
                </a:solidFill>
              </a:rPr>
              <a:t>        remainder section</a:t>
            </a:r>
          </a:p>
          <a:p>
            <a:pPr eaLnBrk="1" hangingPunct="1">
              <a:lnSpc>
                <a:spcPct val="80000"/>
              </a:lnSpc>
              <a:buFontTx/>
              <a:buNone/>
            </a:pPr>
            <a:r>
              <a:rPr lang="en-US" altLang="zh-TW" sz="2800" dirty="0" smtClean="0">
                <a:solidFill>
                  <a:srgbClr val="0000FF"/>
                </a:solidFill>
              </a:rPr>
              <a:t>} </a:t>
            </a:r>
            <a:r>
              <a:rPr lang="en-US" altLang="zh-TW" sz="2800" b="1" dirty="0" smtClean="0">
                <a:solidFill>
                  <a:srgbClr val="0000FF"/>
                </a:solidFill>
              </a:rPr>
              <a:t>while</a:t>
            </a:r>
            <a:r>
              <a:rPr lang="en-US" altLang="zh-TW" sz="2800" dirty="0" smtClean="0">
                <a:solidFill>
                  <a:srgbClr val="0000FF"/>
                </a:solidFill>
              </a:rPr>
              <a:t> (1);</a:t>
            </a:r>
            <a:endParaRPr lang="en-US" altLang="zh-TW" sz="2800" dirty="0" smtClean="0"/>
          </a:p>
          <a:p>
            <a:pPr eaLnBrk="1" hangingPunct="1">
              <a:lnSpc>
                <a:spcPct val="80000"/>
              </a:lnSpc>
              <a:buFontTx/>
              <a:buNone/>
            </a:pPr>
            <a:r>
              <a:rPr lang="en-US" altLang="zh-TW" sz="2800" dirty="0" smtClean="0">
                <a:solidFill>
                  <a:srgbClr val="0000FF"/>
                </a:solidFill>
              </a:rPr>
              <a:t>	</a:t>
            </a:r>
          </a:p>
        </p:txBody>
      </p:sp>
      <p:sp>
        <p:nvSpPr>
          <p:cNvPr id="11271" name="Rectangle 5"/>
          <p:cNvSpPr>
            <a:spLocks noChangeArrowheads="1"/>
          </p:cNvSpPr>
          <p:nvPr/>
        </p:nvSpPr>
        <p:spPr bwMode="auto">
          <a:xfrm>
            <a:off x="4689542" y="1628800"/>
            <a:ext cx="4176464" cy="468052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pPr>
            <a:r>
              <a:rPr lang="en-US" altLang="zh-TW" sz="2800" b="1" dirty="0">
                <a:solidFill>
                  <a:srgbClr val="0000FF"/>
                </a:solidFill>
                <a:latin typeface="Arial" charset="0"/>
              </a:rPr>
              <a:t>do</a:t>
            </a:r>
            <a:r>
              <a:rPr lang="en-US" altLang="zh-TW" sz="2800" dirty="0">
                <a:solidFill>
                  <a:srgbClr val="0000FF"/>
                </a:solidFill>
                <a:latin typeface="Arial" charset="0"/>
              </a:rPr>
              <a:t> </a:t>
            </a:r>
            <a:r>
              <a:rPr lang="en-US" altLang="zh-TW" sz="2800" dirty="0" smtClean="0">
                <a:solidFill>
                  <a:srgbClr val="0000FF"/>
                </a:solidFill>
                <a:latin typeface="Arial" charset="0"/>
              </a:rPr>
              <a:t>{</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b="1" dirty="0">
                <a:solidFill>
                  <a:srgbClr val="0000FF"/>
                </a:solidFill>
                <a:latin typeface="Arial" charset="0"/>
              </a:rPr>
              <a:t>    while</a:t>
            </a:r>
            <a:r>
              <a:rPr lang="en-US" altLang="zh-TW" sz="2800" dirty="0">
                <a:solidFill>
                  <a:srgbClr val="0000FF"/>
                </a:solidFill>
                <a:latin typeface="Arial" charset="0"/>
              </a:rPr>
              <a:t> (turn != j) </a:t>
            </a:r>
            <a:r>
              <a:rPr lang="en-US" altLang="zh-TW" sz="2800" dirty="0" smtClean="0">
                <a:solidFill>
                  <a:srgbClr val="0000FF"/>
                </a:solidFill>
                <a:latin typeface="Arial" charset="0"/>
              </a:rPr>
              <a:t>;</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critical </a:t>
            </a:r>
            <a:r>
              <a:rPr lang="en-US" altLang="zh-TW" sz="2800" dirty="0" smtClean="0">
                <a:solidFill>
                  <a:srgbClr val="0000FF"/>
                </a:solidFill>
                <a:latin typeface="Arial" charset="0"/>
              </a:rPr>
              <a:t>section</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turn = i</a:t>
            </a:r>
            <a:r>
              <a:rPr lang="en-US" altLang="zh-TW" sz="2800" dirty="0" smtClean="0">
                <a:solidFill>
                  <a:srgbClr val="0000FF"/>
                </a:solidFill>
                <a:latin typeface="Arial" charset="0"/>
              </a:rPr>
              <a:t>;</a:t>
            </a:r>
          </a:p>
          <a:p>
            <a:pPr marL="342900" indent="-342900" algn="l">
              <a:lnSpc>
                <a:spcPct val="80000"/>
              </a:lnSpc>
              <a:spcBef>
                <a:spcPct val="20000"/>
              </a:spcBef>
            </a:pPr>
            <a:endParaRPr lang="en-US" altLang="zh-TW" sz="2800" dirty="0">
              <a:solidFill>
                <a:srgbClr val="0000FF"/>
              </a:solidFill>
              <a:latin typeface="Arial" charset="0"/>
            </a:endParaRPr>
          </a:p>
          <a:p>
            <a:pPr marL="342900" indent="-342900" algn="l">
              <a:lnSpc>
                <a:spcPct val="80000"/>
              </a:lnSpc>
              <a:spcBef>
                <a:spcPct val="20000"/>
              </a:spcBef>
            </a:pPr>
            <a:r>
              <a:rPr lang="en-US" altLang="zh-TW" sz="2800" dirty="0">
                <a:solidFill>
                  <a:srgbClr val="0000FF"/>
                </a:solidFill>
                <a:latin typeface="Arial" charset="0"/>
              </a:rPr>
              <a:t>        remainder section</a:t>
            </a:r>
          </a:p>
          <a:p>
            <a:pPr marL="342900" indent="-342900" algn="l">
              <a:lnSpc>
                <a:spcPct val="80000"/>
              </a:lnSpc>
              <a:spcBef>
                <a:spcPct val="20000"/>
              </a:spcBef>
            </a:pPr>
            <a:r>
              <a:rPr lang="en-US" altLang="zh-TW" sz="2800" dirty="0">
                <a:solidFill>
                  <a:srgbClr val="0000FF"/>
                </a:solidFill>
                <a:latin typeface="Arial" charset="0"/>
              </a:rPr>
              <a:t>} </a:t>
            </a:r>
            <a:r>
              <a:rPr lang="en-US" altLang="zh-TW" sz="2800" b="1" dirty="0">
                <a:solidFill>
                  <a:srgbClr val="0000FF"/>
                </a:solidFill>
                <a:latin typeface="Arial" charset="0"/>
              </a:rPr>
              <a:t>while</a:t>
            </a:r>
            <a:r>
              <a:rPr lang="en-US" altLang="zh-TW" sz="2800" dirty="0">
                <a:solidFill>
                  <a:srgbClr val="0000FF"/>
                </a:solidFill>
                <a:latin typeface="Arial" charset="0"/>
              </a:rPr>
              <a:t> (1);</a:t>
            </a:r>
            <a:endParaRPr lang="en-US" altLang="zh-TW" sz="2800" dirty="0">
              <a:latin typeface="Arial" charset="0"/>
            </a:endParaRPr>
          </a:p>
          <a:p>
            <a:pPr marL="342900" indent="-342900" algn="l">
              <a:lnSpc>
                <a:spcPct val="80000"/>
              </a:lnSpc>
              <a:spcBef>
                <a:spcPct val="20000"/>
              </a:spcBef>
            </a:pPr>
            <a:r>
              <a:rPr lang="en-US" altLang="zh-TW" sz="2800" dirty="0">
                <a:solidFill>
                  <a:srgbClr val="0000FF"/>
                </a:solidFill>
                <a:latin typeface="Arial" charset="0"/>
              </a:rPr>
              <a:t>	</a:t>
            </a:r>
          </a:p>
        </p:txBody>
      </p:sp>
      <p:sp>
        <p:nvSpPr>
          <p:cNvPr id="2" name="矩形 1"/>
          <p:cNvSpPr/>
          <p:nvPr/>
        </p:nvSpPr>
        <p:spPr bwMode="auto">
          <a:xfrm>
            <a:off x="827584" y="234888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9" name="矩形 8"/>
          <p:cNvSpPr/>
          <p:nvPr/>
        </p:nvSpPr>
        <p:spPr bwMode="auto">
          <a:xfrm>
            <a:off x="815266" y="396906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0" name="矩形 9"/>
          <p:cNvSpPr/>
          <p:nvPr/>
        </p:nvSpPr>
        <p:spPr bwMode="auto">
          <a:xfrm>
            <a:off x="5004048" y="2311912"/>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11" name="矩形 10"/>
          <p:cNvSpPr/>
          <p:nvPr/>
        </p:nvSpPr>
        <p:spPr bwMode="auto">
          <a:xfrm>
            <a:off x="5004048" y="3969060"/>
            <a:ext cx="2952328" cy="720080"/>
          </a:xfrm>
          <a:prstGeom prst="rect">
            <a:avLst/>
          </a:prstGeom>
          <a:solidFill>
            <a:srgbClr val="FFFF00">
              <a:alpha val="20000"/>
            </a:srgb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endParaRPr>
          </a:p>
        </p:txBody>
      </p:sp>
      <p:sp>
        <p:nvSpPr>
          <p:cNvPr id="3" name="頁尾版面配置區 2"/>
          <p:cNvSpPr>
            <a:spLocks noGrp="1"/>
          </p:cNvSpPr>
          <p:nvPr>
            <p:ph type="ftr" sz="quarter" idx="11"/>
          </p:nvPr>
        </p:nvSpPr>
        <p:spPr/>
        <p:txBody>
          <a:bodyPr/>
          <a:lstStyle/>
          <a:p>
            <a:pPr>
              <a:defRPr/>
            </a:pPr>
            <a:r>
              <a:rPr lang="en-US" altLang="zh-TW" smtClean="0"/>
              <a:t>/64</a:t>
            </a:r>
            <a:endParaRPr lang="en-US" altLang="zh-TW"/>
          </a:p>
        </p:txBody>
      </p:sp>
      <p:sp>
        <p:nvSpPr>
          <p:cNvPr id="4" name="投影片編號版面配置區 3"/>
          <p:cNvSpPr>
            <a:spLocks noGrp="1"/>
          </p:cNvSpPr>
          <p:nvPr>
            <p:ph type="sldNum" sz="quarter" idx="12"/>
          </p:nvPr>
        </p:nvSpPr>
        <p:spPr/>
        <p:txBody>
          <a:bodyPr/>
          <a:lstStyle/>
          <a:p>
            <a:pPr>
              <a:defRPr/>
            </a:pPr>
            <a:fld id="{54F79CB7-FB50-476C-92F9-1A9CBEA457CB}" type="slidenum">
              <a:rPr lang="en-US" altLang="zh-TW" smtClean="0"/>
              <a:pPr>
                <a:defRPr/>
              </a:pPr>
              <a:t>8</a:t>
            </a:fld>
            <a:endParaRPr lang="en-US" altLang="zh-TW"/>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4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11299</TotalTime>
  <Words>3074</Words>
  <Application>Microsoft Office PowerPoint</Application>
  <PresentationFormat>如螢幕大小 (4:3)</PresentationFormat>
  <Paragraphs>977</Paragraphs>
  <Slides>65</Slides>
  <Notes>50</Notes>
  <HiddenSlides>0</HiddenSlides>
  <MMClips>0</MMClips>
  <ScaleCrop>false</ScaleCrop>
  <HeadingPairs>
    <vt:vector size="8" baseType="variant">
      <vt:variant>
        <vt:lpstr>使用字型</vt:lpstr>
      </vt:variant>
      <vt:variant>
        <vt:i4>16</vt:i4>
      </vt:variant>
      <vt:variant>
        <vt:lpstr>佈景主題</vt:lpstr>
      </vt:variant>
      <vt:variant>
        <vt:i4>1</vt:i4>
      </vt:variant>
      <vt:variant>
        <vt:lpstr>內嵌 OLE 伺服程式</vt:lpstr>
      </vt:variant>
      <vt:variant>
        <vt:i4>1</vt:i4>
      </vt:variant>
      <vt:variant>
        <vt:lpstr>投影片標題</vt:lpstr>
      </vt:variant>
      <vt:variant>
        <vt:i4>65</vt:i4>
      </vt:variant>
    </vt:vector>
  </HeadingPairs>
  <TitlesOfParts>
    <vt:vector size="83" baseType="lpstr">
      <vt:lpstr>Bickley Script LET</vt:lpstr>
      <vt:lpstr>Monaco</vt:lpstr>
      <vt:lpstr>Monotype Sorts</vt:lpstr>
      <vt:lpstr>MS PGothic</vt:lpstr>
      <vt:lpstr>全真中隸書</vt:lpstr>
      <vt:lpstr>新細明體</vt:lpstr>
      <vt:lpstr>Arial</vt:lpstr>
      <vt:lpstr>Consolas</vt:lpstr>
      <vt:lpstr>Helvetica</vt:lpstr>
      <vt:lpstr>Lucida Console</vt:lpstr>
      <vt:lpstr>MT Extra</vt:lpstr>
      <vt:lpstr>Symbol</vt:lpstr>
      <vt:lpstr>Times New Roman</vt:lpstr>
      <vt:lpstr>Webdings</vt:lpstr>
      <vt:lpstr>Wingdings</vt:lpstr>
      <vt:lpstr>Wingdings 2</vt:lpstr>
      <vt:lpstr>1_Default Design</vt:lpstr>
      <vt:lpstr>Unknown</vt:lpstr>
      <vt:lpstr>Chapter 6:   Process Synchronization</vt:lpstr>
      <vt:lpstr>Objectives</vt:lpstr>
      <vt:lpstr>Module 6: Process Synchronization</vt:lpstr>
      <vt:lpstr>Background</vt:lpstr>
      <vt:lpstr>Producer </vt:lpstr>
      <vt:lpstr>Producer </vt:lpstr>
      <vt:lpstr>Race Condition</vt:lpstr>
      <vt:lpstr>Solution to Critical-Section Problem</vt:lpstr>
      <vt:lpstr>Algorithm (1) for Process Pi Pj</vt:lpstr>
      <vt:lpstr>Algorithm (2) for Process Pi Pj</vt:lpstr>
      <vt:lpstr>Peterson’s Solution</vt:lpstr>
      <vt:lpstr>Algorithm (3) for Process Pi Pj</vt:lpstr>
      <vt:lpstr>Synchronization Hardware</vt:lpstr>
      <vt:lpstr>Solution to Critical-section Problem Using Locks</vt:lpstr>
      <vt:lpstr>TestAndndSet Instruction </vt:lpstr>
      <vt:lpstr>Solution using TestAndSet</vt:lpstr>
      <vt:lpstr>Swap  Instruction</vt:lpstr>
      <vt:lpstr>Solution using Swap</vt:lpstr>
      <vt:lpstr>Bounded-waiting Mutual Exclusion with TestandSet()</vt:lpstr>
      <vt:lpstr>Mutex Locks</vt:lpstr>
      <vt:lpstr>Semaphore</vt:lpstr>
      <vt:lpstr>Semaphore as General Synchronization Tool</vt:lpstr>
      <vt:lpstr>Semaphore Implementation</vt:lpstr>
      <vt:lpstr>Semaphore Implementation without Busy Waiting (1/2) </vt:lpstr>
      <vt:lpstr>Semaphore Implementation with no Busy waiting (2/2)</vt:lpstr>
      <vt:lpstr>Deadlock and Starvation</vt:lpstr>
      <vt:lpstr>Priority Inversion</vt:lpstr>
      <vt:lpstr>Priority Inheritance</vt:lpstr>
      <vt:lpstr>Classical Problems of Synchronization</vt:lpstr>
      <vt:lpstr>Bounded-Buffer Problem (1/2)</vt:lpstr>
      <vt:lpstr>Bounded Buffer Problem (2/2)</vt:lpstr>
      <vt:lpstr>Readers-Writers Problem (1/3)</vt:lpstr>
      <vt:lpstr>Readers-Writers Problem (2/3)</vt:lpstr>
      <vt:lpstr>Readers-Writers Problem (3/3)</vt:lpstr>
      <vt:lpstr>Dining-Philosophers Problem (1/2)</vt:lpstr>
      <vt:lpstr>Dining-Philosophers Problem (2/2)</vt:lpstr>
      <vt:lpstr>Problems with Semaphores</vt:lpstr>
      <vt:lpstr>二元號誌 (1/2) - binary semaphore</vt:lpstr>
      <vt:lpstr>二元號誌 (2/2)</vt:lpstr>
      <vt:lpstr>臨界區域 (1/4) - critical region </vt:lpstr>
      <vt:lpstr>臨界區域 (2/4)</vt:lpstr>
      <vt:lpstr>臨界區域 (3/4)</vt:lpstr>
      <vt:lpstr>臨界區域 (4/4)</vt:lpstr>
      <vt:lpstr>Monitors</vt:lpstr>
      <vt:lpstr>Schematic view of a Monitor</vt:lpstr>
      <vt:lpstr>Condition Variables</vt:lpstr>
      <vt:lpstr>Solution to Dining Philosophers (1/3)</vt:lpstr>
      <vt:lpstr>Solution to Dining Philosophers (2/3)</vt:lpstr>
      <vt:lpstr>Solution to Dining Philosophers (3/3)</vt:lpstr>
      <vt:lpstr>Monitor Implementation Using Semaphores</vt:lpstr>
      <vt:lpstr>Monitor Implementation</vt:lpstr>
      <vt:lpstr>Monitor Implementation</vt:lpstr>
      <vt:lpstr>semaphore mutex;  // (initially  = 1) semaphore next;     // (initially  = 0) int next-count = 0; semaphore x-sem; // (initially  = 0) int x-count = 0;</vt:lpstr>
      <vt:lpstr>Resume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Alternative Approaches</vt:lpstr>
      <vt:lpstr>Transactional Memory</vt:lpstr>
      <vt:lpstr>OpenMP</vt:lpstr>
      <vt:lpstr>Functional Programming Language</vt:lpstr>
      <vt:lpstr>End of Chapter 6</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薛智文</cp:lastModifiedBy>
  <cp:revision>617</cp:revision>
  <dcterms:created xsi:type="dcterms:W3CDTF">2001-12-27T10:28:16Z</dcterms:created>
  <dcterms:modified xsi:type="dcterms:W3CDTF">2016-03-29T17:52:56Z</dcterms:modified>
</cp:coreProperties>
</file>