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58" r:id="rId5"/>
    <p:sldId id="262" r:id="rId6"/>
    <p:sldId id="264" r:id="rId7"/>
    <p:sldId id="263" r:id="rId8"/>
    <p:sldId id="297" r:id="rId9"/>
    <p:sldId id="265" r:id="rId10"/>
    <p:sldId id="266" r:id="rId11"/>
    <p:sldId id="267" r:id="rId12"/>
    <p:sldId id="268" r:id="rId13"/>
    <p:sldId id="269" r:id="rId14"/>
    <p:sldId id="298" r:id="rId15"/>
    <p:sldId id="271" r:id="rId16"/>
    <p:sldId id="272" r:id="rId17"/>
    <p:sldId id="273" r:id="rId18"/>
    <p:sldId id="274" r:id="rId19"/>
    <p:sldId id="299" r:id="rId20"/>
    <p:sldId id="275" r:id="rId21"/>
    <p:sldId id="276" r:id="rId22"/>
    <p:sldId id="277" r:id="rId23"/>
    <p:sldId id="278" r:id="rId24"/>
    <p:sldId id="279" r:id="rId25"/>
    <p:sldId id="300" r:id="rId26"/>
    <p:sldId id="280" r:id="rId27"/>
    <p:sldId id="281" r:id="rId28"/>
    <p:sldId id="290" r:id="rId29"/>
    <p:sldId id="282" r:id="rId30"/>
    <p:sldId id="283" r:id="rId31"/>
    <p:sldId id="291" r:id="rId32"/>
    <p:sldId id="301" r:id="rId33"/>
    <p:sldId id="284" r:id="rId34"/>
    <p:sldId id="285" r:id="rId35"/>
    <p:sldId id="286" r:id="rId36"/>
    <p:sldId id="287" r:id="rId37"/>
    <p:sldId id="288" r:id="rId38"/>
    <p:sldId id="289" r:id="rId39"/>
    <p:sldId id="302" r:id="rId40"/>
    <p:sldId id="292" r:id="rId41"/>
    <p:sldId id="293" r:id="rId42"/>
    <p:sldId id="294" r:id="rId43"/>
    <p:sldId id="303"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56" autoAdjust="0"/>
    <p:restoredTop sz="94660"/>
  </p:normalViewPr>
  <p:slideViewPr>
    <p:cSldViewPr>
      <p:cViewPr varScale="1">
        <p:scale>
          <a:sx n="86" d="100"/>
          <a:sy n="86" d="100"/>
        </p:scale>
        <p:origin x="-151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189919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159018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283627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127623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77745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320095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165417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54699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133707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73414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3844A-4ACF-46D4-A5D8-084FD6602FA6}"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37060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3844A-4ACF-46D4-A5D8-084FD6602FA6}" type="datetimeFigureOut">
              <a:rPr lang="en-US" smtClean="0"/>
              <a:pPr/>
              <a:t>7/19/2015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65386-87BE-4713-BC71-16F2D6D2590E}" type="slidenum">
              <a:rPr lang="en-US" smtClean="0"/>
              <a:pPr/>
              <a:t>‹#›</a:t>
            </a:fld>
            <a:endParaRPr lang="en-US" dirty="0"/>
          </a:p>
        </p:txBody>
      </p:sp>
    </p:spTree>
    <p:extLst>
      <p:ext uri="{BB962C8B-B14F-4D97-AF65-F5344CB8AC3E}">
        <p14:creationId xmlns:p14="http://schemas.microsoft.com/office/powerpoint/2010/main" xmlns="" val="209596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762000"/>
          </a:xfrm>
        </p:spPr>
        <p:txBody>
          <a:bodyPr>
            <a:normAutofit/>
          </a:bodyPr>
          <a:lstStyle/>
          <a:p>
            <a:r>
              <a:rPr lang="en-US" sz="2400" dirty="0" smtClean="0">
                <a:latin typeface="Times New Roman" panose="02020603050405020304" pitchFamily="18" charset="0"/>
                <a:cs typeface="Times New Roman" panose="02020603050405020304" pitchFamily="18" charset="0"/>
              </a:rPr>
              <a:t>Course 1: What is T-SQL?</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762000"/>
            <a:ext cx="8305800" cy="5943600"/>
          </a:xfrm>
        </p:spPr>
        <p:txBody>
          <a:bodyPr>
            <a:normAutofit fontScale="40000" lnSpcReduction="20000"/>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Transact-SQL </a:t>
            </a:r>
            <a:r>
              <a:rPr lang="en-US" sz="3000" dirty="0">
                <a:solidFill>
                  <a:schemeClr val="tx1"/>
                </a:solidFill>
                <a:latin typeface="Times New Roman" panose="02020603050405020304" pitchFamily="18" charset="0"/>
                <a:cs typeface="Times New Roman" panose="02020603050405020304" pitchFamily="18" charset="0"/>
              </a:rPr>
              <a:t>(T-SQL) is Microsoft’s proprietary version of ANSI (American National Standards Institute) </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
            </a:r>
            <a:br>
              <a:rPr lang="en-US"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SQL stands for Structured </a:t>
            </a:r>
            <a:r>
              <a:rPr lang="en-US" sz="3000" dirty="0">
                <a:solidFill>
                  <a:schemeClr val="tx1"/>
                </a:solidFill>
                <a:latin typeface="Times New Roman" panose="02020603050405020304" pitchFamily="18" charset="0"/>
                <a:cs typeface="Times New Roman" panose="02020603050405020304" pitchFamily="18" charset="0"/>
              </a:rPr>
              <a:t>Query language (SQL) </a:t>
            </a:r>
            <a:r>
              <a:rPr lang="en-US" sz="3000" dirty="0" smtClean="0">
                <a:solidFill>
                  <a:schemeClr val="tx1"/>
                </a:solidFill>
                <a:latin typeface="Times New Roman" panose="02020603050405020304" pitchFamily="18" charset="0"/>
                <a:cs typeface="Times New Roman" panose="02020603050405020304" pitchFamily="18" charset="0"/>
              </a:rPr>
              <a:t>and is the </a:t>
            </a:r>
            <a:r>
              <a:rPr lang="en-US" sz="3000" dirty="0">
                <a:solidFill>
                  <a:schemeClr val="tx1"/>
                </a:solidFill>
                <a:latin typeface="Times New Roman" panose="02020603050405020304" pitchFamily="18" charset="0"/>
                <a:cs typeface="Times New Roman" panose="02020603050405020304" pitchFamily="18" charset="0"/>
              </a:rPr>
              <a:t>most widely-used relational database query </a:t>
            </a:r>
            <a:r>
              <a:rPr lang="en-US" sz="3000" dirty="0" smtClean="0">
                <a:solidFill>
                  <a:schemeClr val="tx1"/>
                </a:solidFill>
                <a:latin typeface="Times New Roman" panose="02020603050405020304" pitchFamily="18" charset="0"/>
                <a:cs typeface="Times New Roman" panose="02020603050405020304" pitchFamily="18" charset="0"/>
              </a:rPr>
              <a:t>language</a:t>
            </a:r>
          </a:p>
          <a:p>
            <a:pPr algn="l"/>
            <a:r>
              <a:rPr lang="en-US" sz="3000" dirty="0">
                <a:solidFill>
                  <a:schemeClr val="tx1"/>
                </a:solidFill>
                <a:latin typeface="Times New Roman" panose="02020603050405020304" pitchFamily="18" charset="0"/>
                <a:cs typeface="Times New Roman" panose="02020603050405020304" pitchFamily="18" charset="0"/>
              </a:rPr>
              <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
            </a:r>
            <a:br>
              <a:rPr lang="en-US"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T-SQL </a:t>
            </a:r>
            <a:r>
              <a:rPr lang="en-US" sz="3000" dirty="0">
                <a:solidFill>
                  <a:schemeClr val="tx1"/>
                </a:solidFill>
                <a:latin typeface="Times New Roman" panose="02020603050405020304" pitchFamily="18" charset="0"/>
                <a:cs typeface="Times New Roman" panose="02020603050405020304" pitchFamily="18" charset="0"/>
              </a:rPr>
              <a:t>is critical to SQL Server because each </a:t>
            </a:r>
            <a:r>
              <a:rPr lang="en-US" sz="3000" dirty="0" smtClean="0">
                <a:solidFill>
                  <a:schemeClr val="tx1"/>
                </a:solidFill>
                <a:latin typeface="Times New Roman" panose="02020603050405020304" pitchFamily="18" charset="0"/>
                <a:cs typeface="Times New Roman" panose="02020603050405020304" pitchFamily="18" charset="0"/>
              </a:rPr>
              <a:t>time </a:t>
            </a:r>
            <a:r>
              <a:rPr lang="en-US" sz="3000" dirty="0" smtClean="0">
                <a:solidFill>
                  <a:schemeClr val="tx1"/>
                </a:solidFill>
                <a:latin typeface="Times New Roman" panose="02020603050405020304" pitchFamily="18" charset="0"/>
                <a:cs typeface="Times New Roman" panose="02020603050405020304" pitchFamily="18" charset="0"/>
              </a:rPr>
              <a:t>SQL </a:t>
            </a:r>
            <a:r>
              <a:rPr lang="en-US" sz="3000" dirty="0">
                <a:solidFill>
                  <a:schemeClr val="tx1"/>
                </a:solidFill>
                <a:latin typeface="Times New Roman" panose="02020603050405020304" pitchFamily="18" charset="0"/>
                <a:cs typeface="Times New Roman" panose="02020603050405020304" pitchFamily="18" charset="0"/>
              </a:rPr>
              <a:t>Server database action </a:t>
            </a:r>
            <a:r>
              <a:rPr lang="en-US" sz="3000" dirty="0" smtClean="0">
                <a:solidFill>
                  <a:schemeClr val="tx1"/>
                </a:solidFill>
                <a:latin typeface="Times New Roman" panose="02020603050405020304" pitchFamily="18" charset="0"/>
                <a:cs typeface="Times New Roman" panose="02020603050405020304" pitchFamily="18" charset="0"/>
              </a:rPr>
              <a:t>is executed, SQL sends </a:t>
            </a:r>
            <a:r>
              <a:rPr lang="en-US" sz="3000" dirty="0">
                <a:solidFill>
                  <a:schemeClr val="tx1"/>
                </a:solidFill>
                <a:latin typeface="Times New Roman" panose="02020603050405020304" pitchFamily="18" charset="0"/>
                <a:cs typeface="Times New Roman" panose="02020603050405020304" pitchFamily="18" charset="0"/>
              </a:rPr>
              <a:t>the database a series of T-SQL statements. </a:t>
            </a:r>
            <a:r>
              <a:rPr lang="en-US" sz="3000" dirty="0" smtClean="0">
                <a:solidFill>
                  <a:schemeClr val="tx1"/>
                </a:solidFill>
                <a:latin typeface="Times New Roman" panose="02020603050405020304" pitchFamily="18" charset="0"/>
                <a:cs typeface="Times New Roman" panose="02020603050405020304" pitchFamily="18" charset="0"/>
              </a:rPr>
              <a:t>These actions </a:t>
            </a:r>
            <a:r>
              <a:rPr lang="en-US" sz="3000" dirty="0">
                <a:solidFill>
                  <a:schemeClr val="tx1"/>
                </a:solidFill>
                <a:latin typeface="Times New Roman" panose="02020603050405020304" pitchFamily="18" charset="0"/>
                <a:cs typeface="Times New Roman" panose="02020603050405020304" pitchFamily="18" charset="0"/>
              </a:rPr>
              <a:t>are first translated into T-SQL statements, even when using the </a:t>
            </a:r>
            <a:r>
              <a:rPr lang="en-US" sz="3000" dirty="0" smtClean="0">
                <a:solidFill>
                  <a:schemeClr val="tx1"/>
                </a:solidFill>
                <a:latin typeface="Times New Roman" panose="02020603050405020304" pitchFamily="18" charset="0"/>
                <a:cs typeface="Times New Roman" panose="02020603050405020304" pitchFamily="18" charset="0"/>
              </a:rPr>
              <a:t>GUI (Graphical User Interface)</a:t>
            </a:r>
            <a:r>
              <a:rPr lang="en-US" sz="3000" dirty="0">
                <a:solidFill>
                  <a:schemeClr val="tx1"/>
                </a:solidFill>
                <a:latin typeface="Times New Roman" panose="02020603050405020304" pitchFamily="18" charset="0"/>
                <a:cs typeface="Times New Roman" panose="02020603050405020304" pitchFamily="18" charset="0"/>
              </a:rPr>
              <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T-SQL statements </a:t>
            </a:r>
            <a:r>
              <a:rPr lang="en-US" sz="3000" dirty="0" smtClean="0">
                <a:solidFill>
                  <a:schemeClr val="tx1"/>
                </a:solidFill>
                <a:latin typeface="Times New Roman" panose="02020603050405020304" pitchFamily="18" charset="0"/>
                <a:cs typeface="Times New Roman" panose="02020603050405020304" pitchFamily="18" charset="0"/>
              </a:rPr>
              <a:t>can be </a:t>
            </a:r>
            <a:r>
              <a:rPr lang="en-US" sz="3000" dirty="0">
                <a:solidFill>
                  <a:schemeClr val="tx1"/>
                </a:solidFill>
                <a:latin typeface="Times New Roman" panose="02020603050405020304" pitchFamily="18" charset="0"/>
                <a:cs typeface="Times New Roman" panose="02020603050405020304" pitchFamily="18" charset="0"/>
              </a:rPr>
              <a:t>run in the main </a:t>
            </a:r>
            <a:r>
              <a:rPr lang="en-US" sz="3000" dirty="0" smtClean="0">
                <a:solidFill>
                  <a:schemeClr val="tx1"/>
                </a:solidFill>
                <a:latin typeface="Times New Roman" panose="02020603050405020304" pitchFamily="18" charset="0"/>
                <a:cs typeface="Times New Roman" panose="02020603050405020304" pitchFamily="18" charset="0"/>
              </a:rPr>
              <a:t>tool -  the SQL </a:t>
            </a:r>
            <a:r>
              <a:rPr lang="en-US" sz="3000" dirty="0">
                <a:solidFill>
                  <a:schemeClr val="tx1"/>
                </a:solidFill>
                <a:latin typeface="Times New Roman" panose="02020603050405020304" pitchFamily="18" charset="0"/>
                <a:cs typeface="Times New Roman" panose="02020603050405020304" pitchFamily="18" charset="0"/>
              </a:rPr>
              <a:t>Server Management Studio (SSMS), or in </a:t>
            </a:r>
            <a:r>
              <a:rPr lang="en-US" sz="3000" dirty="0" err="1">
                <a:solidFill>
                  <a:schemeClr val="tx1"/>
                </a:solidFill>
                <a:latin typeface="Times New Roman" panose="02020603050405020304" pitchFamily="18" charset="0"/>
                <a:cs typeface="Times New Roman" panose="02020603050405020304" pitchFamily="18" charset="0"/>
              </a:rPr>
              <a:t>sqlcmd</a:t>
            </a:r>
            <a:r>
              <a:rPr lang="en-US" sz="3000" dirty="0">
                <a:solidFill>
                  <a:schemeClr val="tx1"/>
                </a:solidFill>
                <a:latin typeface="Times New Roman" panose="02020603050405020304" pitchFamily="18" charset="0"/>
                <a:cs typeface="Times New Roman" panose="02020603050405020304" pitchFamily="18" charset="0"/>
              </a:rPr>
              <a:t>, the dedicated command-line </a:t>
            </a:r>
            <a:r>
              <a:rPr lang="en-US" sz="3000" dirty="0" smtClean="0">
                <a:solidFill>
                  <a:schemeClr val="tx1"/>
                </a:solidFill>
                <a:latin typeface="Times New Roman" panose="02020603050405020304" pitchFamily="18" charset="0"/>
                <a:cs typeface="Times New Roman" panose="02020603050405020304" pitchFamily="18" charset="0"/>
              </a:rPr>
              <a:t>tool</a:t>
            </a:r>
          </a:p>
          <a:p>
            <a:pPr algn="l"/>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T-SQL </a:t>
            </a:r>
            <a:r>
              <a:rPr lang="en-US" sz="3000" dirty="0">
                <a:solidFill>
                  <a:schemeClr val="tx1"/>
                </a:solidFill>
                <a:latin typeface="Times New Roman" panose="02020603050405020304" pitchFamily="18" charset="0"/>
                <a:cs typeface="Times New Roman" panose="02020603050405020304" pitchFamily="18" charset="0"/>
              </a:rPr>
              <a:t>is divided into categories of DML (Data Manipulation Language) and DDL (Data Definition Language).  </a:t>
            </a: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With T-SQL you can do the following:</a:t>
            </a:r>
          </a:p>
          <a:p>
            <a:pPr algn="l"/>
            <a:endParaRPr lang="en-US" sz="3000" dirty="0">
              <a:solidFill>
                <a:schemeClr val="tx1"/>
              </a:solidFill>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create new databases</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create new tables and views in a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create stored procedures </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execute queries against any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retrieve data from a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insert records in a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update records in a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delete records from a database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set  and manage permissions on tables, procedures, and views</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T-SQL stands for Transact-Structured Query Language</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DML (Data Manipulation Language) </a:t>
            </a:r>
          </a:p>
          <a:p>
            <a:pPr lvl="1" algn="l"/>
            <a:r>
              <a:rPr lang="en-US" sz="3000" dirty="0">
                <a:solidFill>
                  <a:schemeClr val="tx1"/>
                </a:solidFill>
                <a:latin typeface="Times New Roman" panose="02020603050405020304" pitchFamily="18" charset="0"/>
                <a:cs typeface="Times New Roman" panose="02020603050405020304" pitchFamily="18" charset="0"/>
              </a:rPr>
              <a:t>	Examples: SELECT, UPDATE, INSERT statements</a:t>
            </a:r>
          </a:p>
          <a:p>
            <a:pPr marL="457200" lvl="0" indent="-457200" algn="l">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DDL (Data Definition Language) </a:t>
            </a:r>
          </a:p>
          <a:p>
            <a:pPr lvl="1" algn="l"/>
            <a:r>
              <a:rPr lang="en-US" sz="3000" dirty="0">
                <a:solidFill>
                  <a:schemeClr val="tx1"/>
                </a:solidFill>
                <a:latin typeface="Times New Roman" panose="02020603050405020304" pitchFamily="18" charset="0"/>
                <a:cs typeface="Times New Roman" panose="02020603050405020304" pitchFamily="18" charset="0"/>
              </a:rPr>
              <a:t>	Examples: CREATE, ALTER, DROP statements</a:t>
            </a: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602084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762000"/>
          </a:xfrm>
        </p:spPr>
        <p:txBody>
          <a:bodyPr>
            <a:normAutofit fontScale="90000"/>
          </a:bodyPr>
          <a:lstStyle/>
          <a:p>
            <a:r>
              <a:rPr lang="en-US" dirty="0"/>
              <a:t>UPDATE </a:t>
            </a:r>
            <a:r>
              <a:rPr lang="en-US" b="1" dirty="0"/>
              <a:t/>
            </a:r>
            <a:br>
              <a:rPr lang="en-US" b="1" dirty="0"/>
            </a:br>
            <a:endParaRPr lang="en-US" dirty="0"/>
          </a:p>
        </p:txBody>
      </p:sp>
      <p:sp>
        <p:nvSpPr>
          <p:cNvPr id="3" name="Subtitle 2"/>
          <p:cNvSpPr>
            <a:spLocks noGrp="1"/>
          </p:cNvSpPr>
          <p:nvPr>
            <p:ph type="subTitle" idx="1"/>
          </p:nvPr>
        </p:nvSpPr>
        <p:spPr>
          <a:xfrm>
            <a:off x="1219200" y="990600"/>
            <a:ext cx="7010400" cy="4572000"/>
          </a:xfrm>
        </p:spPr>
        <p:txBody>
          <a:bodyPr>
            <a:normAutofit/>
          </a:bodyPr>
          <a:lstStyle/>
          <a:p>
            <a:pPr algn="l"/>
            <a:endParaRPr lang="en-US" sz="1600" b="1" dirty="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The update commands modify the content of one or more columns in a table.</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Syntax:</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UPDATE </a:t>
            </a:r>
            <a:r>
              <a:rPr lang="en-US" sz="1600" i="1" dirty="0">
                <a:solidFill>
                  <a:schemeClr val="tx1"/>
                </a:solidFill>
                <a:latin typeface="Times New Roman" panose="02020603050405020304" pitchFamily="18" charset="0"/>
                <a:cs typeface="Times New Roman" panose="02020603050405020304" pitchFamily="18" charset="0"/>
              </a:rPr>
              <a:t>table_name</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SET </a:t>
            </a:r>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i="1" dirty="0" smtClean="0">
                <a:solidFill>
                  <a:schemeClr val="tx1"/>
                </a:solidFill>
                <a:latin typeface="Times New Roman" panose="02020603050405020304" pitchFamily="18" charset="0"/>
                <a:cs typeface="Times New Roman" panose="02020603050405020304" pitchFamily="18" charset="0"/>
              </a:rPr>
              <a:t>column1</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i="1" dirty="0" smtClean="0">
                <a:solidFill>
                  <a:schemeClr val="tx1"/>
                </a:solidFill>
                <a:latin typeface="Times New Roman" panose="02020603050405020304" pitchFamily="18" charset="0"/>
                <a:cs typeface="Times New Roman" panose="02020603050405020304" pitchFamily="18" charset="0"/>
              </a:rPr>
              <a:t>value1</a:t>
            </a:r>
            <a:r>
              <a:rPr lang="en-US" sz="1600" dirty="0" smtClean="0">
                <a:solidFill>
                  <a:schemeClr val="tx1"/>
                </a:solidFill>
                <a:latin typeface="Times New Roman" panose="02020603050405020304" pitchFamily="18" charset="0"/>
                <a:cs typeface="Times New Roman" panose="02020603050405020304" pitchFamily="18" charset="0"/>
              </a:rPr>
              <a:t>,</a:t>
            </a:r>
          </a:p>
          <a:p>
            <a:pPr algn="l"/>
            <a:r>
              <a:rPr lang="en-US" sz="1600" i="1" dirty="0" smtClean="0">
                <a:solidFill>
                  <a:schemeClr val="tx1"/>
                </a:solidFill>
                <a:latin typeface="Times New Roman" panose="02020603050405020304" pitchFamily="18" charset="0"/>
                <a:cs typeface="Times New Roman" panose="02020603050405020304" pitchFamily="18" charset="0"/>
              </a:rPr>
              <a:t>column2</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i="1" dirty="0" smtClean="0">
                <a:solidFill>
                  <a:schemeClr val="tx1"/>
                </a:solidFill>
                <a:latin typeface="Times New Roman" panose="02020603050405020304" pitchFamily="18" charset="0"/>
                <a:cs typeface="Times New Roman" panose="02020603050405020304" pitchFamily="18" charset="0"/>
              </a:rPr>
              <a:t>value2</a:t>
            </a:r>
            <a:r>
              <a:rPr lang="en-US" sz="1600" dirty="0">
                <a:solidFill>
                  <a:schemeClr val="tx1"/>
                </a:solidFill>
                <a:latin typeface="Times New Roman" panose="02020603050405020304" pitchFamily="18" charset="0"/>
                <a:cs typeface="Times New Roman" panose="02020603050405020304" pitchFamily="18" charset="0"/>
              </a:rPr>
              <a: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WHERE </a:t>
            </a:r>
            <a:r>
              <a:rPr lang="en-US" sz="1600" i="1" dirty="0" err="1">
                <a:solidFill>
                  <a:schemeClr val="tx1"/>
                </a:solidFill>
                <a:latin typeface="Times New Roman" panose="02020603050405020304" pitchFamily="18" charset="0"/>
                <a:cs typeface="Times New Roman" panose="02020603050405020304" pitchFamily="18" charset="0"/>
              </a:rPr>
              <a:t>some_column</a:t>
            </a:r>
            <a:r>
              <a:rPr lang="en-US" sz="1600" dirty="0">
                <a:solidFill>
                  <a:schemeClr val="tx1"/>
                </a:solidFill>
                <a:latin typeface="Times New Roman" panose="02020603050405020304" pitchFamily="18" charset="0"/>
                <a:cs typeface="Times New Roman" panose="02020603050405020304" pitchFamily="18" charset="0"/>
              </a:rPr>
              <a:t>=</a:t>
            </a:r>
            <a:r>
              <a:rPr lang="en-US" sz="1600" i="1" dirty="0" err="1">
                <a:solidFill>
                  <a:schemeClr val="tx1"/>
                </a:solidFill>
                <a:latin typeface="Times New Roman" panose="02020603050405020304" pitchFamily="18" charset="0"/>
                <a:cs typeface="Times New Roman" panose="02020603050405020304" pitchFamily="18" charset="0"/>
              </a:rPr>
              <a:t>some_value</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When </a:t>
            </a:r>
            <a:r>
              <a:rPr lang="en-US" sz="1600" dirty="0">
                <a:solidFill>
                  <a:schemeClr val="tx1"/>
                </a:solidFill>
                <a:latin typeface="Times New Roman" panose="02020603050405020304" pitchFamily="18" charset="0"/>
                <a:cs typeface="Times New Roman" panose="02020603050405020304" pitchFamily="18" charset="0"/>
              </a:rPr>
              <a:t>using the update command, it is </a:t>
            </a:r>
            <a:r>
              <a:rPr lang="en-US" sz="1600" dirty="0">
                <a:solidFill>
                  <a:srgbClr val="C00000"/>
                </a:solidFill>
                <a:latin typeface="Times New Roman" panose="02020603050405020304" pitchFamily="18" charset="0"/>
                <a:cs typeface="Times New Roman" panose="02020603050405020304" pitchFamily="18" charset="0"/>
              </a:rPr>
              <a:t>CRITCAL that the WHERE clause be used</a:t>
            </a:r>
            <a:r>
              <a:rPr lang="en-US" sz="1600" dirty="0">
                <a:solidFill>
                  <a:schemeClr val="tx1"/>
                </a:solidFill>
                <a:latin typeface="Times New Roman" panose="02020603050405020304" pitchFamily="18" charset="0"/>
                <a:cs typeface="Times New Roman" panose="02020603050405020304" pitchFamily="18" charset="0"/>
              </a:rPr>
              <a:t>, otherwise the entire column(s) is updated</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Use Update clause to update multiple columns</a:t>
            </a:r>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xmlns="" val="414452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DELETE and TRUNCATE</a:t>
            </a:r>
            <a:endParaRPr lang="en-US" dirty="0"/>
          </a:p>
        </p:txBody>
      </p:sp>
      <p:sp>
        <p:nvSpPr>
          <p:cNvPr id="3" name="Subtitle 2"/>
          <p:cNvSpPr>
            <a:spLocks noGrp="1"/>
          </p:cNvSpPr>
          <p:nvPr>
            <p:ph type="subTitle" idx="1"/>
          </p:nvPr>
        </p:nvSpPr>
        <p:spPr>
          <a:xfrm>
            <a:off x="1219200" y="1295400"/>
            <a:ext cx="6705600" cy="5181600"/>
          </a:xfrm>
        </p:spPr>
        <p:txBody>
          <a:bodyPr>
            <a:normAutofit fontScale="92500" lnSpcReduction="10000"/>
          </a:body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DELETE statement is used to delete </a:t>
            </a:r>
            <a:r>
              <a:rPr lang="en-US" sz="1600" dirty="0" smtClean="0">
                <a:solidFill>
                  <a:schemeClr val="tx1"/>
                </a:solidFill>
                <a:latin typeface="Times New Roman" panose="02020603050405020304" pitchFamily="18" charset="0"/>
                <a:cs typeface="Times New Roman" panose="02020603050405020304" pitchFamily="18" charset="0"/>
              </a:rPr>
              <a:t>record(s) </a:t>
            </a:r>
            <a:r>
              <a:rPr lang="en-US" sz="1600" dirty="0">
                <a:solidFill>
                  <a:schemeClr val="tx1"/>
                </a:solidFill>
                <a:latin typeface="Times New Roman" panose="02020603050405020304" pitchFamily="18" charset="0"/>
                <a:cs typeface="Times New Roman" panose="02020603050405020304" pitchFamily="18" charset="0"/>
              </a:rPr>
              <a:t>in a </a:t>
            </a:r>
            <a:r>
              <a:rPr lang="en-US" sz="1600" dirty="0" smtClean="0">
                <a:solidFill>
                  <a:schemeClr val="tx1"/>
                </a:solidFill>
                <a:latin typeface="Times New Roman" panose="02020603050405020304" pitchFamily="18" charset="0"/>
                <a:cs typeface="Times New Roman" panose="02020603050405020304" pitchFamily="18" charset="0"/>
              </a:rPr>
              <a:t>table</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The Truncate commands deletes all the rows at once</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Syntax:</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DELETE FROM table_name</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WHERE </a:t>
            </a:r>
            <a:r>
              <a:rPr lang="en-US" sz="1600" dirty="0" err="1" smtClean="0">
                <a:solidFill>
                  <a:schemeClr val="tx1"/>
                </a:solidFill>
                <a:latin typeface="Times New Roman" panose="02020603050405020304" pitchFamily="18" charset="0"/>
                <a:cs typeface="Times New Roman" panose="02020603050405020304" pitchFamily="18" charset="0"/>
              </a:rPr>
              <a:t>some_column</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err="1" smtClean="0">
                <a:solidFill>
                  <a:schemeClr val="tx1"/>
                </a:solidFill>
                <a:latin typeface="Times New Roman" panose="02020603050405020304" pitchFamily="18" charset="0"/>
                <a:cs typeface="Times New Roman" panose="02020603050405020304" pitchFamily="18" charset="0"/>
              </a:rPr>
              <a:t>some_value</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CRITCAL that the WHERE clause be used</a:t>
            </a:r>
            <a:endParaRPr lang="en-US" sz="1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TRUNCATE TABLE table_name; </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Using the same caution as an update, when deleting rows from a table, use the where clause.</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To delete all the rows in a table without deleting the table, use the following:</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DELETE FROM table_name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or</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DELETE * FROM table_name;</a:t>
            </a:r>
          </a:p>
        </p:txBody>
      </p:sp>
    </p:spTree>
    <p:extLst>
      <p:ext uri="{BB962C8B-B14F-4D97-AF65-F5344CB8AC3E}">
        <p14:creationId xmlns:p14="http://schemas.microsoft.com/office/powerpoint/2010/main" xmlns="" val="247305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IN Operator</a:t>
            </a:r>
            <a:endParaRPr lang="en-US" dirty="0"/>
          </a:p>
        </p:txBody>
      </p:sp>
      <p:sp>
        <p:nvSpPr>
          <p:cNvPr id="3" name="Subtitle 2"/>
          <p:cNvSpPr>
            <a:spLocks noGrp="1"/>
          </p:cNvSpPr>
          <p:nvPr>
            <p:ph type="subTitle" idx="1"/>
          </p:nvPr>
        </p:nvSpPr>
        <p:spPr>
          <a:xfrm>
            <a:off x="1371600" y="1905000"/>
            <a:ext cx="6400800" cy="3733800"/>
          </a:xfrm>
        </p:spPr>
        <p:txBody>
          <a:bodyPr/>
          <a:lstStyle/>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IN operator allows you to specify multiple values in a WHERE clause</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b="1" dirty="0" smtClean="0">
                <a:solidFill>
                  <a:schemeClr val="tx1"/>
                </a:solidFill>
                <a:latin typeface="Times New Roman" panose="02020603050405020304" pitchFamily="18" charset="0"/>
                <a:cs typeface="Times New Roman" panose="02020603050405020304" pitchFamily="18" charset="0"/>
              </a:rPr>
              <a:t>Syntax:</a:t>
            </a:r>
          </a:p>
          <a:p>
            <a:pPr algn="l"/>
            <a:endParaRPr lang="en-US" sz="1600" b="1" dirty="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SELECT </a:t>
            </a:r>
            <a:r>
              <a:rPr lang="en-US" sz="1600" i="1" dirty="0">
                <a:solidFill>
                  <a:schemeClr val="tx1"/>
                </a:solidFill>
                <a:latin typeface="Times New Roman" panose="02020603050405020304" pitchFamily="18" charset="0"/>
                <a:cs typeface="Times New Roman" panose="02020603050405020304" pitchFamily="18" charset="0"/>
              </a:rPr>
              <a:t>column_name(s)</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FROM </a:t>
            </a:r>
            <a:r>
              <a:rPr lang="en-US" sz="1600" i="1" dirty="0">
                <a:solidFill>
                  <a:schemeClr val="tx1"/>
                </a:solidFill>
                <a:latin typeface="Times New Roman" panose="02020603050405020304" pitchFamily="18" charset="0"/>
                <a:cs typeface="Times New Roman" panose="02020603050405020304" pitchFamily="18" charset="0"/>
              </a:rPr>
              <a:t>table_name</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WHERE </a:t>
            </a:r>
            <a:r>
              <a:rPr lang="en-US" sz="1600" i="1" dirty="0">
                <a:solidFill>
                  <a:schemeClr val="tx1"/>
                </a:solidFill>
                <a:latin typeface="Times New Roman" panose="02020603050405020304" pitchFamily="18" charset="0"/>
                <a:cs typeface="Times New Roman" panose="02020603050405020304" pitchFamily="18" charset="0"/>
              </a:rPr>
              <a:t>column_name</a:t>
            </a:r>
            <a:r>
              <a:rPr lang="en-US" sz="1600" dirty="0">
                <a:solidFill>
                  <a:schemeClr val="tx1"/>
                </a:solidFill>
                <a:latin typeface="Times New Roman" panose="02020603050405020304" pitchFamily="18" charset="0"/>
                <a:cs typeface="Times New Roman" panose="02020603050405020304" pitchFamily="18" charset="0"/>
              </a:rPr>
              <a:t> IN (</a:t>
            </a:r>
            <a:r>
              <a:rPr lang="en-US" sz="1600" i="1" dirty="0">
                <a:solidFill>
                  <a:schemeClr val="tx1"/>
                </a:solidFill>
                <a:latin typeface="Times New Roman" panose="02020603050405020304" pitchFamily="18" charset="0"/>
                <a:cs typeface="Times New Roman" panose="02020603050405020304" pitchFamily="18" charset="0"/>
              </a:rPr>
              <a:t>value1</a:t>
            </a:r>
            <a:r>
              <a:rPr lang="en-US" sz="1600" dirty="0">
                <a:solidFill>
                  <a:schemeClr val="tx1"/>
                </a:solidFill>
                <a:latin typeface="Times New Roman" panose="02020603050405020304" pitchFamily="18" charset="0"/>
                <a:cs typeface="Times New Roman" panose="02020603050405020304" pitchFamily="18" charset="0"/>
              </a:rPr>
              <a:t>,</a:t>
            </a:r>
            <a:r>
              <a:rPr lang="en-US" sz="1600" i="1" dirty="0">
                <a:solidFill>
                  <a:schemeClr val="tx1"/>
                </a:solidFill>
                <a:latin typeface="Times New Roman" panose="02020603050405020304" pitchFamily="18" charset="0"/>
                <a:cs typeface="Times New Roman" panose="02020603050405020304" pitchFamily="18" charset="0"/>
              </a:rPr>
              <a:t>value2</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62200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1"/>
            <a:ext cx="7772400" cy="990599"/>
          </a:xfrm>
        </p:spPr>
        <p:txBody>
          <a:bodyPr>
            <a:normAutofit fontScale="90000"/>
          </a:bodyPr>
          <a:lstStyle/>
          <a:p>
            <a:r>
              <a:rPr lang="en-US" dirty="0" smtClean="0"/>
              <a:t/>
            </a:r>
            <a:br>
              <a:rPr lang="en-US" dirty="0" smtClean="0"/>
            </a:br>
            <a:r>
              <a:rPr lang="en-US" dirty="0" smtClean="0"/>
              <a:t>BETWEEN </a:t>
            </a:r>
            <a:r>
              <a:rPr lang="en-US" dirty="0"/>
              <a:t>Operator</a:t>
            </a:r>
            <a:br>
              <a:rPr lang="en-US" dirty="0"/>
            </a:br>
            <a:endParaRPr lang="en-US" dirty="0"/>
          </a:p>
        </p:txBody>
      </p:sp>
      <p:sp>
        <p:nvSpPr>
          <p:cNvPr id="3" name="Subtitle 2"/>
          <p:cNvSpPr>
            <a:spLocks noGrp="1"/>
          </p:cNvSpPr>
          <p:nvPr>
            <p:ph type="subTitle" idx="1"/>
          </p:nvPr>
        </p:nvSpPr>
        <p:spPr>
          <a:xfrm>
            <a:off x="914400" y="1066800"/>
            <a:ext cx="7543800" cy="4572000"/>
          </a:xfrm>
        </p:spPr>
        <p:txBody>
          <a:bodyPr>
            <a:normAutofit/>
          </a:bodyPr>
          <a:lstStyle/>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The Between operator provides data within a specified range</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Syntax:</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SELECT column_name(s)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FROM table_name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WHERE column_name BETWEEN value1 AND value2</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Between operator can be used with other operators such as:</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NOT</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IN</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TEXT VALUES</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DATES</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9056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QUIZ TWO</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Take </a:t>
            </a:r>
            <a:r>
              <a:rPr lang="en-US" sz="2000" dirty="0" smtClean="0">
                <a:latin typeface="Times New Roman" panose="02020603050405020304" pitchFamily="18" charset="0"/>
                <a:cs typeface="Times New Roman" panose="02020603050405020304" pitchFamily="18" charset="0"/>
              </a:rPr>
              <a:t>quiz two to </a:t>
            </a:r>
            <a:r>
              <a:rPr lang="en-US" sz="2000" dirty="0">
                <a:latin typeface="Times New Roman" panose="02020603050405020304" pitchFamily="18" charset="0"/>
                <a:cs typeface="Times New Roman" panose="02020603050405020304" pitchFamily="18" charset="0"/>
              </a:rPr>
              <a:t>reinforce what you have learned and practice, practice, practice. Click on the Quiz </a:t>
            </a:r>
            <a:r>
              <a:rPr lang="en-US" sz="2000" dirty="0" smtClean="0">
                <a:latin typeface="Times New Roman" panose="02020603050405020304" pitchFamily="18" charset="0"/>
                <a:cs typeface="Times New Roman" panose="02020603050405020304" pitchFamily="18" charset="0"/>
              </a:rPr>
              <a:t>Two SQL </a:t>
            </a:r>
            <a:r>
              <a:rPr lang="en-US" sz="2000" dirty="0">
                <a:latin typeface="Times New Roman" panose="02020603050405020304" pitchFamily="18" charset="0"/>
                <a:cs typeface="Times New Roman" panose="02020603050405020304" pitchFamily="18" charset="0"/>
              </a:rPr>
              <a:t>file and it will automatically open in the query pane.</a:t>
            </a: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All answers are at the bottom of the query pane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6018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1999"/>
          </a:xfrm>
        </p:spPr>
        <p:txBody>
          <a:bodyPr>
            <a:normAutofit fontScale="90000"/>
          </a:bodyPr>
          <a:lstStyle/>
          <a:p>
            <a:r>
              <a:rPr lang="en-US" dirty="0" smtClean="0"/>
              <a:t>CREATE DATABASE</a:t>
            </a:r>
            <a:endParaRPr lang="en-US" dirty="0"/>
          </a:p>
        </p:txBody>
      </p:sp>
      <p:sp>
        <p:nvSpPr>
          <p:cNvPr id="3" name="Subtitle 2"/>
          <p:cNvSpPr>
            <a:spLocks noGrp="1"/>
          </p:cNvSpPr>
          <p:nvPr>
            <p:ph type="subTitle" idx="1"/>
          </p:nvPr>
        </p:nvSpPr>
        <p:spPr>
          <a:xfrm>
            <a:off x="1371600" y="1143000"/>
            <a:ext cx="6400800" cy="5486400"/>
          </a:xfrm>
        </p:spPr>
        <p:txBody>
          <a:bodyPr>
            <a:normAutofit fontScale="32500" lnSpcReduction="20000"/>
          </a:bodyPr>
          <a:lstStyle/>
          <a:p>
            <a:pPr algn="l"/>
            <a:endParaRPr lang="en-US" sz="2900" dirty="0" smtClean="0">
              <a:solidFill>
                <a:schemeClr val="tx1"/>
              </a:solidFill>
              <a:latin typeface="Times New Roman" panose="02020603050405020304" pitchFamily="18" charset="0"/>
              <a:cs typeface="Times New Roman" panose="02020603050405020304" pitchFamily="18" charset="0"/>
            </a:endParaRPr>
          </a:p>
          <a:p>
            <a:pPr algn="l"/>
            <a:r>
              <a:rPr lang="en-US" sz="4300" dirty="0" smtClean="0">
                <a:solidFill>
                  <a:schemeClr val="tx1"/>
                </a:solidFill>
                <a:latin typeface="Times New Roman" panose="02020603050405020304" pitchFamily="18" charset="0"/>
                <a:cs typeface="Times New Roman" panose="02020603050405020304" pitchFamily="18" charset="0"/>
              </a:rPr>
              <a:t>To create a database use the statement:</a:t>
            </a:r>
          </a:p>
          <a:p>
            <a:pPr algn="l"/>
            <a:endParaRPr lang="en-US" sz="4300" dirty="0" smtClean="0">
              <a:solidFill>
                <a:schemeClr val="tx1"/>
              </a:solidFill>
              <a:latin typeface="Times New Roman" panose="02020603050405020304" pitchFamily="18" charset="0"/>
              <a:cs typeface="Times New Roman" panose="02020603050405020304" pitchFamily="18" charset="0"/>
            </a:endParaRPr>
          </a:p>
          <a:p>
            <a:pPr algn="l"/>
            <a:r>
              <a:rPr lang="en-US" sz="4300" dirty="0" smtClean="0">
                <a:solidFill>
                  <a:schemeClr val="tx1"/>
                </a:solidFill>
                <a:latin typeface="Times New Roman" panose="02020603050405020304" pitchFamily="18" charset="0"/>
                <a:cs typeface="Times New Roman" panose="02020603050405020304" pitchFamily="18" charset="0"/>
              </a:rPr>
              <a:t>Syntax:</a:t>
            </a:r>
          </a:p>
          <a:p>
            <a:pPr algn="l"/>
            <a:endParaRPr lang="en-US" sz="4300" dirty="0">
              <a:solidFill>
                <a:schemeClr val="tx1"/>
              </a:solidFill>
              <a:latin typeface="Times New Roman" panose="02020603050405020304" pitchFamily="18" charset="0"/>
              <a:cs typeface="Times New Roman" panose="02020603050405020304" pitchFamily="18" charset="0"/>
            </a:endParaRPr>
          </a:p>
          <a:p>
            <a:pPr algn="l"/>
            <a:r>
              <a:rPr lang="en-US" sz="4300" dirty="0">
                <a:solidFill>
                  <a:schemeClr val="tx1"/>
                </a:solidFill>
                <a:latin typeface="Times New Roman" panose="02020603050405020304" pitchFamily="18" charset="0"/>
                <a:cs typeface="Times New Roman" panose="02020603050405020304" pitchFamily="18" charset="0"/>
              </a:rPr>
              <a:t>CREATE DATABASE &lt;DB </a:t>
            </a:r>
            <a:r>
              <a:rPr lang="en-US" sz="4300" dirty="0" smtClean="0">
                <a:solidFill>
                  <a:schemeClr val="tx1"/>
                </a:solidFill>
                <a:latin typeface="Times New Roman" panose="02020603050405020304" pitchFamily="18" charset="0"/>
                <a:cs typeface="Times New Roman" panose="02020603050405020304" pitchFamily="18" charset="0"/>
              </a:rPr>
              <a:t>NAME&gt;;</a:t>
            </a:r>
          </a:p>
          <a:p>
            <a:pPr algn="l"/>
            <a:endParaRPr lang="en-US" sz="4300" dirty="0" smtClean="0">
              <a:solidFill>
                <a:schemeClr val="tx1"/>
              </a:solidFill>
              <a:latin typeface="Times New Roman" panose="02020603050405020304" pitchFamily="18" charset="0"/>
              <a:cs typeface="Times New Roman" panose="02020603050405020304" pitchFamily="18" charset="0"/>
            </a:endParaRPr>
          </a:p>
          <a:p>
            <a:pPr algn="l"/>
            <a:r>
              <a:rPr lang="en-US" sz="4300" dirty="0" smtClean="0">
                <a:solidFill>
                  <a:schemeClr val="tx1"/>
                </a:solidFill>
                <a:latin typeface="Times New Roman" panose="02020603050405020304" pitchFamily="18" charset="0"/>
                <a:cs typeface="Times New Roman" panose="02020603050405020304" pitchFamily="18" charset="0"/>
              </a:rPr>
              <a:t>SCRIPTED CREATE DATABASE STATEMENT:</a:t>
            </a:r>
          </a:p>
          <a:p>
            <a:pPr algn="l"/>
            <a:endParaRPr lang="en-US" sz="4300" dirty="0" smtClean="0">
              <a:solidFill>
                <a:schemeClr val="tx1"/>
              </a:solidFill>
              <a:latin typeface="Times New Roman" panose="02020603050405020304" pitchFamily="18" charset="0"/>
              <a:cs typeface="Times New Roman" panose="02020603050405020304" pitchFamily="18" charset="0"/>
            </a:endParaRPr>
          </a:p>
          <a:p>
            <a:pPr algn="l"/>
            <a:r>
              <a:rPr lang="en-US" sz="4300" dirty="0">
                <a:solidFill>
                  <a:schemeClr val="tx1"/>
                </a:solidFill>
                <a:latin typeface="Times New Roman" panose="02020603050405020304" pitchFamily="18" charset="0"/>
                <a:cs typeface="Times New Roman" panose="02020603050405020304" pitchFamily="18" charset="0"/>
              </a:rPr>
              <a:t>CREATE DATABASE [Products]</a:t>
            </a:r>
          </a:p>
          <a:p>
            <a:pPr algn="l"/>
            <a:r>
              <a:rPr lang="en-US" sz="4300" dirty="0">
                <a:solidFill>
                  <a:schemeClr val="tx1"/>
                </a:solidFill>
                <a:latin typeface="Times New Roman" panose="02020603050405020304" pitchFamily="18" charset="0"/>
                <a:cs typeface="Times New Roman" panose="02020603050405020304" pitchFamily="18" charset="0"/>
              </a:rPr>
              <a:t>ON  PRIMARY </a:t>
            </a:r>
          </a:p>
          <a:p>
            <a:pPr algn="l"/>
            <a:r>
              <a:rPr lang="en-US" sz="4300" dirty="0">
                <a:solidFill>
                  <a:schemeClr val="tx1"/>
                </a:solidFill>
                <a:latin typeface="Times New Roman" panose="02020603050405020304" pitchFamily="18" charset="0"/>
                <a:cs typeface="Times New Roman" panose="02020603050405020304" pitchFamily="18" charset="0"/>
              </a:rPr>
              <a:t>( NAME = </a:t>
            </a:r>
            <a:r>
              <a:rPr lang="en-US" sz="4300" dirty="0" err="1">
                <a:solidFill>
                  <a:schemeClr val="tx1"/>
                </a:solidFill>
                <a:latin typeface="Times New Roman" panose="02020603050405020304" pitchFamily="18" charset="0"/>
                <a:cs typeface="Times New Roman" panose="02020603050405020304" pitchFamily="18" charset="0"/>
              </a:rPr>
              <a:t>N'Products</a:t>
            </a:r>
            <a:r>
              <a:rPr lang="en-US" sz="4300" dirty="0">
                <a:solidFill>
                  <a:schemeClr val="tx1"/>
                </a:solidFill>
                <a:latin typeface="Times New Roman" panose="02020603050405020304" pitchFamily="18" charset="0"/>
                <a:cs typeface="Times New Roman" panose="02020603050405020304" pitchFamily="18" charset="0"/>
              </a:rPr>
              <a:t>', </a:t>
            </a:r>
          </a:p>
          <a:p>
            <a:pPr algn="l"/>
            <a:r>
              <a:rPr lang="en-US" sz="4300" dirty="0">
                <a:solidFill>
                  <a:schemeClr val="tx1"/>
                </a:solidFill>
                <a:latin typeface="Times New Roman" panose="02020603050405020304" pitchFamily="18" charset="0"/>
                <a:cs typeface="Times New Roman" panose="02020603050405020304" pitchFamily="18" charset="0"/>
              </a:rPr>
              <a:t>FILENAME = N'C:\Program Files\Microsoft SQL Server\MSSQL11.MSSQLSERVER\MSSQL\DATA\</a:t>
            </a:r>
            <a:r>
              <a:rPr lang="en-US" sz="4300" dirty="0" err="1">
                <a:solidFill>
                  <a:schemeClr val="tx1"/>
                </a:solidFill>
                <a:latin typeface="Times New Roman" panose="02020603050405020304" pitchFamily="18" charset="0"/>
                <a:cs typeface="Times New Roman" panose="02020603050405020304" pitchFamily="18" charset="0"/>
              </a:rPr>
              <a:t>Products.mdf</a:t>
            </a:r>
            <a:r>
              <a:rPr lang="en-US" sz="4300" dirty="0">
                <a:solidFill>
                  <a:schemeClr val="tx1"/>
                </a:solidFill>
                <a:latin typeface="Times New Roman" panose="02020603050405020304" pitchFamily="18" charset="0"/>
                <a:cs typeface="Times New Roman" panose="02020603050405020304" pitchFamily="18" charset="0"/>
              </a:rPr>
              <a:t>' , </a:t>
            </a:r>
          </a:p>
          <a:p>
            <a:pPr algn="l"/>
            <a:r>
              <a:rPr lang="en-US" sz="4300" dirty="0">
                <a:solidFill>
                  <a:schemeClr val="tx1"/>
                </a:solidFill>
                <a:latin typeface="Times New Roman" panose="02020603050405020304" pitchFamily="18" charset="0"/>
                <a:cs typeface="Times New Roman" panose="02020603050405020304" pitchFamily="18" charset="0"/>
              </a:rPr>
              <a:t>SIZE = 4096KB , </a:t>
            </a:r>
          </a:p>
          <a:p>
            <a:pPr algn="l"/>
            <a:r>
              <a:rPr lang="en-US" sz="4300" dirty="0">
                <a:solidFill>
                  <a:schemeClr val="tx1"/>
                </a:solidFill>
                <a:latin typeface="Times New Roman" panose="02020603050405020304" pitchFamily="18" charset="0"/>
                <a:cs typeface="Times New Roman" panose="02020603050405020304" pitchFamily="18" charset="0"/>
              </a:rPr>
              <a:t>FILEGROWTH = 1024KB )</a:t>
            </a:r>
          </a:p>
          <a:p>
            <a:pPr algn="l"/>
            <a:endParaRPr lang="en-US" sz="4300" dirty="0">
              <a:solidFill>
                <a:schemeClr val="tx1"/>
              </a:solidFill>
              <a:latin typeface="Times New Roman" panose="02020603050405020304" pitchFamily="18" charset="0"/>
              <a:cs typeface="Times New Roman" panose="02020603050405020304" pitchFamily="18" charset="0"/>
            </a:endParaRPr>
          </a:p>
          <a:p>
            <a:pPr algn="l"/>
            <a:r>
              <a:rPr lang="en-US" sz="4300" dirty="0">
                <a:solidFill>
                  <a:schemeClr val="tx1"/>
                </a:solidFill>
                <a:latin typeface="Times New Roman" panose="02020603050405020304" pitchFamily="18" charset="0"/>
                <a:cs typeface="Times New Roman" panose="02020603050405020304" pitchFamily="18" charset="0"/>
              </a:rPr>
              <a:t>LOG ON </a:t>
            </a:r>
          </a:p>
          <a:p>
            <a:pPr algn="l"/>
            <a:r>
              <a:rPr lang="en-US" sz="4300" dirty="0">
                <a:solidFill>
                  <a:schemeClr val="tx1"/>
                </a:solidFill>
                <a:latin typeface="Times New Roman" panose="02020603050405020304" pitchFamily="18" charset="0"/>
                <a:cs typeface="Times New Roman" panose="02020603050405020304" pitchFamily="18" charset="0"/>
              </a:rPr>
              <a:t>( NAME = </a:t>
            </a:r>
            <a:r>
              <a:rPr lang="en-US" sz="4300" dirty="0" err="1">
                <a:solidFill>
                  <a:schemeClr val="tx1"/>
                </a:solidFill>
                <a:latin typeface="Times New Roman" panose="02020603050405020304" pitchFamily="18" charset="0"/>
                <a:cs typeface="Times New Roman" panose="02020603050405020304" pitchFamily="18" charset="0"/>
              </a:rPr>
              <a:t>N'Products_log</a:t>
            </a:r>
            <a:r>
              <a:rPr lang="en-US" sz="4300" dirty="0">
                <a:solidFill>
                  <a:schemeClr val="tx1"/>
                </a:solidFill>
                <a:latin typeface="Times New Roman" panose="02020603050405020304" pitchFamily="18" charset="0"/>
                <a:cs typeface="Times New Roman" panose="02020603050405020304" pitchFamily="18" charset="0"/>
              </a:rPr>
              <a:t>', </a:t>
            </a:r>
          </a:p>
          <a:p>
            <a:pPr algn="l"/>
            <a:r>
              <a:rPr lang="en-US" sz="4300" dirty="0">
                <a:solidFill>
                  <a:schemeClr val="tx1"/>
                </a:solidFill>
                <a:latin typeface="Times New Roman" panose="02020603050405020304" pitchFamily="18" charset="0"/>
                <a:cs typeface="Times New Roman" panose="02020603050405020304" pitchFamily="18" charset="0"/>
              </a:rPr>
              <a:t>FILENAME = N'C:\Program Files\Microsoft SQL Server\MSSQL11.MSSQLSERVER\MSSQL\DATA\</a:t>
            </a:r>
            <a:r>
              <a:rPr lang="en-US" sz="4300" dirty="0" err="1">
                <a:solidFill>
                  <a:schemeClr val="tx1"/>
                </a:solidFill>
                <a:latin typeface="Times New Roman" panose="02020603050405020304" pitchFamily="18" charset="0"/>
                <a:cs typeface="Times New Roman" panose="02020603050405020304" pitchFamily="18" charset="0"/>
              </a:rPr>
              <a:t>Products_log.ldf</a:t>
            </a:r>
            <a:r>
              <a:rPr lang="en-US" sz="4300" dirty="0">
                <a:solidFill>
                  <a:schemeClr val="tx1"/>
                </a:solidFill>
                <a:latin typeface="Times New Roman" panose="02020603050405020304" pitchFamily="18" charset="0"/>
                <a:cs typeface="Times New Roman" panose="02020603050405020304" pitchFamily="18" charset="0"/>
              </a:rPr>
              <a:t>' , </a:t>
            </a:r>
          </a:p>
          <a:p>
            <a:pPr algn="l"/>
            <a:r>
              <a:rPr lang="en-US" sz="4300" dirty="0">
                <a:solidFill>
                  <a:schemeClr val="tx1"/>
                </a:solidFill>
                <a:latin typeface="Times New Roman" panose="02020603050405020304" pitchFamily="18" charset="0"/>
                <a:cs typeface="Times New Roman" panose="02020603050405020304" pitchFamily="18" charset="0"/>
              </a:rPr>
              <a:t>SIZE = 1024KB , </a:t>
            </a:r>
          </a:p>
          <a:p>
            <a:pPr algn="l"/>
            <a:r>
              <a:rPr lang="en-US" sz="4300" dirty="0">
                <a:solidFill>
                  <a:schemeClr val="tx1"/>
                </a:solidFill>
                <a:latin typeface="Times New Roman" panose="02020603050405020304" pitchFamily="18" charset="0"/>
                <a:cs typeface="Times New Roman" panose="02020603050405020304" pitchFamily="18" charset="0"/>
              </a:rPr>
              <a:t>FILEGROWTH = 10%)</a:t>
            </a:r>
          </a:p>
          <a:p>
            <a:pPr algn="l"/>
            <a:r>
              <a:rPr lang="en-US" sz="4300" dirty="0">
                <a:solidFill>
                  <a:schemeClr val="tx1"/>
                </a:solidFill>
                <a:latin typeface="Times New Roman" panose="02020603050405020304" pitchFamily="18" charset="0"/>
                <a:cs typeface="Times New Roman" panose="02020603050405020304" pitchFamily="18" charset="0"/>
              </a:rPr>
              <a:t>GO</a:t>
            </a: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603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838200"/>
          </a:xfrm>
        </p:spPr>
        <p:txBody>
          <a:bodyPr/>
          <a:lstStyle/>
          <a:p>
            <a:r>
              <a:rPr lang="en-US" dirty="0" smtClean="0"/>
              <a:t>CREATE TABLE</a:t>
            </a:r>
            <a:endParaRPr lang="en-US" dirty="0"/>
          </a:p>
        </p:txBody>
      </p:sp>
      <p:sp>
        <p:nvSpPr>
          <p:cNvPr id="3" name="Subtitle 2"/>
          <p:cNvSpPr>
            <a:spLocks noGrp="1"/>
          </p:cNvSpPr>
          <p:nvPr>
            <p:ph type="subTitle" idx="1"/>
          </p:nvPr>
        </p:nvSpPr>
        <p:spPr>
          <a:xfrm>
            <a:off x="1371600" y="838200"/>
            <a:ext cx="6400800" cy="5791200"/>
          </a:xfrm>
        </p:spPr>
        <p:txBody>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basic unit of a database to store data is the table</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Tables are made up of rows and columns</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Each column has a name, datatype, and a row size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CREATE TABLE table_name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column_name1 </a:t>
            </a:r>
            <a:r>
              <a:rPr lang="en-US" sz="1400" dirty="0" err="1">
                <a:solidFill>
                  <a:schemeClr val="tx1"/>
                </a:solidFill>
                <a:latin typeface="Times New Roman" panose="02020603050405020304" pitchFamily="18" charset="0"/>
                <a:cs typeface="Times New Roman" panose="02020603050405020304" pitchFamily="18" charset="0"/>
              </a:rPr>
              <a:t>data_type</a:t>
            </a:r>
            <a:r>
              <a:rPr lang="en-US" sz="1400" dirty="0">
                <a:solidFill>
                  <a:schemeClr val="tx1"/>
                </a:solidFill>
                <a:latin typeface="Times New Roman" panose="02020603050405020304" pitchFamily="18" charset="0"/>
                <a:cs typeface="Times New Roman" panose="02020603050405020304" pitchFamily="18" charset="0"/>
              </a:rPr>
              <a:t>(size),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column_name2 </a:t>
            </a:r>
            <a:r>
              <a:rPr lang="en-US" sz="1400" dirty="0" err="1">
                <a:solidFill>
                  <a:schemeClr val="tx1"/>
                </a:solidFill>
                <a:latin typeface="Times New Roman" panose="02020603050405020304" pitchFamily="18" charset="0"/>
                <a:cs typeface="Times New Roman" panose="02020603050405020304" pitchFamily="18" charset="0"/>
              </a:rPr>
              <a:t>data_type</a:t>
            </a:r>
            <a:r>
              <a:rPr lang="en-US" sz="1400" dirty="0">
                <a:solidFill>
                  <a:schemeClr val="tx1"/>
                </a:solidFill>
                <a:latin typeface="Times New Roman" panose="02020603050405020304" pitchFamily="18" charset="0"/>
                <a:cs typeface="Times New Roman" panose="02020603050405020304" pitchFamily="18" charset="0"/>
              </a:rPr>
              <a:t>(size),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column_name3 </a:t>
            </a:r>
            <a:r>
              <a:rPr lang="en-US" sz="1400" dirty="0" err="1">
                <a:solidFill>
                  <a:schemeClr val="tx1"/>
                </a:solidFill>
                <a:latin typeface="Times New Roman" panose="02020603050405020304" pitchFamily="18" charset="0"/>
                <a:cs typeface="Times New Roman" panose="02020603050405020304" pitchFamily="18" charset="0"/>
              </a:rPr>
              <a:t>data_type</a:t>
            </a:r>
            <a:r>
              <a:rPr lang="en-US" sz="1400" dirty="0">
                <a:solidFill>
                  <a:schemeClr val="tx1"/>
                </a:solidFill>
                <a:latin typeface="Times New Roman" panose="02020603050405020304" pitchFamily="18" charset="0"/>
                <a:cs typeface="Times New Roman" panose="02020603050405020304" pitchFamily="18" charset="0"/>
              </a:rPr>
              <a:t>(size),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name column_name provides the name of the column in each table</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data type determines what type of data the column can hold</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size determines the max length of the column in each table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29472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800"/>
          </a:xfrm>
        </p:spPr>
        <p:txBody>
          <a:bodyPr>
            <a:normAutofit fontScale="90000"/>
          </a:bodyPr>
          <a:lstStyle/>
          <a:p>
            <a:r>
              <a:rPr lang="en-US" dirty="0" smtClean="0"/>
              <a:t>CONSTRAINTS</a:t>
            </a:r>
            <a:endParaRPr lang="en-US" dirty="0"/>
          </a:p>
        </p:txBody>
      </p:sp>
      <p:sp>
        <p:nvSpPr>
          <p:cNvPr id="3" name="Subtitle 2"/>
          <p:cNvSpPr>
            <a:spLocks noGrp="1"/>
          </p:cNvSpPr>
          <p:nvPr>
            <p:ph type="subTitle" idx="1"/>
          </p:nvPr>
        </p:nvSpPr>
        <p:spPr>
          <a:xfrm>
            <a:off x="1371600" y="838200"/>
            <a:ext cx="6400800" cy="5867400"/>
          </a:xfrm>
        </p:spPr>
        <p:txBody>
          <a:bodyPr>
            <a:normAutofit/>
          </a:bodyPr>
          <a:lstStyle/>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Constraints apply rules for data in a table; any violation of those rules results in the query being terminated</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Constraints can be created at the time of the CREATE TABLE command or after the creation of a table  with the ALTER TABLE command</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Syntax:</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CREATE TABLE table_name</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column_name1 </a:t>
            </a:r>
            <a:r>
              <a:rPr lang="en-US" sz="1200" dirty="0" err="1">
                <a:solidFill>
                  <a:schemeClr val="tx1"/>
                </a:solidFill>
                <a:latin typeface="Times New Roman" panose="02020603050405020304" pitchFamily="18" charset="0"/>
                <a:cs typeface="Times New Roman" panose="02020603050405020304" pitchFamily="18" charset="0"/>
              </a:rPr>
              <a:t>data_type</a:t>
            </a:r>
            <a:r>
              <a:rPr lang="en-US" sz="1200" dirty="0">
                <a:solidFill>
                  <a:schemeClr val="tx1"/>
                </a:solidFill>
                <a:latin typeface="Times New Roman" panose="02020603050405020304" pitchFamily="18" charset="0"/>
                <a:cs typeface="Times New Roman" panose="02020603050405020304" pitchFamily="18" charset="0"/>
              </a:rPr>
              <a:t>(size) </a:t>
            </a:r>
            <a:r>
              <a:rPr lang="en-US" sz="1200" dirty="0" err="1">
                <a:solidFill>
                  <a:schemeClr val="tx1"/>
                </a:solidFill>
                <a:latin typeface="Times New Roman" panose="02020603050405020304" pitchFamily="18" charset="0"/>
                <a:cs typeface="Times New Roman" panose="02020603050405020304" pitchFamily="18" charset="0"/>
              </a:rPr>
              <a:t>constraint_name</a:t>
            </a:r>
            <a:r>
              <a:rPr lang="en-US" sz="1200" dirty="0">
                <a:solidFill>
                  <a:schemeClr val="tx1"/>
                </a:solidFill>
                <a:latin typeface="Times New Roman" panose="02020603050405020304" pitchFamily="18" charset="0"/>
                <a:cs typeface="Times New Roman" panose="02020603050405020304" pitchFamily="18" charset="0"/>
              </a:rPr>
              <a: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column_name2 </a:t>
            </a:r>
            <a:r>
              <a:rPr lang="en-US" sz="1200" dirty="0" err="1">
                <a:solidFill>
                  <a:schemeClr val="tx1"/>
                </a:solidFill>
                <a:latin typeface="Times New Roman" panose="02020603050405020304" pitchFamily="18" charset="0"/>
                <a:cs typeface="Times New Roman" panose="02020603050405020304" pitchFamily="18" charset="0"/>
              </a:rPr>
              <a:t>data_type</a:t>
            </a:r>
            <a:r>
              <a:rPr lang="en-US" sz="1200" dirty="0">
                <a:solidFill>
                  <a:schemeClr val="tx1"/>
                </a:solidFill>
                <a:latin typeface="Times New Roman" panose="02020603050405020304" pitchFamily="18" charset="0"/>
                <a:cs typeface="Times New Roman" panose="02020603050405020304" pitchFamily="18" charset="0"/>
              </a:rPr>
              <a:t>(size) </a:t>
            </a:r>
            <a:r>
              <a:rPr lang="en-US" sz="1200" dirty="0" err="1">
                <a:solidFill>
                  <a:schemeClr val="tx1"/>
                </a:solidFill>
                <a:latin typeface="Times New Roman" panose="02020603050405020304" pitchFamily="18" charset="0"/>
                <a:cs typeface="Times New Roman" panose="02020603050405020304" pitchFamily="18" charset="0"/>
              </a:rPr>
              <a:t>constraint_name</a:t>
            </a:r>
            <a:r>
              <a:rPr lang="en-US" sz="1200" dirty="0">
                <a:solidFill>
                  <a:schemeClr val="tx1"/>
                </a:solidFill>
                <a:latin typeface="Times New Roman" panose="02020603050405020304" pitchFamily="18" charset="0"/>
                <a:cs typeface="Times New Roman" panose="02020603050405020304" pitchFamily="18" charset="0"/>
              </a:rPr>
              <a: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column_name3 </a:t>
            </a:r>
            <a:r>
              <a:rPr lang="en-US" sz="1200" dirty="0" err="1">
                <a:solidFill>
                  <a:schemeClr val="tx1"/>
                </a:solidFill>
                <a:latin typeface="Times New Roman" panose="02020603050405020304" pitchFamily="18" charset="0"/>
                <a:cs typeface="Times New Roman" panose="02020603050405020304" pitchFamily="18" charset="0"/>
              </a:rPr>
              <a:t>data_type</a:t>
            </a:r>
            <a:r>
              <a:rPr lang="en-US" sz="1200" dirty="0">
                <a:solidFill>
                  <a:schemeClr val="tx1"/>
                </a:solidFill>
                <a:latin typeface="Times New Roman" panose="02020603050405020304" pitchFamily="18" charset="0"/>
                <a:cs typeface="Times New Roman" panose="02020603050405020304" pitchFamily="18" charset="0"/>
              </a:rPr>
              <a:t>(size) </a:t>
            </a:r>
            <a:r>
              <a:rPr lang="en-US" sz="1200" dirty="0" err="1">
                <a:solidFill>
                  <a:schemeClr val="tx1"/>
                </a:solidFill>
                <a:latin typeface="Times New Roman" panose="02020603050405020304" pitchFamily="18" charset="0"/>
                <a:cs typeface="Times New Roman" panose="02020603050405020304" pitchFamily="18" charset="0"/>
              </a:rPr>
              <a:t>constraint_name</a:t>
            </a:r>
            <a:r>
              <a:rPr lang="en-US" sz="1200" dirty="0">
                <a:solidFill>
                  <a:schemeClr val="tx1"/>
                </a:solidFill>
                <a:latin typeface="Times New Roman" panose="02020603050405020304" pitchFamily="18" charset="0"/>
                <a:cs typeface="Times New Roman" panose="02020603050405020304" pitchFamily="18" charset="0"/>
              </a:rPr>
              <a: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Types of Constraints:</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NOT NULL </a:t>
            </a:r>
            <a:r>
              <a:rPr lang="en-US" sz="1200" dirty="0" smtClean="0">
                <a:solidFill>
                  <a:schemeClr val="tx1"/>
                </a:solidFill>
                <a:latin typeface="Times New Roman" panose="02020603050405020304" pitchFamily="18" charset="0"/>
                <a:cs typeface="Times New Roman" panose="02020603050405020304" pitchFamily="18" charset="0"/>
              </a:rPr>
              <a:t>– Specifies that a column cannot be blank</a:t>
            </a:r>
          </a:p>
          <a:p>
            <a:pPr algn="l"/>
            <a:r>
              <a:rPr lang="en-US" sz="1200" dirty="0">
                <a:solidFill>
                  <a:schemeClr val="tx1"/>
                </a:solidFill>
                <a:latin typeface="Times New Roman" panose="02020603050405020304" pitchFamily="18" charset="0"/>
                <a:cs typeface="Times New Roman" panose="02020603050405020304" pitchFamily="18" charset="0"/>
              </a:rPr>
              <a:t>DEFAULT – Uses a default value, when no other values </a:t>
            </a:r>
            <a:r>
              <a:rPr lang="en-US" sz="1200" dirty="0" smtClean="0">
                <a:solidFill>
                  <a:schemeClr val="tx1"/>
                </a:solidFill>
                <a:latin typeface="Times New Roman" panose="02020603050405020304" pitchFamily="18" charset="0"/>
                <a:cs typeface="Times New Roman" panose="02020603050405020304" pitchFamily="18" charset="0"/>
              </a:rPr>
              <a:t>is </a:t>
            </a:r>
            <a:r>
              <a:rPr lang="en-US" sz="1200" dirty="0">
                <a:solidFill>
                  <a:schemeClr val="tx1"/>
                </a:solidFill>
                <a:latin typeface="Times New Roman" panose="02020603050405020304" pitchFamily="18" charset="0"/>
                <a:cs typeface="Times New Roman" panose="02020603050405020304" pitchFamily="18" charset="0"/>
              </a:rPr>
              <a:t>entered in the </a:t>
            </a:r>
            <a:r>
              <a:rPr lang="en-US" sz="1200" dirty="0" smtClean="0">
                <a:solidFill>
                  <a:schemeClr val="tx1"/>
                </a:solidFill>
                <a:latin typeface="Times New Roman" panose="02020603050405020304" pitchFamily="18" charset="0"/>
                <a:cs typeface="Times New Roman" panose="02020603050405020304" pitchFamily="18" charset="0"/>
              </a:rPr>
              <a:t>column</a:t>
            </a:r>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UNIQUE </a:t>
            </a:r>
            <a:r>
              <a:rPr lang="en-US" sz="1200" dirty="0" smtClean="0">
                <a:solidFill>
                  <a:schemeClr val="tx1"/>
                </a:solidFill>
                <a:latin typeface="Times New Roman" panose="02020603050405020304" pitchFamily="18" charset="0"/>
                <a:cs typeface="Times New Roman" panose="02020603050405020304" pitchFamily="18" charset="0"/>
              </a:rPr>
              <a:t>– Provides a </a:t>
            </a:r>
            <a:r>
              <a:rPr lang="en-US" sz="1200" dirty="0">
                <a:solidFill>
                  <a:schemeClr val="tx1"/>
                </a:solidFill>
                <a:latin typeface="Times New Roman" panose="02020603050405020304" pitchFamily="18" charset="0"/>
                <a:cs typeface="Times New Roman" panose="02020603050405020304" pitchFamily="18" charset="0"/>
              </a:rPr>
              <a:t>unique </a:t>
            </a:r>
            <a:r>
              <a:rPr lang="en-US" sz="1200" dirty="0" smtClean="0">
                <a:solidFill>
                  <a:schemeClr val="tx1"/>
                </a:solidFill>
                <a:latin typeface="Times New Roman" panose="02020603050405020304" pitchFamily="18" charset="0"/>
                <a:cs typeface="Times New Roman" panose="02020603050405020304" pitchFamily="18" charset="0"/>
              </a:rPr>
              <a:t>value for each row</a:t>
            </a:r>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PRIMARY KEY </a:t>
            </a:r>
            <a:r>
              <a:rPr lang="en-US" sz="1200" dirty="0" smtClean="0">
                <a:solidFill>
                  <a:schemeClr val="tx1"/>
                </a:solidFill>
                <a:latin typeface="Times New Roman" panose="02020603050405020304" pitchFamily="18" charset="0"/>
                <a:cs typeface="Times New Roman" panose="02020603050405020304" pitchFamily="18" charset="0"/>
              </a:rPr>
              <a:t>– Provides an </a:t>
            </a:r>
            <a:r>
              <a:rPr lang="en-US" sz="1200" dirty="0">
                <a:solidFill>
                  <a:schemeClr val="tx1"/>
                </a:solidFill>
                <a:latin typeface="Times New Roman" panose="02020603050405020304" pitchFamily="18" charset="0"/>
                <a:cs typeface="Times New Roman" panose="02020603050405020304" pitchFamily="18" charset="0"/>
              </a:rPr>
              <a:t>unique identity </a:t>
            </a:r>
            <a:r>
              <a:rPr lang="en-US" sz="1200" dirty="0" smtClean="0">
                <a:solidFill>
                  <a:schemeClr val="tx1"/>
                </a:solidFill>
                <a:latin typeface="Times New Roman" panose="02020603050405020304" pitchFamily="18" charset="0"/>
                <a:cs typeface="Times New Roman" panose="02020603050405020304" pitchFamily="18" charset="0"/>
              </a:rPr>
              <a:t>for each record </a:t>
            </a:r>
            <a:r>
              <a:rPr lang="en-US" sz="1200" dirty="0">
                <a:solidFill>
                  <a:schemeClr val="tx1"/>
                </a:solidFill>
                <a:latin typeface="Times New Roman" panose="02020603050405020304" pitchFamily="18" charset="0"/>
                <a:cs typeface="Times New Roman" panose="02020603050405020304" pitchFamily="18" charset="0"/>
              </a:rPr>
              <a:t>in a table </a:t>
            </a:r>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FOREIGN </a:t>
            </a:r>
            <a:r>
              <a:rPr lang="en-US" sz="1200" dirty="0">
                <a:solidFill>
                  <a:schemeClr val="tx1"/>
                </a:solidFill>
                <a:latin typeface="Times New Roman" panose="02020603050405020304" pitchFamily="18" charset="0"/>
                <a:cs typeface="Times New Roman" panose="02020603050405020304" pitchFamily="18" charset="0"/>
              </a:rPr>
              <a:t>KEY </a:t>
            </a:r>
            <a:r>
              <a:rPr lang="en-US" sz="1200" dirty="0" smtClean="0">
                <a:solidFill>
                  <a:schemeClr val="tx1"/>
                </a:solidFill>
                <a:latin typeface="Times New Roman" panose="02020603050405020304" pitchFamily="18" charset="0"/>
                <a:cs typeface="Times New Roman" panose="02020603050405020304" pitchFamily="18" charset="0"/>
              </a:rPr>
              <a:t>– Provides the </a:t>
            </a:r>
            <a:r>
              <a:rPr lang="en-US" sz="1200" dirty="0">
                <a:solidFill>
                  <a:schemeClr val="tx1"/>
                </a:solidFill>
                <a:latin typeface="Times New Roman" panose="02020603050405020304" pitchFamily="18" charset="0"/>
                <a:cs typeface="Times New Roman" panose="02020603050405020304" pitchFamily="18" charset="0"/>
              </a:rPr>
              <a:t>referential integrity of the data in one table to match values in another table</a:t>
            </a:r>
          </a:p>
          <a:p>
            <a:pPr algn="l"/>
            <a:r>
              <a:rPr lang="en-US" sz="1200" dirty="0">
                <a:solidFill>
                  <a:schemeClr val="tx1"/>
                </a:solidFill>
                <a:latin typeface="Times New Roman" panose="02020603050405020304" pitchFamily="18" charset="0"/>
                <a:cs typeface="Times New Roman" panose="02020603050405020304" pitchFamily="18" charset="0"/>
              </a:rPr>
              <a:t>CHECK - Ensures </a:t>
            </a:r>
            <a:r>
              <a:rPr lang="en-US" sz="1200" dirty="0" smtClean="0">
                <a:solidFill>
                  <a:schemeClr val="tx1"/>
                </a:solidFill>
                <a:latin typeface="Times New Roman" panose="02020603050405020304" pitchFamily="18" charset="0"/>
                <a:cs typeface="Times New Roman" panose="02020603050405020304" pitchFamily="18" charset="0"/>
              </a:rPr>
              <a:t>that the data entered in the column meets the condition set for that column</a:t>
            </a: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4078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800"/>
          </a:xfrm>
        </p:spPr>
        <p:txBody>
          <a:bodyPr/>
          <a:lstStyle/>
          <a:p>
            <a:r>
              <a:rPr lang="en-US" dirty="0" smtClean="0"/>
              <a:t>ALIASES</a:t>
            </a:r>
            <a:endParaRPr lang="en-US" dirty="0"/>
          </a:p>
        </p:txBody>
      </p:sp>
      <p:sp>
        <p:nvSpPr>
          <p:cNvPr id="3" name="Subtitle 2"/>
          <p:cNvSpPr>
            <a:spLocks noGrp="1"/>
          </p:cNvSpPr>
          <p:nvPr>
            <p:ph type="subTitle" idx="1"/>
          </p:nvPr>
        </p:nvSpPr>
        <p:spPr>
          <a:xfrm>
            <a:off x="1371600" y="1219200"/>
            <a:ext cx="6400800" cy="5334000"/>
          </a:xfrm>
        </p:spPr>
        <p:txBody>
          <a:bodyPr>
            <a:normAutofit/>
          </a:bodyPr>
          <a:lstStyle/>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Aliases are used to rename a table or a column</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If a column name is used with a space, then we must enclose the column name in brackets</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reason we use aliases is to provide clarity when two or more columns of the same name are used in a join query</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 </a:t>
            </a:r>
            <a:r>
              <a:rPr lang="en-US" sz="1400" dirty="0">
                <a:solidFill>
                  <a:schemeClr val="tx1"/>
                </a:solidFill>
                <a:latin typeface="Times New Roman" panose="02020603050405020304" pitchFamily="18" charset="0"/>
                <a:cs typeface="Times New Roman" panose="02020603050405020304" pitchFamily="18" charset="0"/>
              </a:rPr>
              <a:t>for </a:t>
            </a:r>
            <a:r>
              <a:rPr lang="en-US" sz="1400" dirty="0" smtClean="0">
                <a:solidFill>
                  <a:schemeClr val="tx1"/>
                </a:solidFill>
                <a:latin typeface="Times New Roman" panose="02020603050405020304" pitchFamily="18" charset="0"/>
                <a:cs typeface="Times New Roman" panose="02020603050405020304" pitchFamily="18" charset="0"/>
              </a:rPr>
              <a:t>Columns: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 AS </a:t>
            </a:r>
            <a:r>
              <a:rPr lang="en-US" sz="1400" dirty="0" err="1">
                <a:solidFill>
                  <a:schemeClr val="tx1"/>
                </a:solidFill>
                <a:latin typeface="Times New Roman" panose="02020603050405020304" pitchFamily="18" charset="0"/>
                <a:cs typeface="Times New Roman" panose="02020603050405020304" pitchFamily="18" charset="0"/>
              </a:rPr>
              <a:t>alias_name</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table_name</a:t>
            </a:r>
            <a:r>
              <a:rPr lang="en-US" sz="1400" dirty="0" smtClean="0">
                <a:solidFill>
                  <a:schemeClr val="tx1"/>
                </a:solidFill>
                <a:latin typeface="Times New Roman" panose="02020603050405020304" pitchFamily="18" charset="0"/>
                <a:cs typeface="Times New Roman" panose="02020603050405020304" pitchFamily="18" charset="0"/>
              </a:rPr>
              <a:t>;</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 </a:t>
            </a:r>
            <a:r>
              <a:rPr lang="en-US" sz="1400" dirty="0">
                <a:solidFill>
                  <a:schemeClr val="tx1"/>
                </a:solidFill>
                <a:latin typeface="Times New Roman" panose="02020603050405020304" pitchFamily="18" charset="0"/>
                <a:cs typeface="Times New Roman" panose="02020603050405020304" pitchFamily="18" charset="0"/>
              </a:rPr>
              <a:t>for </a:t>
            </a:r>
            <a:r>
              <a:rPr lang="en-US" sz="1400" dirty="0" smtClean="0">
                <a:solidFill>
                  <a:schemeClr val="tx1"/>
                </a:solidFill>
                <a:latin typeface="Times New Roman" panose="02020603050405020304" pitchFamily="18" charset="0"/>
                <a:cs typeface="Times New Roman" panose="02020603050405020304" pitchFamily="18" charset="0"/>
              </a:rPr>
              <a:t>Tables: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table_name AS </a:t>
            </a:r>
            <a:r>
              <a:rPr lang="en-US" sz="1400" dirty="0" err="1">
                <a:solidFill>
                  <a:schemeClr val="tx1"/>
                </a:solidFill>
                <a:latin typeface="Times New Roman" panose="02020603050405020304" pitchFamily="18" charset="0"/>
                <a:cs typeface="Times New Roman" panose="02020603050405020304" pitchFamily="18" charset="0"/>
              </a:rPr>
              <a:t>alias_name</a:t>
            </a:r>
            <a:r>
              <a:rPr lang="en-US" sz="1400" dirty="0">
                <a:solidFill>
                  <a:schemeClr val="tx1"/>
                </a:solidFill>
                <a:latin typeface="Times New Roman" panose="02020603050405020304" pitchFamily="18" charset="0"/>
                <a:cs typeface="Times New Roman" panose="02020603050405020304" pitchFamily="18" charset="0"/>
              </a:rPr>
              <a:t>; </a:t>
            </a: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750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1999"/>
          </a:xfrm>
        </p:spPr>
        <p:txBody>
          <a:bodyPr>
            <a:normAutofit fontScale="90000"/>
          </a:bodyPr>
          <a:lstStyle/>
          <a:p>
            <a:r>
              <a:rPr lang="en-US" sz="4900" dirty="0" smtClean="0"/>
              <a:t>QUIZ</a:t>
            </a:r>
            <a:r>
              <a:rPr lang="en-US" dirty="0" smtClean="0"/>
              <a:t> THREE</a:t>
            </a:r>
            <a:endParaRPr lang="en-US" dirty="0"/>
          </a:p>
        </p:txBody>
      </p:sp>
      <p:sp>
        <p:nvSpPr>
          <p:cNvPr id="3" name="Subtitle 2"/>
          <p:cNvSpPr>
            <a:spLocks noGrp="1"/>
          </p:cNvSpPr>
          <p:nvPr>
            <p:ph type="subTitle" idx="1"/>
          </p:nvPr>
        </p:nvSpPr>
        <p:spPr>
          <a:xfrm>
            <a:off x="1371600" y="1219200"/>
            <a:ext cx="6400800" cy="4419600"/>
          </a:xfrm>
        </p:spPr>
        <p:txBody>
          <a:bodyPr>
            <a:normAutofit/>
          </a:bodyPr>
          <a:lstStyle/>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Take </a:t>
            </a:r>
            <a:r>
              <a:rPr lang="en-US" sz="1800" dirty="0">
                <a:solidFill>
                  <a:schemeClr val="tx1"/>
                </a:solidFill>
                <a:latin typeface="Times New Roman" panose="02020603050405020304" pitchFamily="18" charset="0"/>
                <a:cs typeface="Times New Roman" panose="02020603050405020304" pitchFamily="18" charset="0"/>
              </a:rPr>
              <a:t>q</a:t>
            </a:r>
            <a:r>
              <a:rPr lang="en-US" sz="1800" dirty="0" smtClean="0">
                <a:solidFill>
                  <a:schemeClr val="tx1"/>
                </a:solidFill>
                <a:latin typeface="Times New Roman" panose="02020603050405020304" pitchFamily="18" charset="0"/>
                <a:cs typeface="Times New Roman" panose="02020603050405020304" pitchFamily="18" charset="0"/>
              </a:rPr>
              <a:t>uiz three to </a:t>
            </a:r>
            <a:r>
              <a:rPr lang="en-US" sz="1800" dirty="0">
                <a:solidFill>
                  <a:schemeClr val="tx1"/>
                </a:solidFill>
                <a:latin typeface="Times New Roman" panose="02020603050405020304" pitchFamily="18" charset="0"/>
                <a:cs typeface="Times New Roman" panose="02020603050405020304" pitchFamily="18" charset="0"/>
              </a:rPr>
              <a:t>reinforce what you have learned and practice, practice, practice. Click on the Quiz One SQL file and it will automatically open in the query pane.</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All answers are at the bottom of the query pane</a:t>
            </a:r>
          </a:p>
          <a:p>
            <a:endParaRPr lang="en-US" dirty="0"/>
          </a:p>
        </p:txBody>
      </p:sp>
    </p:spTree>
    <p:extLst>
      <p:ext uri="{BB962C8B-B14F-4D97-AF65-F5344CB8AC3E}">
        <p14:creationId xmlns:p14="http://schemas.microsoft.com/office/powerpoint/2010/main" xmlns="" val="245684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2400" dirty="0" smtClean="0"/>
              <a:t>SQL SERVER 2012 EXPRESS INSTALLATION</a:t>
            </a:r>
            <a:endParaRPr lang="en-US" sz="2400" dirty="0"/>
          </a:p>
        </p:txBody>
      </p:sp>
      <p:sp>
        <p:nvSpPr>
          <p:cNvPr id="3" name="Content Placeholder 2"/>
          <p:cNvSpPr>
            <a:spLocks noGrp="1"/>
          </p:cNvSpPr>
          <p:nvPr>
            <p:ph idx="1"/>
          </p:nvPr>
        </p:nvSpPr>
        <p:spPr>
          <a:xfrm>
            <a:off x="457200" y="685800"/>
            <a:ext cx="8229600" cy="6096000"/>
          </a:xfrm>
        </p:spPr>
        <p:txBody>
          <a:bodyPr>
            <a:noAutofit/>
          </a:bodyPr>
          <a:lstStyle/>
          <a:p>
            <a:pPr marL="0" indent="0">
              <a:buNone/>
            </a:pPr>
            <a:endParaRPr lang="en-US" sz="1100" b="1" dirty="0" smtClean="0">
              <a:latin typeface="Times New Roman" panose="02020603050405020304" pitchFamily="18" charset="0"/>
              <a:cs typeface="Times New Roman" panose="02020603050405020304" pitchFamily="18" charset="0"/>
            </a:endParaRPr>
          </a:p>
          <a:p>
            <a:pPr marL="0" indent="0">
              <a:buNone/>
            </a:pPr>
            <a:r>
              <a:rPr lang="en-US" sz="1100" b="1" dirty="0" smtClean="0">
                <a:latin typeface="Times New Roman" panose="02020603050405020304" pitchFamily="18" charset="0"/>
                <a:cs typeface="Times New Roman" panose="02020603050405020304" pitchFamily="18" charset="0"/>
              </a:rPr>
              <a:t>Note:</a:t>
            </a:r>
          </a:p>
          <a:p>
            <a:pPr marL="0" indent="0">
              <a:buNone/>
            </a:pPr>
            <a:r>
              <a:rPr lang="en-US" sz="1100" dirty="0" smtClean="0">
                <a:latin typeface="Times New Roman" panose="02020603050405020304" pitchFamily="18" charset="0"/>
                <a:cs typeface="Times New Roman" panose="02020603050405020304" pitchFamily="18" charset="0"/>
              </a:rPr>
              <a:t>There </a:t>
            </a:r>
            <a:r>
              <a:rPr lang="en-US" sz="1100" dirty="0">
                <a:latin typeface="Times New Roman" panose="02020603050405020304" pitchFamily="18" charset="0"/>
                <a:cs typeface="Times New Roman" panose="02020603050405020304" pitchFamily="18" charset="0"/>
              </a:rPr>
              <a:t>are multiple files available for this download</a:t>
            </a:r>
            <a:r>
              <a:rPr lang="en-US" sz="1100" dirty="0" smtClean="0">
                <a:latin typeface="Times New Roman" panose="02020603050405020304" pitchFamily="18" charset="0"/>
                <a:cs typeface="Times New Roman" panose="02020603050405020304" pitchFamily="18" charset="0"/>
              </a:rPr>
              <a:t>.  Once </a:t>
            </a:r>
            <a:r>
              <a:rPr lang="en-US" sz="1100" dirty="0">
                <a:latin typeface="Times New Roman" panose="02020603050405020304" pitchFamily="18" charset="0"/>
                <a:cs typeface="Times New Roman" panose="02020603050405020304" pitchFamily="18" charset="0"/>
              </a:rPr>
              <a:t>you click on the "Download" button, you will be prompted to select the files you need.</a:t>
            </a:r>
          </a:p>
          <a:p>
            <a:r>
              <a:rPr lang="en-US" sz="1100" dirty="0">
                <a:latin typeface="Times New Roman" panose="02020603050405020304" pitchFamily="18" charset="0"/>
                <a:cs typeface="Times New Roman" panose="02020603050405020304" pitchFamily="18" charset="0"/>
              </a:rPr>
              <a:t>Version:</a:t>
            </a:r>
          </a:p>
          <a:p>
            <a:r>
              <a:rPr lang="en-US" sz="1100" dirty="0">
                <a:latin typeface="Times New Roman" panose="02020603050405020304" pitchFamily="18" charset="0"/>
                <a:cs typeface="Times New Roman" panose="02020603050405020304" pitchFamily="18" charset="0"/>
              </a:rPr>
              <a:t>11.0.2100.60</a:t>
            </a:r>
          </a:p>
          <a:p>
            <a:r>
              <a:rPr lang="en-US" sz="1100" dirty="0">
                <a:latin typeface="Times New Roman" panose="02020603050405020304" pitchFamily="18" charset="0"/>
                <a:cs typeface="Times New Roman" panose="02020603050405020304" pitchFamily="18" charset="0"/>
              </a:rPr>
              <a:t>File Name:</a:t>
            </a:r>
          </a:p>
          <a:p>
            <a:r>
              <a:rPr lang="en-US" sz="1100" dirty="0">
                <a:latin typeface="Times New Roman" panose="02020603050405020304" pitchFamily="18" charset="0"/>
                <a:cs typeface="Times New Roman" panose="02020603050405020304" pitchFamily="18" charset="0"/>
              </a:rPr>
              <a:t>ENU\x64\SQLEXPR_x64_ENU.exe</a:t>
            </a:r>
          </a:p>
          <a:p>
            <a:r>
              <a:rPr lang="en-US" sz="1100" dirty="0">
                <a:latin typeface="Times New Roman" panose="02020603050405020304" pitchFamily="18" charset="0"/>
                <a:cs typeface="Times New Roman" panose="02020603050405020304" pitchFamily="18" charset="0"/>
              </a:rPr>
              <a:t>ENU\x64\SQLEXPRADV_x64_ENU.exe</a:t>
            </a:r>
          </a:p>
          <a:p>
            <a:r>
              <a:rPr lang="en-US" sz="1100" dirty="0">
                <a:latin typeface="Times New Roman" panose="02020603050405020304" pitchFamily="18" charset="0"/>
                <a:cs typeface="Times New Roman" panose="02020603050405020304" pitchFamily="18" charset="0"/>
              </a:rPr>
              <a:t>ENU\x64\SQLEXPRWT_x64_ENU.exe</a:t>
            </a:r>
          </a:p>
          <a:p>
            <a:r>
              <a:rPr lang="en-US" sz="1100" dirty="0">
                <a:latin typeface="Times New Roman" panose="02020603050405020304" pitchFamily="18" charset="0"/>
                <a:cs typeface="Times New Roman" panose="02020603050405020304" pitchFamily="18" charset="0"/>
              </a:rPr>
              <a:t>ENU\x64\SqlLocalDB.MSI</a:t>
            </a:r>
          </a:p>
          <a:p>
            <a:r>
              <a:rPr lang="en-US" sz="1100" dirty="0" smtClean="0">
                <a:latin typeface="Times New Roman" panose="02020603050405020304" pitchFamily="18" charset="0"/>
                <a:cs typeface="Times New Roman" panose="02020603050405020304" pitchFamily="18" charset="0"/>
              </a:rPr>
              <a:t>ENU\x64\SQLManagementStudio_x64_ENU.exe - -&lt;&lt; Download this version</a:t>
            </a:r>
            <a:r>
              <a:rPr lang="en-US" sz="1100" dirty="0">
                <a:latin typeface="Times New Roman" panose="02020603050405020304" pitchFamily="18" charset="0"/>
                <a:cs typeface="Times New Roman" panose="02020603050405020304" pitchFamily="18" charset="0"/>
              </a:rPr>
              <a:t/>
            </a:r>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a:p>
            <a:pPr lvl="1"/>
            <a:r>
              <a:rPr lang="en-US" sz="1100" b="1" dirty="0">
                <a:latin typeface="Times New Roman" panose="02020603050405020304" pitchFamily="18" charset="0"/>
                <a:cs typeface="Times New Roman" panose="02020603050405020304" pitchFamily="18" charset="0"/>
              </a:rPr>
              <a:t>LocalDB (MSI installer)</a:t>
            </a:r>
            <a:endParaRPr lang="en-US" sz="1100" dirty="0">
              <a:latin typeface="Times New Roman" panose="02020603050405020304" pitchFamily="18" charset="0"/>
              <a:cs typeface="Times New Roman" panose="02020603050405020304" pitchFamily="18" charset="0"/>
            </a:endParaRPr>
          </a:p>
          <a:p>
            <a:pPr lvl="2"/>
            <a:r>
              <a:rPr lang="en-US" sz="1100" dirty="0">
                <a:latin typeface="Times New Roman" panose="02020603050405020304" pitchFamily="18" charset="0"/>
                <a:cs typeface="Times New Roman" panose="02020603050405020304" pitchFamily="18" charset="0"/>
              </a:rPr>
              <a:t>New to the Express family, LocalDB is a lightweight version of Express that has all its programmability features, yet runs in user mode and has a fast, zero-configuration installation and short list of pre-requisites. Use this if you need a simple way to create and work with databases from code. It can be bundled with Application and Database Development tools like Visual Studio and or embedded with an application that needs local databases.</a:t>
            </a:r>
          </a:p>
          <a:p>
            <a:pPr lvl="1"/>
            <a:r>
              <a:rPr lang="en-US" sz="1100" b="1" dirty="0">
                <a:latin typeface="Times New Roman" panose="02020603050405020304" pitchFamily="18" charset="0"/>
                <a:cs typeface="Times New Roman" panose="02020603050405020304" pitchFamily="18" charset="0"/>
              </a:rPr>
              <a:t>Express (Containing only the database engine)</a:t>
            </a:r>
            <a:endParaRPr lang="en-US" sz="1100" dirty="0">
              <a:latin typeface="Times New Roman" panose="02020603050405020304" pitchFamily="18" charset="0"/>
              <a:cs typeface="Times New Roman" panose="02020603050405020304" pitchFamily="18" charset="0"/>
            </a:endParaRPr>
          </a:p>
          <a:p>
            <a:pPr lvl="2"/>
            <a:r>
              <a:rPr lang="en-US" sz="1100" dirty="0">
                <a:latin typeface="Times New Roman" panose="02020603050405020304" pitchFamily="18" charset="0"/>
                <a:cs typeface="Times New Roman" panose="02020603050405020304" pitchFamily="18" charset="0"/>
              </a:rPr>
              <a:t>The core Express database server. Use this if you need to accept remote connections or administer remotely. </a:t>
            </a:r>
          </a:p>
          <a:p>
            <a:pPr lvl="1"/>
            <a:r>
              <a:rPr lang="en-US" sz="1100" b="1" dirty="0">
                <a:latin typeface="Times New Roman" panose="02020603050405020304" pitchFamily="18" charset="0"/>
                <a:cs typeface="Times New Roman" panose="02020603050405020304" pitchFamily="18" charset="0"/>
              </a:rPr>
              <a:t>Express with Tools (with LocalDB) Includes the database engine and SQL Server Management Studio Express)</a:t>
            </a:r>
            <a:endParaRPr lang="en-US" sz="1100" dirty="0">
              <a:latin typeface="Times New Roman" panose="02020603050405020304" pitchFamily="18" charset="0"/>
              <a:cs typeface="Times New Roman" panose="02020603050405020304" pitchFamily="18" charset="0"/>
            </a:endParaRPr>
          </a:p>
          <a:p>
            <a:pPr lvl="2"/>
            <a:r>
              <a:rPr lang="en-US" sz="1100" dirty="0">
                <a:latin typeface="Times New Roman" panose="02020603050405020304" pitchFamily="18" charset="0"/>
                <a:cs typeface="Times New Roman" panose="02020603050405020304" pitchFamily="18" charset="0"/>
              </a:rPr>
              <a:t>This package contains everything needed to install and configure SQL Server as a database server. Choose either LocalDB or Express depending on your needs above. </a:t>
            </a:r>
          </a:p>
          <a:p>
            <a:pPr lvl="1"/>
            <a:r>
              <a:rPr lang="en-US" sz="1100" b="1" dirty="0">
                <a:latin typeface="Times New Roman" panose="02020603050405020304" pitchFamily="18" charset="0"/>
                <a:cs typeface="Times New Roman" panose="02020603050405020304" pitchFamily="18" charset="0"/>
              </a:rPr>
              <a:t>SQL Server Management Studio Express (Tools only)</a:t>
            </a:r>
            <a:endParaRPr lang="en-US" sz="1100" dirty="0">
              <a:latin typeface="Times New Roman" panose="02020603050405020304" pitchFamily="18" charset="0"/>
              <a:cs typeface="Times New Roman" panose="02020603050405020304" pitchFamily="18" charset="0"/>
            </a:endParaRPr>
          </a:p>
          <a:p>
            <a:pPr lvl="2"/>
            <a:r>
              <a:rPr lang="en-US" sz="1100" dirty="0">
                <a:latin typeface="Times New Roman" panose="02020603050405020304" pitchFamily="18" charset="0"/>
                <a:cs typeface="Times New Roman" panose="02020603050405020304" pitchFamily="18" charset="0"/>
              </a:rPr>
              <a:t>This does not contain the database, but only the tools to manage SQL Server instances, including LocalDB, SQL Express, SQL Azure, etc. Use this if you already have the database and only need the management tools. This package includes LocalDB.</a:t>
            </a:r>
          </a:p>
          <a:p>
            <a:pPr lvl="1"/>
            <a:r>
              <a:rPr lang="en-US" sz="1100" b="1" dirty="0">
                <a:latin typeface="Times New Roman" panose="02020603050405020304" pitchFamily="18" charset="0"/>
                <a:cs typeface="Times New Roman" panose="02020603050405020304" pitchFamily="18" charset="0"/>
              </a:rPr>
              <a:t>Express with Advanced Services (contains the database engine, Express Tools, Reporting Services, and Full Text Search)</a:t>
            </a:r>
            <a:endParaRPr lang="en-US" sz="1100" dirty="0">
              <a:latin typeface="Times New Roman" panose="02020603050405020304" pitchFamily="18" charset="0"/>
              <a:cs typeface="Times New Roman" panose="02020603050405020304" pitchFamily="18" charset="0"/>
            </a:endParaRPr>
          </a:p>
          <a:p>
            <a:pPr lvl="2"/>
            <a:r>
              <a:rPr lang="en-US" sz="1100" dirty="0">
                <a:latin typeface="Times New Roman" panose="02020603050405020304" pitchFamily="18" charset="0"/>
                <a:cs typeface="Times New Roman" panose="02020603050405020304" pitchFamily="18" charset="0"/>
              </a:rPr>
              <a:t>This package contains all the components of SQL Express. This is a larger download than “with Tools,” as it also includes both Full Text Search and Reporting Services. </a:t>
            </a:r>
          </a:p>
          <a:p>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475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533400"/>
          </a:xfrm>
        </p:spPr>
        <p:txBody>
          <a:bodyPr>
            <a:normAutofit fontScale="90000"/>
          </a:bodyPr>
          <a:lstStyle/>
          <a:p>
            <a:r>
              <a:rPr lang="en-US" dirty="0" smtClean="0"/>
              <a:t>SQL JOINS</a:t>
            </a:r>
            <a:endParaRPr lang="en-US" dirty="0"/>
          </a:p>
        </p:txBody>
      </p:sp>
      <p:sp>
        <p:nvSpPr>
          <p:cNvPr id="3" name="Subtitle 2"/>
          <p:cNvSpPr>
            <a:spLocks noGrp="1"/>
          </p:cNvSpPr>
          <p:nvPr>
            <p:ph type="subTitle" idx="1"/>
          </p:nvPr>
        </p:nvSpPr>
        <p:spPr>
          <a:xfrm>
            <a:off x="990600" y="990600"/>
            <a:ext cx="7239000" cy="54864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SQL joins are used to combine </a:t>
            </a:r>
            <a:r>
              <a:rPr lang="en-US" sz="2000" dirty="0" smtClean="0">
                <a:solidFill>
                  <a:schemeClr val="tx1"/>
                </a:solidFill>
                <a:latin typeface="Times New Roman" panose="02020603050405020304" pitchFamily="18" charset="0"/>
                <a:cs typeface="Times New Roman" panose="02020603050405020304" pitchFamily="18" charset="0"/>
              </a:rPr>
              <a:t>data from </a:t>
            </a:r>
            <a:r>
              <a:rPr lang="en-US" sz="2000" dirty="0">
                <a:solidFill>
                  <a:schemeClr val="tx1"/>
                </a:solidFill>
                <a:latin typeface="Times New Roman" panose="02020603050405020304" pitchFamily="18" charset="0"/>
                <a:cs typeface="Times New Roman" panose="02020603050405020304" pitchFamily="18" charset="0"/>
              </a:rPr>
              <a:t>two or more tables based on a common field between </a:t>
            </a:r>
            <a:r>
              <a:rPr lang="en-US" sz="2000" dirty="0" smtClean="0">
                <a:solidFill>
                  <a:schemeClr val="tx1"/>
                </a:solidFill>
                <a:latin typeface="Times New Roman" panose="02020603050405020304" pitchFamily="18" charset="0"/>
                <a:cs typeface="Times New Roman" panose="02020603050405020304" pitchFamily="18" charset="0"/>
              </a:rPr>
              <a:t>them (Usually the </a:t>
            </a:r>
            <a:r>
              <a:rPr lang="en-US" sz="2000" dirty="0">
                <a:solidFill>
                  <a:schemeClr val="tx1"/>
                </a:solidFill>
                <a:latin typeface="Times New Roman" panose="02020603050405020304" pitchFamily="18" charset="0"/>
                <a:cs typeface="Times New Roman" panose="02020603050405020304" pitchFamily="18" charset="0"/>
              </a:rPr>
              <a:t>P</a:t>
            </a:r>
            <a:r>
              <a:rPr lang="en-US" sz="2000" dirty="0" smtClean="0">
                <a:solidFill>
                  <a:schemeClr val="tx1"/>
                </a:solidFill>
                <a:latin typeface="Times New Roman" panose="02020603050405020304" pitchFamily="18" charset="0"/>
                <a:cs typeface="Times New Roman" panose="02020603050405020304" pitchFamily="18" charset="0"/>
              </a:rPr>
              <a:t>rimary key / Foreign Key) </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relationship between the primary key and the foreign key allows us to extract data from both tables.</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There </a:t>
            </a:r>
            <a:r>
              <a:rPr lang="en-US" sz="2000" dirty="0" smtClean="0">
                <a:solidFill>
                  <a:schemeClr val="tx1"/>
                </a:solidFill>
                <a:latin typeface="Times New Roman" panose="02020603050405020304" pitchFamily="18" charset="0"/>
                <a:cs typeface="Times New Roman" panose="02020603050405020304" pitchFamily="18" charset="0"/>
              </a:rPr>
              <a:t>are several types of joins:</a:t>
            </a:r>
          </a:p>
          <a:p>
            <a:pPr marL="285750" indent="-28575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Inner join</a:t>
            </a:r>
          </a:p>
          <a:p>
            <a:pPr marL="285750" indent="-28575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a:t>
            </a:r>
            <a:r>
              <a:rPr lang="en-US" sz="2000" dirty="0" smtClean="0">
                <a:solidFill>
                  <a:schemeClr val="tx1"/>
                </a:solidFill>
                <a:latin typeface="Times New Roman" panose="02020603050405020304" pitchFamily="18" charset="0"/>
                <a:cs typeface="Times New Roman" panose="02020603050405020304" pitchFamily="18" charset="0"/>
              </a:rPr>
              <a:t>eft </a:t>
            </a:r>
            <a:r>
              <a:rPr lang="en-US" sz="2000" dirty="0">
                <a:solidFill>
                  <a:schemeClr val="tx1"/>
                </a:solidFill>
                <a:latin typeface="Times New Roman" panose="02020603050405020304" pitchFamily="18" charset="0"/>
                <a:cs typeface="Times New Roman" panose="02020603050405020304" pitchFamily="18" charset="0"/>
              </a:rPr>
              <a:t>outer </a:t>
            </a:r>
            <a:r>
              <a:rPr lang="en-US" sz="2000" dirty="0" smtClean="0">
                <a:solidFill>
                  <a:schemeClr val="tx1"/>
                </a:solidFill>
                <a:latin typeface="Times New Roman" panose="02020603050405020304" pitchFamily="18" charset="0"/>
                <a:cs typeface="Times New Roman" panose="02020603050405020304" pitchFamily="18" charset="0"/>
              </a:rPr>
              <a:t>join</a:t>
            </a:r>
          </a:p>
          <a:p>
            <a:pPr marL="285750" indent="-28575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t>
            </a:r>
            <a:r>
              <a:rPr lang="en-US" sz="2000" dirty="0" smtClean="0">
                <a:solidFill>
                  <a:schemeClr val="tx1"/>
                </a:solidFill>
                <a:latin typeface="Times New Roman" panose="02020603050405020304" pitchFamily="18" charset="0"/>
                <a:cs typeface="Times New Roman" panose="02020603050405020304" pitchFamily="18" charset="0"/>
              </a:rPr>
              <a:t>ight </a:t>
            </a:r>
            <a:r>
              <a:rPr lang="en-US" sz="2000" dirty="0">
                <a:solidFill>
                  <a:schemeClr val="tx1"/>
                </a:solidFill>
                <a:latin typeface="Times New Roman" panose="02020603050405020304" pitchFamily="18" charset="0"/>
                <a:cs typeface="Times New Roman" panose="02020603050405020304" pitchFamily="18" charset="0"/>
              </a:rPr>
              <a:t>outer </a:t>
            </a:r>
            <a:r>
              <a:rPr lang="en-US" sz="2000" dirty="0" smtClean="0">
                <a:solidFill>
                  <a:schemeClr val="tx1"/>
                </a:solidFill>
                <a:latin typeface="Times New Roman" panose="02020603050405020304" pitchFamily="18" charset="0"/>
                <a:cs typeface="Times New Roman" panose="02020603050405020304" pitchFamily="18" charset="0"/>
              </a:rPr>
              <a:t>join</a:t>
            </a:r>
          </a:p>
          <a:p>
            <a:pPr marL="285750" indent="-28575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a:t>
            </a:r>
            <a:r>
              <a:rPr lang="en-US" sz="2000" dirty="0" smtClean="0">
                <a:solidFill>
                  <a:schemeClr val="tx1"/>
                </a:solidFill>
                <a:latin typeface="Times New Roman" panose="02020603050405020304" pitchFamily="18" charset="0"/>
                <a:cs typeface="Times New Roman" panose="02020603050405020304" pitchFamily="18" charset="0"/>
              </a:rPr>
              <a:t>ull </a:t>
            </a:r>
            <a:r>
              <a:rPr lang="en-US" sz="2000" dirty="0">
                <a:solidFill>
                  <a:schemeClr val="tx1"/>
                </a:solidFill>
                <a:latin typeface="Times New Roman" panose="02020603050405020304" pitchFamily="18" charset="0"/>
                <a:cs typeface="Times New Roman" panose="02020603050405020304" pitchFamily="18" charset="0"/>
              </a:rPr>
              <a:t>outer join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a:t>
            </a:r>
            <a:r>
              <a:rPr lang="en-US" sz="2000" dirty="0" smtClean="0">
                <a:solidFill>
                  <a:schemeClr val="tx1"/>
                </a:solidFill>
                <a:latin typeface="Times New Roman" panose="02020603050405020304" pitchFamily="18" charset="0"/>
                <a:cs typeface="Times New Roman" panose="02020603050405020304" pitchFamily="18" charset="0"/>
              </a:rPr>
              <a:t> combination </a:t>
            </a:r>
            <a:r>
              <a:rPr lang="en-US" sz="2000" dirty="0">
                <a:solidFill>
                  <a:schemeClr val="tx1"/>
                </a:solidFill>
                <a:latin typeface="Times New Roman" panose="02020603050405020304" pitchFamily="18" charset="0"/>
                <a:cs typeface="Times New Roman" panose="02020603050405020304" pitchFamily="18" charset="0"/>
              </a:rPr>
              <a:t>of inner and outer </a:t>
            </a:r>
            <a:r>
              <a:rPr lang="en-US" sz="2000" dirty="0" smtClean="0">
                <a:solidFill>
                  <a:schemeClr val="tx1"/>
                </a:solidFill>
                <a:latin typeface="Times New Roman" panose="02020603050405020304" pitchFamily="18" charset="0"/>
                <a:cs typeface="Times New Roman" panose="02020603050405020304" pitchFamily="18" charset="0"/>
              </a:rPr>
              <a:t>join</a:t>
            </a:r>
          </a:p>
          <a:p>
            <a:pPr marL="285750" indent="-28575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6949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SQL INNER JOIN</a:t>
            </a:r>
            <a:endParaRPr lang="en-US" dirty="0"/>
          </a:p>
        </p:txBody>
      </p:sp>
      <p:sp>
        <p:nvSpPr>
          <p:cNvPr id="3" name="Subtitle 2"/>
          <p:cNvSpPr>
            <a:spLocks noGrp="1"/>
          </p:cNvSpPr>
          <p:nvPr>
            <p:ph type="subTitle" idx="1"/>
          </p:nvPr>
        </p:nvSpPr>
        <p:spPr>
          <a:xfrm>
            <a:off x="1371600" y="1371600"/>
            <a:ext cx="6400800" cy="52578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INNER </a:t>
            </a:r>
            <a:r>
              <a:rPr lang="en-US" sz="1400" dirty="0">
                <a:solidFill>
                  <a:schemeClr val="tx1"/>
                </a:solidFill>
                <a:latin typeface="Times New Roman" panose="02020603050405020304" pitchFamily="18" charset="0"/>
                <a:cs typeface="Times New Roman" panose="02020603050405020304" pitchFamily="18" charset="0"/>
              </a:rPr>
              <a:t>JOIN </a:t>
            </a:r>
            <a:r>
              <a:rPr lang="en-US" sz="1400" dirty="0" smtClean="0">
                <a:solidFill>
                  <a:schemeClr val="tx1"/>
                </a:solidFill>
                <a:latin typeface="Times New Roman" panose="02020603050405020304" pitchFamily="18" charset="0"/>
                <a:cs typeface="Times New Roman" panose="02020603050405020304" pitchFamily="18" charset="0"/>
              </a:rPr>
              <a:t>keyword selects all </a:t>
            </a:r>
            <a:r>
              <a:rPr lang="en-US" sz="1400" dirty="0">
                <a:solidFill>
                  <a:schemeClr val="tx1"/>
                </a:solidFill>
                <a:latin typeface="Times New Roman" panose="02020603050405020304" pitchFamily="18" charset="0"/>
                <a:cs typeface="Times New Roman" panose="02020603050405020304" pitchFamily="18" charset="0"/>
              </a:rPr>
              <a:t>rows from both tables </a:t>
            </a:r>
            <a:r>
              <a:rPr lang="en-US" sz="1400" dirty="0" smtClean="0">
                <a:solidFill>
                  <a:schemeClr val="tx1"/>
                </a:solidFill>
                <a:latin typeface="Times New Roman" panose="02020603050405020304" pitchFamily="18" charset="0"/>
                <a:cs typeface="Times New Roman" panose="02020603050405020304" pitchFamily="18" charset="0"/>
              </a:rPr>
              <a:t>as long as </a:t>
            </a:r>
            <a:r>
              <a:rPr lang="en-US" sz="1400" dirty="0">
                <a:solidFill>
                  <a:schemeClr val="tx1"/>
                </a:solidFill>
                <a:latin typeface="Times New Roman" panose="02020603050405020304" pitchFamily="18" charset="0"/>
                <a:cs typeface="Times New Roman" panose="02020603050405020304" pitchFamily="18" charset="0"/>
              </a:rPr>
              <a:t>there is a match between the columns in both </a:t>
            </a:r>
            <a:r>
              <a:rPr lang="en-US" sz="1400" dirty="0" smtClean="0">
                <a:solidFill>
                  <a:schemeClr val="tx1"/>
                </a:solidFill>
                <a:latin typeface="Times New Roman" panose="02020603050405020304" pitchFamily="18" charset="0"/>
                <a:cs typeface="Times New Roman" panose="02020603050405020304" pitchFamily="18" charset="0"/>
              </a:rPr>
              <a:t>tables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INNER JOIN </a:t>
            </a:r>
            <a:r>
              <a:rPr lang="en-US" sz="1400" dirty="0" smtClean="0">
                <a:solidFill>
                  <a:schemeClr val="tx1"/>
                </a:solidFill>
                <a:latin typeface="Times New Roman" panose="02020603050405020304" pitchFamily="18" charset="0"/>
                <a:cs typeface="Times New Roman" panose="02020603050405020304" pitchFamily="18" charset="0"/>
              </a:rPr>
              <a:t>(OR JOIN)</a:t>
            </a:r>
          </a:p>
          <a:p>
            <a:pPr algn="l"/>
            <a:r>
              <a:rPr lang="en-US" sz="1400" dirty="0" smtClean="0">
                <a:solidFill>
                  <a:schemeClr val="tx1"/>
                </a:solidFill>
                <a:latin typeface="Times New Roman" panose="02020603050405020304" pitchFamily="18" charset="0"/>
                <a:cs typeface="Times New Roman" panose="02020603050405020304" pitchFamily="18" charset="0"/>
              </a:rPr>
              <a:t>table2</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ON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table1.column_name=table2.column_name</a:t>
            </a:r>
            <a:r>
              <a:rPr lang="en-US" sz="1400" dirty="0">
                <a:solidFill>
                  <a:schemeClr val="tx1"/>
                </a:solidFill>
                <a:latin typeface="Times New Roman" panose="02020603050405020304" pitchFamily="18" charset="0"/>
                <a:cs typeface="Times New Roman" panose="02020603050405020304" pitchFamily="18" charset="0"/>
              </a:rPr>
              <a:t>;</a:t>
            </a: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1030" name="Picture 6" descr="C:\Users\rasghar\Pictures\img_innerjoin.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3800" y="5019675"/>
            <a:ext cx="1905000" cy="1381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882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685799"/>
          </a:xfrm>
        </p:spPr>
        <p:txBody>
          <a:bodyPr>
            <a:normAutofit fontScale="90000"/>
          </a:bodyPr>
          <a:lstStyle/>
          <a:p>
            <a:r>
              <a:rPr lang="en-US" dirty="0"/>
              <a:t>SQL </a:t>
            </a:r>
            <a:r>
              <a:rPr lang="en-US" dirty="0" smtClean="0"/>
              <a:t>LEFT OUTER JOIN</a:t>
            </a:r>
            <a:endParaRPr lang="en-US" dirty="0"/>
          </a:p>
        </p:txBody>
      </p:sp>
      <p:sp>
        <p:nvSpPr>
          <p:cNvPr id="3" name="Subtitle 2"/>
          <p:cNvSpPr>
            <a:spLocks noGrp="1"/>
          </p:cNvSpPr>
          <p:nvPr>
            <p:ph type="subTitle" idx="1"/>
          </p:nvPr>
        </p:nvSpPr>
        <p:spPr>
          <a:xfrm>
            <a:off x="1371600" y="1143000"/>
            <a:ext cx="6400800" cy="53340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LEFT OUTER JOIN returns all rows from the left table (table1/First table in query), with the matching rows in the right table (table2/Second table in query). The result is NULL in the right side when there is no match</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LEFT OUTER JOIN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table2</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ON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table1.column_name=table2.column_name</a:t>
            </a:r>
            <a:r>
              <a:rPr lang="en-US" sz="1400" dirty="0">
                <a:solidFill>
                  <a:schemeClr val="tx1"/>
                </a:solidFill>
                <a:latin typeface="Times New Roman" panose="02020603050405020304" pitchFamily="18" charset="0"/>
                <a:cs typeface="Times New Roman" panose="02020603050405020304" pitchFamily="18" charset="0"/>
              </a:rPr>
              <a:t>;</a:t>
            </a:r>
          </a:p>
        </p:txBody>
      </p:sp>
      <p:pic>
        <p:nvPicPr>
          <p:cNvPr id="2050" name="Picture 2" descr="C:\Users\rasghar\Pictures\img_leftjoin.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19500" y="4724400"/>
            <a:ext cx="1905000" cy="1381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564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62000"/>
          </a:xfrm>
        </p:spPr>
        <p:txBody>
          <a:bodyPr/>
          <a:lstStyle/>
          <a:p>
            <a:r>
              <a:rPr lang="en-US" dirty="0" smtClean="0"/>
              <a:t>SQL RIGHT OUTER JOIN</a:t>
            </a:r>
            <a:endParaRPr lang="en-US" dirty="0"/>
          </a:p>
        </p:txBody>
      </p:sp>
      <p:sp>
        <p:nvSpPr>
          <p:cNvPr id="3" name="Subtitle 2"/>
          <p:cNvSpPr>
            <a:spLocks noGrp="1"/>
          </p:cNvSpPr>
          <p:nvPr>
            <p:ph type="subTitle" idx="1"/>
          </p:nvPr>
        </p:nvSpPr>
        <p:spPr>
          <a:xfrm>
            <a:off x="1371600" y="1066800"/>
            <a:ext cx="6400800" cy="5562600"/>
          </a:xfrm>
        </p:spPr>
        <p:txBody>
          <a:bodyPr>
            <a:normAutofit/>
          </a:bodyPr>
          <a:lstStyle/>
          <a:p>
            <a:pPr algn="l"/>
            <a:r>
              <a:rPr lang="en-US" sz="1400" dirty="0">
                <a:solidFill>
                  <a:schemeClr val="tx1"/>
                </a:solidFill>
                <a:latin typeface="Times New Roman" panose="02020603050405020304" pitchFamily="18" charset="0"/>
                <a:cs typeface="Times New Roman" panose="02020603050405020304" pitchFamily="18" charset="0"/>
              </a:rPr>
              <a:t>The RIGHT JOIN keyword returns all rows from the right table (table2), with the matching rows in the left table (table1). The result is NULL in the left side when there is no </a:t>
            </a:r>
            <a:r>
              <a:rPr lang="en-US" sz="1400" dirty="0" smtClean="0">
                <a:solidFill>
                  <a:schemeClr val="tx1"/>
                </a:solidFill>
                <a:latin typeface="Times New Roman" panose="02020603050405020304" pitchFamily="18" charset="0"/>
                <a:cs typeface="Times New Roman" panose="02020603050405020304" pitchFamily="18" charset="0"/>
              </a:rPr>
              <a:t>match</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RIGHT JOIN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table2</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ON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table1.column_name=table2.column_name;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C:\Users\rasghar\Pictures\img_rightjoin.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19500" y="4724400"/>
            <a:ext cx="1905000" cy="1381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498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1"/>
            <a:ext cx="7772400" cy="838200"/>
          </a:xfrm>
        </p:spPr>
        <p:txBody>
          <a:bodyPr/>
          <a:lstStyle/>
          <a:p>
            <a:r>
              <a:rPr lang="en-US" dirty="0" smtClean="0"/>
              <a:t>SQL FULL OUTER JOIN</a:t>
            </a:r>
            <a:endParaRPr lang="en-US" dirty="0"/>
          </a:p>
        </p:txBody>
      </p:sp>
      <p:sp>
        <p:nvSpPr>
          <p:cNvPr id="3" name="Subtitle 2"/>
          <p:cNvSpPr>
            <a:spLocks noGrp="1"/>
          </p:cNvSpPr>
          <p:nvPr>
            <p:ph type="subTitle" idx="1"/>
          </p:nvPr>
        </p:nvSpPr>
        <p:spPr>
          <a:xfrm>
            <a:off x="1371600" y="1066800"/>
            <a:ext cx="6400800" cy="5410200"/>
          </a:xfrm>
        </p:spPr>
        <p:txBody>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a:t>
            </a:r>
            <a:r>
              <a:rPr lang="en-US" sz="1400" dirty="0">
                <a:solidFill>
                  <a:schemeClr val="tx1"/>
                </a:solidFill>
                <a:latin typeface="Times New Roman" panose="02020603050405020304" pitchFamily="18" charset="0"/>
                <a:cs typeface="Times New Roman" panose="02020603050405020304" pitchFamily="18" charset="0"/>
              </a:rPr>
              <a:t>FULL OUTER JOIN keyword returns all rows from the left table (table1) and from the right table (table2).</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FULL OUTER JOIN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table2</a:t>
            </a:r>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ON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table1.column_name=table2.column_name;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098" name="Picture 2" descr="C:\Users\rasghar\Pictures\img_fulljoin.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19500" y="4876800"/>
            <a:ext cx="1905000" cy="1381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8815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685800"/>
          </a:xfrm>
        </p:spPr>
        <p:txBody>
          <a:bodyPr>
            <a:noAutofit/>
          </a:bodyPr>
          <a:lstStyle/>
          <a:p>
            <a:r>
              <a:rPr lang="en-US" dirty="0" smtClean="0"/>
              <a:t>QUIZ FOUR</a:t>
            </a:r>
            <a:endParaRPr lang="en-US" dirty="0"/>
          </a:p>
        </p:txBody>
      </p:sp>
      <p:sp>
        <p:nvSpPr>
          <p:cNvPr id="3" name="Subtitle 2"/>
          <p:cNvSpPr>
            <a:spLocks noGrp="1"/>
          </p:cNvSpPr>
          <p:nvPr>
            <p:ph type="subTitle" idx="1"/>
          </p:nvPr>
        </p:nvSpPr>
        <p:spPr>
          <a:xfrm>
            <a:off x="1371600" y="990600"/>
            <a:ext cx="6400800" cy="4648200"/>
          </a:xfrm>
        </p:spPr>
        <p:txBody>
          <a:bodyPr>
            <a:normAutofit/>
          </a:bodyPr>
          <a:lstStyle/>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Take </a:t>
            </a:r>
            <a:r>
              <a:rPr lang="en-US" sz="2400" dirty="0">
                <a:solidFill>
                  <a:schemeClr val="tx1"/>
                </a:solidFill>
                <a:latin typeface="Times New Roman" panose="02020603050405020304" pitchFamily="18" charset="0"/>
                <a:cs typeface="Times New Roman" panose="02020603050405020304" pitchFamily="18" charset="0"/>
              </a:rPr>
              <a:t>quiz  </a:t>
            </a:r>
            <a:r>
              <a:rPr lang="en-US" sz="2400" dirty="0" smtClean="0">
                <a:solidFill>
                  <a:schemeClr val="tx1"/>
                </a:solidFill>
                <a:latin typeface="Times New Roman" panose="02020603050405020304" pitchFamily="18" charset="0"/>
                <a:cs typeface="Times New Roman" panose="02020603050405020304" pitchFamily="18" charset="0"/>
              </a:rPr>
              <a:t>four to </a:t>
            </a:r>
            <a:r>
              <a:rPr lang="en-US" sz="2400" dirty="0">
                <a:solidFill>
                  <a:schemeClr val="tx1"/>
                </a:solidFill>
                <a:latin typeface="Times New Roman" panose="02020603050405020304" pitchFamily="18" charset="0"/>
                <a:cs typeface="Times New Roman" panose="02020603050405020304" pitchFamily="18" charset="0"/>
              </a:rPr>
              <a:t>reinforce what you have learned and practice, practice, practice. Click on the Quiz One SQL file and it will automatically open in the query pane.</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All answers are at the bottom of the query pane</a:t>
            </a:r>
          </a:p>
          <a:p>
            <a:endParaRPr lang="en-US" dirty="0"/>
          </a:p>
        </p:txBody>
      </p:sp>
    </p:spTree>
    <p:extLst>
      <p:ext uri="{BB962C8B-B14F-4D97-AF65-F5344CB8AC3E}">
        <p14:creationId xmlns:p14="http://schemas.microsoft.com/office/powerpoint/2010/main" xmlns="" val="63993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sz="3600" dirty="0" smtClean="0">
                <a:latin typeface="+mn-lt"/>
              </a:rPr>
              <a:t>SQL UNION, EXCEPT, INTERSECT</a:t>
            </a:r>
            <a:r>
              <a:rPr lang="en-US" dirty="0"/>
              <a:t/>
            </a:r>
            <a:br>
              <a:rPr lang="en-US" dirty="0"/>
            </a:br>
            <a:endParaRPr lang="en-US" dirty="0"/>
          </a:p>
        </p:txBody>
      </p:sp>
      <p:sp>
        <p:nvSpPr>
          <p:cNvPr id="3" name="Subtitle 2"/>
          <p:cNvSpPr>
            <a:spLocks noGrp="1"/>
          </p:cNvSpPr>
          <p:nvPr>
            <p:ph type="subTitle" idx="1"/>
          </p:nvPr>
        </p:nvSpPr>
        <p:spPr>
          <a:xfrm>
            <a:off x="1371600" y="1066800"/>
            <a:ext cx="6400800" cy="5486400"/>
          </a:xfrm>
        </p:spPr>
        <p:txBody>
          <a:bodyPr>
            <a:normAutofit/>
          </a:bodyPr>
          <a:lstStyle/>
          <a:p>
            <a:pPr algn="l"/>
            <a:r>
              <a:rPr lang="en-US" sz="1500" dirty="0">
                <a:solidFill>
                  <a:schemeClr val="tx1"/>
                </a:solidFill>
                <a:latin typeface="Times New Roman" panose="02020603050405020304" pitchFamily="18" charset="0"/>
                <a:cs typeface="Times New Roman" panose="02020603050405020304" pitchFamily="18" charset="0"/>
              </a:rPr>
              <a:t>Similar to a join, the UNION operator combines the result set from two or more </a:t>
            </a:r>
            <a:r>
              <a:rPr lang="en-US" sz="1500" dirty="0" smtClean="0">
                <a:solidFill>
                  <a:schemeClr val="tx1"/>
                </a:solidFill>
                <a:latin typeface="Times New Roman" panose="02020603050405020304" pitchFamily="18" charset="0"/>
                <a:cs typeface="Times New Roman" panose="02020603050405020304" pitchFamily="18" charset="0"/>
              </a:rPr>
              <a:t>tables</a:t>
            </a:r>
          </a:p>
          <a:p>
            <a:pPr algn="l"/>
            <a:endParaRPr lang="en-US" sz="1500" dirty="0" smtClean="0">
              <a:solidFill>
                <a:schemeClr val="tx1"/>
              </a:solidFill>
              <a:latin typeface="Times New Roman" panose="02020603050405020304" pitchFamily="18" charset="0"/>
              <a:cs typeface="Times New Roman" panose="02020603050405020304" pitchFamily="18" charset="0"/>
            </a:endParaRPr>
          </a:p>
          <a:p>
            <a:pPr algn="l"/>
            <a:r>
              <a:rPr lang="en-US" sz="1500" dirty="0" smtClean="0">
                <a:solidFill>
                  <a:schemeClr val="tx1"/>
                </a:solidFill>
                <a:latin typeface="Times New Roman" panose="02020603050405020304" pitchFamily="18" charset="0"/>
                <a:cs typeface="Times New Roman" panose="02020603050405020304" pitchFamily="18" charset="0"/>
              </a:rPr>
              <a:t>However</a:t>
            </a:r>
            <a:r>
              <a:rPr lang="en-US" sz="1500" dirty="0">
                <a:solidFill>
                  <a:schemeClr val="tx1"/>
                </a:solidFill>
                <a:latin typeface="Times New Roman" panose="02020603050405020304" pitchFamily="18" charset="0"/>
                <a:cs typeface="Times New Roman" panose="02020603050405020304" pitchFamily="18" charset="0"/>
              </a:rPr>
              <a:t>, there are caveats that must be followed when combining data and they are as follows</a:t>
            </a:r>
            <a:r>
              <a:rPr lang="en-US" sz="1500" dirty="0" smtClean="0">
                <a:solidFill>
                  <a:schemeClr val="tx1"/>
                </a:solidFill>
                <a:latin typeface="Times New Roman" panose="02020603050405020304" pitchFamily="18" charset="0"/>
                <a:cs typeface="Times New Roman" panose="02020603050405020304" pitchFamily="18" charset="0"/>
              </a:rPr>
              <a:t>:</a:t>
            </a:r>
          </a:p>
          <a:p>
            <a:pPr algn="l"/>
            <a:endParaRPr lang="en-US" sz="15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The UNION must have the same number of </a:t>
            </a:r>
            <a:r>
              <a:rPr lang="en-US" sz="1100" dirty="0" smtClean="0">
                <a:solidFill>
                  <a:schemeClr val="tx1"/>
                </a:solidFill>
                <a:latin typeface="Times New Roman" panose="02020603050405020304" pitchFamily="18" charset="0"/>
                <a:cs typeface="Times New Roman" panose="02020603050405020304" pitchFamily="18" charset="0"/>
              </a:rPr>
              <a:t>columns</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The columns must also have similar data </a:t>
            </a:r>
            <a:r>
              <a:rPr lang="en-US" sz="1100" dirty="0" smtClean="0">
                <a:solidFill>
                  <a:schemeClr val="tx1"/>
                </a:solidFill>
                <a:latin typeface="Times New Roman" panose="02020603050405020304" pitchFamily="18" charset="0"/>
                <a:cs typeface="Times New Roman" panose="02020603050405020304" pitchFamily="18" charset="0"/>
              </a:rPr>
              <a:t>types</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The columns in each SELECT statement must be in the same </a:t>
            </a:r>
            <a:r>
              <a:rPr lang="en-US" sz="1100" dirty="0" smtClean="0">
                <a:solidFill>
                  <a:schemeClr val="tx1"/>
                </a:solidFill>
                <a:latin typeface="Times New Roman" panose="02020603050405020304" pitchFamily="18" charset="0"/>
                <a:cs typeface="Times New Roman" panose="02020603050405020304" pitchFamily="18" charset="0"/>
              </a:rPr>
              <a:t>order</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The UNION operator selects only distinct values by default. So, to allow duplicate values, use the ALL keyword with </a:t>
            </a:r>
            <a:r>
              <a:rPr lang="en-US" sz="1100" dirty="0" smtClean="0">
                <a:solidFill>
                  <a:schemeClr val="tx1"/>
                </a:solidFill>
                <a:latin typeface="Times New Roman" panose="02020603050405020304" pitchFamily="18" charset="0"/>
                <a:cs typeface="Times New Roman" panose="02020603050405020304" pitchFamily="18" charset="0"/>
              </a:rPr>
              <a:t>UNION</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ORDER BY command must be used in the last SELECT statement if sorting is </a:t>
            </a:r>
            <a:r>
              <a:rPr lang="en-US" sz="1100" dirty="0" smtClean="0">
                <a:solidFill>
                  <a:schemeClr val="tx1"/>
                </a:solidFill>
                <a:latin typeface="Times New Roman" panose="02020603050405020304" pitchFamily="18" charset="0"/>
                <a:cs typeface="Times New Roman" panose="02020603050405020304" pitchFamily="18" charset="0"/>
              </a:rPr>
              <a:t>used</a:t>
            </a:r>
          </a:p>
          <a:p>
            <a:pPr marL="285750" lvl="0" indent="-285750" algn="l">
              <a:buFont typeface="Arial" panose="020B0604020202020204" pitchFamily="34" charset="0"/>
              <a:buChar char="•"/>
            </a:pPr>
            <a:endParaRPr lang="en-US" sz="1500" dirty="0">
              <a:solidFill>
                <a:schemeClr val="tx1"/>
              </a:solidFill>
              <a:latin typeface="Times New Roman" panose="02020603050405020304" pitchFamily="18" charset="0"/>
              <a:cs typeface="Times New Roman" panose="02020603050405020304" pitchFamily="18" charset="0"/>
            </a:endParaRPr>
          </a:p>
          <a:p>
            <a:pPr algn="l"/>
            <a:r>
              <a:rPr lang="en-US" sz="1500" dirty="0">
                <a:solidFill>
                  <a:schemeClr val="tx1"/>
                </a:solidFill>
                <a:latin typeface="Times New Roman" panose="02020603050405020304" pitchFamily="18" charset="0"/>
                <a:cs typeface="Times New Roman" panose="02020603050405020304" pitchFamily="18" charset="0"/>
              </a:rPr>
              <a:t>The EXCEPT command exclude data from two or more tables that exist in both </a:t>
            </a:r>
            <a:r>
              <a:rPr lang="en-US" sz="1500" dirty="0" smtClean="0">
                <a:solidFill>
                  <a:schemeClr val="tx1"/>
                </a:solidFill>
                <a:latin typeface="Times New Roman" panose="02020603050405020304" pitchFamily="18" charset="0"/>
                <a:cs typeface="Times New Roman" panose="02020603050405020304" pitchFamily="18" charset="0"/>
              </a:rPr>
              <a:t>tables</a:t>
            </a:r>
          </a:p>
          <a:p>
            <a:pPr algn="l"/>
            <a:endParaRPr lang="en-US" sz="1500" dirty="0">
              <a:solidFill>
                <a:schemeClr val="tx1"/>
              </a:solidFill>
              <a:latin typeface="Times New Roman" panose="02020603050405020304" pitchFamily="18" charset="0"/>
              <a:cs typeface="Times New Roman" panose="02020603050405020304" pitchFamily="18" charset="0"/>
            </a:endParaRPr>
          </a:p>
          <a:p>
            <a:pPr algn="l"/>
            <a:r>
              <a:rPr lang="en-US" sz="1500" dirty="0">
                <a:solidFill>
                  <a:schemeClr val="tx1"/>
                </a:solidFill>
                <a:latin typeface="Times New Roman" panose="02020603050405020304" pitchFamily="18" charset="0"/>
                <a:cs typeface="Times New Roman" panose="02020603050405020304" pitchFamily="18" charset="0"/>
              </a:rPr>
              <a:t>The INTERSECT command includes data from two or more tables that exist in both </a:t>
            </a:r>
            <a:r>
              <a:rPr lang="en-US" sz="1500" dirty="0" smtClean="0">
                <a:solidFill>
                  <a:schemeClr val="tx1"/>
                </a:solidFill>
                <a:latin typeface="Times New Roman" panose="02020603050405020304" pitchFamily="18" charset="0"/>
                <a:cs typeface="Times New Roman" panose="02020603050405020304" pitchFamily="18" charset="0"/>
              </a:rPr>
              <a:t>tables</a:t>
            </a:r>
          </a:p>
          <a:p>
            <a:pPr algn="l"/>
            <a:endParaRPr lang="en-US" sz="1500" dirty="0">
              <a:solidFill>
                <a:schemeClr val="tx1"/>
              </a:solidFill>
              <a:latin typeface="Times New Roman" panose="02020603050405020304" pitchFamily="18" charset="0"/>
              <a:cs typeface="Times New Roman" panose="02020603050405020304" pitchFamily="18" charset="0"/>
            </a:endParaRPr>
          </a:p>
          <a:p>
            <a:pPr algn="l"/>
            <a:r>
              <a:rPr lang="en-US" sz="1500" dirty="0">
                <a:solidFill>
                  <a:schemeClr val="tx1"/>
                </a:solidFill>
                <a:latin typeface="Times New Roman" panose="02020603050405020304" pitchFamily="18" charset="0"/>
                <a:cs typeface="Times New Roman" panose="02020603050405020304" pitchFamily="18" charset="0"/>
              </a:rPr>
              <a:t>Both the EXCEPT and INTERSECT commands follow the same rules as the UNION</a:t>
            </a:r>
            <a:r>
              <a:rPr lang="en-US" sz="1500" dirty="0" smtClean="0">
                <a:solidFill>
                  <a:schemeClr val="tx1"/>
                </a:solidFill>
                <a:latin typeface="Times New Roman" panose="02020603050405020304" pitchFamily="18" charset="0"/>
                <a:cs typeface="Times New Roman" panose="02020603050405020304" pitchFamily="18" charset="0"/>
              </a:rPr>
              <a:t>.</a:t>
            </a:r>
          </a:p>
          <a:p>
            <a:pPr algn="l"/>
            <a:endParaRPr lang="en-US" sz="15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34519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1"/>
            <a:ext cx="7772400" cy="990600"/>
          </a:xfrm>
        </p:spPr>
        <p:txBody>
          <a:bodyPr/>
          <a:lstStyle/>
          <a:p>
            <a:r>
              <a:rPr lang="en-US" dirty="0" smtClean="0"/>
              <a:t>SQL AGGREGATES</a:t>
            </a:r>
            <a:endParaRPr lang="en-US" dirty="0"/>
          </a:p>
        </p:txBody>
      </p:sp>
      <p:sp>
        <p:nvSpPr>
          <p:cNvPr id="3" name="Subtitle 2"/>
          <p:cNvSpPr>
            <a:spLocks noGrp="1"/>
          </p:cNvSpPr>
          <p:nvPr>
            <p:ph type="subTitle" idx="1"/>
          </p:nvPr>
        </p:nvSpPr>
        <p:spPr>
          <a:xfrm>
            <a:off x="1371600" y="1143000"/>
            <a:ext cx="6400800" cy="5334000"/>
          </a:xfrm>
        </p:spPr>
        <p:txBody>
          <a:bodyPr>
            <a:normAutofit fontScale="92500" lnSpcReduction="10000"/>
          </a:bodyPr>
          <a:lstStyle/>
          <a:p>
            <a:pPr algn="l"/>
            <a:r>
              <a:rPr lang="en-US" sz="2000" dirty="0">
                <a:solidFill>
                  <a:schemeClr val="tx1"/>
                </a:solidFill>
                <a:latin typeface="Times New Roman" panose="02020603050405020304" pitchFamily="18" charset="0"/>
                <a:cs typeface="Times New Roman" panose="02020603050405020304" pitchFamily="18" charset="0"/>
              </a:rPr>
              <a:t>SQL has many built-in functions for performing calculations on </a:t>
            </a:r>
            <a:r>
              <a:rPr lang="en-US" sz="2000" dirty="0" smtClean="0">
                <a:solidFill>
                  <a:schemeClr val="tx1"/>
                </a:solidFill>
                <a:latin typeface="Times New Roman" panose="02020603050405020304" pitchFamily="18" charset="0"/>
                <a:cs typeface="Times New Roman" panose="02020603050405020304" pitchFamily="18" charset="0"/>
              </a:rPr>
              <a:t>data</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SQL aggregate functions return a single value, calculated from values in a </a:t>
            </a:r>
            <a:r>
              <a:rPr lang="en-US" sz="2000" dirty="0" smtClean="0">
                <a:solidFill>
                  <a:schemeClr val="tx1"/>
                </a:solidFill>
                <a:latin typeface="Times New Roman" panose="02020603050405020304" pitchFamily="18" charset="0"/>
                <a:cs typeface="Times New Roman" panose="02020603050405020304" pitchFamily="18" charset="0"/>
              </a:rPr>
              <a:t>column</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smtClean="0">
                <a:solidFill>
                  <a:schemeClr val="tx1"/>
                </a:solidFill>
                <a:latin typeface="Times New Roman" panose="02020603050405020304" pitchFamily="18" charset="0"/>
                <a:cs typeface="Times New Roman" panose="02020603050405020304" pitchFamily="18" charset="0"/>
              </a:rPr>
              <a:t>Demo use of aggregate </a:t>
            </a:r>
            <a:r>
              <a:rPr lang="en-US" sz="2000" dirty="0">
                <a:solidFill>
                  <a:schemeClr val="tx1"/>
                </a:solidFill>
                <a:latin typeface="Times New Roman" panose="02020603050405020304" pitchFamily="18" charset="0"/>
                <a:cs typeface="Times New Roman" panose="02020603050405020304" pitchFamily="18" charset="0"/>
              </a:rPr>
              <a:t>functions such as:</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SUM </a:t>
            </a:r>
            <a:r>
              <a:rPr lang="en-US" sz="2000" dirty="0">
                <a:solidFill>
                  <a:schemeClr val="tx1"/>
                </a:solidFill>
                <a:latin typeface="Times New Roman" panose="02020603050405020304" pitchFamily="18" charset="0"/>
                <a:cs typeface="Times New Roman" panose="02020603050405020304" pitchFamily="18" charset="0"/>
              </a:rPr>
              <a:t>– provides the total non - null value</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AVG </a:t>
            </a:r>
            <a:r>
              <a:rPr lang="en-US" sz="2000" dirty="0">
                <a:solidFill>
                  <a:schemeClr val="tx1"/>
                </a:solidFill>
                <a:latin typeface="Times New Roman" panose="02020603050405020304" pitchFamily="18" charset="0"/>
                <a:cs typeface="Times New Roman" panose="02020603050405020304" pitchFamily="18" charset="0"/>
              </a:rPr>
              <a:t>– provides the average non - null value</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MIN </a:t>
            </a:r>
            <a:r>
              <a:rPr lang="en-US" sz="2000" dirty="0">
                <a:solidFill>
                  <a:schemeClr val="tx1"/>
                </a:solidFill>
                <a:latin typeface="Times New Roman" panose="02020603050405020304" pitchFamily="18" charset="0"/>
                <a:cs typeface="Times New Roman" panose="02020603050405020304" pitchFamily="18" charset="0"/>
              </a:rPr>
              <a:t>– provides the lowest non - null value</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MAX </a:t>
            </a:r>
            <a:r>
              <a:rPr lang="en-US" sz="2000" dirty="0">
                <a:solidFill>
                  <a:schemeClr val="tx1"/>
                </a:solidFill>
                <a:latin typeface="Times New Roman" panose="02020603050405020304" pitchFamily="18" charset="0"/>
                <a:cs typeface="Times New Roman" panose="02020603050405020304" pitchFamily="18" charset="0"/>
              </a:rPr>
              <a:t>– provides the maximum non - null value</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COUNT </a:t>
            </a:r>
            <a:r>
              <a:rPr lang="en-US" sz="2000" dirty="0">
                <a:solidFill>
                  <a:schemeClr val="tx1"/>
                </a:solidFill>
                <a:latin typeface="Times New Roman" panose="02020603050405020304" pitchFamily="18" charset="0"/>
                <a:cs typeface="Times New Roman" panose="02020603050405020304" pitchFamily="18" charset="0"/>
              </a:rPr>
              <a:t>– provides the number non - null value</a:t>
            </a:r>
          </a:p>
          <a:p>
            <a:pPr marL="342900" indent="-342900" algn="l">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COUNT </a:t>
            </a:r>
            <a:r>
              <a:rPr lang="en-US" sz="2000" dirty="0">
                <a:solidFill>
                  <a:schemeClr val="tx1"/>
                </a:solidFill>
                <a:latin typeface="Times New Roman" panose="02020603050405020304" pitchFamily="18" charset="0"/>
                <a:cs typeface="Times New Roman" panose="02020603050405020304" pitchFamily="18" charset="0"/>
              </a:rPr>
              <a:t>(*) – provides the number of </a:t>
            </a:r>
            <a:r>
              <a:rPr lang="en-US" sz="2000" dirty="0" smtClean="0">
                <a:solidFill>
                  <a:schemeClr val="tx1"/>
                </a:solidFill>
                <a:latin typeface="Times New Roman" panose="02020603050405020304" pitchFamily="18" charset="0"/>
                <a:cs typeface="Times New Roman" panose="02020603050405020304" pitchFamily="18" charset="0"/>
              </a:rPr>
              <a:t>rows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--Note: the SUM and AVG function must result in a numeric value, while the MIN, MAX, and COUNT can result in numeric, string or date.</a:t>
            </a:r>
          </a:p>
          <a:p>
            <a:endParaRPr lang="en-US" dirty="0"/>
          </a:p>
        </p:txBody>
      </p:sp>
    </p:spTree>
    <p:extLst>
      <p:ext uri="{BB962C8B-B14F-4D97-AF65-F5344CB8AC3E}">
        <p14:creationId xmlns:p14="http://schemas.microsoft.com/office/powerpoint/2010/main" xmlns="" val="129730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1"/>
            <a:ext cx="7772400" cy="762000"/>
          </a:xfrm>
        </p:spPr>
        <p:txBody>
          <a:bodyPr/>
          <a:lstStyle/>
          <a:p>
            <a:r>
              <a:rPr lang="en-US" dirty="0" smtClean="0"/>
              <a:t>GROUP BY AND HAVING</a:t>
            </a:r>
            <a:endParaRPr lang="en-US" dirty="0"/>
          </a:p>
        </p:txBody>
      </p:sp>
      <p:sp>
        <p:nvSpPr>
          <p:cNvPr id="3" name="Subtitle 2"/>
          <p:cNvSpPr>
            <a:spLocks noGrp="1"/>
          </p:cNvSpPr>
          <p:nvPr>
            <p:ph type="subTitle" idx="1"/>
          </p:nvPr>
        </p:nvSpPr>
        <p:spPr>
          <a:xfrm>
            <a:off x="914400" y="1143000"/>
            <a:ext cx="7467600" cy="5486400"/>
          </a:xfrm>
        </p:spPr>
        <p:txBody>
          <a:bodyPr>
            <a:normAutofit fontScale="92500" lnSpcReduction="10000"/>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a:t>
            </a:r>
            <a:r>
              <a:rPr lang="en-US" sz="1400" dirty="0">
                <a:solidFill>
                  <a:schemeClr val="tx1"/>
                </a:solidFill>
                <a:latin typeface="Times New Roman" panose="02020603050405020304" pitchFamily="18" charset="0"/>
                <a:cs typeface="Times New Roman" panose="02020603050405020304" pitchFamily="18" charset="0"/>
              </a:rPr>
              <a:t>SQL GROUP </a:t>
            </a:r>
            <a:r>
              <a:rPr lang="en-US" sz="1400" dirty="0" smtClean="0">
                <a:solidFill>
                  <a:schemeClr val="tx1"/>
                </a:solidFill>
                <a:latin typeface="Times New Roman" panose="02020603050405020304" pitchFamily="18" charset="0"/>
                <a:cs typeface="Times New Roman" panose="02020603050405020304" pitchFamily="18" charset="0"/>
              </a:rPr>
              <a:t> BY </a:t>
            </a:r>
            <a:r>
              <a:rPr lang="en-US" sz="1400" dirty="0">
                <a:solidFill>
                  <a:schemeClr val="tx1"/>
                </a:solidFill>
                <a:latin typeface="Times New Roman" panose="02020603050405020304" pitchFamily="18" charset="0"/>
                <a:cs typeface="Times New Roman" panose="02020603050405020304" pitchFamily="18" charset="0"/>
              </a:rPr>
              <a:t>clause is used in </a:t>
            </a:r>
            <a:r>
              <a:rPr lang="en-US" sz="1400" dirty="0" smtClean="0">
                <a:solidFill>
                  <a:schemeClr val="tx1"/>
                </a:solidFill>
                <a:latin typeface="Times New Roman" panose="02020603050405020304" pitchFamily="18" charset="0"/>
                <a:cs typeface="Times New Roman" panose="02020603050405020304" pitchFamily="18" charset="0"/>
              </a:rPr>
              <a:t>together with </a:t>
            </a:r>
            <a:r>
              <a:rPr lang="en-US" sz="1400" dirty="0">
                <a:solidFill>
                  <a:schemeClr val="tx1"/>
                </a:solidFill>
                <a:latin typeface="Times New Roman" panose="02020603050405020304" pitchFamily="18" charset="0"/>
                <a:cs typeface="Times New Roman" panose="02020603050405020304" pitchFamily="18" charset="0"/>
              </a:rPr>
              <a:t>the SELECT statement to arrange identical data into </a:t>
            </a:r>
            <a:r>
              <a:rPr lang="en-US" sz="1400" dirty="0" smtClean="0">
                <a:solidFill>
                  <a:schemeClr val="tx1"/>
                </a:solidFill>
                <a:latin typeface="Times New Roman" panose="02020603050405020304" pitchFamily="18" charset="0"/>
                <a:cs typeface="Times New Roman" panose="02020603050405020304" pitchFamily="18" charset="0"/>
              </a:rPr>
              <a:t>groups; Can be used with the WHERE clause to filter data</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HAVING </a:t>
            </a:r>
            <a:r>
              <a:rPr lang="en-US" sz="1400" dirty="0">
                <a:solidFill>
                  <a:schemeClr val="tx1"/>
                </a:solidFill>
                <a:latin typeface="Times New Roman" panose="02020603050405020304" pitchFamily="18" charset="0"/>
                <a:cs typeface="Times New Roman" panose="02020603050405020304" pitchFamily="18" charset="0"/>
              </a:rPr>
              <a:t>clause is only used in SELECT queries, which contains aggregate function or group by </a:t>
            </a:r>
            <a:r>
              <a:rPr lang="en-US" sz="1400" dirty="0" smtClean="0">
                <a:solidFill>
                  <a:schemeClr val="tx1"/>
                </a:solidFill>
                <a:latin typeface="Times New Roman" panose="02020603050405020304" pitchFamily="18" charset="0"/>
                <a:cs typeface="Times New Roman" panose="02020603050405020304" pitchFamily="18" charset="0"/>
              </a:rPr>
              <a:t>clause</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I</a:t>
            </a:r>
            <a:r>
              <a:rPr lang="en-US" sz="1400" dirty="0" smtClean="0">
                <a:solidFill>
                  <a:schemeClr val="tx1"/>
                </a:solidFill>
                <a:latin typeface="Times New Roman" panose="02020603050405020304" pitchFamily="18" charset="0"/>
                <a:cs typeface="Times New Roman" panose="02020603050405020304" pitchFamily="18" charset="0"/>
              </a:rPr>
              <a:t>f </a:t>
            </a:r>
            <a:r>
              <a:rPr lang="en-US" sz="1400" dirty="0">
                <a:solidFill>
                  <a:schemeClr val="tx1"/>
                </a:solidFill>
                <a:latin typeface="Times New Roman" panose="02020603050405020304" pitchFamily="18" charset="0"/>
                <a:cs typeface="Times New Roman" panose="02020603050405020304" pitchFamily="18" charset="0"/>
              </a:rPr>
              <a:t>both WHERE and HAVING clause is used in a SELECT query with aggregate function or </a:t>
            </a:r>
            <a:r>
              <a:rPr lang="en-US" sz="1400" dirty="0" smtClean="0">
                <a:solidFill>
                  <a:schemeClr val="tx1"/>
                </a:solidFill>
                <a:latin typeface="Times New Roman" panose="02020603050405020304" pitchFamily="18" charset="0"/>
                <a:cs typeface="Times New Roman" panose="02020603050405020304" pitchFamily="18" charset="0"/>
              </a:rPr>
              <a:t>GROUP  </a:t>
            </a:r>
            <a:r>
              <a:rPr lang="en-US" sz="1400" dirty="0">
                <a:solidFill>
                  <a:schemeClr val="tx1"/>
                </a:solidFill>
                <a:latin typeface="Times New Roman" panose="02020603050405020304" pitchFamily="18" charset="0"/>
                <a:cs typeface="Times New Roman" panose="02020603050405020304" pitchFamily="18" charset="0"/>
              </a:rPr>
              <a:t>BY clause, it will execute before HAVING clause</a:t>
            </a:r>
            <a:r>
              <a:rPr lang="en-US" sz="1400" dirty="0">
                <a:solidFill>
                  <a:schemeClr val="tx1"/>
                </a:solidFill>
              </a:rPr>
              <a:t/>
            </a:r>
            <a:br>
              <a:rPr lang="en-US" sz="1400" dirty="0">
                <a:solidFill>
                  <a:schemeClr val="tx1"/>
                </a:solidFill>
              </a:rPr>
            </a:br>
            <a:r>
              <a:rPr lang="en-US" sz="1400" dirty="0"/>
              <a:t/>
            </a:r>
            <a:br>
              <a:rPr lang="en-US" sz="1400" dirty="0"/>
            </a:br>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 aggregate_function(column_name)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table_name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WHERE column_name operator value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GROUP BY column_name;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The HAVING clause enables you to </a:t>
            </a:r>
            <a:r>
              <a:rPr lang="en-US" sz="1400" dirty="0" smtClean="0">
                <a:solidFill>
                  <a:schemeClr val="tx1"/>
                </a:solidFill>
                <a:latin typeface="Times New Roman" panose="02020603050405020304" pitchFamily="18" charset="0"/>
                <a:cs typeface="Times New Roman" panose="02020603050405020304" pitchFamily="18" charset="0"/>
              </a:rPr>
              <a:t>filter </a:t>
            </a:r>
            <a:r>
              <a:rPr lang="en-US" sz="1400" dirty="0">
                <a:solidFill>
                  <a:schemeClr val="tx1"/>
                </a:solidFill>
                <a:latin typeface="Times New Roman" panose="02020603050405020304" pitchFamily="18" charset="0"/>
                <a:cs typeface="Times New Roman" panose="02020603050405020304" pitchFamily="18" charset="0"/>
              </a:rPr>
              <a:t>which group results appear in the final </a:t>
            </a:r>
            <a:r>
              <a:rPr lang="en-US" sz="1400" dirty="0" smtClean="0">
                <a:solidFill>
                  <a:schemeClr val="tx1"/>
                </a:solidFill>
                <a:latin typeface="Times New Roman" panose="02020603050405020304" pitchFamily="18" charset="0"/>
                <a:cs typeface="Times New Roman" panose="02020603050405020304" pitchFamily="18" charset="0"/>
              </a:rPr>
              <a:t>results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column_name, aggregate_function(column_name)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FROM table_name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WHERE column_name operator value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GROUP BY column_name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HAVING aggregate_function(column_name) operator value; </a:t>
            </a: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067617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800"/>
          </a:xfrm>
        </p:spPr>
        <p:txBody>
          <a:bodyPr>
            <a:normAutofit fontScale="90000"/>
          </a:bodyPr>
          <a:lstStyle/>
          <a:p>
            <a:r>
              <a:rPr lang="en-US" dirty="0" smtClean="0"/>
              <a:t>ALTER COMMAND</a:t>
            </a:r>
            <a:endParaRPr lang="en-US" dirty="0"/>
          </a:p>
        </p:txBody>
      </p:sp>
      <p:sp>
        <p:nvSpPr>
          <p:cNvPr id="3" name="Subtitle 2"/>
          <p:cNvSpPr>
            <a:spLocks noGrp="1"/>
          </p:cNvSpPr>
          <p:nvPr>
            <p:ph type="subTitle" idx="1"/>
          </p:nvPr>
        </p:nvSpPr>
        <p:spPr>
          <a:xfrm>
            <a:off x="1371600" y="838200"/>
            <a:ext cx="6400800" cy="5867400"/>
          </a:xfrm>
        </p:spPr>
        <p:txBody>
          <a:bodyPr>
            <a:normAutofit/>
          </a:bodyPr>
          <a:lstStyle/>
          <a:p>
            <a:pPr algn="l"/>
            <a:endParaRPr lang="en-US" sz="1200" dirty="0" smtClean="0">
              <a:solidFill>
                <a:schemeClr val="tx1"/>
              </a:solidFill>
              <a:latin typeface="Times New Roman" panose="02020603050405020304" pitchFamily="18" charset="0"/>
              <a:cs typeface="Times New Roman" panose="02020603050405020304" pitchFamily="18" charset="0"/>
            </a:endParaRPr>
          </a:p>
          <a:p>
            <a:r>
              <a:rPr lang="en-US" sz="1200" dirty="0" smtClean="0">
                <a:solidFill>
                  <a:schemeClr val="tx1"/>
                </a:solidFill>
                <a:latin typeface="Times New Roman" panose="02020603050405020304" pitchFamily="18" charset="0"/>
                <a:cs typeface="Times New Roman" panose="02020603050405020304" pitchFamily="18" charset="0"/>
              </a:rPr>
              <a:t>Introduction to DDL  (Database Definition Language) </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W</a:t>
            </a:r>
            <a:r>
              <a:rPr lang="en-US" sz="1200" dirty="0" smtClean="0">
                <a:solidFill>
                  <a:schemeClr val="tx1"/>
                </a:solidFill>
                <a:latin typeface="Times New Roman" panose="02020603050405020304" pitchFamily="18" charset="0"/>
                <a:cs typeface="Times New Roman" panose="02020603050405020304" pitchFamily="18" charset="0"/>
              </a:rPr>
              <a:t>hen </a:t>
            </a:r>
            <a:r>
              <a:rPr lang="en-US" sz="1200" dirty="0">
                <a:solidFill>
                  <a:schemeClr val="tx1"/>
                </a:solidFill>
                <a:latin typeface="Times New Roman" panose="02020603050405020304" pitchFamily="18" charset="0"/>
                <a:cs typeface="Times New Roman" panose="02020603050405020304" pitchFamily="18" charset="0"/>
              </a:rPr>
              <a:t>we need to change the structure of the </a:t>
            </a:r>
            <a:r>
              <a:rPr lang="en-US" sz="1200" dirty="0" smtClean="0">
                <a:solidFill>
                  <a:schemeClr val="tx1"/>
                </a:solidFill>
                <a:latin typeface="Times New Roman" panose="02020603050405020304" pitchFamily="18" charset="0"/>
                <a:cs typeface="Times New Roman" panose="02020603050405020304" pitchFamily="18" charset="0"/>
              </a:rPr>
              <a:t>table, use ALTER</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Syntax:</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ALTER </a:t>
            </a:r>
            <a:r>
              <a:rPr lang="en-US" sz="1200" dirty="0">
                <a:solidFill>
                  <a:schemeClr val="tx1"/>
                </a:solidFill>
                <a:latin typeface="Times New Roman" panose="02020603050405020304" pitchFamily="18" charset="0"/>
                <a:cs typeface="Times New Roman" panose="02020603050405020304" pitchFamily="18" charset="0"/>
              </a:rPr>
              <a:t>TABLE </a:t>
            </a:r>
            <a:r>
              <a:rPr lang="en-US" sz="1200" dirty="0" smtClean="0">
                <a:solidFill>
                  <a:schemeClr val="tx1"/>
                </a:solidFill>
                <a:latin typeface="Times New Roman" panose="02020603050405020304" pitchFamily="18" charset="0"/>
                <a:cs typeface="Times New Roman" panose="02020603050405020304" pitchFamily="18" charset="0"/>
              </a:rPr>
              <a:t>‘table_name’</a:t>
            </a:r>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alter specification</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The alter </a:t>
            </a:r>
            <a:r>
              <a:rPr lang="en-US" sz="1200" dirty="0" smtClean="0">
                <a:solidFill>
                  <a:schemeClr val="tx1"/>
                </a:solidFill>
                <a:latin typeface="Times New Roman" panose="02020603050405020304" pitchFamily="18" charset="0"/>
                <a:cs typeface="Times New Roman" panose="02020603050405020304" pitchFamily="18" charset="0"/>
              </a:rPr>
              <a:t>specification </a:t>
            </a:r>
            <a:r>
              <a:rPr lang="en-US" sz="1200" dirty="0">
                <a:solidFill>
                  <a:schemeClr val="tx1"/>
                </a:solidFill>
                <a:latin typeface="Times New Roman" panose="02020603050405020304" pitchFamily="18" charset="0"/>
                <a:cs typeface="Times New Roman" panose="02020603050405020304" pitchFamily="18" charset="0"/>
              </a:rPr>
              <a:t>value depends upon what we are trying to </a:t>
            </a:r>
            <a:r>
              <a:rPr lang="en-US" sz="1200" dirty="0" smtClean="0">
                <a:solidFill>
                  <a:schemeClr val="tx1"/>
                </a:solidFill>
                <a:latin typeface="Times New Roman" panose="02020603050405020304" pitchFamily="18" charset="0"/>
                <a:cs typeface="Times New Roman" panose="02020603050405020304" pitchFamily="18" charset="0"/>
              </a:rPr>
              <a:t>modify</a:t>
            </a:r>
          </a:p>
          <a:p>
            <a:pPr algn="l"/>
            <a:r>
              <a:rPr lang="en-US" sz="1200" dirty="0" smtClean="0">
                <a:solidFill>
                  <a:schemeClr val="tx1"/>
                </a:solidFill>
                <a:latin typeface="Times New Roman" panose="02020603050405020304" pitchFamily="18" charset="0"/>
                <a:cs typeface="Times New Roman" panose="02020603050405020304" pitchFamily="18" charset="0"/>
              </a:rPr>
              <a:t>While there are many more ALTER statements, here </a:t>
            </a:r>
            <a:r>
              <a:rPr lang="en-US" sz="1200" dirty="0">
                <a:solidFill>
                  <a:schemeClr val="tx1"/>
                </a:solidFill>
                <a:latin typeface="Times New Roman" panose="02020603050405020304" pitchFamily="18" charset="0"/>
                <a:cs typeface="Times New Roman" panose="02020603050405020304" pitchFamily="18" charset="0"/>
              </a:rPr>
              <a:t>are a few </a:t>
            </a:r>
            <a:r>
              <a:rPr lang="en-US" sz="1200" dirty="0" smtClean="0">
                <a:solidFill>
                  <a:schemeClr val="tx1"/>
                </a:solidFill>
                <a:latin typeface="Times New Roman" panose="02020603050405020304" pitchFamily="18" charset="0"/>
                <a:cs typeface="Times New Roman" panose="02020603050405020304" pitchFamily="18" charset="0"/>
              </a:rPr>
              <a:t>syntax examples:</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ALTER TABLE table_name ADD column_name datatype</a:t>
            </a:r>
            <a:r>
              <a:rPr lang="en-US" sz="1200" dirty="0" smtClean="0">
                <a:solidFill>
                  <a:schemeClr val="tx1"/>
                </a:solidFill>
                <a:latin typeface="Times New Roman" panose="02020603050405020304" pitchFamily="18" charset="0"/>
                <a:cs typeface="Times New Roman" panose="02020603050405020304" pitchFamily="18" charset="0"/>
              </a:rPr>
              <a:t>; </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ALTER TABLE table_name MODIFY COLUMN column_name datatype</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ALTER TABLE table_name MODIFY column_name datatype NOT NULL</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ALTER </a:t>
            </a:r>
            <a:r>
              <a:rPr lang="en-US" sz="1200" dirty="0">
                <a:solidFill>
                  <a:schemeClr val="tx1"/>
                </a:solidFill>
                <a:latin typeface="Times New Roman" panose="02020603050405020304" pitchFamily="18" charset="0"/>
                <a:cs typeface="Times New Roman" panose="02020603050405020304" pitchFamily="18" charset="0"/>
              </a:rPr>
              <a:t>TABLE table_name DROP COLUMN column_name; </a:t>
            </a:r>
            <a:endParaRPr lang="en-US" sz="1200" dirty="0" smtClean="0">
              <a:solidFill>
                <a:schemeClr val="tx1"/>
              </a:solidFill>
              <a:latin typeface="Times New Roman" panose="02020603050405020304" pitchFamily="18" charset="0"/>
              <a:cs typeface="Times New Roman" panose="02020603050405020304" pitchFamily="18" charset="0"/>
            </a:endParaRPr>
          </a:p>
          <a:p>
            <a:pPr algn="l"/>
            <a:endParaRPr lang="fr-FR"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ALTER </a:t>
            </a:r>
            <a:r>
              <a:rPr lang="en-US" sz="1200" dirty="0">
                <a:solidFill>
                  <a:schemeClr val="tx1"/>
                </a:solidFill>
                <a:latin typeface="Times New Roman" panose="02020603050405020304" pitchFamily="18" charset="0"/>
                <a:cs typeface="Times New Roman" panose="02020603050405020304" pitchFamily="18" charset="0"/>
              </a:rPr>
              <a:t>TABLE </a:t>
            </a:r>
            <a:r>
              <a:rPr lang="en-US" sz="1200" dirty="0" smtClean="0">
                <a:solidFill>
                  <a:schemeClr val="tx1"/>
                </a:solidFill>
                <a:latin typeface="Times New Roman" panose="02020603050405020304" pitchFamily="18" charset="0"/>
                <a:cs typeface="Times New Roman" panose="02020603050405020304" pitchFamily="18" charset="0"/>
              </a:rPr>
              <a:t>table_name</a:t>
            </a:r>
            <a:endParaRPr lang="fr-FR"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ADD </a:t>
            </a:r>
            <a:r>
              <a:rPr lang="en-US" sz="1200" dirty="0">
                <a:solidFill>
                  <a:schemeClr val="tx1"/>
                </a:solidFill>
                <a:latin typeface="Times New Roman" panose="02020603050405020304" pitchFamily="18" charset="0"/>
                <a:cs typeface="Times New Roman" panose="02020603050405020304" pitchFamily="18" charset="0"/>
              </a:rPr>
              <a:t>CONSTRAINT MyUniqueConstraint CHECK (CONDITION</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ALTER </a:t>
            </a:r>
            <a:r>
              <a:rPr lang="en-US" sz="1200" dirty="0">
                <a:solidFill>
                  <a:schemeClr val="tx1"/>
                </a:solidFill>
                <a:latin typeface="Times New Roman" panose="02020603050405020304" pitchFamily="18" charset="0"/>
                <a:cs typeface="Times New Roman" panose="02020603050405020304" pitchFamily="18" charset="0"/>
              </a:rPr>
              <a:t>TABLE table_name</a:t>
            </a:r>
          </a:p>
          <a:p>
            <a:pPr algn="l"/>
            <a:r>
              <a:rPr lang="en-US" sz="1200" dirty="0" smtClean="0">
                <a:solidFill>
                  <a:schemeClr val="tx1"/>
                </a:solidFill>
                <a:latin typeface="Times New Roman" panose="02020603050405020304" pitchFamily="18" charset="0"/>
                <a:cs typeface="Times New Roman" panose="02020603050405020304" pitchFamily="18" charset="0"/>
              </a:rPr>
              <a:t>DROP </a:t>
            </a:r>
            <a:r>
              <a:rPr lang="en-US" sz="1200" dirty="0">
                <a:solidFill>
                  <a:schemeClr val="tx1"/>
                </a:solidFill>
                <a:latin typeface="Times New Roman" panose="02020603050405020304" pitchFamily="18" charset="0"/>
                <a:cs typeface="Times New Roman" panose="02020603050405020304" pitchFamily="18" charset="0"/>
              </a:rPr>
              <a:t>CONSTRAINT MyUniqueConstraint;</a:t>
            </a:r>
          </a:p>
          <a:p>
            <a:pPr algn="l"/>
            <a:endParaRPr lang="en-US" sz="1400" dirty="0"/>
          </a:p>
          <a:p>
            <a:pPr algn="l"/>
            <a:endParaRPr lang="fr-FR" sz="1400" dirty="0"/>
          </a:p>
          <a:p>
            <a:pPr algn="l"/>
            <a:endParaRPr lang="en-US" sz="1400" dirty="0"/>
          </a:p>
          <a:p>
            <a:pPr algn="l"/>
            <a:endParaRPr lang="en-US" sz="1400" dirty="0"/>
          </a:p>
          <a:p>
            <a:pPr algn="l"/>
            <a:endParaRPr lang="en-US" sz="1400" dirty="0"/>
          </a:p>
          <a:p>
            <a:pPr algn="l"/>
            <a:endParaRPr lang="en-US" sz="1400" dirty="0"/>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8494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20762"/>
          </a:xfrm>
        </p:spPr>
        <p:txBody>
          <a:bodyPr>
            <a:noAutofit/>
          </a:bodyPr>
          <a:lstStyle/>
          <a:p>
            <a:r>
              <a:rPr lang="en-US" sz="2800" dirty="0" smtClean="0"/>
              <a:t>DOWNLOAD AND INSTALL ADVENTUREWORKS2012 SAMPLE DATABASE</a:t>
            </a:r>
            <a:endParaRPr lang="en-US" sz="2800" dirty="0"/>
          </a:p>
        </p:txBody>
      </p:sp>
      <p:sp>
        <p:nvSpPr>
          <p:cNvPr id="3" name="Content Placeholder 2"/>
          <p:cNvSpPr>
            <a:spLocks noGrp="1"/>
          </p:cNvSpPr>
          <p:nvPr>
            <p:ph idx="1"/>
          </p:nvPr>
        </p:nvSpPr>
        <p:spPr>
          <a:xfrm>
            <a:off x="457200" y="1371600"/>
            <a:ext cx="8229600" cy="5334000"/>
          </a:xfrm>
        </p:spPr>
        <p:txBody>
          <a:bodyPr>
            <a:normAutofit/>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Step by step instructions to install </a:t>
            </a:r>
            <a:r>
              <a:rPr lang="en-US" sz="1800" dirty="0">
                <a:latin typeface="Times New Roman" panose="02020603050405020304" pitchFamily="18" charset="0"/>
                <a:cs typeface="Times New Roman" panose="02020603050405020304" pitchFamily="18" charset="0"/>
              </a:rPr>
              <a:t>Adventureworks2012 </a:t>
            </a:r>
            <a:r>
              <a:rPr lang="en-US" sz="1800" dirty="0" smtClean="0">
                <a:latin typeface="Times New Roman" panose="02020603050405020304" pitchFamily="18" charset="0"/>
                <a:cs typeface="Times New Roman" panose="02020603050405020304" pitchFamily="18" charset="0"/>
              </a:rPr>
              <a:t>sample database</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Install Adventureworks2012 data file</a:t>
            </a: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Website: https</a:t>
            </a:r>
            <a:r>
              <a:rPr lang="en-US" sz="1800" dirty="0">
                <a:latin typeface="Times New Roman" panose="02020603050405020304" pitchFamily="18" charset="0"/>
                <a:cs typeface="Times New Roman" panose="02020603050405020304" pitchFamily="18" charset="0"/>
              </a:rPr>
              <a:t>://msftdbprodsamples.codeplex.com/releases/view/55330</a:t>
            </a:r>
          </a:p>
        </p:txBody>
      </p:sp>
    </p:spTree>
    <p:extLst>
      <p:ext uri="{BB962C8B-B14F-4D97-AF65-F5344CB8AC3E}">
        <p14:creationId xmlns:p14="http://schemas.microsoft.com/office/powerpoint/2010/main" xmlns="" val="2603726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457200"/>
          </a:xfrm>
        </p:spPr>
        <p:txBody>
          <a:bodyPr>
            <a:normAutofit fontScale="90000"/>
          </a:bodyPr>
          <a:lstStyle/>
          <a:p>
            <a:r>
              <a:rPr lang="en-US" dirty="0" smtClean="0"/>
              <a:t>Null Values</a:t>
            </a:r>
            <a:endParaRPr lang="en-US" dirty="0"/>
          </a:p>
        </p:txBody>
      </p:sp>
      <p:sp>
        <p:nvSpPr>
          <p:cNvPr id="3" name="Subtitle 2"/>
          <p:cNvSpPr>
            <a:spLocks noGrp="1"/>
          </p:cNvSpPr>
          <p:nvPr>
            <p:ph type="subTitle" idx="1"/>
          </p:nvPr>
        </p:nvSpPr>
        <p:spPr>
          <a:xfrm>
            <a:off x="1371600" y="685800"/>
            <a:ext cx="6400800" cy="59436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NULL values represent a unknown value</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NULL is not a zero </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By default, a column (s) can have a null value when creating a table</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Is used when inserting data into a filed and the value of the column at that time is unknown</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NULL acts a placeholder </a:t>
            </a:r>
            <a:r>
              <a:rPr lang="en-US" sz="1400" dirty="0" smtClean="0">
                <a:solidFill>
                  <a:schemeClr val="tx1"/>
                </a:solidFill>
                <a:latin typeface="Times New Roman" panose="02020603050405020304" pitchFamily="18" charset="0"/>
                <a:cs typeface="Times New Roman" panose="02020603050405020304" pitchFamily="18" charset="0"/>
              </a:rPr>
              <a:t>for the value of that column until its provided</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Finding Null values Syntax:</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SELECT &lt;Column&gt; FROM table</a:t>
            </a:r>
          </a:p>
          <a:p>
            <a:pPr algn="l"/>
            <a:r>
              <a:rPr lang="en-US" sz="1400" dirty="0">
                <a:solidFill>
                  <a:schemeClr val="tx1"/>
                </a:solidFill>
                <a:latin typeface="Times New Roman" panose="02020603050405020304" pitchFamily="18" charset="0"/>
                <a:cs typeface="Times New Roman" panose="02020603050405020304" pitchFamily="18" charset="0"/>
              </a:rPr>
              <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WHERE &lt;Column&gt; </a:t>
            </a:r>
            <a:r>
              <a:rPr lang="en-US" sz="1400" dirty="0" smtClean="0">
                <a:solidFill>
                  <a:schemeClr val="tx1"/>
                </a:solidFill>
                <a:latin typeface="Times New Roman" panose="02020603050405020304" pitchFamily="18" charset="0"/>
                <a:cs typeface="Times New Roman" panose="02020603050405020304" pitchFamily="18" charset="0"/>
              </a:rPr>
              <a:t>IS </a:t>
            </a:r>
            <a:r>
              <a:rPr lang="en-US" sz="1400" dirty="0">
                <a:solidFill>
                  <a:schemeClr val="tx1"/>
                </a:solidFill>
                <a:latin typeface="Times New Roman" panose="02020603050405020304" pitchFamily="18" charset="0"/>
                <a:cs typeface="Times New Roman" panose="02020603050405020304" pitchFamily="18" charset="0"/>
              </a:rPr>
              <a:t>NULL</a:t>
            </a: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458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62000"/>
          </a:xfrm>
        </p:spPr>
        <p:txBody>
          <a:bodyPr/>
          <a:lstStyle/>
          <a:p>
            <a:r>
              <a:rPr lang="en-US" dirty="0" smtClean="0"/>
              <a:t>ISNULL and COALESCE</a:t>
            </a:r>
            <a:endParaRPr lang="en-US" dirty="0"/>
          </a:p>
        </p:txBody>
      </p:sp>
      <p:sp>
        <p:nvSpPr>
          <p:cNvPr id="3" name="Subtitle 2"/>
          <p:cNvSpPr>
            <a:spLocks noGrp="1"/>
          </p:cNvSpPr>
          <p:nvPr>
            <p:ph type="subTitle" idx="1"/>
          </p:nvPr>
        </p:nvSpPr>
        <p:spPr>
          <a:xfrm>
            <a:off x="838200" y="1219200"/>
            <a:ext cx="7467600" cy="53340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The purpose of  ISNULL() is </a:t>
            </a:r>
            <a:r>
              <a:rPr lang="en-US" sz="1400" dirty="0">
                <a:solidFill>
                  <a:schemeClr val="tx1"/>
                </a:solidFill>
                <a:latin typeface="Times New Roman" panose="02020603050405020304" pitchFamily="18" charset="0"/>
                <a:cs typeface="Times New Roman" panose="02020603050405020304" pitchFamily="18" charset="0"/>
              </a:rPr>
              <a:t>used to replace </a:t>
            </a:r>
            <a:r>
              <a:rPr lang="en-US" sz="1400" dirty="0" smtClean="0">
                <a:solidFill>
                  <a:schemeClr val="tx1"/>
                </a:solidFill>
                <a:latin typeface="Times New Roman" panose="02020603050405020304" pitchFamily="18" charset="0"/>
                <a:cs typeface="Times New Roman" panose="02020603050405020304" pitchFamily="18" charset="0"/>
              </a:rPr>
              <a:t>a NULL value </a:t>
            </a:r>
            <a:r>
              <a:rPr lang="en-US" sz="1400" dirty="0">
                <a:solidFill>
                  <a:schemeClr val="tx1"/>
                </a:solidFill>
                <a:latin typeface="Times New Roman" panose="02020603050405020304" pitchFamily="18" charset="0"/>
                <a:cs typeface="Times New Roman" panose="02020603050405020304" pitchFamily="18" charset="0"/>
              </a:rPr>
              <a:t>with another </a:t>
            </a:r>
            <a:r>
              <a:rPr lang="en-US" sz="1400" dirty="0" smtClean="0">
                <a:solidFill>
                  <a:schemeClr val="tx1"/>
                </a:solidFill>
                <a:latin typeface="Times New Roman" panose="02020603050405020304" pitchFamily="18" charset="0"/>
                <a:cs typeface="Times New Roman" panose="02020603050405020304" pitchFamily="18" charset="0"/>
              </a:rPr>
              <a:t>value</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ISNULL ( check_expression , replacement_value </a:t>
            </a:r>
            <a:r>
              <a:rPr lang="en-US" sz="1400" dirty="0" smtClean="0">
                <a:solidFill>
                  <a:schemeClr val="tx1"/>
                </a:solidFill>
                <a:latin typeface="Times New Roman" panose="02020603050405020304" pitchFamily="18" charset="0"/>
                <a:cs typeface="Times New Roman" panose="02020603050405020304" pitchFamily="18" charset="0"/>
              </a:rPr>
              <a:t>)</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The purpose of COALESCE </a:t>
            </a:r>
            <a:r>
              <a:rPr lang="en-US" sz="1400" dirty="0" smtClean="0">
                <a:solidFill>
                  <a:schemeClr val="tx1"/>
                </a:solidFill>
                <a:latin typeface="Times New Roman" panose="02020603050405020304" pitchFamily="18" charset="0"/>
                <a:cs typeface="Times New Roman" panose="02020603050405020304" pitchFamily="18" charset="0"/>
              </a:rPr>
              <a:t>is to returns </a:t>
            </a:r>
            <a:r>
              <a:rPr lang="en-US" sz="1400" dirty="0">
                <a:solidFill>
                  <a:schemeClr val="tx1"/>
                </a:solidFill>
                <a:latin typeface="Times New Roman" panose="02020603050405020304" pitchFamily="18" charset="0"/>
                <a:cs typeface="Times New Roman" panose="02020603050405020304" pitchFamily="18" charset="0"/>
              </a:rPr>
              <a:t>the first non-null expression among its arguments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COALESCE( expression1, expression2, ... expression_n </a:t>
            </a:r>
            <a:r>
              <a:rPr lang="en-US" sz="1400" dirty="0" smtClean="0">
                <a:solidFill>
                  <a:schemeClr val="tx1"/>
                </a:solidFill>
                <a:latin typeface="Times New Roman" panose="02020603050405020304" pitchFamily="18" charset="0"/>
                <a:cs typeface="Times New Roman" panose="02020603050405020304" pitchFamily="18" charset="0"/>
              </a:rPr>
              <a:t>)</a:t>
            </a:r>
          </a:p>
          <a:p>
            <a:pPr algn="l"/>
            <a:r>
              <a:rPr lang="en-US" sz="1400" dirty="0">
                <a:solidFill>
                  <a:schemeClr val="tx1"/>
                </a:solidFill>
                <a:latin typeface="Times New Roman" panose="02020603050405020304" pitchFamily="18" charset="0"/>
                <a:cs typeface="Times New Roman" panose="02020603050405020304" pitchFamily="18" charset="0"/>
              </a:rPr>
              <a:t>Parameters or </a:t>
            </a:r>
            <a:r>
              <a:rPr lang="en-US" sz="1400" dirty="0" smtClean="0">
                <a:solidFill>
                  <a:schemeClr val="tx1"/>
                </a:solidFill>
                <a:latin typeface="Times New Roman" panose="02020603050405020304" pitchFamily="18" charset="0"/>
                <a:cs typeface="Times New Roman" panose="02020603050405020304" pitchFamily="18" charset="0"/>
              </a:rPr>
              <a:t>Arguments expression1 </a:t>
            </a:r>
            <a:r>
              <a:rPr lang="en-US" sz="1400" dirty="0">
                <a:solidFill>
                  <a:schemeClr val="tx1"/>
                </a:solidFill>
                <a:latin typeface="Times New Roman" panose="02020603050405020304" pitchFamily="18" charset="0"/>
                <a:cs typeface="Times New Roman" panose="02020603050405020304" pitchFamily="18" charset="0"/>
              </a:rPr>
              <a:t>to expression_n are the expressions to test for non-null </a:t>
            </a:r>
            <a:r>
              <a:rPr lang="en-US" sz="1400" dirty="0" smtClean="0">
                <a:solidFill>
                  <a:schemeClr val="tx1"/>
                </a:solidFill>
                <a:latin typeface="Times New Roman" panose="02020603050405020304" pitchFamily="18" charset="0"/>
                <a:cs typeface="Times New Roman" panose="02020603050405020304" pitchFamily="18" charset="0"/>
              </a:rPr>
              <a:t>values</a:t>
            </a:r>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7231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609600"/>
          </a:xfrm>
        </p:spPr>
        <p:txBody>
          <a:bodyPr>
            <a:normAutofit fontScale="90000"/>
          </a:bodyPr>
          <a:lstStyle/>
          <a:p>
            <a:r>
              <a:rPr lang="en-US" dirty="0" smtClean="0"/>
              <a:t>QUIZ FIVE</a:t>
            </a:r>
            <a:endParaRPr lang="en-US" dirty="0"/>
          </a:p>
        </p:txBody>
      </p:sp>
      <p:sp>
        <p:nvSpPr>
          <p:cNvPr id="3" name="Subtitle 2"/>
          <p:cNvSpPr>
            <a:spLocks noGrp="1"/>
          </p:cNvSpPr>
          <p:nvPr>
            <p:ph type="subTitle" idx="1"/>
          </p:nvPr>
        </p:nvSpPr>
        <p:spPr>
          <a:xfrm>
            <a:off x="1371600" y="1905000"/>
            <a:ext cx="6400800" cy="3733800"/>
          </a:xfrm>
        </p:spPr>
        <p:txBody>
          <a:bodyPr>
            <a:normAutofit/>
          </a:bodyPr>
          <a:lstStyle/>
          <a:p>
            <a:pPr algn="l"/>
            <a:r>
              <a:rPr lang="en-US" sz="2600" dirty="0">
                <a:solidFill>
                  <a:schemeClr val="tx1"/>
                </a:solidFill>
                <a:latin typeface="Times New Roman" panose="02020603050405020304" pitchFamily="18" charset="0"/>
                <a:cs typeface="Times New Roman" panose="02020603050405020304" pitchFamily="18" charset="0"/>
              </a:rPr>
              <a:t>Take quiz  </a:t>
            </a:r>
            <a:r>
              <a:rPr lang="en-US" sz="2600" dirty="0" smtClean="0">
                <a:solidFill>
                  <a:schemeClr val="tx1"/>
                </a:solidFill>
                <a:latin typeface="Times New Roman" panose="02020603050405020304" pitchFamily="18" charset="0"/>
                <a:cs typeface="Times New Roman" panose="02020603050405020304" pitchFamily="18" charset="0"/>
              </a:rPr>
              <a:t>five to </a:t>
            </a:r>
            <a:r>
              <a:rPr lang="en-US" sz="2600" dirty="0">
                <a:solidFill>
                  <a:schemeClr val="tx1"/>
                </a:solidFill>
                <a:latin typeface="Times New Roman" panose="02020603050405020304" pitchFamily="18" charset="0"/>
                <a:cs typeface="Times New Roman" panose="02020603050405020304" pitchFamily="18" charset="0"/>
              </a:rPr>
              <a:t>reinforce what you have learned and practice, practice, practice. Click on the Quiz One SQL file and it will automatically open in the query pane.</a:t>
            </a:r>
          </a:p>
          <a:p>
            <a:pPr algn="l"/>
            <a:endParaRPr lang="en-US" sz="2600" dirty="0">
              <a:solidFill>
                <a:schemeClr val="tx1"/>
              </a:solidFill>
              <a:latin typeface="Times New Roman" panose="02020603050405020304" pitchFamily="18" charset="0"/>
              <a:cs typeface="Times New Roman" panose="02020603050405020304" pitchFamily="18" charset="0"/>
            </a:endParaRPr>
          </a:p>
          <a:p>
            <a:pPr algn="l"/>
            <a:r>
              <a:rPr lang="en-US" sz="2600" dirty="0">
                <a:solidFill>
                  <a:schemeClr val="tx1"/>
                </a:solidFill>
                <a:latin typeface="Times New Roman" panose="02020603050405020304" pitchFamily="18" charset="0"/>
                <a:cs typeface="Times New Roman" panose="02020603050405020304" pitchFamily="18" charset="0"/>
              </a:rPr>
              <a:t>All answers are at the bottom of the query pane</a:t>
            </a:r>
          </a:p>
          <a:p>
            <a:endParaRPr lang="en-US" dirty="0"/>
          </a:p>
        </p:txBody>
      </p:sp>
    </p:spTree>
    <p:extLst>
      <p:ext uri="{BB962C8B-B14F-4D97-AF65-F5344CB8AC3E}">
        <p14:creationId xmlns:p14="http://schemas.microsoft.com/office/powerpoint/2010/main" xmlns="" val="1877280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838200"/>
          </a:xfrm>
        </p:spPr>
        <p:txBody>
          <a:bodyPr/>
          <a:lstStyle/>
          <a:p>
            <a:r>
              <a:rPr lang="en-US" dirty="0" smtClean="0"/>
              <a:t>Select Into</a:t>
            </a:r>
            <a:endParaRPr lang="en-US" dirty="0"/>
          </a:p>
        </p:txBody>
      </p:sp>
      <p:sp>
        <p:nvSpPr>
          <p:cNvPr id="3" name="Subtitle 2"/>
          <p:cNvSpPr>
            <a:spLocks noGrp="1"/>
          </p:cNvSpPr>
          <p:nvPr>
            <p:ph type="subTitle" idx="1"/>
          </p:nvPr>
        </p:nvSpPr>
        <p:spPr>
          <a:xfrm>
            <a:off x="1066800" y="990600"/>
            <a:ext cx="7086600" cy="5410200"/>
          </a:xfrm>
        </p:spPr>
        <p:txBody>
          <a:bodyPr>
            <a:normAutofit/>
          </a:bodyPr>
          <a:lstStyle/>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Use </a:t>
            </a:r>
            <a:r>
              <a:rPr lang="en-US" sz="1400" dirty="0">
                <a:solidFill>
                  <a:schemeClr val="tx1"/>
                </a:solidFill>
                <a:latin typeface="Times New Roman" panose="02020603050405020304" pitchFamily="18" charset="0"/>
                <a:cs typeface="Times New Roman" panose="02020603050405020304" pitchFamily="18" charset="0"/>
              </a:rPr>
              <a:t>the </a:t>
            </a:r>
            <a:r>
              <a:rPr lang="en-US" sz="1400" dirty="0" smtClean="0">
                <a:solidFill>
                  <a:schemeClr val="tx1"/>
                </a:solidFill>
                <a:latin typeface="Times New Roman" panose="02020603050405020304" pitchFamily="18" charset="0"/>
                <a:cs typeface="Times New Roman" panose="02020603050405020304" pitchFamily="18" charset="0"/>
              </a:rPr>
              <a:t>SELECT INTO command </a:t>
            </a:r>
            <a:r>
              <a:rPr lang="en-US" sz="1400" dirty="0">
                <a:solidFill>
                  <a:schemeClr val="tx1"/>
                </a:solidFill>
                <a:latin typeface="Times New Roman" panose="02020603050405020304" pitchFamily="18" charset="0"/>
                <a:cs typeface="Times New Roman" panose="02020603050405020304" pitchFamily="18" charset="0"/>
              </a:rPr>
              <a:t>to copy partial or entire data from one table to </a:t>
            </a:r>
            <a:r>
              <a:rPr lang="en-US" sz="1400" dirty="0" smtClean="0">
                <a:solidFill>
                  <a:schemeClr val="tx1"/>
                </a:solidFill>
                <a:latin typeface="Times New Roman" panose="02020603050405020304" pitchFamily="18" charset="0"/>
                <a:cs typeface="Times New Roman" panose="02020603050405020304" pitchFamily="18" charset="0"/>
              </a:rPr>
              <a:t>another</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Creates a new table with original table settings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Can copy the entire table to another table using the ‘*’ wild card</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Can copy the </a:t>
            </a:r>
            <a:r>
              <a:rPr lang="en-US" sz="1400" dirty="0" smtClean="0">
                <a:solidFill>
                  <a:schemeClr val="tx1"/>
                </a:solidFill>
                <a:latin typeface="Times New Roman" panose="02020603050405020304" pitchFamily="18" charset="0"/>
                <a:cs typeface="Times New Roman" panose="02020603050405020304" pitchFamily="18" charset="0"/>
              </a:rPr>
              <a:t>partial table </a:t>
            </a:r>
            <a:r>
              <a:rPr lang="en-US" sz="1400" dirty="0">
                <a:solidFill>
                  <a:schemeClr val="tx1"/>
                </a:solidFill>
                <a:latin typeface="Times New Roman" panose="02020603050405020304" pitchFamily="18" charset="0"/>
                <a:cs typeface="Times New Roman" panose="02020603050405020304" pitchFamily="18" charset="0"/>
              </a:rPr>
              <a:t>to another table using the </a:t>
            </a:r>
            <a:r>
              <a:rPr lang="en-US" sz="1400" dirty="0" smtClean="0">
                <a:solidFill>
                  <a:schemeClr val="tx1"/>
                </a:solidFill>
                <a:latin typeface="Times New Roman" panose="02020603050405020304" pitchFamily="18" charset="0"/>
                <a:cs typeface="Times New Roman" panose="02020603050405020304" pitchFamily="18" charset="0"/>
              </a:rPr>
              <a:t>column names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Used a method to backup a table when working with a production table for analysis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Can backup table to a different database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Create a blank table by using the where clause</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SELECT *</a:t>
            </a:r>
          </a:p>
          <a:p>
            <a:pPr algn="l"/>
            <a:r>
              <a:rPr lang="en-US" sz="1400" dirty="0">
                <a:solidFill>
                  <a:schemeClr val="tx1"/>
                </a:solidFill>
                <a:latin typeface="Times New Roman" panose="02020603050405020304" pitchFamily="18" charset="0"/>
                <a:cs typeface="Times New Roman" panose="02020603050405020304" pitchFamily="18" charset="0"/>
              </a:rPr>
              <a:t>INTO </a:t>
            </a:r>
            <a:r>
              <a:rPr lang="en-US" sz="1400" dirty="0" smtClean="0">
                <a:solidFill>
                  <a:schemeClr val="tx1"/>
                </a:solidFill>
                <a:latin typeface="Times New Roman" panose="02020603050405020304" pitchFamily="18" charset="0"/>
                <a:cs typeface="Times New Roman" panose="02020603050405020304" pitchFamily="18" charset="0"/>
              </a:rPr>
              <a:t>&lt;newtable&gt; </a:t>
            </a:r>
            <a:r>
              <a:rPr lang="en-US" sz="1400" dirty="0">
                <a:solidFill>
                  <a:schemeClr val="tx1"/>
                </a:solidFill>
                <a:latin typeface="Times New Roman" panose="02020603050405020304" pitchFamily="18" charset="0"/>
                <a:cs typeface="Times New Roman" panose="02020603050405020304" pitchFamily="18" charset="0"/>
              </a:rPr>
              <a:t>[IN </a:t>
            </a:r>
            <a:r>
              <a:rPr lang="en-US" sz="1400" dirty="0" err="1">
                <a:solidFill>
                  <a:schemeClr val="tx1"/>
                </a:solidFill>
                <a:latin typeface="Times New Roman" panose="02020603050405020304" pitchFamily="18" charset="0"/>
                <a:cs typeface="Times New Roman" panose="02020603050405020304" pitchFamily="18" charset="0"/>
              </a:rPr>
              <a:t>externaldb</a:t>
            </a:r>
            <a:r>
              <a:rPr lang="en-US" sz="1400" dirty="0" smtClean="0">
                <a:solidFill>
                  <a:schemeClr val="tx1"/>
                </a:solidFill>
                <a:latin typeface="Times New Roman" panose="02020603050405020304" pitchFamily="18" charset="0"/>
                <a:cs typeface="Times New Roman" panose="02020603050405020304" pitchFamily="18" charset="0"/>
              </a:rPr>
              <a:t>]  &lt;&lt; using the IN operator to designate different database</a:t>
            </a:r>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FROM </a:t>
            </a:r>
            <a:r>
              <a:rPr lang="en-US" sz="1400" dirty="0" smtClean="0">
                <a:solidFill>
                  <a:schemeClr val="tx1"/>
                </a:solidFill>
                <a:latin typeface="Times New Roman" panose="02020603050405020304" pitchFamily="18" charset="0"/>
                <a:cs typeface="Times New Roman" panose="02020603050405020304" pitchFamily="18" charset="0"/>
              </a:rPr>
              <a:t>table1</a:t>
            </a:r>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20651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609600"/>
          </a:xfrm>
        </p:spPr>
        <p:txBody>
          <a:bodyPr>
            <a:normAutofit fontScale="90000"/>
          </a:bodyPr>
          <a:lstStyle/>
          <a:p>
            <a:r>
              <a:rPr lang="en-US" dirty="0" smtClean="0"/>
              <a:t>SUBQUERY</a:t>
            </a:r>
            <a:endParaRPr lang="en-US" dirty="0"/>
          </a:p>
        </p:txBody>
      </p:sp>
      <p:sp>
        <p:nvSpPr>
          <p:cNvPr id="3" name="Subtitle 2"/>
          <p:cNvSpPr>
            <a:spLocks noGrp="1"/>
          </p:cNvSpPr>
          <p:nvPr>
            <p:ph type="subTitle" idx="1"/>
          </p:nvPr>
        </p:nvSpPr>
        <p:spPr>
          <a:xfrm>
            <a:off x="1371600" y="914400"/>
            <a:ext cx="6400800" cy="5562600"/>
          </a:xfrm>
        </p:spPr>
        <p:txBody>
          <a:bodyPr>
            <a:normAutofit fontScale="85000" lnSpcReduction="20000"/>
          </a:bodyPr>
          <a:lstStyle/>
          <a:p>
            <a:pPr algn="l"/>
            <a:r>
              <a:rPr lang="en-US" sz="1400" dirty="0">
                <a:solidFill>
                  <a:schemeClr val="tx1"/>
                </a:solidFill>
                <a:latin typeface="Times New Roman" panose="02020603050405020304" pitchFamily="18" charset="0"/>
                <a:cs typeface="Times New Roman" panose="02020603050405020304" pitchFamily="18" charset="0"/>
              </a:rPr>
              <a:t>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is a query that is nested inside a SELECT, INSERT, UPDATE, or DELETE statement, or inside another </a:t>
            </a:r>
            <a:r>
              <a:rPr lang="en-US" sz="1400" dirty="0" err="1" smtClean="0">
                <a:solidFill>
                  <a:schemeClr val="tx1"/>
                </a:solidFill>
                <a:latin typeface="Times New Roman" panose="02020603050405020304" pitchFamily="18" charset="0"/>
                <a:cs typeface="Times New Roman" panose="02020603050405020304" pitchFamily="18" charset="0"/>
              </a:rPr>
              <a:t>subquery</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r>
              <a:rPr lang="en-US" sz="1400" dirty="0" smtClean="0">
                <a:solidFill>
                  <a:schemeClr val="tx1"/>
                </a:solidFill>
                <a:latin typeface="Times New Roman" panose="02020603050405020304" pitchFamily="18" charset="0"/>
                <a:cs typeface="Times New Roman" panose="02020603050405020304" pitchFamily="18" charset="0"/>
              </a:rPr>
              <a:t>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is subject to the following restrictions: </a:t>
            </a:r>
            <a:endParaRPr lang="en-US" sz="14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select list of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introduced with a comparison operator can include only one expression or column name (except that EXISTS and IN operate on SELECT * or a list, respectively</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If the WHERE clause of an outer query includes a column name, it must be join-compatible with the column in the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select </a:t>
            </a:r>
            <a:r>
              <a:rPr lang="en-US" sz="1400" dirty="0" smtClean="0">
                <a:solidFill>
                  <a:schemeClr val="tx1"/>
                </a:solidFill>
                <a:latin typeface="Times New Roman" panose="02020603050405020304" pitchFamily="18" charset="0"/>
                <a:cs typeface="Times New Roman" panose="02020603050405020304" pitchFamily="18" charset="0"/>
              </a:rPr>
              <a:t>list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a:t>
            </a:r>
            <a:r>
              <a:rPr lang="en-US" sz="1400" dirty="0" err="1">
                <a:solidFill>
                  <a:schemeClr val="tx1"/>
                </a:solidFill>
                <a:latin typeface="Times New Roman" panose="02020603050405020304" pitchFamily="18" charset="0"/>
                <a:cs typeface="Times New Roman" panose="02020603050405020304" pitchFamily="18" charset="0"/>
              </a:rPr>
              <a:t>ntext</a:t>
            </a:r>
            <a:r>
              <a:rPr lang="en-US" sz="1400" dirty="0">
                <a:solidFill>
                  <a:schemeClr val="tx1"/>
                </a:solidFill>
                <a:latin typeface="Times New Roman" panose="02020603050405020304" pitchFamily="18" charset="0"/>
                <a:cs typeface="Times New Roman" panose="02020603050405020304" pitchFamily="18" charset="0"/>
              </a:rPr>
              <a:t>, text, and image data types cannot be used in the select list of </a:t>
            </a:r>
            <a:r>
              <a:rPr lang="en-US" sz="1400" dirty="0" err="1" smtClean="0">
                <a:solidFill>
                  <a:schemeClr val="tx1"/>
                </a:solidFill>
                <a:latin typeface="Times New Roman" panose="02020603050405020304" pitchFamily="18" charset="0"/>
                <a:cs typeface="Times New Roman" panose="02020603050405020304" pitchFamily="18" charset="0"/>
              </a:rPr>
              <a:t>subqueries</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Because they must return a single value, </a:t>
            </a:r>
            <a:r>
              <a:rPr lang="en-US" sz="1400" dirty="0" err="1">
                <a:solidFill>
                  <a:schemeClr val="tx1"/>
                </a:solidFill>
                <a:latin typeface="Times New Roman" panose="02020603050405020304" pitchFamily="18" charset="0"/>
                <a:cs typeface="Times New Roman" panose="02020603050405020304" pitchFamily="18" charset="0"/>
              </a:rPr>
              <a:t>subqueries</a:t>
            </a:r>
            <a:r>
              <a:rPr lang="en-US" sz="1400" dirty="0">
                <a:solidFill>
                  <a:schemeClr val="tx1"/>
                </a:solidFill>
                <a:latin typeface="Times New Roman" panose="02020603050405020304" pitchFamily="18" charset="0"/>
                <a:cs typeface="Times New Roman" panose="02020603050405020304" pitchFamily="18" charset="0"/>
              </a:rPr>
              <a:t> introduced by an unmodified comparison operator (one not followed by the keyword ANY or ALL) cannot include GROUP BY and HAVING </a:t>
            </a:r>
            <a:r>
              <a:rPr lang="en-US" sz="1400" dirty="0" smtClean="0">
                <a:solidFill>
                  <a:schemeClr val="tx1"/>
                </a:solidFill>
                <a:latin typeface="Times New Roman" panose="02020603050405020304" pitchFamily="18" charset="0"/>
                <a:cs typeface="Times New Roman" panose="02020603050405020304" pitchFamily="18" charset="0"/>
              </a:rPr>
              <a:t>clauses</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DISTINCT keyword cannot be used with </a:t>
            </a:r>
            <a:r>
              <a:rPr lang="en-US" sz="1400" dirty="0" err="1">
                <a:solidFill>
                  <a:schemeClr val="tx1"/>
                </a:solidFill>
                <a:latin typeface="Times New Roman" panose="02020603050405020304" pitchFamily="18" charset="0"/>
                <a:cs typeface="Times New Roman" panose="02020603050405020304" pitchFamily="18" charset="0"/>
              </a:rPr>
              <a:t>subqueries</a:t>
            </a:r>
            <a:r>
              <a:rPr lang="en-US" sz="1400" dirty="0">
                <a:solidFill>
                  <a:schemeClr val="tx1"/>
                </a:solidFill>
                <a:latin typeface="Times New Roman" panose="02020603050405020304" pitchFamily="18" charset="0"/>
                <a:cs typeface="Times New Roman" panose="02020603050405020304" pitchFamily="18" charset="0"/>
              </a:rPr>
              <a:t> that include GROUP </a:t>
            </a:r>
            <a:r>
              <a:rPr lang="en-US" sz="1400" dirty="0" smtClean="0">
                <a:solidFill>
                  <a:schemeClr val="tx1"/>
                </a:solidFill>
                <a:latin typeface="Times New Roman" panose="02020603050405020304" pitchFamily="18" charset="0"/>
                <a:cs typeface="Times New Roman" panose="02020603050405020304" pitchFamily="18" charset="0"/>
              </a:rPr>
              <a:t>BY</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COMPUTE and INTO clauses cannot be </a:t>
            </a:r>
            <a:r>
              <a:rPr lang="en-US" sz="1400" dirty="0" smtClean="0">
                <a:solidFill>
                  <a:schemeClr val="tx1"/>
                </a:solidFill>
                <a:latin typeface="Times New Roman" panose="02020603050405020304" pitchFamily="18" charset="0"/>
                <a:cs typeface="Times New Roman" panose="02020603050405020304" pitchFamily="18" charset="0"/>
              </a:rPr>
              <a:t>specified</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ORDER BY can only be specified when TOP is also </a:t>
            </a:r>
            <a:r>
              <a:rPr lang="en-US" sz="1400" dirty="0" smtClean="0">
                <a:solidFill>
                  <a:schemeClr val="tx1"/>
                </a:solidFill>
                <a:latin typeface="Times New Roman" panose="02020603050405020304" pitchFamily="18" charset="0"/>
                <a:cs typeface="Times New Roman" panose="02020603050405020304" pitchFamily="18" charset="0"/>
              </a:rPr>
              <a:t>specified</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A view created by using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cannot be </a:t>
            </a:r>
            <a:r>
              <a:rPr lang="en-US" sz="1400" dirty="0" smtClean="0">
                <a:solidFill>
                  <a:schemeClr val="tx1"/>
                </a:solidFill>
                <a:latin typeface="Times New Roman" panose="02020603050405020304" pitchFamily="18" charset="0"/>
                <a:cs typeface="Times New Roman" panose="02020603050405020304" pitchFamily="18" charset="0"/>
              </a:rPr>
              <a:t>updated</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select list of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introduced with EXISTS, by convention, has an asterisk (*) instead of a single column name. The rules for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introduced with EXISTS are the same as those for a standard select list, because a </a:t>
            </a:r>
            <a:r>
              <a:rPr lang="en-US" sz="1400" dirty="0" err="1">
                <a:solidFill>
                  <a:schemeClr val="tx1"/>
                </a:solidFill>
                <a:latin typeface="Times New Roman" panose="02020603050405020304" pitchFamily="18" charset="0"/>
                <a:cs typeface="Times New Roman" panose="02020603050405020304" pitchFamily="18" charset="0"/>
              </a:rPr>
              <a:t>subquery</a:t>
            </a:r>
            <a:r>
              <a:rPr lang="en-US" sz="1400" dirty="0">
                <a:solidFill>
                  <a:schemeClr val="tx1"/>
                </a:solidFill>
                <a:latin typeface="Times New Roman" panose="02020603050405020304" pitchFamily="18" charset="0"/>
                <a:cs typeface="Times New Roman" panose="02020603050405020304" pitchFamily="18" charset="0"/>
              </a:rPr>
              <a:t> introduced with EXISTS creates an existence test and returns TRUE or FALSE, instead of </a:t>
            </a:r>
            <a:r>
              <a:rPr lang="en-US" sz="1400" dirty="0" smtClean="0">
                <a:solidFill>
                  <a:schemeClr val="tx1"/>
                </a:solidFill>
                <a:latin typeface="Times New Roman" panose="02020603050405020304" pitchFamily="18" charset="0"/>
                <a:cs typeface="Times New Roman" panose="02020603050405020304" pitchFamily="18" charset="0"/>
              </a:rPr>
              <a:t>data</a:t>
            </a:r>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4186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457199"/>
          </a:xfrm>
        </p:spPr>
        <p:txBody>
          <a:bodyPr>
            <a:normAutofit fontScale="90000"/>
          </a:bodyPr>
          <a:lstStyle/>
          <a:p>
            <a:r>
              <a:rPr lang="en-US" dirty="0" smtClean="0"/>
              <a:t>DATA TYPES</a:t>
            </a:r>
            <a:endParaRPr lang="en-US" dirty="0"/>
          </a:p>
        </p:txBody>
      </p:sp>
      <p:sp>
        <p:nvSpPr>
          <p:cNvPr id="3" name="Subtitle 2"/>
          <p:cNvSpPr>
            <a:spLocks noGrp="1"/>
          </p:cNvSpPr>
          <p:nvPr>
            <p:ph type="subTitle" idx="1"/>
          </p:nvPr>
        </p:nvSpPr>
        <p:spPr>
          <a:xfrm>
            <a:off x="762000" y="609600"/>
            <a:ext cx="7772400" cy="6172200"/>
          </a:xfrm>
        </p:spPr>
        <p:txBody>
          <a:bodyPr>
            <a:normAutofit/>
          </a:bodyPr>
          <a:lstStyle/>
          <a:p>
            <a:pPr marL="171450" indent="-1714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Data types determine what kind of information is to be stored in the intended </a:t>
            </a:r>
            <a:r>
              <a:rPr lang="en-US" sz="1100" dirty="0" smtClean="0">
                <a:solidFill>
                  <a:schemeClr val="tx1"/>
                </a:solidFill>
                <a:latin typeface="Times New Roman" panose="02020603050405020304" pitchFamily="18" charset="0"/>
                <a:cs typeface="Times New Roman" panose="02020603050405020304" pitchFamily="18" charset="0"/>
              </a:rPr>
              <a:t>column</a:t>
            </a:r>
          </a:p>
          <a:p>
            <a:pPr marL="171450" indent="-1714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T</a:t>
            </a:r>
            <a:r>
              <a:rPr lang="en-US" sz="1100" dirty="0" smtClean="0">
                <a:solidFill>
                  <a:schemeClr val="tx1"/>
                </a:solidFill>
                <a:latin typeface="Times New Roman" panose="02020603050405020304" pitchFamily="18" charset="0"/>
                <a:cs typeface="Times New Roman" panose="02020603050405020304" pitchFamily="18" charset="0"/>
              </a:rPr>
              <a:t>he </a:t>
            </a:r>
            <a:r>
              <a:rPr lang="en-US" sz="1100" dirty="0">
                <a:solidFill>
                  <a:schemeClr val="tx1"/>
                </a:solidFill>
                <a:latin typeface="Times New Roman" panose="02020603050405020304" pitchFamily="18" charset="0"/>
                <a:cs typeface="Times New Roman" panose="02020603050405020304" pitchFamily="18" charset="0"/>
              </a:rPr>
              <a:t>purpose of a data type is to ensure the data inserted into the column is following the guidelines </a:t>
            </a:r>
            <a:r>
              <a:rPr lang="en-US" sz="1100" dirty="0" smtClean="0">
                <a:solidFill>
                  <a:schemeClr val="tx1"/>
                </a:solidFill>
                <a:latin typeface="Times New Roman" panose="02020603050405020304" pitchFamily="18" charset="0"/>
                <a:cs typeface="Times New Roman" panose="02020603050405020304" pitchFamily="18" charset="0"/>
              </a:rPr>
              <a:t>which ensures data integrity</a:t>
            </a: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algn="l"/>
            <a:r>
              <a:rPr lang="en-US" sz="1100" dirty="0">
                <a:solidFill>
                  <a:schemeClr val="tx1"/>
                </a:solidFill>
                <a:latin typeface="Times New Roman" panose="02020603050405020304" pitchFamily="18" charset="0"/>
                <a:cs typeface="Times New Roman" panose="02020603050405020304" pitchFamily="18" charset="0"/>
              </a:rPr>
              <a:t>There are four primary categories of data </a:t>
            </a:r>
            <a:r>
              <a:rPr lang="en-US" sz="1100" dirty="0" smtClean="0">
                <a:solidFill>
                  <a:schemeClr val="tx1"/>
                </a:solidFill>
                <a:latin typeface="Times New Roman" panose="02020603050405020304" pitchFamily="18" charset="0"/>
                <a:cs typeface="Times New Roman" panose="02020603050405020304" pitchFamily="18" charset="0"/>
              </a:rPr>
              <a:t>types</a:t>
            </a:r>
          </a:p>
          <a:p>
            <a:pPr algn="l"/>
            <a:r>
              <a:rPr lang="en-US" sz="1100" dirty="0" smtClean="0">
                <a:solidFill>
                  <a:schemeClr val="tx1"/>
                </a:solidFill>
                <a:latin typeface="Times New Roman" panose="02020603050405020304" pitchFamily="18" charset="0"/>
                <a:cs typeface="Times New Roman" panose="02020603050405020304" pitchFamily="18" charset="0"/>
              </a:rPr>
              <a:t>	</a:t>
            </a:r>
            <a:r>
              <a:rPr lang="en-US" sz="1100" b="1" dirty="0" smtClean="0">
                <a:solidFill>
                  <a:schemeClr val="tx1"/>
                </a:solidFill>
                <a:latin typeface="Times New Roman" panose="02020603050405020304" pitchFamily="18" charset="0"/>
                <a:cs typeface="Times New Roman" panose="02020603050405020304" pitchFamily="18" charset="0"/>
              </a:rPr>
              <a:t>Numeric </a:t>
            </a:r>
            <a:r>
              <a:rPr lang="en-US" sz="1100" b="1" dirty="0">
                <a:solidFill>
                  <a:schemeClr val="tx1"/>
                </a:solidFill>
                <a:latin typeface="Times New Roman" panose="02020603050405020304" pitchFamily="18" charset="0"/>
                <a:cs typeface="Times New Roman" panose="02020603050405020304" pitchFamily="18" charset="0"/>
              </a:rPr>
              <a:t>data type: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Int: store whole numbers only (1, 45, 1005, -399</a:t>
            </a:r>
            <a:r>
              <a:rPr lang="en-US"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Bit: integers with a value of either 1 or </a:t>
            </a:r>
            <a:r>
              <a:rPr lang="en-US" sz="1100" dirty="0" smtClean="0">
                <a:solidFill>
                  <a:schemeClr val="tx1"/>
                </a:solidFill>
                <a:latin typeface="Times New Roman" panose="02020603050405020304" pitchFamily="18" charset="0"/>
                <a:cs typeface="Times New Roman" panose="02020603050405020304" pitchFamily="18" charset="0"/>
              </a:rPr>
              <a:t>0</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pt-BR" sz="1100" dirty="0">
                <a:solidFill>
                  <a:schemeClr val="tx1"/>
                </a:solidFill>
                <a:latin typeface="Times New Roman" panose="02020603050405020304" pitchFamily="18" charset="0"/>
                <a:cs typeface="Times New Roman" panose="02020603050405020304" pitchFamily="18" charset="0"/>
              </a:rPr>
              <a:t>Decimal: stores data with a decimal (23.4565</a:t>
            </a:r>
            <a:r>
              <a:rPr lang="pt-BR"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I</a:t>
            </a:r>
            <a:r>
              <a:rPr lang="en-US" sz="1100" dirty="0" smtClean="0">
                <a:solidFill>
                  <a:schemeClr val="tx1"/>
                </a:solidFill>
                <a:latin typeface="Times New Roman" panose="02020603050405020304" pitchFamily="18" charset="0"/>
                <a:cs typeface="Times New Roman" panose="02020603050405020304" pitchFamily="18" charset="0"/>
              </a:rPr>
              <a:t>ts </a:t>
            </a:r>
            <a:r>
              <a:rPr lang="en-US" sz="1100" dirty="0">
                <a:solidFill>
                  <a:schemeClr val="tx1"/>
                </a:solidFill>
                <a:latin typeface="Times New Roman" panose="02020603050405020304" pitchFamily="18" charset="0"/>
                <a:cs typeface="Times New Roman" panose="02020603050405020304" pitchFamily="18" charset="0"/>
              </a:rPr>
              <a:t>precision and scale or in normal language, how many digits can a number have and how many digits do you want to have to the right of the decimal point</a:t>
            </a:r>
            <a:r>
              <a:rPr lang="en-US"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Money: data with a decimal point up to four decimal places (1004.3459)</a:t>
            </a:r>
          </a:p>
          <a:p>
            <a:pPr algn="l"/>
            <a:endParaRPr lang="en-US" sz="1100" dirty="0">
              <a:solidFill>
                <a:schemeClr val="tx1"/>
              </a:solidFill>
              <a:latin typeface="Times New Roman" panose="02020603050405020304" pitchFamily="18" charset="0"/>
              <a:cs typeface="Times New Roman" panose="02020603050405020304" pitchFamily="18" charset="0"/>
            </a:endParaRPr>
          </a:p>
          <a:p>
            <a:pPr algn="l"/>
            <a:r>
              <a:rPr lang="en-US" sz="1100" dirty="0" smtClean="0">
                <a:solidFill>
                  <a:schemeClr val="tx1"/>
                </a:solidFill>
                <a:latin typeface="Times New Roman" panose="02020603050405020304" pitchFamily="18" charset="0"/>
                <a:cs typeface="Times New Roman" panose="02020603050405020304" pitchFamily="18" charset="0"/>
              </a:rPr>
              <a:t>	</a:t>
            </a:r>
            <a:r>
              <a:rPr lang="en-US" sz="1100" b="1" dirty="0" smtClean="0">
                <a:solidFill>
                  <a:schemeClr val="tx1"/>
                </a:solidFill>
                <a:latin typeface="Times New Roman" panose="02020603050405020304" pitchFamily="18" charset="0"/>
                <a:cs typeface="Times New Roman" panose="02020603050405020304" pitchFamily="18" charset="0"/>
              </a:rPr>
              <a:t>String </a:t>
            </a:r>
            <a:r>
              <a:rPr lang="en-US" sz="1100" b="1" dirty="0">
                <a:solidFill>
                  <a:schemeClr val="tx1"/>
                </a:solidFill>
                <a:latin typeface="Times New Roman" panose="02020603050405020304" pitchFamily="18" charset="0"/>
                <a:cs typeface="Times New Roman" panose="02020603050405020304" pitchFamily="18" charset="0"/>
              </a:rPr>
              <a:t>data </a:t>
            </a:r>
            <a:r>
              <a:rPr lang="en-US" sz="1100" b="1" dirty="0" smtClean="0">
                <a:solidFill>
                  <a:schemeClr val="tx1"/>
                </a:solidFill>
                <a:latin typeface="Times New Roman" panose="02020603050405020304" pitchFamily="18" charset="0"/>
                <a:cs typeface="Times New Roman" panose="02020603050405020304" pitchFamily="18" charset="0"/>
              </a:rPr>
              <a:t>type:</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The </a:t>
            </a:r>
            <a:r>
              <a:rPr lang="en-US" sz="1100" dirty="0">
                <a:solidFill>
                  <a:schemeClr val="tx1"/>
                </a:solidFill>
                <a:latin typeface="Times New Roman" panose="02020603050405020304" pitchFamily="18" charset="0"/>
                <a:cs typeface="Times New Roman" panose="02020603050405020304" pitchFamily="18" charset="0"/>
              </a:rPr>
              <a:t>primary difference between Standard and Unicode characters is the storage requirements.</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Standard </a:t>
            </a:r>
            <a:r>
              <a:rPr lang="en-US" sz="1100" dirty="0">
                <a:solidFill>
                  <a:schemeClr val="tx1"/>
                </a:solidFill>
                <a:latin typeface="Times New Roman" panose="02020603050405020304" pitchFamily="18" charset="0"/>
                <a:cs typeface="Times New Roman" panose="02020603050405020304" pitchFamily="18" charset="0"/>
              </a:rPr>
              <a:t>uses a single byte of space and Unicode uses two bytes of space</a:t>
            </a:r>
            <a:r>
              <a:rPr lang="en-US"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Standard </a:t>
            </a:r>
            <a:r>
              <a:rPr lang="en-US" sz="1200" dirty="0">
                <a:solidFill>
                  <a:schemeClr val="tx1"/>
                </a:solidFill>
                <a:latin typeface="Times New Roman" panose="02020603050405020304" pitchFamily="18" charset="0"/>
                <a:cs typeface="Times New Roman" panose="02020603050405020304" pitchFamily="18" charset="0"/>
              </a:rPr>
              <a:t>characters</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char</a:t>
            </a:r>
            <a:r>
              <a:rPr lang="en-US" sz="1100" dirty="0">
                <a:solidFill>
                  <a:schemeClr val="tx1"/>
                </a:solidFill>
                <a:latin typeface="Times New Roman" panose="02020603050405020304" pitchFamily="18" charset="0"/>
                <a:cs typeface="Times New Roman" panose="02020603050405020304" pitchFamily="18" charset="0"/>
              </a:rPr>
              <a:t>: holds fixed-length characters. Ex: (words or numbers)</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varchar</a:t>
            </a:r>
            <a:r>
              <a:rPr lang="en-US" sz="1100" dirty="0">
                <a:solidFill>
                  <a:schemeClr val="tx1"/>
                </a:solidFill>
                <a:latin typeface="Times New Roman" panose="02020603050405020304" pitchFamily="18" charset="0"/>
                <a:cs typeface="Times New Roman" panose="02020603050405020304" pitchFamily="18" charset="0"/>
              </a:rPr>
              <a:t>: holds variable-length characters. Ex: (words or numbers</a:t>
            </a:r>
            <a:r>
              <a:rPr lang="en-US"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Unicode characters:</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nchar</a:t>
            </a:r>
            <a:r>
              <a:rPr lang="en-US" sz="1100" dirty="0">
                <a:solidFill>
                  <a:schemeClr val="tx1"/>
                </a:solidFill>
                <a:latin typeface="Times New Roman" panose="02020603050405020304" pitchFamily="18" charset="0"/>
                <a:cs typeface="Times New Roman" panose="02020603050405020304" pitchFamily="18" charset="0"/>
              </a:rPr>
              <a:t>: holds fixed-length characters. Ex: (words or numbers)</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nvarchar</a:t>
            </a:r>
            <a:r>
              <a:rPr lang="en-US" sz="1100" dirty="0">
                <a:solidFill>
                  <a:schemeClr val="tx1"/>
                </a:solidFill>
                <a:latin typeface="Times New Roman" panose="02020603050405020304" pitchFamily="18" charset="0"/>
                <a:cs typeface="Times New Roman" panose="02020603050405020304" pitchFamily="18" charset="0"/>
              </a:rPr>
              <a:t>: holds variable-length characters. Ex: (words or numbers)</a:t>
            </a: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algn="l"/>
            <a:r>
              <a:rPr lang="en-US" sz="1100" dirty="0" smtClean="0">
                <a:solidFill>
                  <a:schemeClr val="tx1"/>
                </a:solidFill>
                <a:latin typeface="Times New Roman" panose="02020603050405020304" pitchFamily="18" charset="0"/>
                <a:cs typeface="Times New Roman" panose="02020603050405020304" pitchFamily="18" charset="0"/>
              </a:rPr>
              <a:t>	</a:t>
            </a:r>
            <a:r>
              <a:rPr lang="en-US" sz="1100" b="1" dirty="0" smtClean="0">
                <a:solidFill>
                  <a:schemeClr val="tx1"/>
                </a:solidFill>
                <a:latin typeface="Times New Roman" panose="02020603050405020304" pitchFamily="18" charset="0"/>
                <a:cs typeface="Times New Roman" panose="02020603050405020304" pitchFamily="18" charset="0"/>
              </a:rPr>
              <a:t>Date </a:t>
            </a:r>
            <a:r>
              <a:rPr lang="en-US" sz="1100" b="1" dirty="0">
                <a:solidFill>
                  <a:schemeClr val="tx1"/>
                </a:solidFill>
                <a:latin typeface="Times New Roman" panose="02020603050405020304" pitchFamily="18" charset="0"/>
                <a:cs typeface="Times New Roman" panose="02020603050405020304" pitchFamily="18" charset="0"/>
              </a:rPr>
              <a:t>and time data </a:t>
            </a:r>
            <a:r>
              <a:rPr lang="en-US" sz="1100" b="1" dirty="0" smtClean="0">
                <a:solidFill>
                  <a:schemeClr val="tx1"/>
                </a:solidFill>
                <a:latin typeface="Times New Roman" panose="02020603050405020304" pitchFamily="18" charset="0"/>
                <a:cs typeface="Times New Roman" panose="02020603050405020304" pitchFamily="18" charset="0"/>
              </a:rPr>
              <a:t>type: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Date: stores the type of date. Ex: (2013-11-29)</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Datetime</a:t>
            </a:r>
            <a:r>
              <a:rPr lang="en-US" sz="1100" dirty="0">
                <a:solidFill>
                  <a:schemeClr val="tx1"/>
                </a:solidFill>
                <a:latin typeface="Times New Roman" panose="02020603050405020304" pitchFamily="18" charset="0"/>
                <a:cs typeface="Times New Roman" panose="02020603050405020304" pitchFamily="18" charset="0"/>
              </a:rPr>
              <a:t>: stores the type of date and time Ex: (2013-11-29 10:33:11.840)</a:t>
            </a:r>
          </a:p>
          <a:p>
            <a:pPr algn="l"/>
            <a:endParaRPr lang="en-US" sz="1100" dirty="0">
              <a:solidFill>
                <a:schemeClr val="tx1"/>
              </a:solidFill>
              <a:latin typeface="Times New Roman" panose="02020603050405020304" pitchFamily="18" charset="0"/>
              <a:cs typeface="Times New Roman" panose="02020603050405020304" pitchFamily="18" charset="0"/>
            </a:endParaRPr>
          </a:p>
          <a:p>
            <a:pPr algn="l"/>
            <a:r>
              <a:rPr lang="en-US" sz="1100" dirty="0" smtClean="0">
                <a:solidFill>
                  <a:schemeClr val="tx1"/>
                </a:solidFill>
                <a:latin typeface="Times New Roman" panose="02020603050405020304" pitchFamily="18" charset="0"/>
                <a:cs typeface="Times New Roman" panose="02020603050405020304" pitchFamily="18" charset="0"/>
              </a:rPr>
              <a:t>	</a:t>
            </a:r>
            <a:r>
              <a:rPr lang="en-US" sz="1100" b="1" dirty="0" smtClean="0">
                <a:solidFill>
                  <a:schemeClr val="tx1"/>
                </a:solidFill>
                <a:latin typeface="Times New Roman" panose="02020603050405020304" pitchFamily="18" charset="0"/>
                <a:cs typeface="Times New Roman" panose="02020603050405020304" pitchFamily="18" charset="0"/>
              </a:rPr>
              <a:t>Large </a:t>
            </a:r>
            <a:r>
              <a:rPr lang="en-US" sz="1100" b="1" dirty="0">
                <a:solidFill>
                  <a:schemeClr val="tx1"/>
                </a:solidFill>
                <a:latin typeface="Times New Roman" panose="02020603050405020304" pitchFamily="18" charset="0"/>
                <a:cs typeface="Times New Roman" panose="02020603050405020304" pitchFamily="18" charset="0"/>
              </a:rPr>
              <a:t>data </a:t>
            </a:r>
            <a:r>
              <a:rPr lang="en-US" sz="1100" b="1" dirty="0" smtClean="0">
                <a:solidFill>
                  <a:schemeClr val="tx1"/>
                </a:solidFill>
                <a:latin typeface="Times New Roman" panose="02020603050405020304" pitchFamily="18" charset="0"/>
                <a:cs typeface="Times New Roman" panose="02020603050405020304" pitchFamily="18" charset="0"/>
              </a:rPr>
              <a:t>type:</a:t>
            </a:r>
            <a:endParaRPr lang="en-US" sz="1100" b="1"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binary Binary Value (max 8,000 bytes)</a:t>
            </a:r>
          </a:p>
          <a:p>
            <a:pPr marL="171450" indent="-1714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varbinary Binary Value (max 8,000 bytes</a:t>
            </a:r>
            <a:r>
              <a:rPr lang="en-US" sz="1100" dirty="0" smtClean="0">
                <a:solidFill>
                  <a:schemeClr val="tx1"/>
                </a:solidFill>
                <a:latin typeface="Times New Roman" panose="02020603050405020304" pitchFamily="18" charset="0"/>
                <a:cs typeface="Times New Roman" panose="02020603050405020304" pitchFamily="18" charset="0"/>
              </a:rPr>
              <a:t>)</a:t>
            </a:r>
          </a:p>
          <a:p>
            <a:pPr marL="171450" indent="-1714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i</a:t>
            </a:r>
            <a:r>
              <a:rPr lang="en-US" sz="1100" dirty="0" smtClean="0">
                <a:solidFill>
                  <a:schemeClr val="tx1"/>
                </a:solidFill>
                <a:latin typeface="Times New Roman" panose="02020603050405020304" pitchFamily="18" charset="0"/>
                <a:cs typeface="Times New Roman" panose="02020603050405020304" pitchFamily="18" charset="0"/>
              </a:rPr>
              <a:t>mages</a:t>
            </a:r>
            <a:endParaRPr lang="en-US" sz="1100" dirty="0">
              <a:solidFill>
                <a:schemeClr val="tx1"/>
              </a:solidFill>
              <a:latin typeface="Times New Roman" panose="02020603050405020304" pitchFamily="18" charset="0"/>
              <a:cs typeface="Times New Roman" panose="02020603050405020304" pitchFamily="18" charset="0"/>
            </a:endParaRPr>
          </a:p>
          <a:p>
            <a:endParaRPr lang="en-US" sz="1100" dirty="0"/>
          </a:p>
          <a:p>
            <a:pPr algn="l"/>
            <a:endParaRPr lang="en-US" sz="11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8891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380999"/>
          </a:xfrm>
        </p:spPr>
        <p:txBody>
          <a:bodyPr>
            <a:normAutofit fontScale="90000"/>
          </a:bodyPr>
          <a:lstStyle/>
          <a:p>
            <a:r>
              <a:rPr lang="en-US" dirty="0" smtClean="0"/>
              <a:t>CAST AND CONVERT</a:t>
            </a:r>
            <a:endParaRPr lang="en-US" dirty="0"/>
          </a:p>
        </p:txBody>
      </p:sp>
      <p:sp>
        <p:nvSpPr>
          <p:cNvPr id="3" name="Subtitle 2"/>
          <p:cNvSpPr>
            <a:spLocks noGrp="1"/>
          </p:cNvSpPr>
          <p:nvPr>
            <p:ph type="subTitle" idx="1"/>
          </p:nvPr>
        </p:nvSpPr>
        <p:spPr>
          <a:xfrm>
            <a:off x="533400" y="762000"/>
            <a:ext cx="7924800" cy="5791200"/>
          </a:xfrm>
        </p:spPr>
        <p:txBody>
          <a:bodyPr>
            <a:normAutofit/>
          </a:bodyPr>
          <a:lstStyle/>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Occasionally</a:t>
            </a:r>
            <a:r>
              <a:rPr lang="en-US" sz="1600" dirty="0">
                <a:solidFill>
                  <a:schemeClr val="tx1"/>
                </a:solidFill>
                <a:latin typeface="Times New Roman" panose="02020603050405020304" pitchFamily="18" charset="0"/>
                <a:cs typeface="Times New Roman" panose="02020603050405020304" pitchFamily="18" charset="0"/>
              </a:rPr>
              <a:t>, you may have to change the data type the column has been assigned to another data type so as to allow reports or queries that have calculated </a:t>
            </a:r>
            <a:r>
              <a:rPr lang="en-US" sz="1600" dirty="0" smtClean="0">
                <a:solidFill>
                  <a:schemeClr val="tx1"/>
                </a:solidFill>
                <a:latin typeface="Times New Roman" panose="02020603050405020304" pitchFamily="18" charset="0"/>
                <a:cs typeface="Times New Roman" panose="02020603050405020304" pitchFamily="18" charset="0"/>
              </a:rPr>
              <a:t>fields</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This </a:t>
            </a:r>
            <a:r>
              <a:rPr lang="en-US" sz="1600" dirty="0">
                <a:solidFill>
                  <a:schemeClr val="tx1"/>
                </a:solidFill>
                <a:latin typeface="Times New Roman" panose="02020603050405020304" pitchFamily="18" charset="0"/>
                <a:cs typeface="Times New Roman" panose="02020603050405020304" pitchFamily="18" charset="0"/>
              </a:rPr>
              <a:t>can be achieved using two key commands: cast and </a:t>
            </a:r>
            <a:r>
              <a:rPr lang="en-US" sz="1600" dirty="0" smtClean="0">
                <a:solidFill>
                  <a:schemeClr val="tx1"/>
                </a:solidFill>
                <a:latin typeface="Times New Roman" panose="02020603050405020304" pitchFamily="18" charset="0"/>
                <a:cs typeface="Times New Roman" panose="02020603050405020304" pitchFamily="18" charset="0"/>
              </a:rPr>
              <a:t>convert</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syntax for command</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CAST </a:t>
            </a:r>
            <a:r>
              <a:rPr lang="en-US" sz="1600" dirty="0">
                <a:solidFill>
                  <a:schemeClr val="tx1"/>
                </a:solidFill>
                <a:latin typeface="Times New Roman" panose="02020603050405020304" pitchFamily="18" charset="0"/>
                <a:cs typeface="Times New Roman" panose="02020603050405020304" pitchFamily="18" charset="0"/>
              </a:rPr>
              <a:t>(expression AS data type</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CONVERT </a:t>
            </a:r>
            <a:r>
              <a:rPr lang="en-US" sz="1600" dirty="0">
                <a:solidFill>
                  <a:schemeClr val="tx1"/>
                </a:solidFill>
                <a:latin typeface="Times New Roman" panose="02020603050405020304" pitchFamily="18" charset="0"/>
                <a:cs typeface="Times New Roman" panose="02020603050405020304" pitchFamily="18" charset="0"/>
              </a:rPr>
              <a:t>(data type</a:t>
            </a:r>
            <a:r>
              <a:rPr lang="en-US" sz="1600" dirty="0" smtClean="0">
                <a:solidFill>
                  <a:schemeClr val="tx1"/>
                </a:solidFill>
                <a:latin typeface="Times New Roman" panose="02020603050405020304" pitchFamily="18" charset="0"/>
                <a:cs typeface="Times New Roman" panose="02020603050405020304" pitchFamily="18" charset="0"/>
              </a:rPr>
              <a:t>, expression</a:t>
            </a:r>
            <a:r>
              <a:rPr lang="en-US" sz="1600" dirty="0">
                <a:solidFill>
                  <a:schemeClr val="tx1"/>
                </a:solidFill>
                <a:latin typeface="Times New Roman" panose="02020603050405020304" pitchFamily="18" charset="0"/>
                <a:cs typeface="Times New Roman" panose="02020603050405020304" pitchFamily="18" charset="0"/>
              </a:rPr>
              <a:t>, style</a:t>
            </a:r>
            <a:r>
              <a:rPr lang="en-US" sz="1600" dirty="0" smtClean="0">
                <a:solidFill>
                  <a:schemeClr val="tx1"/>
                </a:solidFill>
                <a:latin typeface="Times New Roman" panose="02020603050405020304" pitchFamily="18" charset="0"/>
                <a:cs typeface="Times New Roman" panose="02020603050405020304" pitchFamily="18" charset="0"/>
              </a:rPr>
              <a:t>) This allows to format the conversion style</a:t>
            </a: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1600" dirty="0">
                <a:solidFill>
                  <a:schemeClr val="tx1"/>
                </a:solidFill>
                <a:latin typeface="Times New Roman" panose="02020603050405020304" pitchFamily="18" charset="0"/>
                <a:cs typeface="Times New Roman" panose="02020603050405020304" pitchFamily="18" charset="0"/>
              </a:rPr>
              <a:t>There are two types of conversion</a:t>
            </a:r>
            <a:r>
              <a:rPr lang="en-US" sz="1600" dirty="0" smtClean="0">
                <a:solidFill>
                  <a:schemeClr val="tx1"/>
                </a:solidFill>
                <a:latin typeface="Times New Roman" panose="02020603050405020304" pitchFamily="18" charset="0"/>
                <a:cs typeface="Times New Roman" panose="02020603050405020304" pitchFamily="18" charset="0"/>
              </a:rPr>
              <a: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Implicit</a:t>
            </a:r>
            <a:r>
              <a:rPr lang="en-US" sz="1600" dirty="0">
                <a:solidFill>
                  <a:schemeClr val="tx1"/>
                </a:solidFill>
                <a:latin typeface="Times New Roman" panose="02020603050405020304" pitchFamily="18" charset="0"/>
                <a:cs typeface="Times New Roman" panose="02020603050405020304" pitchFamily="18" charset="0"/>
              </a:rPr>
              <a:t>, which the SQL server does automatically </a:t>
            </a:r>
            <a:endParaRPr lang="en-US" sz="1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Explicit </a:t>
            </a:r>
            <a:r>
              <a:rPr lang="en-US" sz="1600" dirty="0">
                <a:solidFill>
                  <a:schemeClr val="tx1"/>
                </a:solidFill>
                <a:latin typeface="Times New Roman" panose="02020603050405020304" pitchFamily="18" charset="0"/>
                <a:cs typeface="Times New Roman" panose="02020603050405020304" pitchFamily="18" charset="0"/>
              </a:rPr>
              <a:t>,that must be done by the user</a:t>
            </a:r>
          </a:p>
          <a:p>
            <a:pPr algn="l"/>
            <a:endParaRPr lang="en-US" sz="1600"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xmlns="" val="799815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80999"/>
          </a:xfrm>
        </p:spPr>
        <p:txBody>
          <a:bodyPr>
            <a:normAutofit fontScale="90000"/>
          </a:bodyPr>
          <a:lstStyle/>
          <a:p>
            <a:r>
              <a:rPr lang="en-US" dirty="0" smtClean="0"/>
              <a:t>STRING FUNCTIONS</a:t>
            </a:r>
            <a:endParaRPr lang="en-US" dirty="0"/>
          </a:p>
        </p:txBody>
      </p:sp>
      <p:sp>
        <p:nvSpPr>
          <p:cNvPr id="3" name="Subtitle 2"/>
          <p:cNvSpPr>
            <a:spLocks noGrp="1"/>
          </p:cNvSpPr>
          <p:nvPr>
            <p:ph type="subTitle" idx="1"/>
          </p:nvPr>
        </p:nvSpPr>
        <p:spPr>
          <a:xfrm>
            <a:off x="1371600" y="762000"/>
            <a:ext cx="6400800" cy="5638800"/>
          </a:xfrm>
        </p:spPr>
        <p:txBody>
          <a:bodyPr>
            <a:normAutofit fontScale="92500" lnSpcReduction="20000"/>
          </a:bodyPr>
          <a:lstStyle/>
          <a:p>
            <a:pPr algn="l"/>
            <a:r>
              <a:rPr lang="en-US" sz="1400" dirty="0">
                <a:solidFill>
                  <a:schemeClr val="tx1"/>
                </a:solidFill>
                <a:latin typeface="Times New Roman" panose="02020603050405020304" pitchFamily="18" charset="0"/>
                <a:cs typeface="Times New Roman" panose="02020603050405020304" pitchFamily="18" charset="0"/>
              </a:rPr>
              <a:t>SQL functions are primarily used to manipulate </a:t>
            </a:r>
            <a:r>
              <a:rPr lang="en-US" sz="1400" dirty="0" smtClean="0">
                <a:solidFill>
                  <a:schemeClr val="tx1"/>
                </a:solidFill>
                <a:latin typeface="Times New Roman" panose="02020603050405020304" pitchFamily="18" charset="0"/>
                <a:cs typeface="Times New Roman" panose="02020603050405020304" pitchFamily="18" charset="0"/>
              </a:rPr>
              <a:t>and / or </a:t>
            </a:r>
            <a:r>
              <a:rPr lang="en-US" sz="1400" dirty="0">
                <a:solidFill>
                  <a:schemeClr val="tx1"/>
                </a:solidFill>
                <a:latin typeface="Times New Roman" panose="02020603050405020304" pitchFamily="18" charset="0"/>
                <a:cs typeface="Times New Roman" panose="02020603050405020304" pitchFamily="18" charset="0"/>
              </a:rPr>
              <a:t>format the data within a </a:t>
            </a:r>
            <a:r>
              <a:rPr lang="en-US" sz="1400" dirty="0" smtClean="0">
                <a:solidFill>
                  <a:schemeClr val="tx1"/>
                </a:solidFill>
                <a:latin typeface="Times New Roman" panose="02020603050405020304" pitchFamily="18" charset="0"/>
                <a:cs typeface="Times New Roman" panose="02020603050405020304" pitchFamily="18" charset="0"/>
              </a:rPr>
              <a:t>column</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Some examples of string functions:</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LEN(EXPRESSION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LTRIM(EXPRESSION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RTRIM(EXPRESSION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RTRIM(LTRIM(FNAME</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LEFT(EXPRESSION,LENGTH</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RIGHT(EXPRESSION,LENGTH</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CONCAT(EXPRESSION,EXPRESSION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REVERSE(EXPRESSION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REPLACE(EXPRESSION,'FIND STRING','REPLACE STRING</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SUBSTRING(EXPRESSION,START,TOTAL CHARACTERS</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UPPER(EXPRESSION</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LOWER(EXPRESSION)</a:t>
            </a: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97135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685800"/>
          </a:xfrm>
        </p:spPr>
        <p:txBody>
          <a:bodyPr>
            <a:normAutofit/>
          </a:bodyPr>
          <a:lstStyle/>
          <a:p>
            <a:r>
              <a:rPr lang="en-US" sz="3200" dirty="0" smtClean="0"/>
              <a:t>NUMERIC AND DATE FUNCTIONS</a:t>
            </a:r>
            <a:endParaRPr lang="en-US" sz="3200" dirty="0"/>
          </a:p>
        </p:txBody>
      </p:sp>
      <p:sp>
        <p:nvSpPr>
          <p:cNvPr id="3" name="Subtitle 2"/>
          <p:cNvSpPr>
            <a:spLocks noGrp="1"/>
          </p:cNvSpPr>
          <p:nvPr>
            <p:ph type="subTitle" idx="1"/>
          </p:nvPr>
        </p:nvSpPr>
        <p:spPr>
          <a:xfrm>
            <a:off x="1371600" y="990600"/>
            <a:ext cx="6400800" cy="5334000"/>
          </a:xfrm>
        </p:spPr>
        <p:txBody>
          <a:bodyPr>
            <a:normAutofit/>
          </a:bodyPr>
          <a:lstStyle/>
          <a:p>
            <a:pPr algn="l"/>
            <a:r>
              <a:rPr lang="en-US" sz="1200" dirty="0" smtClean="0">
                <a:solidFill>
                  <a:schemeClr val="tx1"/>
                </a:solidFill>
                <a:latin typeface="Times New Roman" panose="02020603050405020304" pitchFamily="18" charset="0"/>
                <a:cs typeface="Times New Roman" panose="02020603050405020304" pitchFamily="18" charset="0"/>
              </a:rPr>
              <a:t>Some numeric functions examples:</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ROUND(EXPRESSION)</a:t>
            </a:r>
          </a:p>
          <a:p>
            <a:pPr lvl="2" algn="l"/>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ISNUMERIC</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Some </a:t>
            </a:r>
            <a:r>
              <a:rPr lang="en-US" sz="1200" dirty="0" smtClean="0">
                <a:solidFill>
                  <a:schemeClr val="tx1"/>
                </a:solidFill>
                <a:latin typeface="Times New Roman" panose="02020603050405020304" pitchFamily="18" charset="0"/>
                <a:cs typeface="Times New Roman" panose="02020603050405020304" pitchFamily="18" charset="0"/>
              </a:rPr>
              <a:t>date and time </a:t>
            </a:r>
            <a:r>
              <a:rPr lang="en-US" sz="1200" dirty="0">
                <a:solidFill>
                  <a:schemeClr val="tx1"/>
                </a:solidFill>
                <a:latin typeface="Times New Roman" panose="02020603050405020304" pitchFamily="18" charset="0"/>
                <a:cs typeface="Times New Roman" panose="02020603050405020304" pitchFamily="18" charset="0"/>
              </a:rPr>
              <a:t>functions </a:t>
            </a:r>
            <a:r>
              <a:rPr lang="en-US" sz="1200" dirty="0" smtClean="0">
                <a:solidFill>
                  <a:schemeClr val="tx1"/>
                </a:solidFill>
                <a:latin typeface="Times New Roman" panose="02020603050405020304" pitchFamily="18" charset="0"/>
                <a:cs typeface="Times New Roman" panose="02020603050405020304" pitchFamily="18" charset="0"/>
              </a:rPr>
              <a:t>examples:</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GETDATE ()</a:t>
            </a:r>
          </a:p>
          <a:p>
            <a:pPr marL="1200150" lvl="2" indent="-285750" algn="l">
              <a:buFont typeface="Arial" panose="020B0604020202020204" pitchFamily="34" charset="0"/>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DAY (GETDATE ())</a:t>
            </a:r>
          </a:p>
          <a:p>
            <a:pPr marL="1200150" lvl="2" indent="-285750" algn="l">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MONTH (</a:t>
            </a:r>
            <a:r>
              <a:rPr lang="en-US" sz="1200" dirty="0">
                <a:solidFill>
                  <a:schemeClr val="tx1"/>
                </a:solidFill>
                <a:latin typeface="Times New Roman" panose="02020603050405020304" pitchFamily="18" charset="0"/>
                <a:cs typeface="Times New Roman" panose="02020603050405020304" pitchFamily="18" charset="0"/>
              </a:rPr>
              <a:t>date</a:t>
            </a:r>
            <a:r>
              <a:rPr lang="en-US" sz="1200" dirty="0" smtClean="0">
                <a:solidFill>
                  <a:schemeClr val="tx1"/>
                </a:solidFill>
                <a:latin typeface="Times New Roman" panose="02020603050405020304" pitchFamily="18" charset="0"/>
                <a:cs typeface="Times New Roman" panose="02020603050405020304" pitchFamily="18" charset="0"/>
              </a:rPr>
              <a:t>)</a:t>
            </a:r>
          </a:p>
          <a:p>
            <a:pPr marL="1200150" lvl="2" indent="-285750" algn="l">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YEAR (</a:t>
            </a:r>
            <a:r>
              <a:rPr lang="en-US" sz="1200" dirty="0">
                <a:solidFill>
                  <a:schemeClr val="tx1"/>
                </a:solidFill>
                <a:latin typeface="Times New Roman" panose="02020603050405020304" pitchFamily="18" charset="0"/>
                <a:cs typeface="Times New Roman" panose="02020603050405020304" pitchFamily="18" charset="0"/>
              </a:rPr>
              <a:t>date</a:t>
            </a:r>
            <a:r>
              <a:rPr lang="en-US" sz="1200" dirty="0" smtClean="0">
                <a:solidFill>
                  <a:schemeClr val="tx1"/>
                </a:solidFill>
                <a:latin typeface="Times New Roman" panose="02020603050405020304" pitchFamily="18" charset="0"/>
                <a:cs typeface="Times New Roman" panose="02020603050405020304" pitchFamily="18" charset="0"/>
              </a:rPr>
              <a:t>)</a:t>
            </a:r>
          </a:p>
          <a:p>
            <a:pPr marL="1200150" lvl="2" indent="-285750" algn="l">
              <a:buFont typeface="Arial" panose="020B0604020202020204" pitchFamily="34" charset="0"/>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DATE_ADD (</a:t>
            </a:r>
            <a:r>
              <a:rPr lang="en-US" sz="1200" dirty="0">
                <a:solidFill>
                  <a:schemeClr val="tx1"/>
                </a:solidFill>
                <a:latin typeface="Times New Roman" panose="02020603050405020304" pitchFamily="18" charset="0"/>
                <a:cs typeface="Times New Roman" panose="02020603050405020304" pitchFamily="18" charset="0"/>
              </a:rPr>
              <a:t>date</a:t>
            </a:r>
            <a:r>
              <a:rPr lang="en-US" sz="1200" dirty="0" smtClean="0">
                <a:solidFill>
                  <a:schemeClr val="tx1"/>
                </a:solidFill>
                <a:latin typeface="Times New Roman" panose="02020603050405020304" pitchFamily="18" charset="0"/>
                <a:cs typeface="Times New Roman" panose="02020603050405020304" pitchFamily="18" charset="0"/>
              </a:rPr>
              <a:t>, INTERVAL </a:t>
            </a:r>
            <a:r>
              <a:rPr lang="en-US" sz="1200" dirty="0">
                <a:solidFill>
                  <a:schemeClr val="tx1"/>
                </a:solidFill>
                <a:latin typeface="Times New Roman" panose="02020603050405020304" pitchFamily="18" charset="0"/>
                <a:cs typeface="Times New Roman" panose="02020603050405020304" pitchFamily="18" charset="0"/>
              </a:rPr>
              <a:t>expr type)</a:t>
            </a:r>
          </a:p>
          <a:p>
            <a:pPr marL="1200150" lvl="2" indent="-285750" algn="l">
              <a:buFont typeface="Arial" panose="020B0604020202020204" pitchFamily="34" charset="0"/>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DATEDIFF (</a:t>
            </a:r>
            <a:r>
              <a:rPr lang="en-US" sz="1200" dirty="0">
                <a:solidFill>
                  <a:schemeClr val="tx1"/>
                </a:solidFill>
                <a:latin typeface="Times New Roman" panose="02020603050405020304" pitchFamily="18" charset="0"/>
                <a:cs typeface="Times New Roman" panose="02020603050405020304" pitchFamily="18" charset="0"/>
              </a:rPr>
              <a:t>date1,date2)</a:t>
            </a:r>
          </a:p>
          <a:p>
            <a:pPr lvl="2" algn="l"/>
            <a:endParaRPr lang="en-US" sz="1200" dirty="0" smtClean="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DATENAME ( </a:t>
            </a:r>
            <a:r>
              <a:rPr lang="en-US" sz="1200" dirty="0" smtClean="0">
                <a:solidFill>
                  <a:schemeClr val="tx1"/>
                </a:solidFill>
                <a:latin typeface="Times New Roman" panose="02020603050405020304" pitchFamily="18" charset="0"/>
                <a:cs typeface="Times New Roman" panose="02020603050405020304" pitchFamily="18" charset="0"/>
              </a:rPr>
              <a:t>date part, date)</a:t>
            </a:r>
          </a:p>
          <a:p>
            <a:pPr lvl="2" algn="l"/>
            <a:endParaRPr lang="en-US" sz="1200" dirty="0">
              <a:solidFill>
                <a:schemeClr val="tx1"/>
              </a:solidFill>
              <a:latin typeface="Times New Roman" panose="02020603050405020304" pitchFamily="18" charset="0"/>
              <a:cs typeface="Times New Roman" panose="02020603050405020304" pitchFamily="18" charset="0"/>
            </a:endParaRPr>
          </a:p>
          <a:p>
            <a:pPr marL="1200150" lvl="2" indent="-285750" algn="l">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ISDATE(EXPRESSION)</a:t>
            </a:r>
          </a:p>
          <a:p>
            <a:pPr algn="l"/>
            <a:endParaRPr lang="en-US" sz="1200" dirty="0">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541222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QUIZ SIX</a:t>
            </a:r>
            <a:endParaRPr lang="en-US" dirty="0"/>
          </a:p>
        </p:txBody>
      </p:sp>
      <p:sp>
        <p:nvSpPr>
          <p:cNvPr id="3" name="Subtitle 2"/>
          <p:cNvSpPr>
            <a:spLocks noGrp="1"/>
          </p:cNvSpPr>
          <p:nvPr>
            <p:ph type="subTitle" idx="1"/>
          </p:nvPr>
        </p:nvSpPr>
        <p:spPr>
          <a:xfrm>
            <a:off x="1371600" y="1371600"/>
            <a:ext cx="6400800" cy="4267200"/>
          </a:xfrm>
        </p:spPr>
        <p:txBody>
          <a:bodyPr/>
          <a:lstStyle/>
          <a:p>
            <a:pPr algn="l"/>
            <a:r>
              <a:rPr lang="en-US" sz="2400" dirty="0">
                <a:solidFill>
                  <a:schemeClr val="tx1"/>
                </a:solidFill>
                <a:latin typeface="Times New Roman" panose="02020603050405020304" pitchFamily="18" charset="0"/>
                <a:cs typeface="Times New Roman" panose="02020603050405020304" pitchFamily="18" charset="0"/>
              </a:rPr>
              <a:t>Take </a:t>
            </a:r>
            <a:r>
              <a:rPr lang="en-US" sz="2400" dirty="0" smtClean="0">
                <a:solidFill>
                  <a:schemeClr val="tx1"/>
                </a:solidFill>
                <a:latin typeface="Times New Roman" panose="02020603050405020304" pitchFamily="18" charset="0"/>
                <a:cs typeface="Times New Roman" panose="02020603050405020304" pitchFamily="18" charset="0"/>
              </a:rPr>
              <a:t>quiz six to </a:t>
            </a:r>
            <a:r>
              <a:rPr lang="en-US" sz="2400" dirty="0">
                <a:solidFill>
                  <a:schemeClr val="tx1"/>
                </a:solidFill>
                <a:latin typeface="Times New Roman" panose="02020603050405020304" pitchFamily="18" charset="0"/>
                <a:cs typeface="Times New Roman" panose="02020603050405020304" pitchFamily="18" charset="0"/>
              </a:rPr>
              <a:t>reinforce what you have learned and practice, practice, practice. Click on the Quiz One SQL file and it will automatically open in the query pane.</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All answers are at the bottom of the query pane</a:t>
            </a:r>
          </a:p>
          <a:p>
            <a:endParaRPr lang="en-US" dirty="0"/>
          </a:p>
        </p:txBody>
      </p:sp>
    </p:spTree>
    <p:extLst>
      <p:ext uri="{BB962C8B-B14F-4D97-AF65-F5344CB8AC3E}">
        <p14:creationId xmlns:p14="http://schemas.microsoft.com/office/powerpoint/2010/main" xmlns="" val="21084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698625"/>
          </a:xfrm>
        </p:spPr>
        <p:txBody>
          <a:bodyPr/>
          <a:lstStyle/>
          <a:p>
            <a:r>
              <a:rPr lang="en-US" dirty="0" smtClean="0"/>
              <a:t>Select Command</a:t>
            </a:r>
            <a:endParaRPr lang="en-US" dirty="0"/>
          </a:p>
        </p:txBody>
      </p:sp>
      <p:sp>
        <p:nvSpPr>
          <p:cNvPr id="3" name="Subtitle 2"/>
          <p:cNvSpPr>
            <a:spLocks noGrp="1"/>
          </p:cNvSpPr>
          <p:nvPr>
            <p:ph type="subTitle" idx="1"/>
          </p:nvPr>
        </p:nvSpPr>
        <p:spPr>
          <a:xfrm>
            <a:off x="1371600" y="1752600"/>
            <a:ext cx="6400800" cy="4572000"/>
          </a:xfrm>
        </p:spPr>
        <p:txBody>
          <a:bodyPr>
            <a:normAutofit lnSpcReduction="10000"/>
          </a:bodyPr>
          <a:lstStyle/>
          <a:p>
            <a:pPr algn="l"/>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Part of the Data </a:t>
            </a:r>
            <a:r>
              <a:rPr lang="en-US" sz="1600" dirty="0">
                <a:solidFill>
                  <a:schemeClr val="tx1"/>
                </a:solidFill>
                <a:latin typeface="Times New Roman" panose="02020603050405020304" pitchFamily="18" charset="0"/>
                <a:cs typeface="Times New Roman" panose="02020603050405020304" pitchFamily="18" charset="0"/>
              </a:rPr>
              <a:t>Manipulation Language (DML</a:t>
            </a:r>
            <a:r>
              <a:rPr lang="en-US" sz="1600" dirty="0" smtClean="0">
                <a:solidFill>
                  <a:schemeClr val="tx1"/>
                </a:solidFill>
                <a:latin typeface="Times New Roman" panose="02020603050405020304" pitchFamily="18" charset="0"/>
                <a:cs typeface="Times New Roman" panose="02020603050405020304" pitchFamily="18" charset="0"/>
              </a:rPr>
              <a:t>) set</a:t>
            </a:r>
          </a:p>
          <a:p>
            <a:pPr marL="285750" indent="-285750" algn="l">
              <a:buFont typeface="Arial" panose="020B0604020202020204" pitchFamily="34" charset="0"/>
              <a:buChar char="•"/>
            </a:pPr>
            <a:endParaRPr lang="en-US" sz="16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SELECT statement is used to select data from a database</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6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Syntax:</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SELECT </a:t>
            </a:r>
            <a:r>
              <a:rPr lang="en-US" sz="1600" dirty="0">
                <a:solidFill>
                  <a:schemeClr val="tx1"/>
                </a:solidFill>
                <a:latin typeface="Times New Roman" panose="02020603050405020304" pitchFamily="18" charset="0"/>
                <a:cs typeface="Times New Roman" panose="02020603050405020304" pitchFamily="18" charset="0"/>
              </a:rPr>
              <a:t>column_name,column_name</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FROM </a:t>
            </a:r>
            <a:r>
              <a:rPr lang="en-US" sz="1600" dirty="0">
                <a:solidFill>
                  <a:schemeClr val="tx1"/>
                </a:solidFill>
                <a:latin typeface="Times New Roman" panose="02020603050405020304" pitchFamily="18" charset="0"/>
                <a:cs typeface="Times New Roman" panose="02020603050405020304" pitchFamily="18" charset="0"/>
              </a:rPr>
              <a:t>table_name</a:t>
            </a:r>
            <a:r>
              <a:rPr lang="en-US" sz="1600"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Examples of select commands using:</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Wildcard ‘*’</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Specific columns</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Calculated fields</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Concatenation</a:t>
            </a:r>
          </a:p>
          <a:p>
            <a:pPr marL="285750" indent="-285750" algn="l">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Distinct</a:t>
            </a:r>
          </a:p>
          <a:p>
            <a:pPr marL="285750" indent="-285750"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Top and top percent</a:t>
            </a: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64542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685799"/>
          </a:xfrm>
        </p:spPr>
        <p:txBody>
          <a:bodyPr>
            <a:normAutofit fontScale="90000"/>
          </a:bodyPr>
          <a:lstStyle/>
          <a:p>
            <a:r>
              <a:rPr lang="en-US" dirty="0" smtClean="0"/>
              <a:t> CREATE VIEW</a:t>
            </a:r>
            <a:endParaRPr lang="en-US" dirty="0"/>
          </a:p>
        </p:txBody>
      </p:sp>
      <p:sp>
        <p:nvSpPr>
          <p:cNvPr id="3" name="Subtitle 2"/>
          <p:cNvSpPr>
            <a:spLocks noGrp="1"/>
          </p:cNvSpPr>
          <p:nvPr>
            <p:ph type="subTitle" idx="1"/>
          </p:nvPr>
        </p:nvSpPr>
        <p:spPr>
          <a:xfrm>
            <a:off x="1371600" y="762000"/>
            <a:ext cx="6400800" cy="5943600"/>
          </a:xfrm>
        </p:spPr>
        <p:txBody>
          <a:bodyPr>
            <a:normAutofit fontScale="47500" lnSpcReduction="20000"/>
          </a:bodyPr>
          <a:lstStyle/>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What </a:t>
            </a:r>
            <a:r>
              <a:rPr lang="en-US" dirty="0">
                <a:solidFill>
                  <a:schemeClr val="tx1"/>
                </a:solidFill>
                <a:latin typeface="Times New Roman" panose="02020603050405020304" pitchFamily="18" charset="0"/>
                <a:cs typeface="Times New Roman" panose="02020603050405020304" pitchFamily="18" charset="0"/>
              </a:rPr>
              <a:t>is an SQL view?</a:t>
            </a:r>
          </a:p>
          <a:p>
            <a:pPr algn="l"/>
            <a:endParaRPr lang="en-US"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A view can be thought of as either a virtual table or a stored query which is stored in the database as a SELECT statement</a:t>
            </a: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A user can use this virtual table just as he/she would the same way a table</a:t>
            </a: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Views are created by defining the SELECT statement and then prefixing that statement with the CREATE VIEW command</a:t>
            </a: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The table that provide the data are called base tables</a:t>
            </a: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The view itself does not hold data. Since views are 'formed' from a base table, they can be queried, updated, and dropped</a:t>
            </a:r>
          </a:p>
          <a:p>
            <a:pPr marL="457200" indent="-457200" algn="l">
              <a:buFont typeface="Arial" panose="020B0604020202020204" pitchFamily="34" charset="0"/>
              <a:buChar char="•"/>
            </a:pPr>
            <a:r>
              <a:rPr lang="en-US" sz="2900" dirty="0">
                <a:solidFill>
                  <a:schemeClr val="tx1"/>
                </a:solidFill>
                <a:latin typeface="Times New Roman" panose="02020603050405020304" pitchFamily="18" charset="0"/>
                <a:cs typeface="Times New Roman" panose="02020603050405020304" pitchFamily="18" charset="0"/>
              </a:rPr>
              <a:t>The view is essentially a dynamic SELECT query, and if any changes are made to the originating table(s</a:t>
            </a:r>
            <a:r>
              <a:rPr lang="en-US" sz="2900" dirty="0" smtClean="0">
                <a:solidFill>
                  <a:schemeClr val="tx1"/>
                </a:solidFill>
                <a:latin typeface="Times New Roman" panose="02020603050405020304" pitchFamily="18" charset="0"/>
                <a:cs typeface="Times New Roman" panose="02020603050405020304" pitchFamily="18" charset="0"/>
              </a:rPr>
              <a:t>), these </a:t>
            </a:r>
            <a:r>
              <a:rPr lang="en-US" sz="2900" dirty="0">
                <a:solidFill>
                  <a:schemeClr val="tx1"/>
                </a:solidFill>
                <a:latin typeface="Times New Roman" panose="02020603050405020304" pitchFamily="18" charset="0"/>
                <a:cs typeface="Times New Roman" panose="02020603050405020304" pitchFamily="18" charset="0"/>
              </a:rPr>
              <a:t>changes will be reflected in the SQL VIEW automatically</a:t>
            </a:r>
          </a:p>
          <a:p>
            <a:pPr algn="l"/>
            <a:endParaRPr lang="en-US" sz="2900" dirty="0">
              <a:solidFill>
                <a:schemeClr val="tx1"/>
              </a:solidFill>
              <a:latin typeface="Times New Roman" panose="02020603050405020304" pitchFamily="18" charset="0"/>
              <a:cs typeface="Times New Roman" panose="02020603050405020304" pitchFamily="18" charset="0"/>
            </a:endParaRPr>
          </a:p>
          <a:p>
            <a:pPr algn="l"/>
            <a:r>
              <a:rPr lang="en-US" sz="2900" dirty="0">
                <a:solidFill>
                  <a:schemeClr val="tx1"/>
                </a:solidFill>
                <a:latin typeface="Times New Roman" panose="02020603050405020304" pitchFamily="18" charset="0"/>
                <a:cs typeface="Times New Roman" panose="02020603050405020304" pitchFamily="18" charset="0"/>
              </a:rPr>
              <a:t>Some of the ways and benefits of using a view are as follows:</a:t>
            </a:r>
          </a:p>
          <a:p>
            <a:pPr algn="l"/>
            <a:endParaRPr lang="en-US" sz="2900" dirty="0" smtClean="0">
              <a:solidFill>
                <a:schemeClr val="tx1"/>
              </a:solidFill>
              <a:latin typeface="Times New Roman" panose="02020603050405020304" pitchFamily="18" charset="0"/>
              <a:cs typeface="Times New Roman" panose="02020603050405020304" pitchFamily="18" charset="0"/>
            </a:endParaRPr>
          </a:p>
          <a:p>
            <a:pPr lvl="1" algn="l"/>
            <a:r>
              <a:rPr lang="en-US" sz="2900" dirty="0">
                <a:solidFill>
                  <a:schemeClr val="tx1"/>
                </a:solidFill>
                <a:latin typeface="Times New Roman" panose="02020603050405020304" pitchFamily="18" charset="0"/>
                <a:cs typeface="Times New Roman" panose="02020603050405020304" pitchFamily="18" charset="0"/>
              </a:rPr>
              <a:t>• Restrict a user to specific rows in a table by filtering row data</a:t>
            </a:r>
          </a:p>
          <a:p>
            <a:pPr lvl="1" algn="l"/>
            <a:endParaRPr lang="en-US" sz="2900" dirty="0">
              <a:solidFill>
                <a:schemeClr val="tx1"/>
              </a:solidFill>
              <a:latin typeface="Times New Roman" panose="02020603050405020304" pitchFamily="18" charset="0"/>
              <a:cs typeface="Times New Roman" panose="02020603050405020304" pitchFamily="18" charset="0"/>
            </a:endParaRPr>
          </a:p>
          <a:p>
            <a:pPr lvl="1" algn="l"/>
            <a:r>
              <a:rPr lang="en-US" sz="2900" dirty="0">
                <a:solidFill>
                  <a:schemeClr val="tx1"/>
                </a:solidFill>
                <a:latin typeface="Times New Roman" panose="02020603050405020304" pitchFamily="18" charset="0"/>
                <a:cs typeface="Times New Roman" panose="02020603050405020304" pitchFamily="18" charset="0"/>
              </a:rPr>
              <a:t>• Restrict a user to specific columns by filtering column data</a:t>
            </a:r>
          </a:p>
          <a:p>
            <a:pPr lvl="1" algn="l"/>
            <a:endParaRPr lang="en-US" sz="2900" dirty="0">
              <a:solidFill>
                <a:schemeClr val="tx1"/>
              </a:solidFill>
              <a:latin typeface="Times New Roman" panose="02020603050405020304" pitchFamily="18" charset="0"/>
              <a:cs typeface="Times New Roman" panose="02020603050405020304" pitchFamily="18" charset="0"/>
            </a:endParaRPr>
          </a:p>
          <a:p>
            <a:pPr lvl="1" algn="l"/>
            <a:r>
              <a:rPr lang="en-US" sz="2900" dirty="0">
                <a:solidFill>
                  <a:schemeClr val="tx1"/>
                </a:solidFill>
                <a:latin typeface="Times New Roman" panose="02020603050405020304" pitchFamily="18" charset="0"/>
                <a:cs typeface="Times New Roman" panose="02020603050405020304" pitchFamily="18" charset="0"/>
              </a:rPr>
              <a:t>• Join columns from multiple tables so that they look like a single table.</a:t>
            </a:r>
          </a:p>
          <a:p>
            <a:pPr lvl="1" algn="l"/>
            <a:endParaRPr lang="en-US" sz="2900" dirty="0">
              <a:solidFill>
                <a:schemeClr val="tx1"/>
              </a:solidFill>
              <a:latin typeface="Times New Roman" panose="02020603050405020304" pitchFamily="18" charset="0"/>
              <a:cs typeface="Times New Roman" panose="02020603050405020304" pitchFamily="18" charset="0"/>
            </a:endParaRPr>
          </a:p>
          <a:p>
            <a:pPr lvl="1" algn="l"/>
            <a:r>
              <a:rPr lang="en-US" sz="2900" dirty="0">
                <a:solidFill>
                  <a:schemeClr val="tx1"/>
                </a:solidFill>
                <a:latin typeface="Times New Roman" panose="02020603050405020304" pitchFamily="18" charset="0"/>
                <a:cs typeface="Times New Roman" panose="02020603050405020304" pitchFamily="18" charset="0"/>
              </a:rPr>
              <a:t>• Hide complexity of the code</a:t>
            </a:r>
          </a:p>
          <a:p>
            <a:pPr lvl="1" algn="l"/>
            <a:endParaRPr lang="en-US" sz="2900" dirty="0">
              <a:solidFill>
                <a:schemeClr val="tx1"/>
              </a:solidFill>
              <a:latin typeface="Times New Roman" panose="02020603050405020304" pitchFamily="18" charset="0"/>
              <a:cs typeface="Times New Roman" panose="02020603050405020304" pitchFamily="18" charset="0"/>
            </a:endParaRPr>
          </a:p>
          <a:p>
            <a:pPr lvl="1" algn="l"/>
            <a:r>
              <a:rPr lang="en-US" sz="2900" dirty="0">
                <a:solidFill>
                  <a:schemeClr val="tx1"/>
                </a:solidFill>
                <a:latin typeface="Times New Roman" panose="02020603050405020304" pitchFamily="18" charset="0"/>
                <a:cs typeface="Times New Roman" panose="02020603050405020304" pitchFamily="18" charset="0"/>
              </a:rPr>
              <a:t>• Use as a security mechanism by giving permissions set on the view instead of the underlying tables.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26099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457199"/>
          </a:xfrm>
        </p:spPr>
        <p:txBody>
          <a:bodyPr>
            <a:normAutofit fontScale="90000"/>
          </a:bodyPr>
          <a:lstStyle/>
          <a:p>
            <a:r>
              <a:rPr lang="en-US" dirty="0"/>
              <a:t>	</a:t>
            </a:r>
            <a:r>
              <a:rPr lang="en-US" dirty="0" smtClean="0"/>
              <a:t>CASE</a:t>
            </a:r>
            <a:endParaRPr lang="en-US" dirty="0"/>
          </a:p>
        </p:txBody>
      </p:sp>
      <p:sp>
        <p:nvSpPr>
          <p:cNvPr id="3" name="Subtitle 2"/>
          <p:cNvSpPr>
            <a:spLocks noGrp="1"/>
          </p:cNvSpPr>
          <p:nvPr>
            <p:ph type="subTitle" idx="1"/>
          </p:nvPr>
        </p:nvSpPr>
        <p:spPr>
          <a:xfrm>
            <a:off x="1371600" y="914400"/>
            <a:ext cx="6400800" cy="5410200"/>
          </a:xfrm>
        </p:spPr>
        <p:txBody>
          <a:bodyPr>
            <a:normAutofit fontScale="92500" lnSpcReduction="10000"/>
          </a:bodyPr>
          <a:lstStyle/>
          <a:p>
            <a:pPr algn="l"/>
            <a:endParaRPr lang="en-US" sz="1200" b="1" dirty="0" smtClean="0"/>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CASE is used to provide if-then-else type of </a:t>
            </a:r>
            <a:r>
              <a:rPr lang="en-US" sz="1200" dirty="0" smtClean="0">
                <a:solidFill>
                  <a:schemeClr val="tx1"/>
                </a:solidFill>
                <a:latin typeface="Times New Roman" panose="02020603050405020304" pitchFamily="18" charset="0"/>
                <a:cs typeface="Times New Roman" panose="02020603050405020304" pitchFamily="18" charset="0"/>
              </a:rPr>
              <a:t>logic</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There are 2 types of case statements: SIMPLE AND SEARCHED</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SIMPLE: where we compare an expression to static </a:t>
            </a:r>
            <a:r>
              <a:rPr lang="en-US" sz="1200" dirty="0" smtClean="0">
                <a:solidFill>
                  <a:schemeClr val="tx1"/>
                </a:solidFill>
                <a:latin typeface="Times New Roman" panose="02020603050405020304" pitchFamily="18" charset="0"/>
                <a:cs typeface="Times New Roman" panose="02020603050405020304" pitchFamily="18" charset="0"/>
              </a:rPr>
              <a:t>values</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SEARCHED: where we compare an expression to one or more logical </a:t>
            </a:r>
            <a:r>
              <a:rPr lang="en-US" sz="1200" dirty="0" smtClean="0">
                <a:solidFill>
                  <a:schemeClr val="tx1"/>
                </a:solidFill>
                <a:latin typeface="Times New Roman" panose="02020603050405020304" pitchFamily="18" charset="0"/>
                <a:cs typeface="Times New Roman" panose="02020603050405020304" pitchFamily="18" charset="0"/>
              </a:rPr>
              <a:t>conditions</a:t>
            </a: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Syntax: </a:t>
            </a:r>
            <a:r>
              <a:rPr lang="en-US" sz="1200" dirty="0">
                <a:solidFill>
                  <a:schemeClr val="tx1"/>
                </a:solidFill>
                <a:latin typeface="Times New Roman" panose="02020603050405020304" pitchFamily="18" charset="0"/>
                <a:cs typeface="Times New Roman" panose="02020603050405020304" pitchFamily="18" charset="0"/>
              </a:rPr>
              <a:t>S</a:t>
            </a:r>
            <a:r>
              <a:rPr lang="en-US" sz="1200" dirty="0" smtClean="0">
                <a:solidFill>
                  <a:schemeClr val="tx1"/>
                </a:solidFill>
                <a:latin typeface="Times New Roman" panose="02020603050405020304" pitchFamily="18" charset="0"/>
                <a:cs typeface="Times New Roman" panose="02020603050405020304" pitchFamily="18" charset="0"/>
              </a:rPr>
              <a:t>imple </a:t>
            </a:r>
            <a:r>
              <a:rPr lang="en-US" sz="1200" dirty="0">
                <a:solidFill>
                  <a:schemeClr val="tx1"/>
                </a:solidFill>
                <a:latin typeface="Times New Roman" panose="02020603050405020304" pitchFamily="18" charset="0"/>
                <a:cs typeface="Times New Roman" panose="02020603050405020304" pitchFamily="18" charset="0"/>
              </a:rPr>
              <a:t>CASE Expression</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SELECT </a:t>
            </a:r>
            <a:r>
              <a:rPr lang="en-US" sz="1200" dirty="0">
                <a:solidFill>
                  <a:schemeClr val="tx1"/>
                </a:solidFill>
                <a:latin typeface="Times New Roman" panose="02020603050405020304" pitchFamily="18" charset="0"/>
                <a:cs typeface="Times New Roman" panose="02020603050405020304" pitchFamily="18" charset="0"/>
              </a:rPr>
              <a:t>CASE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err="1" smtClean="0">
                <a:solidFill>
                  <a:schemeClr val="tx1"/>
                </a:solidFill>
                <a:latin typeface="Times New Roman" panose="02020603050405020304" pitchFamily="18" charset="0"/>
                <a:cs typeface="Times New Roman" panose="02020603050405020304" pitchFamily="18" charset="0"/>
              </a:rPr>
              <a:t>column_name</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WHEN ‘value1’ </a:t>
            </a:r>
            <a:r>
              <a:rPr lang="en-US" sz="1200" dirty="0">
                <a:solidFill>
                  <a:schemeClr val="tx1"/>
                </a:solidFill>
                <a:latin typeface="Times New Roman" panose="02020603050405020304" pitchFamily="18" charset="0"/>
                <a:cs typeface="Times New Roman" panose="02020603050405020304" pitchFamily="18" charset="0"/>
              </a:rPr>
              <a:t>THEN </a:t>
            </a:r>
            <a:r>
              <a:rPr lang="en-US" sz="1200" dirty="0" smtClean="0">
                <a:solidFill>
                  <a:schemeClr val="tx1"/>
                </a:solidFill>
                <a:latin typeface="Times New Roman" panose="02020603050405020304" pitchFamily="18" charset="0"/>
                <a:cs typeface="Times New Roman" panose="02020603050405020304" pitchFamily="18" charset="0"/>
              </a:rPr>
              <a:t>‘result1’</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WHEN ‘value2’ </a:t>
            </a:r>
            <a:r>
              <a:rPr lang="en-US" sz="1200" dirty="0">
                <a:solidFill>
                  <a:schemeClr val="tx1"/>
                </a:solidFill>
                <a:latin typeface="Times New Roman" panose="02020603050405020304" pitchFamily="18" charset="0"/>
                <a:cs typeface="Times New Roman" panose="02020603050405020304" pitchFamily="18" charset="0"/>
              </a:rPr>
              <a:t>THEN </a:t>
            </a:r>
            <a:r>
              <a:rPr lang="en-US" sz="1200" dirty="0" smtClean="0">
                <a:solidFill>
                  <a:schemeClr val="tx1"/>
                </a:solidFill>
                <a:latin typeface="Times New Roman" panose="02020603050405020304" pitchFamily="18" charset="0"/>
                <a:cs typeface="Times New Roman" panose="02020603050405020304" pitchFamily="18" charset="0"/>
              </a:rPr>
              <a:t>‘result2’</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ELSE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err="1" smtClean="0">
                <a:solidFill>
                  <a:schemeClr val="tx1"/>
                </a:solidFill>
                <a:latin typeface="Times New Roman" panose="02020603050405020304" pitchFamily="18" charset="0"/>
                <a:cs typeface="Times New Roman" panose="02020603050405020304" pitchFamily="18" charset="0"/>
              </a:rPr>
              <a:t>resultN</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END</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err="1" smtClean="0">
                <a:solidFill>
                  <a:schemeClr val="tx1"/>
                </a:solidFill>
                <a:latin typeface="Times New Roman" panose="02020603050405020304" pitchFamily="18" charset="0"/>
                <a:cs typeface="Times New Roman" panose="02020603050405020304" pitchFamily="18" charset="0"/>
              </a:rPr>
              <a:t>table_name</a:t>
            </a:r>
            <a:r>
              <a:rPr lang="en-US" sz="1200" dirty="0" smtClean="0">
                <a:solidFill>
                  <a:schemeClr val="tx1"/>
                </a:solidFill>
                <a:latin typeface="Times New Roman" panose="02020603050405020304" pitchFamily="18" charset="0"/>
                <a:cs typeface="Times New Roman" panose="02020603050405020304" pitchFamily="18" charset="0"/>
              </a:rPr>
              <a:t>’;</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Syntax: Searched </a:t>
            </a:r>
            <a:r>
              <a:rPr lang="en-US" sz="1200" dirty="0">
                <a:solidFill>
                  <a:schemeClr val="tx1"/>
                </a:solidFill>
                <a:latin typeface="Times New Roman" panose="02020603050405020304" pitchFamily="18" charset="0"/>
                <a:cs typeface="Times New Roman" panose="02020603050405020304" pitchFamily="18" charset="0"/>
              </a:rPr>
              <a:t>CASE </a:t>
            </a:r>
            <a:r>
              <a:rPr lang="en-US" sz="1200" dirty="0" smtClean="0">
                <a:solidFill>
                  <a:schemeClr val="tx1"/>
                </a:solidFill>
                <a:latin typeface="Times New Roman" panose="02020603050405020304" pitchFamily="18" charset="0"/>
                <a:cs typeface="Times New Roman" panose="02020603050405020304" pitchFamily="18" charset="0"/>
              </a:rPr>
              <a:t>Expression</a:t>
            </a:r>
          </a:p>
          <a:p>
            <a:pPr algn="l"/>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1200" dirty="0" smtClean="0">
                <a:solidFill>
                  <a:schemeClr val="tx1"/>
                </a:solidFill>
                <a:latin typeface="Times New Roman" panose="02020603050405020304" pitchFamily="18" charset="0"/>
                <a:cs typeface="Times New Roman" panose="02020603050405020304" pitchFamily="18" charset="0"/>
              </a:rPr>
              <a:t>SELECT </a:t>
            </a:r>
            <a:r>
              <a:rPr lang="en-US" sz="1200" dirty="0">
                <a:solidFill>
                  <a:schemeClr val="tx1"/>
                </a:solidFill>
                <a:latin typeface="Times New Roman" panose="02020603050405020304" pitchFamily="18" charset="0"/>
                <a:cs typeface="Times New Roman" panose="02020603050405020304" pitchFamily="18" charset="0"/>
              </a:rPr>
              <a:t>CASE</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WHEN ‘condition1’ </a:t>
            </a:r>
            <a:r>
              <a:rPr lang="en-US" sz="1200" dirty="0">
                <a:solidFill>
                  <a:schemeClr val="tx1"/>
                </a:solidFill>
                <a:latin typeface="Times New Roman" panose="02020603050405020304" pitchFamily="18" charset="0"/>
                <a:cs typeface="Times New Roman" panose="02020603050405020304" pitchFamily="18" charset="0"/>
              </a:rPr>
              <a:t>THEN </a:t>
            </a:r>
            <a:r>
              <a:rPr lang="en-US" sz="1200" dirty="0" smtClean="0">
                <a:solidFill>
                  <a:schemeClr val="tx1"/>
                </a:solidFill>
                <a:latin typeface="Times New Roman" panose="02020603050405020304" pitchFamily="18" charset="0"/>
                <a:cs typeface="Times New Roman" panose="02020603050405020304" pitchFamily="18" charset="0"/>
              </a:rPr>
              <a:t>‘result1’</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WHEN ‘condition2’THEN ‘result2’</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ELSE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err="1" smtClean="0">
                <a:solidFill>
                  <a:schemeClr val="tx1"/>
                </a:solidFill>
                <a:latin typeface="Times New Roman" panose="02020603050405020304" pitchFamily="18" charset="0"/>
                <a:cs typeface="Times New Roman" panose="02020603050405020304" pitchFamily="18" charset="0"/>
              </a:rPr>
              <a:t>resultN</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smtClean="0">
                <a:solidFill>
                  <a:schemeClr val="tx1"/>
                </a:solidFill>
                <a:latin typeface="Times New Roman" panose="02020603050405020304" pitchFamily="18" charset="0"/>
                <a:cs typeface="Times New Roman" panose="02020603050405020304" pitchFamily="18" charset="0"/>
              </a:rPr>
              <a:t>END</a:t>
            </a:r>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smtClean="0">
                <a:solidFill>
                  <a:schemeClr val="tx1"/>
                </a:solidFill>
                <a:latin typeface="Times New Roman" panose="02020603050405020304" pitchFamily="18" charset="0"/>
                <a:cs typeface="Times New Roman" panose="02020603050405020304" pitchFamily="18" charset="0"/>
              </a:rPr>
              <a:t>‘</a:t>
            </a:r>
            <a:r>
              <a:rPr lang="en-US" sz="1200" dirty="0" err="1" smtClean="0">
                <a:solidFill>
                  <a:schemeClr val="tx1"/>
                </a:solidFill>
                <a:latin typeface="Times New Roman" panose="02020603050405020304" pitchFamily="18" charset="0"/>
                <a:cs typeface="Times New Roman" panose="02020603050405020304" pitchFamily="18" charset="0"/>
              </a:rPr>
              <a:t>table_name</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858434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599"/>
          </a:xfrm>
        </p:spPr>
        <p:txBody>
          <a:bodyPr>
            <a:normAutofit fontScale="90000"/>
          </a:bodyPr>
          <a:lstStyle/>
          <a:p>
            <a:r>
              <a:rPr lang="en-US" dirty="0" smtClean="0"/>
              <a:t>INDEXES</a:t>
            </a:r>
            <a:endParaRPr lang="en-US" dirty="0"/>
          </a:p>
        </p:txBody>
      </p:sp>
      <p:sp>
        <p:nvSpPr>
          <p:cNvPr id="3" name="Subtitle 2"/>
          <p:cNvSpPr>
            <a:spLocks noGrp="1"/>
          </p:cNvSpPr>
          <p:nvPr>
            <p:ph type="subTitle" idx="1"/>
          </p:nvPr>
        </p:nvSpPr>
        <p:spPr>
          <a:xfrm>
            <a:off x="1371600" y="838200"/>
            <a:ext cx="6400800" cy="5791200"/>
          </a:xfrm>
        </p:spPr>
        <p:txBody>
          <a:bodyPr>
            <a:normAutofit/>
          </a:bodyPr>
          <a:lstStyle/>
          <a:p>
            <a:pPr algn="l"/>
            <a:r>
              <a:rPr lang="en-US" sz="1100" dirty="0" smtClean="0">
                <a:solidFill>
                  <a:schemeClr val="tx1"/>
                </a:solidFill>
                <a:latin typeface="Times New Roman" panose="02020603050405020304" pitchFamily="18" charset="0"/>
                <a:cs typeface="Times New Roman" panose="02020603050405020304" pitchFamily="18" charset="0"/>
              </a:rPr>
              <a:t>There are many types of indexes that you can create on tables such as the following, and all have the primary purpose of improving database performance by speeding up data retrieval from the table (our focus on first four)</a:t>
            </a: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Clustered Index </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Non-Clustered Index</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Unique Index</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Composite Index</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Columnstore</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Spatial</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XML</a:t>
            </a: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Full Text</a:t>
            </a:r>
          </a:p>
          <a:p>
            <a:pPr marL="285750" indent="-285750" algn="l">
              <a:buFont typeface="Arial" panose="020B0604020202020204" pitchFamily="34" charset="0"/>
              <a:buChar char="•"/>
            </a:pPr>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smtClean="0">
                <a:solidFill>
                  <a:schemeClr val="tx1"/>
                </a:solidFill>
                <a:latin typeface="Times New Roman" panose="02020603050405020304" pitchFamily="18" charset="0"/>
                <a:cs typeface="Times New Roman" panose="02020603050405020304" pitchFamily="18" charset="0"/>
              </a:rPr>
              <a:t>Syntax:</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CREATE CLUSTERED INDEX_NAME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ON TABLE_NAME(COLUMN_NAME)</a:t>
            </a: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CREATE NONCLUSTERED </a:t>
            </a:r>
            <a:r>
              <a:rPr lang="en-US" sz="1100" dirty="0" smtClean="0">
                <a:solidFill>
                  <a:schemeClr val="tx1"/>
                </a:solidFill>
                <a:latin typeface="Times New Roman" panose="02020603050405020304" pitchFamily="18" charset="0"/>
                <a:cs typeface="Times New Roman" panose="02020603050405020304" pitchFamily="18" charset="0"/>
              </a:rPr>
              <a:t>INDEX_NAME</a:t>
            </a:r>
            <a:endParaRPr lang="en-US" sz="11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ON TABLE_NAME(COLUMN_NAME)</a:t>
            </a: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CREATE UNIQUE CLUSTERED INDEX_NAME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ON TABLE_NAME(COLUMN_NAME)</a:t>
            </a:r>
          </a:p>
          <a:p>
            <a:pPr marL="285750" indent="-285750" algn="l">
              <a:buFont typeface="Arial" panose="020B0604020202020204" pitchFamily="34" charset="0"/>
              <a:buChar char="•"/>
            </a:pPr>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CREATE UNIQUE </a:t>
            </a:r>
            <a:r>
              <a:rPr lang="en-US" sz="1100" dirty="0" smtClean="0">
                <a:solidFill>
                  <a:schemeClr val="tx1"/>
                </a:solidFill>
                <a:latin typeface="Times New Roman" panose="02020603050405020304" pitchFamily="18" charset="0"/>
                <a:cs typeface="Times New Roman" panose="02020603050405020304" pitchFamily="18" charset="0"/>
              </a:rPr>
              <a:t>NONCLUSTERED </a:t>
            </a:r>
            <a:r>
              <a:rPr lang="en-US" sz="1100" dirty="0">
                <a:solidFill>
                  <a:schemeClr val="tx1"/>
                </a:solidFill>
                <a:latin typeface="Times New Roman" panose="02020603050405020304" pitchFamily="18" charset="0"/>
                <a:cs typeface="Times New Roman" panose="02020603050405020304" pitchFamily="18" charset="0"/>
              </a:rPr>
              <a:t>INDEX_NAME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ON TABLE_NAME(COLUMN_NAME)</a:t>
            </a:r>
          </a:p>
          <a:p>
            <a:pPr marL="285750" indent="-285750" algn="l">
              <a:buFont typeface="Arial" panose="020B0604020202020204" pitchFamily="34" charset="0"/>
              <a:buChar char="•"/>
            </a:pPr>
            <a:endParaRPr lang="en-US" sz="11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CREATE INDEX INDEX_NAME</a:t>
            </a:r>
          </a:p>
          <a:p>
            <a:pPr marL="285750" indent="-285750" algn="l">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ON </a:t>
            </a:r>
            <a:r>
              <a:rPr lang="en-US" sz="1100" dirty="0" smtClean="0">
                <a:solidFill>
                  <a:schemeClr val="tx1"/>
                </a:solidFill>
                <a:latin typeface="Times New Roman" panose="02020603050405020304" pitchFamily="18" charset="0"/>
                <a:cs typeface="Times New Roman" panose="02020603050405020304" pitchFamily="18" charset="0"/>
              </a:rPr>
              <a:t>TABLE_NAME(COLUMN_NAME1,</a:t>
            </a:r>
            <a:r>
              <a:rPr lang="en-US" sz="1100" dirty="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COLUMN_NAME2)</a:t>
            </a:r>
            <a:endParaRPr lang="en-US" sz="1100" dirty="0">
              <a:solidFill>
                <a:schemeClr val="tx1"/>
              </a:solidFill>
              <a:latin typeface="Times New Roman" panose="02020603050405020304" pitchFamily="18" charset="0"/>
              <a:cs typeface="Times New Roman" panose="02020603050405020304" pitchFamily="18" charset="0"/>
            </a:endParaRPr>
          </a:p>
          <a:p>
            <a:endParaRPr lang="en-US" sz="1100" dirty="0"/>
          </a:p>
          <a:p>
            <a:pPr marL="285750" indent="-285750" algn="l">
              <a:buFont typeface="Arial" panose="020B0604020202020204" pitchFamily="34" charset="0"/>
              <a:buChar char="•"/>
            </a:pPr>
            <a:endParaRPr lang="en-US" sz="1100" dirty="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616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838200"/>
          </a:xfrm>
        </p:spPr>
        <p:txBody>
          <a:bodyPr/>
          <a:lstStyle/>
          <a:p>
            <a:r>
              <a:rPr lang="en-US" dirty="0" smtClean="0"/>
              <a:t>QUIZ SEVEN</a:t>
            </a:r>
            <a:endParaRPr lang="en-US" dirty="0"/>
          </a:p>
        </p:txBody>
      </p:sp>
      <p:sp>
        <p:nvSpPr>
          <p:cNvPr id="3" name="Subtitle 2"/>
          <p:cNvSpPr>
            <a:spLocks noGrp="1"/>
          </p:cNvSpPr>
          <p:nvPr>
            <p:ph type="subTitle" idx="1"/>
          </p:nvPr>
        </p:nvSpPr>
        <p:spPr>
          <a:xfrm>
            <a:off x="1371600" y="1219200"/>
            <a:ext cx="6400800" cy="4419600"/>
          </a:xfrm>
        </p:spPr>
        <p:txBody>
          <a:bodyPr>
            <a:normAutofit/>
          </a:bodyPr>
          <a:lstStyle/>
          <a:p>
            <a:pPr algn="l"/>
            <a:endParaRPr lang="en-US" sz="2800" dirty="0" smtClean="0">
              <a:solidFill>
                <a:schemeClr val="tx1"/>
              </a:solidFill>
              <a:latin typeface="Times New Roman" panose="02020603050405020304" pitchFamily="18" charset="0"/>
              <a:cs typeface="Times New Roman" panose="02020603050405020304" pitchFamily="18" charset="0"/>
            </a:endParaRPr>
          </a:p>
          <a:p>
            <a:pPr algn="l"/>
            <a:r>
              <a:rPr lang="en-US" sz="2800" dirty="0" smtClean="0">
                <a:solidFill>
                  <a:schemeClr val="tx1"/>
                </a:solidFill>
                <a:latin typeface="Times New Roman" panose="02020603050405020304" pitchFamily="18" charset="0"/>
                <a:cs typeface="Times New Roman" panose="02020603050405020304" pitchFamily="18" charset="0"/>
              </a:rPr>
              <a:t>Take </a:t>
            </a:r>
            <a:r>
              <a:rPr lang="en-US" sz="2800" dirty="0">
                <a:solidFill>
                  <a:schemeClr val="tx1"/>
                </a:solidFill>
                <a:latin typeface="Times New Roman" panose="02020603050405020304" pitchFamily="18" charset="0"/>
                <a:cs typeface="Times New Roman" panose="02020603050405020304" pitchFamily="18" charset="0"/>
              </a:rPr>
              <a:t>quiz </a:t>
            </a:r>
            <a:r>
              <a:rPr lang="en-US" sz="2800" dirty="0" smtClean="0">
                <a:solidFill>
                  <a:schemeClr val="tx1"/>
                </a:solidFill>
                <a:latin typeface="Times New Roman" panose="02020603050405020304" pitchFamily="18" charset="0"/>
                <a:cs typeface="Times New Roman" panose="02020603050405020304" pitchFamily="18" charset="0"/>
              </a:rPr>
              <a:t>seven to </a:t>
            </a:r>
            <a:r>
              <a:rPr lang="en-US" sz="2800" dirty="0">
                <a:solidFill>
                  <a:schemeClr val="tx1"/>
                </a:solidFill>
                <a:latin typeface="Times New Roman" panose="02020603050405020304" pitchFamily="18" charset="0"/>
                <a:cs typeface="Times New Roman" panose="02020603050405020304" pitchFamily="18" charset="0"/>
              </a:rPr>
              <a:t>reinforce what you have learned and practice, practice, practice. Click on the Quiz One SQL file and it will automatically open in the query pane.</a:t>
            </a: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All answers are at the bottom of the query pane</a:t>
            </a:r>
          </a:p>
          <a:p>
            <a:endParaRPr lang="en-US" dirty="0"/>
          </a:p>
        </p:txBody>
      </p:sp>
    </p:spTree>
    <p:extLst>
      <p:ext uri="{BB962C8B-B14F-4D97-AF65-F5344CB8AC3E}">
        <p14:creationId xmlns:p14="http://schemas.microsoft.com/office/powerpoint/2010/main" xmlns="" val="39089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t>CONCLUSION/QUIZ</a:t>
            </a:r>
            <a:endParaRPr lang="en-US" dirty="0"/>
          </a:p>
        </p:txBody>
      </p:sp>
      <p:sp>
        <p:nvSpPr>
          <p:cNvPr id="3" name="Subtitle 2"/>
          <p:cNvSpPr>
            <a:spLocks noGrp="1"/>
          </p:cNvSpPr>
          <p:nvPr>
            <p:ph type="subTitle" idx="1"/>
          </p:nvPr>
        </p:nvSpPr>
        <p:spPr>
          <a:xfrm>
            <a:off x="1371600" y="914400"/>
            <a:ext cx="6400800" cy="5715000"/>
          </a:xfrm>
        </p:spPr>
        <p:txBody>
          <a:bodyPr>
            <a:normAutofit/>
          </a:bodyPr>
          <a:lstStyle/>
          <a:p>
            <a:pPr algn="l"/>
            <a:r>
              <a:rPr lang="en-US" sz="1600" dirty="0" smtClean="0">
                <a:solidFill>
                  <a:schemeClr val="tx1"/>
                </a:solidFill>
                <a:latin typeface="Times New Roman" panose="02020603050405020304" pitchFamily="18" charset="0"/>
                <a:cs typeface="Times New Roman" panose="02020603050405020304" pitchFamily="18" charset="0"/>
              </a:rPr>
              <a:t>Congratulations!  You have successfully completed the all important T-SQL course 1 in becoming a SQL Server Production DB</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dirty="0" smtClean="0">
                <a:solidFill>
                  <a:schemeClr val="tx1"/>
                </a:solidFill>
                <a:latin typeface="Times New Roman" panose="02020603050405020304" pitchFamily="18" charset="0"/>
                <a:cs typeface="Times New Roman" panose="02020603050405020304" pitchFamily="18" charset="0"/>
              </a:rPr>
              <a:t>Following are quizzes for your to review and test your learning and understanding of T-SQL.  All the answers will be demonstrated at the bottom of each worksheet</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79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Command</a:t>
            </a:r>
            <a:endParaRPr lang="en-US" dirty="0"/>
          </a:p>
        </p:txBody>
      </p:sp>
      <p:sp>
        <p:nvSpPr>
          <p:cNvPr id="3" name="Content Placeholder 2"/>
          <p:cNvSpPr>
            <a:spLocks noGrp="1"/>
          </p:cNvSpPr>
          <p:nvPr>
            <p:ph idx="1"/>
          </p:nvPr>
        </p:nvSpPr>
        <p:spPr/>
        <p:txBody>
          <a:bodyPr>
            <a:normAutofit fontScale="40000" lnSpcReduction="20000"/>
          </a:bodyPr>
          <a:lstStyle/>
          <a:p>
            <a:r>
              <a:rPr lang="en-US" sz="2900" dirty="0">
                <a:latin typeface="Times New Roman" panose="02020603050405020304" pitchFamily="18" charset="0"/>
                <a:cs typeface="Times New Roman" panose="02020603050405020304" pitchFamily="18" charset="0"/>
              </a:rPr>
              <a:t>We use the WHERE clause to narrow down the result set</a:t>
            </a:r>
          </a:p>
          <a:p>
            <a:endParaRPr lang="en-US" sz="2900" dirty="0" smtClean="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Syntax</a:t>
            </a:r>
            <a:r>
              <a:rPr lang="en-US" sz="2900" dirty="0" smtClean="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SELECT column_name,column_name</a:t>
            </a:r>
          </a:p>
          <a:p>
            <a:r>
              <a:rPr lang="en-US" sz="2900" dirty="0">
                <a:latin typeface="Times New Roman" panose="02020603050405020304" pitchFamily="18" charset="0"/>
                <a:cs typeface="Times New Roman" panose="02020603050405020304" pitchFamily="18" charset="0"/>
              </a:rPr>
              <a:t>FROM table_name</a:t>
            </a:r>
          </a:p>
          <a:p>
            <a:r>
              <a:rPr lang="en-US" sz="2900" dirty="0">
                <a:latin typeface="Times New Roman" panose="02020603050405020304" pitchFamily="18" charset="0"/>
                <a:cs typeface="Times New Roman" panose="02020603050405020304" pitchFamily="18" charset="0"/>
              </a:rPr>
              <a:t>WHERE column_name operator value</a:t>
            </a:r>
            <a:r>
              <a:rPr lang="en-US" sz="2900" dirty="0" smtClean="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The Where clause can use any of the following operators to filter data:</a:t>
            </a:r>
          </a:p>
          <a:p>
            <a:endParaRPr lang="en-US" sz="2900"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 &gt;</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&lt;</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&lt;=, &gt;=, &lt;&gt;</a:t>
            </a:r>
            <a:r>
              <a:rPr lang="en-US" sz="2900" dirty="0">
                <a:latin typeface="Times New Roman" panose="02020603050405020304" pitchFamily="18" charset="0"/>
                <a:cs typeface="Times New Roman" panose="02020603050405020304" pitchFamily="18" charset="0"/>
              </a:rPr>
              <a:t> </a:t>
            </a:r>
            <a:endParaRPr lang="en-US" sz="2900" dirty="0" smtClean="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LIKE, IN, AND, OR, and NOT logical </a:t>
            </a:r>
            <a:r>
              <a:rPr lang="en-US" sz="2900" dirty="0" smtClean="0">
                <a:latin typeface="Times New Roman" panose="02020603050405020304" pitchFamily="18" charset="0"/>
                <a:cs typeface="Times New Roman" panose="02020603050405020304" pitchFamily="18" charset="0"/>
              </a:rPr>
              <a:t>operators</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The AND &amp; OR operators are used to filter records based on more than one condition</a:t>
            </a:r>
            <a:r>
              <a:rPr lang="en-US" sz="2900" dirty="0" smtClean="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When using the </a:t>
            </a:r>
            <a:r>
              <a:rPr lang="en-US" sz="2900" dirty="0">
                <a:latin typeface="Times New Roman" panose="02020603050405020304" pitchFamily="18" charset="0"/>
                <a:cs typeface="Times New Roman" panose="02020603050405020304" pitchFamily="18" charset="0"/>
              </a:rPr>
              <a:t>AND operator </a:t>
            </a:r>
            <a:r>
              <a:rPr lang="en-US" sz="2900" dirty="0" smtClean="0">
                <a:latin typeface="Times New Roman" panose="02020603050405020304" pitchFamily="18" charset="0"/>
                <a:cs typeface="Times New Roman" panose="02020603050405020304" pitchFamily="18" charset="0"/>
              </a:rPr>
              <a:t>it only displays </a:t>
            </a:r>
            <a:r>
              <a:rPr lang="en-US" sz="2900" dirty="0">
                <a:latin typeface="Times New Roman" panose="02020603050405020304" pitchFamily="18" charset="0"/>
                <a:cs typeface="Times New Roman" panose="02020603050405020304" pitchFamily="18" charset="0"/>
              </a:rPr>
              <a:t>a record if both the first condition AND the second condition are true</a:t>
            </a:r>
            <a:r>
              <a:rPr lang="en-US" sz="2900" dirty="0" smtClean="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When using </a:t>
            </a:r>
            <a:r>
              <a:rPr lang="en-US" sz="2900" dirty="0" smtClean="0">
                <a:latin typeface="Times New Roman" panose="02020603050405020304" pitchFamily="18" charset="0"/>
                <a:cs typeface="Times New Roman" panose="02020603050405020304" pitchFamily="18" charset="0"/>
              </a:rPr>
              <a:t>the </a:t>
            </a:r>
            <a:r>
              <a:rPr lang="en-US" sz="2900" dirty="0">
                <a:latin typeface="Times New Roman" panose="02020603050405020304" pitchFamily="18" charset="0"/>
                <a:cs typeface="Times New Roman" panose="02020603050405020304" pitchFamily="18" charset="0"/>
              </a:rPr>
              <a:t>OR operator </a:t>
            </a:r>
            <a:r>
              <a:rPr lang="en-US" sz="2900" dirty="0" smtClean="0">
                <a:latin typeface="Times New Roman" panose="02020603050405020304" pitchFamily="18" charset="0"/>
                <a:cs typeface="Times New Roman" panose="02020603050405020304" pitchFamily="18" charset="0"/>
              </a:rPr>
              <a:t>it only displays </a:t>
            </a:r>
            <a:r>
              <a:rPr lang="en-US" sz="2900" dirty="0">
                <a:latin typeface="Times New Roman" panose="02020603050405020304" pitchFamily="18" charset="0"/>
                <a:cs typeface="Times New Roman" panose="02020603050405020304" pitchFamily="18" charset="0"/>
              </a:rPr>
              <a:t>a record if either the first condition OR the second condition is true</a:t>
            </a:r>
            <a:r>
              <a:rPr lang="en-US" sz="2900" dirty="0" smtClean="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You </a:t>
            </a:r>
            <a:r>
              <a:rPr lang="en-US" sz="2900" dirty="0">
                <a:latin typeface="Times New Roman" panose="02020603050405020304" pitchFamily="18" charset="0"/>
                <a:cs typeface="Times New Roman" panose="02020603050405020304" pitchFamily="18" charset="0"/>
              </a:rPr>
              <a:t>can also combine AND </a:t>
            </a:r>
            <a:r>
              <a:rPr lang="en-US" sz="2900" dirty="0" err="1">
                <a:latin typeface="Times New Roman" panose="02020603050405020304" pitchFamily="18" charset="0"/>
                <a:cs typeface="Times New Roman" panose="02020603050405020304" pitchFamily="18" charset="0"/>
              </a:rPr>
              <a:t>and</a:t>
            </a:r>
            <a:r>
              <a:rPr lang="en-US" sz="2900" dirty="0">
                <a:latin typeface="Times New Roman" panose="02020603050405020304" pitchFamily="18" charset="0"/>
                <a:cs typeface="Times New Roman" panose="02020603050405020304" pitchFamily="18" charset="0"/>
              </a:rPr>
              <a:t> OR (use parenthesis to form complex expressions</a:t>
            </a:r>
            <a:r>
              <a:rPr lang="en-US" sz="2900" dirty="0" smtClean="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128637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CLAUSE WITH LIKE OPERATOR</a:t>
            </a:r>
            <a:endParaRPr lang="en-US" dirty="0"/>
          </a:p>
        </p:txBody>
      </p:sp>
      <p:sp>
        <p:nvSpPr>
          <p:cNvPr id="3" name="Content Placeholder 2"/>
          <p:cNvSpPr>
            <a:spLocks noGrp="1"/>
          </p:cNvSpPr>
          <p:nvPr>
            <p:ph idx="1"/>
          </p:nvPr>
        </p:nvSpPr>
        <p:spPr/>
        <p:txBody>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like operator is used with the Where clause to find patterns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Syntax:</a:t>
            </a:r>
          </a:p>
          <a:p>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SELECT </a:t>
            </a:r>
            <a:r>
              <a:rPr lang="en-US" sz="1800" i="1" dirty="0">
                <a:latin typeface="Times New Roman" panose="02020603050405020304" pitchFamily="18" charset="0"/>
                <a:cs typeface="Times New Roman" panose="02020603050405020304" pitchFamily="18" charset="0"/>
              </a:rPr>
              <a:t>column_name(s)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a:t>
            </a:r>
            <a:r>
              <a:rPr lang="en-US" sz="1800" i="1" dirty="0">
                <a:latin typeface="Times New Roman" panose="02020603050405020304" pitchFamily="18" charset="0"/>
                <a:cs typeface="Times New Roman" panose="02020603050405020304" pitchFamily="18" charset="0"/>
              </a:rPr>
              <a:t>table_name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WHERE </a:t>
            </a:r>
            <a:r>
              <a:rPr lang="en-US" sz="1800" i="1" dirty="0">
                <a:latin typeface="Times New Roman" panose="02020603050405020304" pitchFamily="18" charset="0"/>
                <a:cs typeface="Times New Roman" panose="02020603050405020304" pitchFamily="18" charset="0"/>
              </a:rPr>
              <a:t>column_name</a:t>
            </a:r>
            <a:r>
              <a:rPr lang="en-US" sz="1800" dirty="0">
                <a:latin typeface="Times New Roman" panose="02020603050405020304" pitchFamily="18" charset="0"/>
                <a:cs typeface="Times New Roman" panose="02020603050405020304" pitchFamily="18" charset="0"/>
              </a:rPr>
              <a:t> </a:t>
            </a:r>
            <a:r>
              <a:rPr lang="en-US" dirty="0"/>
              <a:t>LIKE </a:t>
            </a:r>
            <a:r>
              <a:rPr lang="en-US" i="1" dirty="0"/>
              <a:t>pattern</a:t>
            </a:r>
            <a:r>
              <a:rPr lang="en-US" dirty="0" smtClean="0"/>
              <a:t>;</a:t>
            </a:r>
          </a:p>
          <a:p>
            <a:pPr marL="0" indent="0">
              <a:buNone/>
            </a:pPr>
            <a:endParaRPr lang="en-US" dirty="0"/>
          </a:p>
        </p:txBody>
      </p:sp>
    </p:spTree>
    <p:extLst>
      <p:ext uri="{BB962C8B-B14F-4D97-AF65-F5344CB8AC3E}">
        <p14:creationId xmlns:p14="http://schemas.microsoft.com/office/powerpoint/2010/main" xmlns="" val="3497102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219199"/>
          </a:xfrm>
        </p:spPr>
        <p:txBody>
          <a:bodyPr>
            <a:normAutofit/>
          </a:bodyPr>
          <a:lstStyle/>
          <a:p>
            <a:r>
              <a:rPr lang="en-US" dirty="0" smtClean="0">
                <a:latin typeface="+mn-lt"/>
                <a:cs typeface="Times New Roman" panose="02020603050405020304" pitchFamily="18" charset="0"/>
              </a:rPr>
              <a:t>ORDER</a:t>
            </a:r>
            <a:r>
              <a:rPr lang="en-US" dirty="0" smtClean="0">
                <a:latin typeface="+mn-lt"/>
              </a:rPr>
              <a:t> BY </a:t>
            </a:r>
            <a:endParaRPr lang="en-US" dirty="0">
              <a:latin typeface="+mn-lt"/>
            </a:endParaRPr>
          </a:p>
        </p:txBody>
      </p:sp>
      <p:sp>
        <p:nvSpPr>
          <p:cNvPr id="3" name="Subtitle 2"/>
          <p:cNvSpPr>
            <a:spLocks noGrp="1"/>
          </p:cNvSpPr>
          <p:nvPr>
            <p:ph type="subTitle" idx="1"/>
          </p:nvPr>
        </p:nvSpPr>
        <p:spPr>
          <a:xfrm>
            <a:off x="1371600" y="1295400"/>
            <a:ext cx="6400800" cy="4876800"/>
          </a:xfrm>
        </p:spPr>
        <p:txBody>
          <a:bodyPr>
            <a:normAutofit/>
          </a:bodyPr>
          <a:lstStyle/>
          <a:p>
            <a:pPr marL="457200" indent="-457200" algn="l">
              <a:buFont typeface="Arial" panose="020B0604020202020204" pitchFamily="34" charset="0"/>
              <a:buChar char="•"/>
            </a:pPr>
            <a:endParaRPr lang="en-US" sz="1700"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17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We </a:t>
            </a:r>
            <a:r>
              <a:rPr lang="en-US" sz="1700" dirty="0">
                <a:solidFill>
                  <a:schemeClr val="tx1"/>
                </a:solidFill>
                <a:latin typeface="Times New Roman" panose="02020603050405020304" pitchFamily="18" charset="0"/>
                <a:cs typeface="Times New Roman" panose="02020603050405020304" pitchFamily="18" charset="0"/>
              </a:rPr>
              <a:t>use the Order By command to sort data in either ascending or descending order</a:t>
            </a: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Ascending is the default order (ASC)</a:t>
            </a: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To sort the data in descending order we use DESC</a:t>
            </a:r>
          </a:p>
          <a:p>
            <a:pPr marL="457200" indent="-457200" algn="l">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Can Use </a:t>
            </a:r>
            <a:r>
              <a:rPr lang="en-US" sz="1700" dirty="0">
                <a:solidFill>
                  <a:schemeClr val="tx1"/>
                </a:solidFill>
                <a:latin typeface="Times New Roman" panose="02020603050405020304" pitchFamily="18" charset="0"/>
                <a:cs typeface="Times New Roman" panose="02020603050405020304" pitchFamily="18" charset="0"/>
              </a:rPr>
              <a:t>the Order By command with multiple </a:t>
            </a:r>
            <a:r>
              <a:rPr lang="en-US" sz="1700" dirty="0" smtClean="0">
                <a:solidFill>
                  <a:schemeClr val="tx1"/>
                </a:solidFill>
                <a:latin typeface="Times New Roman" panose="02020603050405020304" pitchFamily="18" charset="0"/>
                <a:cs typeface="Times New Roman" panose="02020603050405020304" pitchFamily="18" charset="0"/>
              </a:rPr>
              <a:t>columns</a:t>
            </a:r>
          </a:p>
          <a:p>
            <a:pPr marL="457200" indent="-457200" algn="l">
              <a:buFont typeface="Arial" panose="020B0604020202020204" pitchFamily="34" charset="0"/>
              <a:buChar char="•"/>
            </a:pPr>
            <a:endParaRPr lang="en-US" sz="17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Syntax:</a:t>
            </a: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SELECT column_name, column_name</a:t>
            </a: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FROM table_name</a:t>
            </a:r>
          </a:p>
          <a:p>
            <a:pPr marL="457200" indent="-457200" algn="l">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ORDER BY column_name ASC|DESC, column_name ASC|DESC;</a:t>
            </a:r>
          </a:p>
          <a:p>
            <a:pPr algn="l"/>
            <a:endParaRPr lang="en-US" dirty="0"/>
          </a:p>
        </p:txBody>
      </p:sp>
    </p:spTree>
    <p:extLst>
      <p:ext uri="{BB962C8B-B14F-4D97-AF65-F5344CB8AC3E}">
        <p14:creationId xmlns:p14="http://schemas.microsoft.com/office/powerpoint/2010/main" xmlns="" val="3519738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QUIZ ONE</a:t>
            </a:r>
            <a:endParaRPr lang="en-US" dirty="0"/>
          </a:p>
        </p:txBody>
      </p:sp>
      <p:sp>
        <p:nvSpPr>
          <p:cNvPr id="3" name="Subtitle 2"/>
          <p:cNvSpPr>
            <a:spLocks noGrp="1"/>
          </p:cNvSpPr>
          <p:nvPr>
            <p:ph type="subTitle" idx="1"/>
          </p:nvPr>
        </p:nvSpPr>
        <p:spPr>
          <a:xfrm>
            <a:off x="1371600" y="1828800"/>
            <a:ext cx="6400800" cy="3810000"/>
          </a:xfrm>
        </p:spPr>
        <p:txBody>
          <a:bodyPr>
            <a:normAutofit/>
          </a:bodyPr>
          <a:lstStyle/>
          <a:p>
            <a:pPr algn="l"/>
            <a:r>
              <a:rPr lang="en-US" sz="1800" dirty="0" smtClean="0">
                <a:solidFill>
                  <a:schemeClr val="tx1"/>
                </a:solidFill>
                <a:latin typeface="Times New Roman" panose="02020603050405020304" pitchFamily="18" charset="0"/>
                <a:cs typeface="Times New Roman" panose="02020603050405020304" pitchFamily="18" charset="0"/>
              </a:rPr>
              <a:t>Take quiz one to reinforce what you have learned and practice, practice, practice. Click on the Quiz One SQL file and it will automatically open in the query pane.</a:t>
            </a:r>
          </a:p>
          <a:p>
            <a:pPr algn="l"/>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All answers are at the bottom of the query pane</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5380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7772400" cy="1066800"/>
          </a:xfrm>
        </p:spPr>
        <p:txBody>
          <a:bodyPr/>
          <a:lstStyle/>
          <a:p>
            <a:r>
              <a:rPr lang="en-US" dirty="0" smtClean="0"/>
              <a:t>INSERT INTO</a:t>
            </a:r>
            <a:endParaRPr lang="en-US" dirty="0"/>
          </a:p>
        </p:txBody>
      </p:sp>
      <p:sp>
        <p:nvSpPr>
          <p:cNvPr id="3" name="Subtitle 2"/>
          <p:cNvSpPr>
            <a:spLocks noGrp="1"/>
          </p:cNvSpPr>
          <p:nvPr>
            <p:ph type="subTitle" idx="1"/>
          </p:nvPr>
        </p:nvSpPr>
        <p:spPr>
          <a:xfrm>
            <a:off x="1371600" y="1828800"/>
            <a:ext cx="6400800" cy="4419600"/>
          </a:xfrm>
        </p:spPr>
        <p:txBody>
          <a:bodyPr>
            <a:normAutofit lnSpcReduction="10000"/>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Command used to insert new records into a table</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Syntax1:</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INSERT INTO table_name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VALUES (</a:t>
            </a:r>
            <a:r>
              <a:rPr lang="en-US" sz="1400" dirty="0" smtClean="0">
                <a:solidFill>
                  <a:schemeClr val="tx1"/>
                </a:solidFill>
                <a:latin typeface="Times New Roman" panose="02020603050405020304" pitchFamily="18" charset="0"/>
                <a:cs typeface="Times New Roman" panose="02020603050405020304" pitchFamily="18" charset="0"/>
              </a:rPr>
              <a:t>value1,value2,value3,...);</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Syntax2:</a:t>
            </a:r>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INSERT INTO table_name (column1,column2,column3,...)</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VALUES (value1,value2,value3,...);</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When using syntax1, note that we did not specify the columns, only the table name; as such, we must specify all the values in order of the columns in the table. </a:t>
            </a:r>
            <a:r>
              <a:rPr lang="en-US" sz="1400" dirty="0">
                <a:solidFill>
                  <a:schemeClr val="tx1"/>
                </a:solidFill>
                <a:latin typeface="Times New Roman" panose="02020603050405020304" pitchFamily="18" charset="0"/>
                <a:cs typeface="Times New Roman" panose="02020603050405020304" pitchFamily="18" charset="0"/>
              </a:rPr>
              <a:t>If the values are null or default value, then add the keywords NULL or DEFAULT</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a:solidFill>
                  <a:schemeClr val="tx1"/>
                </a:solidFill>
                <a:latin typeface="Times New Roman" panose="02020603050405020304" pitchFamily="18" charset="0"/>
                <a:cs typeface="Times New Roman" panose="02020603050405020304" pitchFamily="18" charset="0"/>
              </a:rPr>
              <a:t>When using </a:t>
            </a:r>
            <a:r>
              <a:rPr lang="en-US" sz="1400" dirty="0" smtClean="0">
                <a:solidFill>
                  <a:schemeClr val="tx1"/>
                </a:solidFill>
                <a:latin typeface="Times New Roman" panose="02020603050405020304" pitchFamily="18" charset="0"/>
                <a:cs typeface="Times New Roman" panose="02020603050405020304" pitchFamily="18" charset="0"/>
              </a:rPr>
              <a:t>syntax2, note that we specified which columns to insert data into and thus we must insert the specified data for those specific columns</a:t>
            </a: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dirty="0" smtClean="0">
              <a:solidFill>
                <a:schemeClr val="tx1"/>
              </a:solidFill>
              <a:latin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881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2638</Words>
  <Application>Microsoft Office PowerPoint</Application>
  <PresentationFormat>On-screen Show (4:3)</PresentationFormat>
  <Paragraphs>683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Course 1: What is T-SQL?</vt:lpstr>
      <vt:lpstr>SQL SERVER 2012 EXPRESS INSTALLATION</vt:lpstr>
      <vt:lpstr>DOWNLOAD AND INSTALL ADVENTUREWORKS2012 SAMPLE DATABASE</vt:lpstr>
      <vt:lpstr>Select Command</vt:lpstr>
      <vt:lpstr>Where Command</vt:lpstr>
      <vt:lpstr>WHERE CLAUSE WITH LIKE OPERATOR</vt:lpstr>
      <vt:lpstr>ORDER BY </vt:lpstr>
      <vt:lpstr>QUIZ ONE</vt:lpstr>
      <vt:lpstr>INSERT INTO</vt:lpstr>
      <vt:lpstr>UPDATE  </vt:lpstr>
      <vt:lpstr>DELETE and TRUNCATE</vt:lpstr>
      <vt:lpstr>IN Operator</vt:lpstr>
      <vt:lpstr> BETWEEN Operator </vt:lpstr>
      <vt:lpstr>QUIZ TWO</vt:lpstr>
      <vt:lpstr>CREATE DATABASE</vt:lpstr>
      <vt:lpstr>CREATE TABLE</vt:lpstr>
      <vt:lpstr>CONSTRAINTS</vt:lpstr>
      <vt:lpstr>ALIASES</vt:lpstr>
      <vt:lpstr>QUIZ THREE</vt:lpstr>
      <vt:lpstr>SQL JOINS</vt:lpstr>
      <vt:lpstr>SQL INNER JOIN</vt:lpstr>
      <vt:lpstr>SQL LEFT OUTER JOIN</vt:lpstr>
      <vt:lpstr>SQL RIGHT OUTER JOIN</vt:lpstr>
      <vt:lpstr>SQL FULL OUTER JOIN</vt:lpstr>
      <vt:lpstr>QUIZ FOUR</vt:lpstr>
      <vt:lpstr>SQL UNION, EXCEPT, INTERSECT </vt:lpstr>
      <vt:lpstr>SQL AGGREGATES</vt:lpstr>
      <vt:lpstr>GROUP BY AND HAVING</vt:lpstr>
      <vt:lpstr>ALTER COMMAND</vt:lpstr>
      <vt:lpstr>Null Values</vt:lpstr>
      <vt:lpstr>ISNULL and COALESCE</vt:lpstr>
      <vt:lpstr>QUIZ FIVE</vt:lpstr>
      <vt:lpstr>Select Into</vt:lpstr>
      <vt:lpstr>SUBQUERY</vt:lpstr>
      <vt:lpstr>DATA TYPES</vt:lpstr>
      <vt:lpstr>CAST AND CONVERT</vt:lpstr>
      <vt:lpstr>STRING FUNCTIONS</vt:lpstr>
      <vt:lpstr>NUMERIC AND DATE FUNCTIONS</vt:lpstr>
      <vt:lpstr>QUIZ SIX</vt:lpstr>
      <vt:lpstr> CREATE VIEW</vt:lpstr>
      <vt:lpstr> CASE</vt:lpstr>
      <vt:lpstr>INDEXES</vt:lpstr>
      <vt:lpstr>QUIZ SEVEN</vt:lpstr>
      <vt:lpstr>CONCLUSION/QUIZ</vt:lpstr>
    </vt:vector>
  </TitlesOfParts>
  <Company>Nextgen Healthcare Information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T-SQL?</dc:title>
  <dc:creator>Asghar, Raphael</dc:creator>
  <cp:lastModifiedBy>Windows User</cp:lastModifiedBy>
  <cp:revision>290</cp:revision>
  <dcterms:created xsi:type="dcterms:W3CDTF">2015-03-18T18:35:51Z</dcterms:created>
  <dcterms:modified xsi:type="dcterms:W3CDTF">2015-07-19T07:46:00Z</dcterms:modified>
</cp:coreProperties>
</file>